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56" r:id="rId2"/>
    <p:sldId id="258" r:id="rId3"/>
    <p:sldId id="260" r:id="rId4"/>
    <p:sldId id="259" r:id="rId5"/>
    <p:sldId id="261" r:id="rId6"/>
    <p:sldId id="263" r:id="rId7"/>
    <p:sldId id="265" r:id="rId8"/>
    <p:sldId id="264" r:id="rId9"/>
    <p:sldId id="262"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67CA8"/>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2520" y="-1080"/>
      </p:cViewPr>
      <p:guideLst>
        <p:guide orient="horz" pos="2160"/>
        <p:guide pos="2880"/>
      </p:guideLst>
    </p:cSldViewPr>
  </p:slideViewPr>
  <p:notesTextViewPr>
    <p:cViewPr>
      <p:scale>
        <a:sx n="1" d="1"/>
        <a:sy n="1" d="1"/>
      </p:scale>
      <p:origin x="0" y="0"/>
    </p:cViewPr>
  </p:notesTextViewPr>
  <p:notesViewPr>
    <p:cSldViewPr>
      <p:cViewPr varScale="1">
        <p:scale>
          <a:sx n="78" d="100"/>
          <a:sy n="78" d="100"/>
        </p:scale>
        <p:origin x="-19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20AC4D2-06B3-40F8-BFD8-DCFF549E659E}" type="datetimeFigureOut">
              <a:rPr lang="en-US"/>
              <a:pPr>
                <a:defRPr/>
              </a:pPr>
              <a:t>8/29/2016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7A6D964-37A0-4559-A93C-F31F6FD516DE}" type="slidenum">
              <a:rPr lang="en-US"/>
              <a:pPr>
                <a:defRPr/>
              </a:pPr>
              <a:t>‹#›</a:t>
            </a:fld>
            <a:endParaRPr lang="en-US"/>
          </a:p>
        </p:txBody>
      </p:sp>
    </p:spTree>
    <p:extLst>
      <p:ext uri="{BB962C8B-B14F-4D97-AF65-F5344CB8AC3E}">
        <p14:creationId xmlns:p14="http://schemas.microsoft.com/office/powerpoint/2010/main" val="1707345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6AE0849-2CD9-4328-8B9E-D077FBE77E6E}" type="datetimeFigureOut">
              <a:rPr lang="en-US"/>
              <a:pPr>
                <a:defRPr/>
              </a:pPr>
              <a:t>8/29/2016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E9594C6-309B-49E6-A754-DADAB472426F}" type="slidenum">
              <a:rPr lang="en-US"/>
              <a:pPr>
                <a:defRPr/>
              </a:pPr>
              <a:t>‹#›</a:t>
            </a:fld>
            <a:endParaRPr lang="en-US"/>
          </a:p>
        </p:txBody>
      </p:sp>
    </p:spTree>
    <p:extLst>
      <p:ext uri="{BB962C8B-B14F-4D97-AF65-F5344CB8AC3E}">
        <p14:creationId xmlns:p14="http://schemas.microsoft.com/office/powerpoint/2010/main" val="12401239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C857DBB0-4C84-4FB1-9CAA-7B8BFC01139E}" type="slidenum">
              <a:rPr lang="en-US" altLang="en-US"/>
              <a:pPr fontAlgn="base">
                <a:spcBef>
                  <a:spcPct val="0"/>
                </a:spcBef>
                <a:spcAft>
                  <a:spcPct val="0"/>
                </a:spcAft>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D878CCF6-4A51-4CA3-9847-4B4175BB1488}" type="slidenum">
              <a:rPr lang="en-US" altLang="en-US"/>
              <a:pPr fontAlgn="base">
                <a:spcBef>
                  <a:spcPct val="0"/>
                </a:spcBef>
                <a:spcAft>
                  <a:spcPct val="0"/>
                </a:spcAft>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5FB29FA5-2C9E-4F8F-AF50-14298A1FFABD}" type="slidenum">
              <a:rPr lang="en-US" altLang="en-US"/>
              <a:pPr fontAlgn="base">
                <a:spcBef>
                  <a:spcPct val="0"/>
                </a:spcBef>
                <a:spcAft>
                  <a:spcPct val="0"/>
                </a:spcAft>
              </a:pPr>
              <a:t>12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9A96F7B4-918E-49FE-93B0-D64BD5084AEB}" type="slidenum">
              <a:rPr lang="en-US" altLang="en-US"/>
              <a:pPr fontAlgn="base">
                <a:spcBef>
                  <a:spcPct val="0"/>
                </a:spcBef>
                <a:spcAft>
                  <a:spcPct val="0"/>
                </a:spcAft>
              </a:pPr>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54A8EB26-8453-4C27-89B8-676A755AC4A7}" type="slidenum">
              <a:rPr lang="en-US" altLang="en-US"/>
              <a:pPr fontAlgn="base">
                <a:spcBef>
                  <a:spcPct val="0"/>
                </a:spcBef>
                <a:spcAft>
                  <a:spcPct val="0"/>
                </a:spcAft>
              </a:pPr>
              <a:t>14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803D4A61-0A6C-4ED9-A5D1-197718572B73}" type="slidenum">
              <a:rPr lang="en-US" altLang="en-US"/>
              <a:pPr fontAlgn="base">
                <a:spcBef>
                  <a:spcPct val="0"/>
                </a:spcBef>
                <a:spcAft>
                  <a:spcPct val="0"/>
                </a:spcAft>
              </a:pPr>
              <a:t>15</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B39E41F3-C720-486A-AAB9-D0264F48D64B}" type="slidenum">
              <a:rPr lang="en-US" altLang="en-US"/>
              <a:pPr fontAlgn="base">
                <a:spcBef>
                  <a:spcPct val="0"/>
                </a:spcBef>
                <a:spcAft>
                  <a:spcPct val="0"/>
                </a:spcAft>
              </a:pPr>
              <a:t>16</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9C161D77-0776-4FD4-A460-64AF7368E44D}" type="slidenum">
              <a:rPr lang="en-US" altLang="en-US"/>
              <a:pPr fontAlgn="base">
                <a:spcBef>
                  <a:spcPct val="0"/>
                </a:spcBef>
                <a:spcAft>
                  <a:spcPct val="0"/>
                </a:spcAft>
              </a:pPr>
              <a:t>17</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0C4F2E36-5B9B-4F62-AA82-AEF8D9139794}" type="slidenum">
              <a:rPr lang="en-US" altLang="en-US"/>
              <a:pPr fontAlgn="base">
                <a:spcBef>
                  <a:spcPct val="0"/>
                </a:spcBef>
                <a:spcAft>
                  <a:spcPct val="0"/>
                </a:spcAft>
              </a:pPr>
              <a:t>18</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E5361E6C-A560-446C-8ED1-46541AD249E2}" type="slidenum">
              <a:rPr lang="en-US" altLang="en-US"/>
              <a:pPr fontAlgn="base">
                <a:spcBef>
                  <a:spcPct val="0"/>
                </a:spcBef>
                <a:spcAft>
                  <a:spcPct val="0"/>
                </a:spcAft>
              </a:pPr>
              <a:t>19</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5C6E1FFF-D9D9-4AC6-B36A-BDB4ED3CF45B}" type="slidenum">
              <a:rPr lang="en-US" altLang="en-US"/>
              <a:pPr fontAlgn="base">
                <a:spcBef>
                  <a:spcPct val="0"/>
                </a:spcBef>
                <a:spcAft>
                  <a:spcPct val="0"/>
                </a:spcAft>
              </a:pPr>
              <a:t>20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0DB44BF7-D781-47E1-91DC-F1ECBD25E6B4}" type="slidenum">
              <a:rPr lang="en-US" altLang="en-US"/>
              <a:pPr fontAlgn="base">
                <a:spcBef>
                  <a:spcPct val="0"/>
                </a:spcBef>
                <a:spcAft>
                  <a:spcPct val="0"/>
                </a:spcAft>
              </a:pPr>
              <a:t>3</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3EBBC5F6-F20E-4731-8180-2AC4B8E513F1}" type="slidenum">
              <a:rPr lang="en-US" altLang="en-US"/>
              <a:pPr fontAlgn="base">
                <a:spcBef>
                  <a:spcPct val="0"/>
                </a:spcBef>
                <a:spcAft>
                  <a:spcPct val="0"/>
                </a:spcAft>
              </a:pPr>
              <a:t>21</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E8C20940-BD4B-4C13-B3E8-E8815C959B38}" type="slidenum">
              <a:rPr lang="en-US" altLang="en-US"/>
              <a:pPr fontAlgn="base">
                <a:spcBef>
                  <a:spcPct val="0"/>
                </a:spcBef>
                <a:spcAft>
                  <a:spcPct val="0"/>
                </a:spcAft>
              </a:pPr>
              <a:t>22</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AE1DE202-86B5-4BC8-AD76-3B8121EC4A81}" type="slidenum">
              <a:rPr lang="en-US" altLang="en-US"/>
              <a:pPr fontAlgn="base">
                <a:spcBef>
                  <a:spcPct val="0"/>
                </a:spcBef>
                <a:spcAft>
                  <a:spcPct val="0"/>
                </a:spcAft>
              </a:pPr>
              <a:t>23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6001322F-20D5-4343-8A9A-BDD735A2C0AD}" type="slidenum">
              <a:rPr lang="en-US" altLang="en-US"/>
              <a:pPr fontAlgn="base">
                <a:spcBef>
                  <a:spcPct val="0"/>
                </a:spcBef>
                <a:spcAft>
                  <a:spcPct val="0"/>
                </a:spcAft>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9A4B644F-4C81-4D5A-BE8B-B5E651D5E4BC}" type="slidenum">
              <a:rPr lang="en-US" altLang="en-US"/>
              <a:pPr fontAlgn="base">
                <a:spcBef>
                  <a:spcPct val="0"/>
                </a:spcBef>
                <a:spcAft>
                  <a:spcPct val="0"/>
                </a:spcAft>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787A47E7-03A4-46F2-BDAE-C84AD1A60974}" type="slidenum">
              <a:rPr lang="en-US" altLang="en-US"/>
              <a:pPr fontAlgn="base">
                <a:spcBef>
                  <a:spcPct val="0"/>
                </a:spcBef>
                <a:spcAft>
                  <a:spcPct val="0"/>
                </a:spcAft>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3BD2C855-3ED9-4956-BA66-DBFD8F690496}" type="slidenum">
              <a:rPr lang="en-US" altLang="en-US"/>
              <a:pPr fontAlgn="base">
                <a:spcBef>
                  <a:spcPct val="0"/>
                </a:spcBef>
                <a:spcAft>
                  <a:spcPct val="0"/>
                </a:spcAft>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F16DCBB6-4865-427A-B6EF-98A969E2636C}" type="slidenum">
              <a:rPr lang="en-US" altLang="en-US"/>
              <a:pPr fontAlgn="base">
                <a:spcBef>
                  <a:spcPct val="0"/>
                </a:spcBef>
                <a:spcAft>
                  <a:spcPct val="0"/>
                </a:spcAft>
              </a:pPr>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FD66746D-DB6F-413D-A426-CC18F6B5910B}" type="slidenum">
              <a:rPr lang="en-US" altLang="en-US"/>
              <a:pPr fontAlgn="base">
                <a:spcBef>
                  <a:spcPct val="0"/>
                </a:spcBef>
                <a:spcAft>
                  <a:spcPct val="0"/>
                </a:spcAft>
              </a:pPr>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ACDBF5CB-4FC8-4ACA-96A1-EFD630893997}" type="slidenum">
              <a:rPr lang="en-US" altLang="en-US"/>
              <a:pPr fontAlgn="base">
                <a:spcBef>
                  <a:spcPct val="0"/>
                </a:spcBef>
                <a:spcAft>
                  <a:spcPct val="0"/>
                </a:spcAft>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86075" y="460375"/>
            <a:ext cx="32004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3"/>
          <p:cNvSpPr txBox="1"/>
          <p:nvPr userDrawn="1"/>
        </p:nvSpPr>
        <p:spPr>
          <a:xfrm>
            <a:off x="942975" y="3427413"/>
            <a:ext cx="7315200" cy="1200150"/>
          </a:xfrm>
          <a:prstGeom prst="rect">
            <a:avLst/>
          </a:prstGeom>
          <a:noFill/>
        </p:spPr>
        <p:txBody>
          <a:bodyPr>
            <a:spAutoFit/>
          </a:bodyPr>
          <a:lstStyle/>
          <a:p>
            <a:pPr algn="ctr" fontAlgn="auto">
              <a:spcBef>
                <a:spcPts val="0"/>
              </a:spcBef>
              <a:spcAft>
                <a:spcPts val="0"/>
              </a:spcAft>
              <a:defRPr/>
            </a:pPr>
            <a:r>
              <a:rPr lang="en-US" sz="3600" b="1" dirty="0">
                <a:latin typeface="Candara" panose="020E0502030303020204" pitchFamily="34" charset="0"/>
                <a:cs typeface="+mn-cs"/>
              </a:rPr>
              <a:t>Chapter 1: CKD in the General Population</a:t>
            </a:r>
          </a:p>
        </p:txBody>
      </p:sp>
      <p:sp>
        <p:nvSpPr>
          <p:cNvPr id="4" name="TextBox 1"/>
          <p:cNvSpPr txBox="1"/>
          <p:nvPr userDrawn="1"/>
        </p:nvSpPr>
        <p:spPr>
          <a:xfrm>
            <a:off x="714375" y="2133600"/>
            <a:ext cx="7543800" cy="830263"/>
          </a:xfrm>
          <a:prstGeom prst="rect">
            <a:avLst/>
          </a:prstGeom>
          <a:noFill/>
        </p:spPr>
        <p:txBody>
          <a:bodyPr>
            <a:spAutoFit/>
          </a:bodyPr>
          <a:lstStyle/>
          <a:p>
            <a:pPr algn="ctr" fontAlgn="auto">
              <a:spcBef>
                <a:spcPts val="0"/>
              </a:spcBef>
              <a:spcAft>
                <a:spcPts val="0"/>
              </a:spcAft>
              <a:defRPr/>
            </a:pPr>
            <a:r>
              <a:rPr lang="en-US" sz="2400" b="1" dirty="0">
                <a:solidFill>
                  <a:srgbClr val="367CA8"/>
                </a:solidFill>
                <a:latin typeface="Constantia" panose="02030602050306030303" pitchFamily="18" charset="0"/>
                <a:cs typeface="+mn-cs"/>
              </a:rPr>
              <a:t>2015 </a:t>
            </a:r>
            <a:r>
              <a:rPr lang="en-US" sz="2400" b="1" cap="small" dirty="0">
                <a:solidFill>
                  <a:srgbClr val="367CA8"/>
                </a:solidFill>
                <a:latin typeface="Constantia" panose="02030602050306030303" pitchFamily="18" charset="0"/>
                <a:cs typeface="+mn-cs"/>
              </a:rPr>
              <a:t>Annual Data Report</a:t>
            </a:r>
          </a:p>
          <a:p>
            <a:pPr algn="ctr" fontAlgn="auto">
              <a:spcBef>
                <a:spcPts val="0"/>
              </a:spcBef>
              <a:spcAft>
                <a:spcPts val="0"/>
              </a:spcAft>
              <a:defRPr/>
            </a:pPr>
            <a:r>
              <a:rPr lang="en-US" sz="2400" b="1" cap="small" dirty="0">
                <a:solidFill>
                  <a:srgbClr val="367CA8"/>
                </a:solidFill>
                <a:latin typeface="Constantia" panose="02030602050306030303" pitchFamily="18" charset="0"/>
                <a:cs typeface="+mn-cs"/>
              </a:rPr>
              <a:t>Volume 1: Chronic Kidney Disease</a:t>
            </a:r>
          </a:p>
        </p:txBody>
      </p:sp>
    </p:spTree>
    <p:extLst>
      <p:ext uri="{BB962C8B-B14F-4D97-AF65-F5344CB8AC3E}">
        <p14:creationId xmlns:p14="http://schemas.microsoft.com/office/powerpoint/2010/main" val="59702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dirty="0"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r>
              <a:rPr lang="en-US"/>
              <a:t>Vol 1, CKD, </a:t>
            </a:r>
            <a:r>
              <a:rPr lang="en-US" err="1"/>
              <a:t>Ch</a:t>
            </a:r>
            <a:r>
              <a:rPr lang="en-US"/>
              <a:t> 1</a:t>
            </a:r>
          </a:p>
        </p:txBody>
      </p:sp>
      <p:sp>
        <p:nvSpPr>
          <p:cNvPr id="6" name="Slide Number Placeholder 2"/>
          <p:cNvSpPr>
            <a:spLocks noGrp="1"/>
          </p:cNvSpPr>
          <p:nvPr>
            <p:ph type="sldNum" sz="quarter" idx="11"/>
          </p:nvPr>
        </p:nvSpPr>
        <p:spPr/>
        <p:txBody>
          <a:bodyPr/>
          <a:lstStyle>
            <a:lvl1pPr>
              <a:defRPr b="1" smtClean="0"/>
            </a:lvl1pPr>
          </a:lstStyle>
          <a:p>
            <a:pPr>
              <a:defRPr/>
            </a:pPr>
            <a:fld id="{DE343217-F24F-45B3-AD8D-DE4B5834318C}" type="slidenum">
              <a:rPr lang="en-US"/>
              <a:pPr>
                <a:defRPr/>
              </a:pPr>
              <a:t>‹#›</a:t>
            </a:fld>
            <a:endParaRPr lang="en-US" dirty="0"/>
          </a:p>
        </p:txBody>
      </p:sp>
    </p:spTree>
    <p:extLst>
      <p:ext uri="{BB962C8B-B14F-4D97-AF65-F5344CB8AC3E}">
        <p14:creationId xmlns:p14="http://schemas.microsoft.com/office/powerpoint/2010/main" val="5319313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err="1"/>
            </a:lvl1pPr>
          </a:lstStyle>
          <a:p>
            <a:pPr>
              <a:defRPr/>
            </a:pPr>
            <a:r>
              <a:rPr lang="en-US"/>
              <a:t>Vol 1, CKD, Ch 1</a:t>
            </a:r>
          </a:p>
        </p:txBody>
      </p:sp>
      <p:sp>
        <p:nvSpPr>
          <p:cNvPr id="6" name="Slide Number Placeholder 2"/>
          <p:cNvSpPr>
            <a:spLocks noGrp="1"/>
          </p:cNvSpPr>
          <p:nvPr>
            <p:ph type="sldNum" sz="quarter" idx="11"/>
          </p:nvPr>
        </p:nvSpPr>
        <p:spPr/>
        <p:txBody>
          <a:bodyPr/>
          <a:lstStyle>
            <a:lvl1pPr>
              <a:defRPr/>
            </a:lvl1pPr>
          </a:lstStyle>
          <a:p>
            <a:pPr>
              <a:defRPr/>
            </a:pPr>
            <a:fld id="{12FC2859-9D6B-45D1-A1E4-DAF366D0EFBE}" type="slidenum">
              <a:rPr lang="en-US"/>
              <a:pPr>
                <a:defRPr/>
              </a:pPr>
              <a:t>‹#›</a:t>
            </a:fld>
            <a:endParaRPr lang="en-US" dirty="0"/>
          </a:p>
        </p:txBody>
      </p:sp>
    </p:spTree>
    <p:extLst>
      <p:ext uri="{BB962C8B-B14F-4D97-AF65-F5344CB8AC3E}">
        <p14:creationId xmlns:p14="http://schemas.microsoft.com/office/powerpoint/2010/main" val="31440208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2"/>
          <p:cNvSpPr>
            <a:spLocks noGrp="1"/>
          </p:cNvSpPr>
          <p:nvPr>
            <p:ph type="ftr" sz="quarter" idx="10"/>
          </p:nvPr>
        </p:nvSpPr>
        <p:spPr/>
        <p:txBody>
          <a:bodyPr/>
          <a:lstStyle>
            <a:lvl1pPr>
              <a:defRPr err="1"/>
            </a:lvl1pPr>
          </a:lstStyle>
          <a:p>
            <a:pPr>
              <a:defRPr/>
            </a:pPr>
            <a:r>
              <a:rPr lang="en-US"/>
              <a:t>Vol 1, CKD, Ch 1</a:t>
            </a:r>
          </a:p>
        </p:txBody>
      </p:sp>
      <p:sp>
        <p:nvSpPr>
          <p:cNvPr id="10" name="Slide Number Placeholder 3"/>
          <p:cNvSpPr>
            <a:spLocks noGrp="1"/>
          </p:cNvSpPr>
          <p:nvPr>
            <p:ph type="sldNum" sz="quarter" idx="11"/>
          </p:nvPr>
        </p:nvSpPr>
        <p:spPr/>
        <p:txBody>
          <a:bodyPr/>
          <a:lstStyle>
            <a:lvl1pPr>
              <a:defRPr/>
            </a:lvl1pPr>
          </a:lstStyle>
          <a:p>
            <a:pPr>
              <a:defRPr/>
            </a:pPr>
            <a:fld id="{DD37F912-41AF-4942-9C85-23BFD3C6EB53}" type="slidenum">
              <a:rPr lang="en-US"/>
              <a:pPr>
                <a:defRPr/>
              </a:pPr>
              <a:t>‹#›</a:t>
            </a:fld>
            <a:endParaRPr lang="en-US" dirty="0"/>
          </a:p>
        </p:txBody>
      </p:sp>
    </p:spTree>
    <p:extLst>
      <p:ext uri="{BB962C8B-B14F-4D97-AF65-F5344CB8AC3E}">
        <p14:creationId xmlns:p14="http://schemas.microsoft.com/office/powerpoint/2010/main" val="32557452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2"/>
          <p:cNvSpPr>
            <a:spLocks noGrp="1"/>
          </p:cNvSpPr>
          <p:nvPr>
            <p:ph type="ftr" sz="quarter" idx="10"/>
          </p:nvPr>
        </p:nvSpPr>
        <p:spPr/>
        <p:txBody>
          <a:bodyPr/>
          <a:lstStyle>
            <a:lvl1pPr>
              <a:defRPr err="1"/>
            </a:lvl1pPr>
          </a:lstStyle>
          <a:p>
            <a:pPr>
              <a:defRPr/>
            </a:pPr>
            <a:r>
              <a:rPr lang="en-US"/>
              <a:t>Vol 1, CKD, Ch 1</a:t>
            </a:r>
          </a:p>
        </p:txBody>
      </p:sp>
      <p:sp>
        <p:nvSpPr>
          <p:cNvPr id="9" name="Slide Number Placeholder 3"/>
          <p:cNvSpPr>
            <a:spLocks noGrp="1"/>
          </p:cNvSpPr>
          <p:nvPr>
            <p:ph type="sldNum" sz="quarter" idx="11"/>
          </p:nvPr>
        </p:nvSpPr>
        <p:spPr/>
        <p:txBody>
          <a:bodyPr/>
          <a:lstStyle>
            <a:lvl1pPr>
              <a:defRPr/>
            </a:lvl1pPr>
          </a:lstStyle>
          <a:p>
            <a:pPr>
              <a:defRPr/>
            </a:pPr>
            <a:fld id="{7D70DDD8-A60C-416F-ACC5-8A832293FE99}" type="slidenum">
              <a:rPr lang="en-US"/>
              <a:pPr>
                <a:defRPr/>
              </a:pPr>
              <a:t>‹#›</a:t>
            </a:fld>
            <a:endParaRPr lang="en-US" dirty="0"/>
          </a:p>
        </p:txBody>
      </p:sp>
    </p:spTree>
    <p:extLst>
      <p:ext uri="{BB962C8B-B14F-4D97-AF65-F5344CB8AC3E}">
        <p14:creationId xmlns:p14="http://schemas.microsoft.com/office/powerpoint/2010/main" val="16309705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
        <p:nvSpPr>
          <p:cNvPr id="8" name="Footer Placeholder 2"/>
          <p:cNvSpPr>
            <a:spLocks noGrp="1"/>
          </p:cNvSpPr>
          <p:nvPr>
            <p:ph type="ftr" sz="quarter" idx="10"/>
          </p:nvPr>
        </p:nvSpPr>
        <p:spPr/>
        <p:txBody>
          <a:bodyPr/>
          <a:lstStyle>
            <a:lvl1pPr>
              <a:defRPr err="1"/>
            </a:lvl1pPr>
          </a:lstStyle>
          <a:p>
            <a:pPr>
              <a:defRPr/>
            </a:pPr>
            <a:r>
              <a:rPr lang="en-US"/>
              <a:t>Vol 1, CKD, Ch 1</a:t>
            </a:r>
          </a:p>
        </p:txBody>
      </p:sp>
      <p:sp>
        <p:nvSpPr>
          <p:cNvPr id="9" name="Slide Number Placeholder 3"/>
          <p:cNvSpPr>
            <a:spLocks noGrp="1"/>
          </p:cNvSpPr>
          <p:nvPr>
            <p:ph type="sldNum" sz="quarter" idx="11"/>
          </p:nvPr>
        </p:nvSpPr>
        <p:spPr>
          <a:xfrm>
            <a:off x="7696200" y="6507163"/>
            <a:ext cx="914400" cy="274637"/>
          </a:xfrm>
        </p:spPr>
        <p:txBody>
          <a:bodyPr/>
          <a:lstStyle>
            <a:lvl1pPr>
              <a:defRPr b="1" smtClean="0"/>
            </a:lvl1pPr>
          </a:lstStyle>
          <a:p>
            <a:pPr>
              <a:defRPr/>
            </a:pPr>
            <a:fld id="{8F879F74-EECB-417F-B71D-1E77BFCD97ED}" type="slidenum">
              <a:rPr lang="en-US"/>
              <a:pPr>
                <a:defRPr/>
              </a:pPr>
              <a:t>‹#›</a:t>
            </a:fld>
            <a:endParaRPr lang="en-US" dirty="0"/>
          </a:p>
        </p:txBody>
      </p:sp>
    </p:spTree>
    <p:extLst>
      <p:ext uri="{BB962C8B-B14F-4D97-AF65-F5344CB8AC3E}">
        <p14:creationId xmlns:p14="http://schemas.microsoft.com/office/powerpoint/2010/main" val="218751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0E54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Footer Placeholder 4"/>
          <p:cNvSpPr>
            <a:spLocks noGrp="1"/>
          </p:cNvSpPr>
          <p:nvPr>
            <p:ph type="ftr" sz="quarter" idx="3"/>
          </p:nvPr>
        </p:nvSpPr>
        <p:spPr>
          <a:xfrm>
            <a:off x="3581400" y="6477000"/>
            <a:ext cx="1981200" cy="304800"/>
          </a:xfrm>
          <a:prstGeom prst="rect">
            <a:avLst/>
          </a:prstGeom>
        </p:spPr>
        <p:txBody>
          <a:bodyPr/>
          <a:lstStyle>
            <a:lvl1pPr algn="ctr" fontAlgn="auto">
              <a:spcBef>
                <a:spcPts val="0"/>
              </a:spcBef>
              <a:spcAft>
                <a:spcPts val="0"/>
              </a:spcAft>
              <a:defRPr sz="1400" b="1" dirty="0" smtClean="0">
                <a:solidFill>
                  <a:schemeClr val="bg1"/>
                </a:solidFill>
                <a:latin typeface="+mn-lt"/>
                <a:cs typeface="+mn-cs"/>
              </a:defRPr>
            </a:lvl1pPr>
          </a:lstStyle>
          <a:p>
            <a:pPr>
              <a:defRPr/>
            </a:pPr>
            <a:r>
              <a:rPr lang="en-US"/>
              <a:t>[Footer goes here]</a:t>
            </a:r>
          </a:p>
        </p:txBody>
      </p:sp>
      <p:sp>
        <p:nvSpPr>
          <p:cNvPr id="12" name="Slide Number Placeholder 5"/>
          <p:cNvSpPr>
            <a:spLocks noGrp="1"/>
          </p:cNvSpPr>
          <p:nvPr>
            <p:ph type="sldNum" sz="quarter" idx="4"/>
          </p:nvPr>
        </p:nvSpPr>
        <p:spPr>
          <a:xfrm>
            <a:off x="7696200" y="6477000"/>
            <a:ext cx="914400" cy="274638"/>
          </a:xfrm>
          <a:prstGeom prst="rect">
            <a:avLst/>
          </a:prstGeom>
        </p:spPr>
        <p:txBody>
          <a:bodyPr/>
          <a:lstStyle>
            <a:lvl1pPr algn="r" fontAlgn="auto">
              <a:spcBef>
                <a:spcPts val="0"/>
              </a:spcBef>
              <a:spcAft>
                <a:spcPts val="0"/>
              </a:spcAft>
              <a:defRPr sz="1400" smtClean="0">
                <a:solidFill>
                  <a:schemeClr val="bg1"/>
                </a:solidFill>
                <a:latin typeface="+mn-lt"/>
                <a:cs typeface="+mn-cs"/>
              </a:defRPr>
            </a:lvl1pPr>
          </a:lstStyle>
          <a:p>
            <a:pPr>
              <a:defRPr/>
            </a:pPr>
            <a:fld id="{2FEBE446-0FD5-40EC-9D31-86D5C1066960}" type="slidenum">
              <a:rPr lang="en-US"/>
              <a:pPr>
                <a:defRPr/>
              </a:pPr>
              <a:t>‹#›</a:t>
            </a:fld>
            <a:endParaRPr lang="en-US" dirty="0"/>
          </a:p>
        </p:txBody>
      </p:sp>
      <p:pic>
        <p:nvPicPr>
          <p:cNvPr id="13" name="Picture 12"/>
          <p:cNvPicPr>
            <a:picLocks noChangeAspect="1"/>
          </p:cNvPicPr>
          <p:nvPr/>
        </p:nvPicPr>
        <p:blipFill>
          <a:blip r:embed="rId8"/>
          <a:stretch>
            <a:fillRect/>
          </a:stretch>
        </p:blipFill>
        <p:spPr>
          <a:xfrm>
            <a:off x="0" y="6411913"/>
            <a:ext cx="1165225" cy="454025"/>
          </a:xfrm>
          <a:prstGeom prst="rect">
            <a:avLst/>
          </a:prstGeom>
          <a:solidFill>
            <a:schemeClr val="bg1"/>
          </a:solidFill>
          <a:ln>
            <a:noFill/>
          </a:ln>
          <a:effectLst>
            <a:outerShdw blurRad="50800" dist="38100" dir="16200000"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Lst>
  <p:timing>
    <p:tnLst>
      <p:par>
        <p:cTn id="1" dur="indefinite" restart="never" nodeType="tmRoot"/>
      </p:par>
    </p:tnLst>
  </p:timing>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Word_Document1.docx"/></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package" Target="../embeddings/Microsoft_Word_Document2.docx"/></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ChangeArrowheads="1"/>
          </p:cNvSpPr>
          <p:nvPr/>
        </p:nvSpPr>
        <p:spPr bwMode="auto">
          <a:xfrm>
            <a:off x="0" y="107950"/>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altLang="en-US" sz="2800" b="1" baseline="30000" dirty="0"/>
              <a:t> Figure 1.6 NHANES participants with eGFR &lt;60 ml/min/1.73 </a:t>
            </a:r>
            <a:r>
              <a:rPr lang="en-US" altLang="en-US" sz="2800" b="1" baseline="30000" dirty="0"/>
              <a:t>m</a:t>
            </a:r>
            <a:r>
              <a:rPr lang="en-US" altLang="en-US" b="1" baseline="76000" dirty="0"/>
              <a:t>2</a:t>
            </a:r>
            <a:r>
              <a:rPr lang="en-US" altLang="en-US" sz="2800" b="1" baseline="30000" dirty="0" smtClean="0"/>
              <a:t>, </a:t>
            </a:r>
            <a:endParaRPr lang="en-US" altLang="en-US" sz="2800" b="1" baseline="30000" dirty="0"/>
          </a:p>
          <a:p>
            <a:pPr algn="ctr"/>
            <a:r>
              <a:rPr lang="en-US" altLang="en-US" sz="2800" b="1" baseline="30000" dirty="0"/>
              <a:t>by age &amp; risk factor, </a:t>
            </a:r>
            <a:r>
              <a:rPr lang="en-US" altLang="en-US" sz="2800" b="1" baseline="30000" dirty="0" smtClean="0"/>
              <a:t>1988-2012</a:t>
            </a:r>
            <a:endParaRPr lang="en-US" altLang="en-US" sz="2800" b="1" baseline="30000" dirty="0"/>
          </a:p>
        </p:txBody>
      </p:sp>
      <p:sp>
        <p:nvSpPr>
          <p:cNvPr id="29698"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en-US" altLang="en-US">
                <a:solidFill>
                  <a:schemeClr val="bg1"/>
                </a:solidFill>
              </a:rPr>
              <a:t>Vol 1, CKD, Ch 1</a:t>
            </a:r>
          </a:p>
        </p:txBody>
      </p:sp>
      <p:sp>
        <p:nvSpPr>
          <p:cNvPr id="29699"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E0748E33-A87F-41EB-BEBC-3805329492A5}" type="slidenum">
              <a:rPr lang="en-US" altLang="en-US">
                <a:solidFill>
                  <a:schemeClr val="bg1"/>
                </a:solidFill>
              </a:rPr>
              <a:pPr fontAlgn="base">
                <a:spcBef>
                  <a:spcPct val="0"/>
                </a:spcBef>
                <a:spcAft>
                  <a:spcPct val="0"/>
                </a:spcAft>
              </a:pPr>
              <a:t>10</a:t>
            </a:fld>
            <a:endParaRPr lang="en-US" altLang="en-US">
              <a:solidFill>
                <a:schemeClr val="bg1"/>
              </a:solidFill>
            </a:endParaRPr>
          </a:p>
        </p:txBody>
      </p:sp>
      <p:sp>
        <p:nvSpPr>
          <p:cNvPr id="29700" name="TextBox 4"/>
          <p:cNvSpPr txBox="1">
            <a:spLocks noChangeArrowheads="1"/>
          </p:cNvSpPr>
          <p:nvPr/>
        </p:nvSpPr>
        <p:spPr bwMode="auto">
          <a:xfrm>
            <a:off x="266700" y="5118100"/>
            <a:ext cx="86106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en-US" altLang="en-US" sz="1300" i="1"/>
              <a:t>Data Source: National Health and Nutrition Examination Survey (NHANES), 1988–1994, 1999-2004 &amp; 2007–2012 participants aged 20 &amp; older. Single-sample estimates of eGFR; eGFR calculated using the CKD-EPI equation. Diabetes defined as either HbA1c &gt;7%, self-reported (SR), or currently taking glucose-lowering medications. Hypertension defined as BP ≥130/≥80 for those with diabetes or CKD, otherwise BP ≥140/≥90, or taking medication for hypertension. Abbreviations: BMI, body mass index; CVD, cardiovascular disease; DM, diabetes mellitus; eGFR, estimated glomerular filtration rate; HbA1c, glycosylated hemoglobin; HTN, hypertension; SR, self-reported.</a:t>
            </a:r>
          </a:p>
        </p:txBody>
      </p:sp>
      <p:pic>
        <p:nvPicPr>
          <p:cNvPr id="29701"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98650" y="685800"/>
            <a:ext cx="564515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ChangeArrowheads="1"/>
          </p:cNvSpPr>
          <p:nvPr/>
        </p:nvSpPr>
        <p:spPr bwMode="auto">
          <a:xfrm>
            <a:off x="0" y="152400"/>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altLang="en-US" sz="2800" b="1" baseline="30000" dirty="0"/>
              <a:t> Figure 1.7 NHANES participants with urine albumin/creatinine ratio ≥30 mg/g, </a:t>
            </a:r>
          </a:p>
          <a:p>
            <a:pPr algn="ctr"/>
            <a:r>
              <a:rPr lang="en-US" altLang="en-US" sz="2800" b="1" baseline="30000" dirty="0"/>
              <a:t>by age &amp; risk factor, </a:t>
            </a:r>
            <a:r>
              <a:rPr lang="en-US" altLang="en-US" sz="2800" b="1" baseline="30000" dirty="0" smtClean="0"/>
              <a:t>1988-2012</a:t>
            </a:r>
            <a:endParaRPr lang="en-US" altLang="en-US" sz="2800" b="1" baseline="30000" dirty="0"/>
          </a:p>
        </p:txBody>
      </p:sp>
      <p:sp>
        <p:nvSpPr>
          <p:cNvPr id="31746"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en-US" altLang="en-US">
                <a:solidFill>
                  <a:schemeClr val="bg1"/>
                </a:solidFill>
              </a:rPr>
              <a:t>Vol 1, CKD, Ch 1</a:t>
            </a:r>
          </a:p>
        </p:txBody>
      </p:sp>
      <p:sp>
        <p:nvSpPr>
          <p:cNvPr id="31747"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55E8AA97-F2CC-4694-B39F-1A93262526FE}" type="slidenum">
              <a:rPr lang="en-US" altLang="en-US">
                <a:solidFill>
                  <a:schemeClr val="bg1"/>
                </a:solidFill>
              </a:rPr>
              <a:pPr fontAlgn="base">
                <a:spcBef>
                  <a:spcPct val="0"/>
                </a:spcBef>
                <a:spcAft>
                  <a:spcPct val="0"/>
                </a:spcAft>
              </a:pPr>
              <a:t>11</a:t>
            </a:fld>
            <a:endParaRPr lang="en-US" altLang="en-US">
              <a:solidFill>
                <a:schemeClr val="bg1"/>
              </a:solidFill>
            </a:endParaRPr>
          </a:p>
        </p:txBody>
      </p:sp>
      <p:sp>
        <p:nvSpPr>
          <p:cNvPr id="31748" name="TextBox 4"/>
          <p:cNvSpPr txBox="1">
            <a:spLocks noChangeArrowheads="1"/>
          </p:cNvSpPr>
          <p:nvPr/>
        </p:nvSpPr>
        <p:spPr bwMode="auto">
          <a:xfrm>
            <a:off x="266700" y="5240338"/>
            <a:ext cx="8610600"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en-US" altLang="en-US" sz="1300" i="1"/>
              <a:t>Data Source: National Health and Nutrition Examination Survey (NHANES), 1988–1994, 1999-2004 &amp; 2007–2012 participants aged 20 &amp; older. Single-sample estimates of ACR. Diabetes defined as either HbA1c &gt;7%, self-reported (SR), or currently taking glucose-lowering medications. Hypertension defined as BP ≥130/≥80 for those with diabetes or CKD, otherwise BP ≥140/≥90, or taking medication for hypertension. Abbreviations: BMI, body mass index; CKD, chronic kidney disease; CVD, cardiovascular disease; DM, diabetes mellitus; HbA1c, glycosylated hemoglobin; HTN, hypertension; SR, self-report.</a:t>
            </a:r>
          </a:p>
        </p:txBody>
      </p:sp>
      <p:pic>
        <p:nvPicPr>
          <p:cNvPr id="31749"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762000"/>
            <a:ext cx="581025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ChangeArrowheads="1"/>
          </p:cNvSpPr>
          <p:nvPr/>
        </p:nvSpPr>
        <p:spPr bwMode="auto">
          <a:xfrm>
            <a:off x="0" y="228600"/>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altLang="en-US" sz="2800" b="1" baseline="30000"/>
              <a:t> Figure 1.8 Distribution of markers of CKD in NHANES participants with diabetes, hypertension, self-reported cardiovascular disease, &amp; obesity, 2007–2012</a:t>
            </a:r>
          </a:p>
        </p:txBody>
      </p:sp>
      <p:sp>
        <p:nvSpPr>
          <p:cNvPr id="33794"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en-US" altLang="en-US">
                <a:solidFill>
                  <a:schemeClr val="bg1"/>
                </a:solidFill>
              </a:rPr>
              <a:t>Vol 1, CKD, Ch 1</a:t>
            </a:r>
          </a:p>
        </p:txBody>
      </p:sp>
      <p:sp>
        <p:nvSpPr>
          <p:cNvPr id="33795"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26175A51-20BF-4D9E-9DB9-7FB8B46A3E11}" type="slidenum">
              <a:rPr lang="en-US" altLang="en-US">
                <a:solidFill>
                  <a:schemeClr val="bg1"/>
                </a:solidFill>
              </a:rPr>
              <a:pPr fontAlgn="base">
                <a:spcBef>
                  <a:spcPct val="0"/>
                </a:spcBef>
                <a:spcAft>
                  <a:spcPct val="0"/>
                </a:spcAft>
              </a:pPr>
              <a:t>12</a:t>
            </a:fld>
            <a:endParaRPr lang="en-US" altLang="en-US">
              <a:solidFill>
                <a:schemeClr val="bg1"/>
              </a:solidFill>
            </a:endParaRPr>
          </a:p>
        </p:txBody>
      </p:sp>
      <p:sp>
        <p:nvSpPr>
          <p:cNvPr id="33796" name="TextBox 4"/>
          <p:cNvSpPr txBox="1">
            <a:spLocks noChangeArrowheads="1"/>
          </p:cNvSpPr>
          <p:nvPr/>
        </p:nvSpPr>
        <p:spPr bwMode="auto">
          <a:xfrm>
            <a:off x="266700" y="5446713"/>
            <a:ext cx="8610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en-US" altLang="en-US" sz="1300" i="1"/>
              <a:t>Data Source: National Health and Nutrition Examination Survey (NHANES), 2007–2012 participants aged 20 &amp; older. Single-sample estimates of eGFR &amp; ACR; eGFR calculated using the CKD-EPI equation. Abbreviations: ACR, urine albumin/creatinine ratio; BMI, body mass index; CKD, chronic kidney disease; DM, diabetes mellitus; SR CVD, self-reported cardiovascular disease; eGFR, estimated glomerular filtration rate; HTN, hypertension.</a:t>
            </a:r>
          </a:p>
        </p:txBody>
      </p:sp>
      <p:pic>
        <p:nvPicPr>
          <p:cNvPr id="3379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990600"/>
            <a:ext cx="5657850" cy="4349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ChangeArrowheads="1"/>
          </p:cNvSpPr>
          <p:nvPr/>
        </p:nvSpPr>
        <p:spPr bwMode="auto">
          <a:xfrm>
            <a:off x="0" y="228600"/>
            <a:ext cx="91440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altLang="en-US" sz="2800" b="1" baseline="30000" dirty="0"/>
              <a:t> Figure 1.9 Adjusted odds ratios of CKD in NHANES participants by risk factor, </a:t>
            </a:r>
            <a:r>
              <a:rPr lang="en-US" altLang="en-US" sz="2800" b="1" baseline="30000" dirty="0" smtClean="0"/>
              <a:t>1988-2012</a:t>
            </a:r>
            <a:endParaRPr lang="en-US" altLang="en-US" sz="2800" b="1" baseline="30000" dirty="0"/>
          </a:p>
        </p:txBody>
      </p:sp>
      <p:sp>
        <p:nvSpPr>
          <p:cNvPr id="35842"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en-US" altLang="en-US">
                <a:solidFill>
                  <a:schemeClr val="bg1"/>
                </a:solidFill>
              </a:rPr>
              <a:t>Vol 1, CKD, Ch 1</a:t>
            </a:r>
          </a:p>
        </p:txBody>
      </p:sp>
      <p:sp>
        <p:nvSpPr>
          <p:cNvPr id="35843"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A633E0F5-43EF-41BE-BD15-C6B53D5FDB9F}" type="slidenum">
              <a:rPr lang="en-US" altLang="en-US">
                <a:solidFill>
                  <a:schemeClr val="bg1"/>
                </a:solidFill>
              </a:rPr>
              <a:pPr fontAlgn="base">
                <a:spcBef>
                  <a:spcPct val="0"/>
                </a:spcBef>
                <a:spcAft>
                  <a:spcPct val="0"/>
                </a:spcAft>
              </a:pPr>
              <a:t>13</a:t>
            </a:fld>
            <a:endParaRPr lang="en-US" altLang="en-US">
              <a:solidFill>
                <a:schemeClr val="bg1"/>
              </a:solidFill>
            </a:endParaRPr>
          </a:p>
        </p:txBody>
      </p:sp>
      <p:sp>
        <p:nvSpPr>
          <p:cNvPr id="35844" name="TextBox 4"/>
          <p:cNvSpPr txBox="1">
            <a:spLocks noChangeArrowheads="1"/>
          </p:cNvSpPr>
          <p:nvPr/>
        </p:nvSpPr>
        <p:spPr bwMode="auto">
          <a:xfrm>
            <a:off x="266700" y="5118100"/>
            <a:ext cx="86106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en-US" altLang="en-US" sz="1300" i="1" dirty="0"/>
              <a:t>Data Source: National Health and Nutrition Examination Survey (NHANES), 1988–1994, 1999-2004 &amp; 2007–2012 participants aged 20 &amp; older. CKD defined as presence of eGFR &lt;60 ml/min/1.73 m</a:t>
            </a:r>
            <a:r>
              <a:rPr lang="en-US" altLang="en-US" sz="1300" i="1" baseline="30000" dirty="0"/>
              <a:t>2</a:t>
            </a:r>
            <a:r>
              <a:rPr lang="en-US" altLang="en-US" sz="1300" i="1" dirty="0"/>
              <a:t>, ACR ≥ 30 mg/g, and either eGFR &lt;60 or ACR ≥30 for each of the comorbid conditions. Adjusted for age, sex, &amp; race; single-sample estimates of eGFR &amp; ACR; eGFR calculated using the CKD-EPI equation. Whisker lines indicate 95% confidence intervals. Abbreviations: ACR, urine albumin/creatinine ratio; BMI, body mass index; CKD, chronic kidney disease; CVD, cardiovascular disease; DM, diabetes mellitus; eGFR, estimated glomerular filtration rate; HTN, hypertension; SR, self-report.</a:t>
            </a:r>
          </a:p>
        </p:txBody>
      </p:sp>
      <p:pic>
        <p:nvPicPr>
          <p:cNvPr id="35845"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655638"/>
            <a:ext cx="588645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ChangeArrowheads="1"/>
          </p:cNvSpPr>
          <p:nvPr/>
        </p:nvSpPr>
        <p:spPr bwMode="auto">
          <a:xfrm>
            <a:off x="0" y="24447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altLang="en-US" sz="2800" b="1" baseline="30000" dirty="0"/>
              <a:t> Figure 1.10 Adjusted odds ratios of eGFR &lt;60 ml/min/1.73m</a:t>
            </a:r>
            <a:r>
              <a:rPr lang="en-US" altLang="en-US" b="1" baseline="76000" dirty="0"/>
              <a:t>2</a:t>
            </a:r>
            <a:r>
              <a:rPr lang="en-US" altLang="en-US" sz="2800" b="1" baseline="30000" dirty="0"/>
              <a:t> in NHANES participants,</a:t>
            </a:r>
          </a:p>
          <a:p>
            <a:pPr algn="ctr"/>
            <a:r>
              <a:rPr lang="en-US" altLang="en-US" sz="2800" b="1" baseline="30000" dirty="0"/>
              <a:t>by age &amp; risk factor, </a:t>
            </a:r>
            <a:r>
              <a:rPr lang="en-US" altLang="en-US" sz="2800" b="1" baseline="30000" dirty="0" smtClean="0"/>
              <a:t>1988-2012</a:t>
            </a:r>
            <a:endParaRPr lang="en-US" altLang="en-US" sz="2800" b="1" baseline="30000" dirty="0"/>
          </a:p>
        </p:txBody>
      </p:sp>
      <p:sp>
        <p:nvSpPr>
          <p:cNvPr id="37890"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en-US" altLang="en-US">
                <a:solidFill>
                  <a:schemeClr val="bg1"/>
                </a:solidFill>
              </a:rPr>
              <a:t>Vol 1, CKD, Ch 1</a:t>
            </a:r>
          </a:p>
        </p:txBody>
      </p:sp>
      <p:sp>
        <p:nvSpPr>
          <p:cNvPr id="37891"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B4718FF2-89BA-44A7-B254-C930056BCCA3}" type="slidenum">
              <a:rPr lang="en-US" altLang="en-US" b="1">
                <a:solidFill>
                  <a:schemeClr val="bg1"/>
                </a:solidFill>
              </a:rPr>
              <a:pPr fontAlgn="base">
                <a:spcBef>
                  <a:spcPct val="0"/>
                </a:spcBef>
                <a:spcAft>
                  <a:spcPct val="0"/>
                </a:spcAft>
              </a:pPr>
              <a:t>14</a:t>
            </a:fld>
            <a:endParaRPr lang="en-US" altLang="en-US" b="1">
              <a:solidFill>
                <a:schemeClr val="bg1"/>
              </a:solidFill>
            </a:endParaRPr>
          </a:p>
        </p:txBody>
      </p:sp>
      <p:sp>
        <p:nvSpPr>
          <p:cNvPr id="37892" name="Text Placeholder 9"/>
          <p:cNvSpPr>
            <a:spLocks noGrp="1"/>
          </p:cNvSpPr>
          <p:nvPr>
            <p:ph type="body" idx="1"/>
          </p:nvPr>
        </p:nvSpPr>
        <p:spPr bwMode="auto">
          <a:xfrm>
            <a:off x="457200" y="1143000"/>
            <a:ext cx="4040188" cy="63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z="2000" smtClean="0"/>
              <a:t>Age category</a:t>
            </a:r>
          </a:p>
        </p:txBody>
      </p:sp>
      <p:pic>
        <p:nvPicPr>
          <p:cNvPr id="37893" name="Content Placeholder 13"/>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4040188" cy="3106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Placeholder 11"/>
          <p:cNvSpPr>
            <a:spLocks noGrp="1"/>
          </p:cNvSpPr>
          <p:nvPr>
            <p:ph type="body" sz="quarter" idx="3"/>
          </p:nvPr>
        </p:nvSpPr>
        <p:spPr bwMode="auto">
          <a:xfrm>
            <a:off x="4645025" y="1143000"/>
            <a:ext cx="4041775" cy="63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z="2000" dirty="0" smtClean="0"/>
              <a:t>CKD risk factor</a:t>
            </a:r>
          </a:p>
        </p:txBody>
      </p:sp>
      <p:pic>
        <p:nvPicPr>
          <p:cNvPr id="37895" name="Content Placeholder 14"/>
          <p:cNvPicPr>
            <a:picLocks noGrp="1" noChangeAspect="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4645025" y="1752600"/>
            <a:ext cx="4041775" cy="310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TextBox 4"/>
          <p:cNvSpPr txBox="1">
            <a:spLocks noChangeArrowheads="1"/>
          </p:cNvSpPr>
          <p:nvPr/>
        </p:nvSpPr>
        <p:spPr bwMode="auto">
          <a:xfrm>
            <a:off x="266700" y="5286375"/>
            <a:ext cx="8610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en-US" altLang="en-US" sz="1300" i="1"/>
              <a:t>Data Source: National Health and Nutrition Examination Survey (NHANES), 1988–1994, 1999-2004 &amp; 2007–2012 participants aged 20 &amp; older; single-sample estimates of eGFR. Adjusted for age, sex, &amp; race; eGFR calculated using the CKD-EPI equation. Whisker lines indicate 95% confidence intervals. Abbreviations:  BMI, body mass index; CKD, chronic kidney disease; CVD, cardiovascular disease; DM, diabetes mellitus; eGFR, estimated glomerular filtration rate; HTN, hypertension; SR, self-report.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ChangeArrowheads="1"/>
          </p:cNvSpPr>
          <p:nvPr/>
        </p:nvSpPr>
        <p:spPr bwMode="auto">
          <a:xfrm>
            <a:off x="0" y="228600"/>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altLang="en-US" sz="2800" b="1" baseline="30000" dirty="0"/>
              <a:t> Figure 1.11 Adjusted odds ratios of urine albumin/creatinine ratio ≥30 mg/g </a:t>
            </a:r>
          </a:p>
          <a:p>
            <a:pPr algn="ctr"/>
            <a:r>
              <a:rPr lang="en-US" altLang="en-US" sz="2800" b="1" baseline="30000" dirty="0"/>
              <a:t>in NHANES participants by age &amp; risk factor, </a:t>
            </a:r>
            <a:r>
              <a:rPr lang="en-US" altLang="en-US" sz="2800" b="1" baseline="30000" dirty="0" smtClean="0"/>
              <a:t>1988-2012</a:t>
            </a:r>
            <a:endParaRPr lang="en-US" altLang="en-US" sz="2800" b="1" baseline="30000" dirty="0"/>
          </a:p>
        </p:txBody>
      </p:sp>
      <p:sp>
        <p:nvSpPr>
          <p:cNvPr id="39938"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en-US" altLang="en-US">
                <a:solidFill>
                  <a:schemeClr val="bg1"/>
                </a:solidFill>
              </a:rPr>
              <a:t>Vol 1, CKD, Ch 1</a:t>
            </a:r>
          </a:p>
        </p:txBody>
      </p:sp>
      <p:sp>
        <p:nvSpPr>
          <p:cNvPr id="39939"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FD5363BB-11A6-4371-B749-170EAA5424D8}" type="slidenum">
              <a:rPr lang="en-US" altLang="en-US">
                <a:solidFill>
                  <a:schemeClr val="bg1"/>
                </a:solidFill>
              </a:rPr>
              <a:pPr fontAlgn="base">
                <a:spcBef>
                  <a:spcPct val="0"/>
                </a:spcBef>
                <a:spcAft>
                  <a:spcPct val="0"/>
                </a:spcAft>
              </a:pPr>
              <a:t>15</a:t>
            </a:fld>
            <a:endParaRPr lang="en-US" altLang="en-US">
              <a:solidFill>
                <a:schemeClr val="bg1"/>
              </a:solidFill>
            </a:endParaRPr>
          </a:p>
        </p:txBody>
      </p:sp>
      <p:sp>
        <p:nvSpPr>
          <p:cNvPr id="39940" name="TextBox 4"/>
          <p:cNvSpPr txBox="1">
            <a:spLocks noChangeArrowheads="1"/>
          </p:cNvSpPr>
          <p:nvPr/>
        </p:nvSpPr>
        <p:spPr bwMode="auto">
          <a:xfrm>
            <a:off x="266700" y="5410200"/>
            <a:ext cx="8610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en-US" altLang="en-US" sz="1300" i="1"/>
              <a:t>Data Source: National Health and Nutrition Examination Survey (NHANES), 1988–1994, 1999-2004 &amp; 2007–2012 participants aged 20 &amp; older; single-sample estimates of ACR. Adjusted for age, sex, &amp; race. Whisker lines indicate 95% confidence intervals. Abbreviations: ACR, urine albumin/creatinine ratio; BMI, body mass index; CKD, chronic kidney disease; CVD, cardiovascular disease; DM, diabetes mellitus;  HTN, hypertension; SR, self-report.</a:t>
            </a:r>
          </a:p>
        </p:txBody>
      </p:sp>
      <p:pic>
        <p:nvPicPr>
          <p:cNvPr id="39941"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28775" y="960438"/>
            <a:ext cx="588645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3"/>
          <p:cNvSpPr>
            <a:spLocks noChangeArrowheads="1"/>
          </p:cNvSpPr>
          <p:nvPr/>
        </p:nvSpPr>
        <p:spPr bwMode="auto">
          <a:xfrm>
            <a:off x="0" y="76200"/>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altLang="en-US" sz="2800" b="1" baseline="30000" dirty="0"/>
              <a:t> Table 1.3 Awareness, treatment, &amp; measures of control of CKD risk factors, </a:t>
            </a:r>
          </a:p>
          <a:p>
            <a:pPr algn="ctr"/>
            <a:r>
              <a:rPr lang="en-US" altLang="en-US" sz="2800" b="1" baseline="30000" dirty="0"/>
              <a:t>percent of NHANES participants, </a:t>
            </a:r>
            <a:r>
              <a:rPr lang="en-US" altLang="en-US" sz="2800" b="1" baseline="30000" dirty="0" smtClean="0"/>
              <a:t>1988-2012</a:t>
            </a:r>
            <a:endParaRPr lang="en-US" altLang="en-US" sz="2800" b="1" baseline="30000" dirty="0"/>
          </a:p>
        </p:txBody>
      </p:sp>
      <p:sp>
        <p:nvSpPr>
          <p:cNvPr id="41986"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en-US" altLang="en-US">
                <a:solidFill>
                  <a:schemeClr val="bg1"/>
                </a:solidFill>
              </a:rPr>
              <a:t>Vol 1, CKD, Ch 1</a:t>
            </a:r>
          </a:p>
        </p:txBody>
      </p:sp>
      <p:sp>
        <p:nvSpPr>
          <p:cNvPr id="41987"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CFD0CEE0-AD03-43FE-86EE-4F7361073457}" type="slidenum">
              <a:rPr lang="en-US" altLang="en-US">
                <a:solidFill>
                  <a:schemeClr val="bg1"/>
                </a:solidFill>
              </a:rPr>
              <a:pPr fontAlgn="base">
                <a:spcBef>
                  <a:spcPct val="0"/>
                </a:spcBef>
                <a:spcAft>
                  <a:spcPct val="0"/>
                </a:spcAft>
              </a:pPr>
              <a:t>16</a:t>
            </a:fld>
            <a:endParaRPr lang="en-US" altLang="en-US">
              <a:solidFill>
                <a:schemeClr val="bg1"/>
              </a:solidFill>
            </a:endParaRPr>
          </a:p>
        </p:txBody>
      </p:sp>
      <p:sp>
        <p:nvSpPr>
          <p:cNvPr id="41988" name="TextBox 6"/>
          <p:cNvSpPr txBox="1">
            <a:spLocks noChangeArrowheads="1"/>
          </p:cNvSpPr>
          <p:nvPr/>
        </p:nvSpPr>
        <p:spPr bwMode="auto">
          <a:xfrm>
            <a:off x="1447800" y="6153150"/>
            <a:ext cx="358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en-US" altLang="en-US" sz="1400" i="1"/>
              <a:t>(Continued on the next slide)</a:t>
            </a:r>
          </a:p>
        </p:txBody>
      </p:sp>
      <p:graphicFrame>
        <p:nvGraphicFramePr>
          <p:cNvPr id="42253" name="Group 269"/>
          <p:cNvGraphicFramePr>
            <a:graphicFrameLocks noGrp="1"/>
          </p:cNvGraphicFramePr>
          <p:nvPr/>
        </p:nvGraphicFramePr>
        <p:xfrm>
          <a:off x="1524000" y="590550"/>
          <a:ext cx="5867400" cy="5560863"/>
        </p:xfrm>
        <a:graphic>
          <a:graphicData uri="http://schemas.openxmlformats.org/drawingml/2006/table">
            <a:tbl>
              <a:tblPr/>
              <a:tblGrid>
                <a:gridCol w="922338"/>
                <a:gridCol w="411162"/>
                <a:gridCol w="412750"/>
                <a:gridCol w="411163"/>
                <a:gridCol w="412750"/>
                <a:gridCol w="411162"/>
                <a:gridCol w="412750"/>
                <a:gridCol w="411163"/>
                <a:gridCol w="414337"/>
                <a:gridCol w="411163"/>
                <a:gridCol w="412750"/>
                <a:gridCol w="411162"/>
                <a:gridCol w="412750"/>
              </a:tblGrid>
              <a:tr h="285750">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latin typeface="Calibri" pitchFamily="34" charset="0"/>
                        <a:cs typeface="Arial" pitchFamily="34" charset="0"/>
                      </a:endParaRPr>
                    </a:p>
                  </a:txBody>
                  <a:tcPr marL="47899" marR="47899" marT="0" marB="0" anchor="ctr" horzOverflow="overflow">
                    <a:lnL>
                      <a:noFill/>
                    </a:lnL>
                    <a:lnR>
                      <a:noFill/>
                    </a:lnR>
                    <a:lnT>
                      <a:noFill/>
                    </a:lnT>
                    <a:lnB>
                      <a:noFill/>
                    </a:lnB>
                    <a:lnTlToBr>
                      <a:noFill/>
                    </a:lnTlToBr>
                    <a:lnBlToTr>
                      <a:noFill/>
                    </a:lnBlToTr>
                    <a:noFill/>
                  </a:tcPr>
                </a:tc>
                <a:tc gridSpan="4">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Calibri" pitchFamily="34" charset="0"/>
                          <a:cs typeface="Times New Roman" pitchFamily="18" charset="0"/>
                        </a:rPr>
                        <a:t>All CKD</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209" marR="6209"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Calibri" pitchFamily="34" charset="0"/>
                          <a:cs typeface="Times New Roman" pitchFamily="18" charset="0"/>
                        </a:rPr>
                        <a:t>eGFR &lt;60</a:t>
                      </a:r>
                      <a:br>
                        <a:rPr kumimoji="0" lang="en-US" altLang="en-US" sz="800" b="1" i="0" u="none" strike="noStrike" cap="none" normalizeH="0" baseline="0" smtClean="0">
                          <a:ln>
                            <a:noFill/>
                          </a:ln>
                          <a:solidFill>
                            <a:schemeClr val="tx1"/>
                          </a:solidFill>
                          <a:effectLst/>
                          <a:latin typeface="Calibri" pitchFamily="34" charset="0"/>
                          <a:cs typeface="Times New Roman" pitchFamily="18" charset="0"/>
                        </a:rPr>
                      </a:br>
                      <a:r>
                        <a:rPr kumimoji="0" lang="en-US" altLang="en-US" sz="800" b="1" i="0" u="none" strike="noStrike" cap="none" normalizeH="0" baseline="0" smtClean="0">
                          <a:ln>
                            <a:noFill/>
                          </a:ln>
                          <a:solidFill>
                            <a:schemeClr val="tx1"/>
                          </a:solidFill>
                          <a:effectLst/>
                          <a:latin typeface="Calibri" pitchFamily="34" charset="0"/>
                          <a:cs typeface="Times New Roman" pitchFamily="18" charset="0"/>
                        </a:rPr>
                        <a:t>ml/min/1.73m</a:t>
                      </a:r>
                      <a:r>
                        <a:rPr kumimoji="0" lang="en-US" altLang="en-US" sz="800" b="1" i="0" u="none" strike="noStrike" cap="none" normalizeH="0" baseline="30000" smtClean="0">
                          <a:ln>
                            <a:noFill/>
                          </a:ln>
                          <a:solidFill>
                            <a:schemeClr val="tx1"/>
                          </a:solidFill>
                          <a:effectLst/>
                          <a:latin typeface="Calibri" pitchFamily="34" charset="0"/>
                          <a:cs typeface="Times New Roman" pitchFamily="18" charset="0"/>
                        </a:rPr>
                        <a:t>2</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209" marR="620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Calibri" pitchFamily="34" charset="0"/>
                          <a:cs typeface="Times New Roman" pitchFamily="18" charset="0"/>
                        </a:rPr>
                        <a:t>ACR ≥30</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209" marR="6209"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46063">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12862" marR="12862"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Calibri" pitchFamily="34" charset="0"/>
                          <a:cs typeface="Times New Roman" pitchFamily="18" charset="0"/>
                        </a:rPr>
                        <a:t>1988-1994</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Calibri" pitchFamily="34" charset="0"/>
                          <a:cs typeface="Times New Roman" pitchFamily="18" charset="0"/>
                        </a:rPr>
                        <a:t>1999-2004</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Calibri" pitchFamily="34" charset="0"/>
                          <a:cs typeface="Times New Roman" pitchFamily="18" charset="0"/>
                        </a:rPr>
                        <a:t>2007-2012</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Calibri" pitchFamily="34" charset="0"/>
                          <a:cs typeface="Times New Roman" pitchFamily="18" charset="0"/>
                        </a:rPr>
                        <a:t>Trend</a:t>
                      </a:r>
                      <a:br>
                        <a:rPr kumimoji="0" lang="en-US" altLang="en-US" sz="800" b="1" i="0" u="none" strike="noStrike" cap="none" normalizeH="0" baseline="0" smtClean="0">
                          <a:ln>
                            <a:noFill/>
                          </a:ln>
                          <a:solidFill>
                            <a:schemeClr val="tx1"/>
                          </a:solidFill>
                          <a:effectLst/>
                          <a:latin typeface="Calibri" pitchFamily="34" charset="0"/>
                          <a:cs typeface="Times New Roman" pitchFamily="18" charset="0"/>
                        </a:rPr>
                      </a:br>
                      <a:r>
                        <a:rPr kumimoji="0" lang="en-US" altLang="en-US" sz="800" b="1" i="0" u="none" strike="noStrike" cap="none" normalizeH="0" baseline="0" smtClean="0">
                          <a:ln>
                            <a:noFill/>
                          </a:ln>
                          <a:solidFill>
                            <a:schemeClr val="tx1"/>
                          </a:solidFill>
                          <a:effectLst/>
                          <a:latin typeface="Calibri" pitchFamily="34" charset="0"/>
                          <a:cs typeface="Times New Roman" pitchFamily="18" charset="0"/>
                        </a:rPr>
                        <a:t>p-value</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Calibri" pitchFamily="34" charset="0"/>
                          <a:cs typeface="Times New Roman" pitchFamily="18" charset="0"/>
                        </a:rPr>
                        <a:t>1988-1994</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Calibri" pitchFamily="34" charset="0"/>
                          <a:cs typeface="Times New Roman" pitchFamily="18" charset="0"/>
                        </a:rPr>
                        <a:t>1999-2004</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Calibri" pitchFamily="34" charset="0"/>
                          <a:cs typeface="Times New Roman" pitchFamily="18" charset="0"/>
                        </a:rPr>
                        <a:t>2007-2012</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Calibri" pitchFamily="34" charset="0"/>
                          <a:cs typeface="Times New Roman" pitchFamily="18" charset="0"/>
                        </a:rPr>
                        <a:t>Trend</a:t>
                      </a:r>
                      <a:br>
                        <a:rPr kumimoji="0" lang="en-US" altLang="en-US" sz="800" b="1" i="0" u="none" strike="noStrike" cap="none" normalizeH="0" baseline="0" smtClean="0">
                          <a:ln>
                            <a:noFill/>
                          </a:ln>
                          <a:solidFill>
                            <a:schemeClr val="tx1"/>
                          </a:solidFill>
                          <a:effectLst/>
                          <a:latin typeface="Calibri" pitchFamily="34" charset="0"/>
                          <a:cs typeface="Times New Roman" pitchFamily="18" charset="0"/>
                        </a:rPr>
                      </a:br>
                      <a:r>
                        <a:rPr kumimoji="0" lang="en-US" altLang="en-US" sz="800" b="1" i="0" u="none" strike="noStrike" cap="none" normalizeH="0" baseline="0" smtClean="0">
                          <a:ln>
                            <a:noFill/>
                          </a:ln>
                          <a:solidFill>
                            <a:schemeClr val="tx1"/>
                          </a:solidFill>
                          <a:effectLst/>
                          <a:latin typeface="Calibri" pitchFamily="34" charset="0"/>
                          <a:cs typeface="Times New Roman" pitchFamily="18" charset="0"/>
                        </a:rPr>
                        <a:t>p-value</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Calibri" pitchFamily="34" charset="0"/>
                          <a:cs typeface="Times New Roman" pitchFamily="18" charset="0"/>
                        </a:rPr>
                        <a:t>1988-1994</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Calibri" pitchFamily="34" charset="0"/>
                          <a:cs typeface="Times New Roman" pitchFamily="18" charset="0"/>
                        </a:rPr>
                        <a:t>1999-2004</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Calibri" pitchFamily="34" charset="0"/>
                          <a:cs typeface="Times New Roman" pitchFamily="18" charset="0"/>
                        </a:rPr>
                        <a:t>2007-2012</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Calibri" pitchFamily="34" charset="0"/>
                          <a:cs typeface="Times New Roman" pitchFamily="18" charset="0"/>
                        </a:rPr>
                        <a:t>Trend</a:t>
                      </a:r>
                      <a:br>
                        <a:rPr kumimoji="0" lang="en-US" altLang="en-US" sz="800" b="1" i="0" u="none" strike="noStrike" cap="none" normalizeH="0" baseline="0" smtClean="0">
                          <a:ln>
                            <a:noFill/>
                          </a:ln>
                          <a:solidFill>
                            <a:schemeClr val="tx1"/>
                          </a:solidFill>
                          <a:effectLst/>
                          <a:latin typeface="Calibri" pitchFamily="34" charset="0"/>
                          <a:cs typeface="Times New Roman" pitchFamily="18" charset="0"/>
                        </a:rPr>
                      </a:br>
                      <a:r>
                        <a:rPr kumimoji="0" lang="en-US" altLang="en-US" sz="800" b="1" i="0" u="none" strike="noStrike" cap="none" normalizeH="0" baseline="0" smtClean="0">
                          <a:ln>
                            <a:noFill/>
                          </a:ln>
                          <a:solidFill>
                            <a:schemeClr val="tx1"/>
                          </a:solidFill>
                          <a:effectLst/>
                          <a:latin typeface="Calibri" pitchFamily="34" charset="0"/>
                          <a:cs typeface="Times New Roman" pitchFamily="18" charset="0"/>
                        </a:rPr>
                        <a:t>p-value</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975">
                <a:tc gridSpan="2">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Calibri" pitchFamily="34" charset="0"/>
                          <a:cs typeface="Times New Roman" pitchFamily="18" charset="0"/>
                        </a:rPr>
                        <a:t>Hypertension, by current hypertensive status</a:t>
                      </a:r>
                      <a:r>
                        <a:rPr kumimoji="0" lang="en-US" altLang="en-US" sz="800" b="1" i="0" u="none" strike="noStrike" cap="none" normalizeH="0" baseline="30000" smtClean="0">
                          <a:ln>
                            <a:noFill/>
                          </a:ln>
                          <a:solidFill>
                            <a:schemeClr val="tx1"/>
                          </a:solidFill>
                          <a:effectLst/>
                          <a:latin typeface="Calibri" pitchFamily="34" charset="0"/>
                          <a:cs typeface="Times New Roman" pitchFamily="18" charset="0"/>
                        </a:rPr>
                        <a:t>a</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38142" marT="0" marB="0"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rowSpan="3">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1" i="1" u="none" strike="noStrike" cap="none" normalizeH="0" baseline="0" smtClean="0">
                          <a:ln>
                            <a:noFill/>
                          </a:ln>
                          <a:solidFill>
                            <a:schemeClr val="tx1"/>
                          </a:solidFill>
                          <a:effectLst/>
                          <a:latin typeface="Calibri" pitchFamily="34" charset="0"/>
                          <a:cs typeface="Times New Roman" pitchFamily="18" charset="0"/>
                        </a:rPr>
                        <a:t>0.01</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rowSpan="3">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0.29</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rowSpan="3">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1" u="none" strike="noStrike" cap="none" normalizeH="0" baseline="0" smtClean="0">
                          <a:ln>
                            <a:noFill/>
                          </a:ln>
                          <a:solidFill>
                            <a:schemeClr val="tx1"/>
                          </a:solidFill>
                          <a:effectLst/>
                          <a:latin typeface="Calibri" pitchFamily="34" charset="0"/>
                          <a:cs typeface="Times New Roman" pitchFamily="18" charset="0"/>
                        </a:rPr>
                        <a:t>0.07</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588">
                <a:tc>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Non-hypertensive status</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38142"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30.7</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26.5</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26.0</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vMerge="1">
                  <a:txBody>
                    <a:bodyPr/>
                    <a:lstStyle/>
                    <a:p>
                      <a:endParaRPr lang="en-US"/>
                    </a:p>
                  </a:txBody>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18.4</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14.3</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15.9</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vMerge="1">
                  <a:txBody>
                    <a:bodyPr/>
                    <a:lstStyle/>
                    <a:p>
                      <a:endParaRPr lang="en-US"/>
                    </a:p>
                  </a:txBody>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32.0</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30.4</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29.1</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vMerge="1">
                  <a:txBody>
                    <a:bodyPr/>
                    <a:lstStyle/>
                    <a:p>
                      <a:endParaRPr lang="en-US"/>
                    </a:p>
                  </a:txBody>
                  <a:tcPr/>
                </a:tc>
              </a:tr>
              <a:tr h="287338">
                <a:tc>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Hypertensive (measured/treated)</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38142" marT="0" marB="25724"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69.3</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73.5</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74.0</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81.6</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85.7</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84.1</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68.0</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69.6</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70.9</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311150">
                <a:tc gridSpan="2">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Calibri" pitchFamily="34" charset="0"/>
                          <a:cs typeface="Times New Roman" pitchFamily="18" charset="0"/>
                        </a:rPr>
                        <a:t>Control of hypertension among hypertensive patients</a:t>
                      </a:r>
                      <a:r>
                        <a:rPr kumimoji="0" lang="en-US" altLang="en-US" sz="800" b="1" i="0" u="none" strike="noStrike" cap="none" normalizeH="0" baseline="30000" smtClean="0">
                          <a:ln>
                            <a:noFill/>
                          </a:ln>
                          <a:solidFill>
                            <a:schemeClr val="tx1"/>
                          </a:solidFill>
                          <a:effectLst/>
                          <a:latin typeface="Calibri" pitchFamily="34" charset="0"/>
                          <a:cs typeface="Times New Roman" pitchFamily="18" charset="0"/>
                        </a:rPr>
                        <a:t>b</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38142"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rowSpan="5">
                  <a:txBody>
                    <a:bodyPr/>
                    <a:lstStyle>
                      <a:lvl1pPr marL="44450">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4445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1" i="1" u="none" strike="noStrike" cap="none" normalizeH="0" baseline="0" smtClean="0">
                          <a:ln>
                            <a:noFill/>
                          </a:ln>
                          <a:solidFill>
                            <a:schemeClr val="tx1"/>
                          </a:solidFill>
                          <a:effectLst/>
                          <a:latin typeface="Calibri" pitchFamily="34" charset="0"/>
                          <a:cs typeface="Times New Roman" pitchFamily="18" charset="0"/>
                        </a:rPr>
                        <a:t>&lt;0.001</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rowSpan="5">
                  <a:txBody>
                    <a:bodyPr/>
                    <a:lstStyle>
                      <a:lvl1pPr marL="111125" indent="-11112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11125" marR="0" lvl="0" indent="-111125" algn="ctr" defTabSz="914400" rtl="0" eaLnBrk="1" fontAlgn="base" latinLnBrk="0" hangingPunct="1">
                        <a:lnSpc>
                          <a:spcPct val="115000"/>
                        </a:lnSpc>
                        <a:spcBef>
                          <a:spcPct val="0"/>
                        </a:spcBef>
                        <a:spcAft>
                          <a:spcPct val="0"/>
                        </a:spcAft>
                        <a:buClrTx/>
                        <a:buSzTx/>
                        <a:buFontTx/>
                        <a:buNone/>
                        <a:tabLst/>
                      </a:pPr>
                      <a:r>
                        <a:rPr kumimoji="0" lang="en-US" altLang="en-US" sz="800" b="1" i="1" u="none" strike="noStrike" cap="none" normalizeH="0" baseline="0" smtClean="0">
                          <a:ln>
                            <a:noFill/>
                          </a:ln>
                          <a:solidFill>
                            <a:schemeClr val="tx1"/>
                          </a:solidFill>
                          <a:effectLst/>
                          <a:latin typeface="Calibri" pitchFamily="34" charset="0"/>
                          <a:cs typeface="Times New Roman" pitchFamily="18" charset="0"/>
                        </a:rPr>
                        <a:t>&lt;0.001</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rowSpan="5">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1" i="1" u="none" strike="noStrike" cap="none" normalizeH="0" baseline="0" smtClean="0">
                          <a:ln>
                            <a:noFill/>
                          </a:ln>
                          <a:solidFill>
                            <a:schemeClr val="tx1"/>
                          </a:solidFill>
                          <a:effectLst/>
                          <a:latin typeface="Calibri" pitchFamily="34" charset="0"/>
                          <a:cs typeface="Times New Roman" pitchFamily="18" charset="0"/>
                        </a:rPr>
                        <a:t>&lt;0.001</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0175">
                <a:tc>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Unaware</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38142" marT="0" marB="0" anchor="ctr" horzOverflow="overflow">
                    <a:lnL>
                      <a:noFill/>
                    </a:lnL>
                    <a:lnR>
                      <a:noFill/>
                    </a:lnR>
                    <a:lnT>
                      <a:noFill/>
                    </a:lnT>
                    <a:lnB>
                      <a:noFill/>
                    </a:lnB>
                    <a:lnTlToBr>
                      <a:noFill/>
                    </a:lnTlToBr>
                    <a:lnBlToTr>
                      <a:noFill/>
                    </a:lnBlToTr>
                    <a:noFill/>
                  </a:tcPr>
                </a:tc>
                <a:tc>
                  <a:txBody>
                    <a:bodyPr/>
                    <a:lstStyle>
                      <a:lvl1pPr marL="11112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1112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33.4</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marL="11112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1112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50.6</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22.5</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vMerge="1">
                  <a:txBody>
                    <a:bodyPr/>
                    <a:lstStyle/>
                    <a:p>
                      <a:endParaRPr lang="en-US"/>
                    </a:p>
                  </a:txBody>
                  <a:tcPr/>
                </a:tc>
                <a:tc>
                  <a:txBody>
                    <a:bodyPr/>
                    <a:lstStyle>
                      <a:lvl1pPr marL="11112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1112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22.8</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marL="11112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1112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44.2</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marL="11112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1112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16.4</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vMerge="1">
                  <a:txBody>
                    <a:bodyPr/>
                    <a:lstStyle/>
                    <a:p>
                      <a:endParaRPr lang="en-US"/>
                    </a:p>
                  </a:txBody>
                  <a:tcPr/>
                </a:tc>
                <a:tc>
                  <a:txBody>
                    <a:bodyPr/>
                    <a:lstStyle>
                      <a:lvl1pPr marL="11112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1112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36.0</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marL="11112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1112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54.7</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marL="11112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1112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25.1</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vMerge="1">
                  <a:txBody>
                    <a:bodyPr/>
                    <a:lstStyle/>
                    <a:p>
                      <a:endParaRPr lang="en-US"/>
                    </a:p>
                  </a:txBody>
                  <a:tcPr/>
                </a:tc>
              </a:tr>
              <a:tr h="142875">
                <a:tc>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Aware, not treated</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38142" marT="0" marB="0" anchor="ctr" horzOverflow="overflow">
                    <a:lnL>
                      <a:noFill/>
                    </a:lnL>
                    <a:lnR>
                      <a:noFill/>
                    </a:lnR>
                    <a:lnT>
                      <a:noFill/>
                    </a:lnT>
                    <a:lnB>
                      <a:noFill/>
                    </a:lnB>
                    <a:lnTlToBr>
                      <a:noFill/>
                    </a:lnTlToBr>
                    <a:lnBlToTr>
                      <a:noFill/>
                    </a:lnBlToTr>
                    <a:noFill/>
                  </a:tcPr>
                </a:tc>
                <a:tc>
                  <a:txBody>
                    <a:bodyPr/>
                    <a:lstStyle>
                      <a:lvl1pPr marL="11112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1112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14.7</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marL="11112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1112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6.3</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6.5</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vMerge="1">
                  <a:txBody>
                    <a:bodyPr/>
                    <a:lstStyle/>
                    <a:p>
                      <a:endParaRPr lang="en-US"/>
                    </a:p>
                  </a:txBody>
                  <a:tcPr/>
                </a:tc>
                <a:tc>
                  <a:txBody>
                    <a:bodyPr/>
                    <a:lstStyle>
                      <a:lvl1pPr marL="11112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1112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12.1</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marL="11112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1112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4.2</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marL="11112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1112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2.8</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vMerge="1">
                  <a:txBody>
                    <a:bodyPr/>
                    <a:lstStyle/>
                    <a:p>
                      <a:endParaRPr lang="en-US"/>
                    </a:p>
                  </a:txBody>
                  <a:tcPr/>
                </a:tc>
                <a:tc>
                  <a:txBody>
                    <a:bodyPr/>
                    <a:lstStyle>
                      <a:lvl1pPr marL="11112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1112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15.7</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marL="11112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1112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7.1</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marL="11112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1112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8.7</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vMerge="1">
                  <a:txBody>
                    <a:bodyPr/>
                    <a:lstStyle/>
                    <a:p>
                      <a:endParaRPr lang="en-US"/>
                    </a:p>
                  </a:txBody>
                  <a:tcPr/>
                </a:tc>
              </a:tr>
              <a:tr h="257175">
                <a:tc>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Aware, treated, uncontrolled </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38142" marT="0" marB="0" anchor="ctr" horzOverflow="overflow">
                    <a:lnL>
                      <a:noFill/>
                    </a:lnL>
                    <a:lnR>
                      <a:noFill/>
                    </a:lnR>
                    <a:lnT>
                      <a:noFill/>
                    </a:lnT>
                    <a:lnB>
                      <a:noFill/>
                    </a:lnB>
                    <a:lnTlToBr>
                      <a:noFill/>
                    </a:lnTlToBr>
                    <a:lnBlToTr>
                      <a:noFill/>
                    </a:lnBlToTr>
                    <a:noFill/>
                  </a:tcPr>
                </a:tc>
                <a:tc>
                  <a:txBody>
                    <a:bodyPr/>
                    <a:lstStyle>
                      <a:lvl1pPr marL="11112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1112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39.2</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marL="11112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1112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31.5</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43.9</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vMerge="1">
                  <a:txBody>
                    <a:bodyPr/>
                    <a:lstStyle/>
                    <a:p>
                      <a:endParaRPr lang="en-US"/>
                    </a:p>
                  </a:txBody>
                  <a:tcPr/>
                </a:tc>
                <a:tc>
                  <a:txBody>
                    <a:bodyPr/>
                    <a:lstStyle>
                      <a:lvl1pPr marL="11112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1112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47.8</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marL="11112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1112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36.4</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marL="11112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1112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46.6</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vMerge="1">
                  <a:txBody>
                    <a:bodyPr/>
                    <a:lstStyle/>
                    <a:p>
                      <a:endParaRPr lang="en-US"/>
                    </a:p>
                  </a:txBody>
                  <a:tcPr/>
                </a:tc>
                <a:tc>
                  <a:txBody>
                    <a:bodyPr/>
                    <a:lstStyle>
                      <a:lvl1pPr marL="11112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1112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38.4</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marL="11112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1112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30.2</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marL="11112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1112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44.8</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vMerge="1">
                  <a:txBody>
                    <a:bodyPr/>
                    <a:lstStyle/>
                    <a:p>
                      <a:endParaRPr lang="en-US"/>
                    </a:p>
                  </a:txBody>
                  <a:tcPr/>
                </a:tc>
              </a:tr>
              <a:tr h="287338">
                <a:tc>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Aware, treated, controlled</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38142" marT="0" marB="25724"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1112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1112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12.7</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1112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1112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11.5</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27.2</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marL="11112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1112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17.3</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1112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1112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15.2</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1112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1112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34.2</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marL="11112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1112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9.9</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1112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1112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8.0</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1112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11112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21.4</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179388">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Calibri" pitchFamily="34" charset="0"/>
                          <a:cs typeface="Times New Roman" pitchFamily="18" charset="0"/>
                        </a:rPr>
                        <a:t>Total cholesterol</a:t>
                      </a:r>
                      <a:r>
                        <a:rPr kumimoji="0" lang="en-US" altLang="en-US" sz="800" b="1" i="0" u="none" strike="noStrike" cap="none" normalizeH="0" baseline="30000" smtClean="0">
                          <a:ln>
                            <a:noFill/>
                          </a:ln>
                          <a:solidFill>
                            <a:schemeClr val="tx1"/>
                          </a:solidFill>
                          <a:effectLst/>
                          <a:latin typeface="Calibri" pitchFamily="34" charset="0"/>
                          <a:cs typeface="Times New Roman" pitchFamily="18" charset="0"/>
                        </a:rPr>
                        <a:t>c</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38142"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rowSpan="4">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1" i="1" u="none" strike="noStrike" cap="none" normalizeH="0" baseline="0" smtClean="0">
                          <a:ln>
                            <a:noFill/>
                          </a:ln>
                          <a:solidFill>
                            <a:schemeClr val="tx1"/>
                          </a:solidFill>
                          <a:effectLst/>
                          <a:latin typeface="Calibri" pitchFamily="34" charset="0"/>
                          <a:cs typeface="Times New Roman" pitchFamily="18" charset="0"/>
                        </a:rPr>
                        <a:t>&lt;0.001</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rowSpan="4">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1" i="1" u="none" strike="noStrike" cap="none" normalizeH="0" baseline="0" smtClean="0">
                          <a:ln>
                            <a:noFill/>
                          </a:ln>
                          <a:solidFill>
                            <a:schemeClr val="tx1"/>
                          </a:solidFill>
                          <a:effectLst/>
                          <a:latin typeface="Calibri" pitchFamily="34" charset="0"/>
                          <a:cs typeface="Times New Roman" pitchFamily="18" charset="0"/>
                        </a:rPr>
                        <a:t>&lt;0.001</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rowSpan="4">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1" i="1" u="none" strike="noStrike" cap="none" normalizeH="0" baseline="0" smtClean="0">
                          <a:ln>
                            <a:noFill/>
                          </a:ln>
                          <a:solidFill>
                            <a:schemeClr val="tx1"/>
                          </a:solidFill>
                          <a:effectLst/>
                          <a:latin typeface="Calibri" pitchFamily="34" charset="0"/>
                          <a:cs typeface="Times New Roman" pitchFamily="18" charset="0"/>
                        </a:rPr>
                        <a:t>&lt;0.001</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&lt;200 (desirable)</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38142"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35.1</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46.6</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58.7</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vMerge="1">
                  <a:txBody>
                    <a:bodyPr/>
                    <a:lstStyle/>
                    <a:p>
                      <a:endParaRPr lang="en-US"/>
                    </a:p>
                  </a:txBody>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27.2</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45.6</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62.1</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vMerge="1">
                  <a:txBody>
                    <a:bodyPr/>
                    <a:lstStyle/>
                    <a:p>
                      <a:endParaRPr lang="en-US"/>
                    </a:p>
                  </a:txBody>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38.2</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47.5</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58.2</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vMerge="1">
                  <a:txBody>
                    <a:bodyPr/>
                    <a:lstStyle/>
                    <a:p>
                      <a:endParaRPr lang="en-US"/>
                    </a:p>
                  </a:txBody>
                  <a:tcPr/>
                </a:tc>
              </a:tr>
              <a:tr h="255588">
                <a:tc>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200–239 </a:t>
                      </a:r>
                      <a:b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b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(borderline high)</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38142"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33.5</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32.6</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26.4</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vMerge="1">
                  <a:txBody>
                    <a:bodyPr/>
                    <a:lstStyle/>
                    <a:p>
                      <a:endParaRPr lang="en-US"/>
                    </a:p>
                  </a:txBody>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32.7</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33.7</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23.5</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vMerge="1">
                  <a:txBody>
                    <a:bodyPr/>
                    <a:lstStyle/>
                    <a:p>
                      <a:endParaRPr lang="en-US"/>
                    </a:p>
                  </a:txBody>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32.8</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31.9</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27.3</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vMerge="1">
                  <a:txBody>
                    <a:bodyPr/>
                    <a:lstStyle/>
                    <a:p>
                      <a:endParaRPr lang="en-US"/>
                    </a:p>
                  </a:txBody>
                  <a:tcPr/>
                </a:tc>
              </a:tr>
              <a:tr h="158750">
                <a:tc>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240+ (high)</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38142" marT="0" marB="25724"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31.4</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20.8</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14.9</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40.0</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20.7</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13.4</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29.0</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20.6</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14.5</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163513">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Calibri" pitchFamily="34" charset="0"/>
                          <a:cs typeface="Times New Roman" pitchFamily="18" charset="0"/>
                        </a:rPr>
                        <a:t>Uric Acid</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38142"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rowSpan="3">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0.84</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rowSpan="3">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0.84</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rowSpan="3">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0.45</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8588">
                <a:tc>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Normal</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38142" marT="0" marB="0" anchor="ctr"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69.6</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69.2</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69.2</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vMerge="1">
                  <a:txBody>
                    <a:bodyPr/>
                    <a:lstStyle/>
                    <a:p>
                      <a:endParaRPr lang="en-US"/>
                    </a:p>
                  </a:txBody>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54.4</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55.2</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55.1</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vMerge="1">
                  <a:txBody>
                    <a:bodyPr/>
                    <a:lstStyle/>
                    <a:p>
                      <a:endParaRPr lang="en-US"/>
                    </a:p>
                  </a:txBody>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73.9</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74.0</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75.4</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vMerge="1">
                  <a:txBody>
                    <a:bodyPr/>
                    <a:lstStyle/>
                    <a:p>
                      <a:endParaRPr lang="en-US"/>
                    </a:p>
                  </a:txBody>
                  <a:tcPr/>
                </a:tc>
              </a:tr>
              <a:tr h="158750">
                <a:tc>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High</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38142" marT="0" marB="25724"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30.4</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30.8</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30.8</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45.6</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44.8</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44.9</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26.1</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26.0</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24.6</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163513">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Calibri" pitchFamily="34" charset="0"/>
                          <a:cs typeface="Times New Roman" pitchFamily="18" charset="0"/>
                        </a:rPr>
                        <a:t>Smoking</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38142"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rowSpan="4">
                  <a:txBody>
                    <a:bodyPr/>
                    <a:lstStyle>
                      <a:lvl1pPr marL="53975" indent="-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53975" algn="ctr" defTabSz="914400" rtl="0" eaLnBrk="1" fontAlgn="base" latinLnBrk="0" hangingPunct="1">
                        <a:lnSpc>
                          <a:spcPct val="115000"/>
                        </a:lnSpc>
                        <a:spcBef>
                          <a:spcPct val="0"/>
                        </a:spcBef>
                        <a:spcAft>
                          <a:spcPct val="0"/>
                        </a:spcAft>
                        <a:buClrTx/>
                        <a:buSzTx/>
                        <a:buFontTx/>
                        <a:buNone/>
                        <a:tabLst/>
                      </a:pPr>
                      <a:r>
                        <a:rPr kumimoji="0" lang="en-US" altLang="en-US" sz="800" b="1" i="1" u="none" strike="noStrike" cap="none" normalizeH="0" baseline="0" smtClean="0">
                          <a:ln>
                            <a:noFill/>
                          </a:ln>
                          <a:solidFill>
                            <a:schemeClr val="tx1"/>
                          </a:solidFill>
                          <a:effectLst/>
                          <a:latin typeface="Calibri" pitchFamily="34" charset="0"/>
                          <a:cs typeface="Times New Roman" pitchFamily="18" charset="0"/>
                        </a:rPr>
                        <a:t>&lt;0.001</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rowSpan="4">
                  <a:txBody>
                    <a:bodyPr/>
                    <a:lstStyle>
                      <a:lvl1pPr marL="53975" indent="-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53975" algn="ctr" defTabSz="914400" rtl="0" eaLnBrk="1" fontAlgn="base" latinLnBrk="0" hangingPunct="1">
                        <a:lnSpc>
                          <a:spcPct val="115000"/>
                        </a:lnSpc>
                        <a:spcBef>
                          <a:spcPct val="0"/>
                        </a:spcBef>
                        <a:spcAft>
                          <a:spcPct val="0"/>
                        </a:spcAft>
                        <a:buClrTx/>
                        <a:buSzTx/>
                        <a:buFontTx/>
                        <a:buNone/>
                        <a:tabLst/>
                      </a:pPr>
                      <a:r>
                        <a:rPr kumimoji="0" lang="en-US" altLang="en-US" sz="800" b="1" i="1" u="none" strike="noStrike" cap="none" normalizeH="0" baseline="0" smtClean="0">
                          <a:ln>
                            <a:noFill/>
                          </a:ln>
                          <a:solidFill>
                            <a:schemeClr val="tx1"/>
                          </a:solidFill>
                          <a:effectLst/>
                          <a:latin typeface="Calibri" pitchFamily="34" charset="0"/>
                          <a:cs typeface="Times New Roman" pitchFamily="18" charset="0"/>
                        </a:rPr>
                        <a:t>0.03</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rowSpan="4">
                  <a:txBody>
                    <a:bodyPr/>
                    <a:lstStyle>
                      <a:lvl1pPr marL="53975" indent="-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53975" algn="ctr" defTabSz="914400" rtl="0" eaLnBrk="1" fontAlgn="base" latinLnBrk="0" hangingPunct="1">
                        <a:lnSpc>
                          <a:spcPct val="115000"/>
                        </a:lnSpc>
                        <a:spcBef>
                          <a:spcPct val="0"/>
                        </a:spcBef>
                        <a:spcAft>
                          <a:spcPct val="0"/>
                        </a:spcAft>
                        <a:buClrTx/>
                        <a:buSzTx/>
                        <a:buFontTx/>
                        <a:buNone/>
                        <a:tabLst/>
                      </a:pPr>
                      <a:r>
                        <a:rPr kumimoji="0" lang="en-US" altLang="en-US" sz="800" b="1" i="1" u="none" strike="noStrike" cap="none" normalizeH="0" baseline="0" smtClean="0">
                          <a:ln>
                            <a:noFill/>
                          </a:ln>
                          <a:solidFill>
                            <a:schemeClr val="tx1"/>
                          </a:solidFill>
                          <a:effectLst/>
                          <a:latin typeface="Calibri" pitchFamily="34" charset="0"/>
                          <a:cs typeface="Times New Roman" pitchFamily="18" charset="0"/>
                        </a:rPr>
                        <a:t>&lt;0.001</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9700">
                <a:tc>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Current</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38142" marT="0" marB="0" anchor="ctr" horzOverflow="overflow">
                    <a:lnL>
                      <a:noFill/>
                    </a:lnL>
                    <a:lnR>
                      <a:noFill/>
                    </a:lnR>
                    <a:lnT>
                      <a:noFill/>
                    </a:lnT>
                    <a:lnB>
                      <a:noFill/>
                    </a:lnB>
                    <a:lnTlToBr>
                      <a:noFill/>
                    </a:lnTlToBr>
                    <a:lnBlToTr>
                      <a:noFill/>
                    </a:lnBlToTr>
                    <a:noFill/>
                  </a:tcPr>
                </a:tc>
                <a:tc>
                  <a:txBody>
                    <a:bodyPr/>
                    <a:lstStyle>
                      <a:lvl1pPr marL="53975" indent="-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53975"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22.2</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marL="53975" indent="-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53975"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16.9</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marL="53975" indent="-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53975"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14.6</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vMerge="1">
                  <a:txBody>
                    <a:bodyPr/>
                    <a:lstStyle/>
                    <a:p>
                      <a:endParaRPr lang="en-US"/>
                    </a:p>
                  </a:txBody>
                  <a:tcPr/>
                </a:tc>
                <a:tc>
                  <a:txBody>
                    <a:bodyPr/>
                    <a:lstStyle>
                      <a:lvl1pPr marL="53975" indent="-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53975"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11.9</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marL="53975" indent="-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53975"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7.8</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marL="53975" indent="-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53975"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8.2</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vMerge="1">
                  <a:txBody>
                    <a:bodyPr/>
                    <a:lstStyle/>
                    <a:p>
                      <a:endParaRPr lang="en-US"/>
                    </a:p>
                  </a:txBody>
                  <a:tcPr/>
                </a:tc>
                <a:tc>
                  <a:txBody>
                    <a:bodyPr/>
                    <a:lstStyle>
                      <a:lvl1pPr marL="53975" indent="-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53975"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27.0</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marL="53975" indent="-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53975"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21.3</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marL="53975" indent="-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53975"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17.6</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vMerge="1">
                  <a:txBody>
                    <a:bodyPr/>
                    <a:lstStyle/>
                    <a:p>
                      <a:endParaRPr lang="en-US"/>
                    </a:p>
                  </a:txBody>
                  <a:tcPr/>
                </a:tc>
              </a:tr>
              <a:tr h="136525">
                <a:tc>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Former</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38142" marT="0" marB="0" anchor="ctr" horzOverflow="overflow">
                    <a:lnL>
                      <a:noFill/>
                    </a:lnL>
                    <a:lnR>
                      <a:noFill/>
                    </a:lnR>
                    <a:lnT>
                      <a:noFill/>
                    </a:lnT>
                    <a:lnB>
                      <a:noFill/>
                    </a:lnB>
                    <a:lnTlToBr>
                      <a:noFill/>
                    </a:lnTlToBr>
                    <a:lnBlToTr>
                      <a:noFill/>
                    </a:lnBlToTr>
                    <a:noFill/>
                  </a:tcPr>
                </a:tc>
                <a:tc>
                  <a:txBody>
                    <a:bodyPr/>
                    <a:lstStyle>
                      <a:lvl1pPr marL="53975" indent="-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53975"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35.2</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marL="53975" indent="-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53975"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32.3</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marL="53975" indent="-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53975"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32.6</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vMerge="1">
                  <a:txBody>
                    <a:bodyPr/>
                    <a:lstStyle/>
                    <a:p>
                      <a:endParaRPr lang="en-US"/>
                    </a:p>
                  </a:txBody>
                  <a:tcPr/>
                </a:tc>
                <a:tc>
                  <a:txBody>
                    <a:bodyPr/>
                    <a:lstStyle>
                      <a:lvl1pPr marL="53975" indent="-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53975"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43.2</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marL="53975" indent="-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53975"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39.4</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marL="53975" indent="-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53975"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40.1</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vMerge="1">
                  <a:txBody>
                    <a:bodyPr/>
                    <a:lstStyle/>
                    <a:p>
                      <a:endParaRPr lang="en-US"/>
                    </a:p>
                  </a:txBody>
                  <a:tcPr/>
                </a:tc>
                <a:tc>
                  <a:txBody>
                    <a:bodyPr/>
                    <a:lstStyle>
                      <a:lvl1pPr marL="53975" indent="-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53975"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31.5</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marL="53975" indent="-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53975"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29.1</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marL="53975" indent="-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53975"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29.7</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vMerge="1">
                  <a:txBody>
                    <a:bodyPr/>
                    <a:lstStyle/>
                    <a:p>
                      <a:endParaRPr lang="en-US"/>
                    </a:p>
                  </a:txBody>
                  <a:tcPr/>
                </a:tc>
              </a:tr>
              <a:tr h="157163">
                <a:tc>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Never</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38142" marT="0" marB="25724"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indent="-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53975"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42.6</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indent="-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53975"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50.7</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indent="-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53975"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52.8</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marL="53975" indent="-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53975"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44.9</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indent="-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53975"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52.8</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indent="-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53975"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51.6</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marL="53975" indent="-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53975"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41.5</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indent="-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53975"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49.6</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indent="-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53975"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52.6</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331788">
                <a:tc gridSpan="2">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Calibri" pitchFamily="34" charset="0"/>
                          <a:cs typeface="Times New Roman" pitchFamily="18" charset="0"/>
                        </a:rPr>
                        <a:t>Control of diabetes among patients with diabetes</a:t>
                      </a:r>
                      <a:r>
                        <a:rPr kumimoji="0" lang="en-US" altLang="en-US" sz="800" b="1" i="0" u="none" strike="noStrike" cap="none" normalizeH="0" baseline="30000" smtClean="0">
                          <a:ln>
                            <a:noFill/>
                          </a:ln>
                          <a:solidFill>
                            <a:schemeClr val="tx1"/>
                          </a:solidFill>
                          <a:effectLst/>
                          <a:latin typeface="Calibri" pitchFamily="34" charset="0"/>
                          <a:cs typeface="Times New Roman" pitchFamily="18" charset="0"/>
                        </a:rPr>
                        <a:t>d</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38142"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rowSpan="3">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1" i="1" u="none" strike="noStrike" cap="none" normalizeH="0" baseline="0" smtClean="0">
                          <a:ln>
                            <a:noFill/>
                          </a:ln>
                          <a:solidFill>
                            <a:schemeClr val="tx1"/>
                          </a:solidFill>
                          <a:effectLst/>
                          <a:latin typeface="Calibri" pitchFamily="34" charset="0"/>
                          <a:cs typeface="Times New Roman" pitchFamily="18" charset="0"/>
                        </a:rPr>
                        <a:t>&lt;0.001</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rowSpan="3">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1" i="1" u="none" strike="noStrike" cap="none" normalizeH="0" baseline="0" smtClean="0">
                          <a:ln>
                            <a:noFill/>
                          </a:ln>
                          <a:solidFill>
                            <a:schemeClr val="tx1"/>
                          </a:solidFill>
                          <a:effectLst/>
                          <a:latin typeface="Calibri" pitchFamily="34" charset="0"/>
                          <a:cs typeface="Times New Roman" pitchFamily="18" charset="0"/>
                        </a:rPr>
                        <a:t>0.003</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800" b="0" i="0" u="none" strike="noStrike" cap="none" normalizeH="0" baseline="0" smtClean="0">
                        <a:ln>
                          <a:noFill/>
                        </a:ln>
                        <a:solidFill>
                          <a:schemeClr val="tx1"/>
                        </a:solidFill>
                        <a:effectLst/>
                        <a:latin typeface="Calibri" pitchFamily="34" charset="0"/>
                        <a:cs typeface="Arial" pitchFamily="34"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rowSpan="3">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1" i="1" u="none" strike="noStrike" cap="none" normalizeH="0" baseline="0" smtClean="0">
                          <a:ln>
                            <a:noFill/>
                          </a:ln>
                          <a:solidFill>
                            <a:schemeClr val="tx1"/>
                          </a:solidFill>
                          <a:effectLst/>
                          <a:latin typeface="Calibri" pitchFamily="34" charset="0"/>
                          <a:cs typeface="Times New Roman" pitchFamily="18" charset="0"/>
                        </a:rPr>
                        <a:t>0.04</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588">
                <a:tc>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Glycohemoglobin &lt;7% (controlled)</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38142" marT="0" marB="0" anchor="ctr" horzOverflow="overflow">
                    <a:lnL>
                      <a:noFill/>
                    </a:lnL>
                    <a:lnR>
                      <a:noFill/>
                    </a:lnR>
                    <a:lnT>
                      <a:noFill/>
                    </a:lnT>
                    <a:lnB>
                      <a:noFill/>
                    </a:lnB>
                    <a:lnTlToBr>
                      <a:noFill/>
                    </a:lnTlToBr>
                    <a:lnBlToTr>
                      <a:noFill/>
                    </a:lnBlToTr>
                    <a:noFill/>
                  </a:tcPr>
                </a:tc>
                <a:tc>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31.5</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39.2</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45.3</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vMerge="1">
                  <a:txBody>
                    <a:bodyPr/>
                    <a:lstStyle/>
                    <a:p>
                      <a:endParaRPr lang="en-US"/>
                    </a:p>
                  </a:txBody>
                  <a:tcPr/>
                </a:tc>
                <a:tc>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37.1</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50.9</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55.0</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vMerge="1">
                  <a:txBody>
                    <a:bodyPr/>
                    <a:lstStyle/>
                    <a:p>
                      <a:endParaRPr lang="en-US"/>
                    </a:p>
                  </a:txBody>
                  <a:tcPr/>
                </a:tc>
                <a:tc>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29.6</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33.6</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37.9</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a:noFill/>
                    </a:lnL>
                    <a:lnR>
                      <a:noFill/>
                    </a:lnR>
                    <a:lnT>
                      <a:noFill/>
                    </a:lnT>
                    <a:lnB>
                      <a:noFill/>
                    </a:lnB>
                    <a:lnTlToBr>
                      <a:noFill/>
                    </a:lnTlToBr>
                    <a:lnBlToTr>
                      <a:noFill/>
                    </a:lnBlToTr>
                    <a:noFill/>
                  </a:tcPr>
                </a:tc>
                <a:tc vMerge="1">
                  <a:txBody>
                    <a:bodyPr/>
                    <a:lstStyle/>
                    <a:p>
                      <a:endParaRPr lang="en-US"/>
                    </a:p>
                  </a:txBody>
                  <a:tcPr/>
                </a:tc>
              </a:tr>
              <a:tr h="415925">
                <a:tc>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l"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Glycohemoglobin 7% or higher (uncontrolled)</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38142" marT="0" marB="25724"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68.5</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60.8</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55.7</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62.9</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49.1</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45.0</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Calibri" pitchFamily="34" charset="0"/>
                          <a:cs typeface="Times New Roman" pitchFamily="18" charset="0"/>
                        </a:rPr>
                        <a:t>70.4</a:t>
                      </a:r>
                      <a:endParaRPr kumimoji="0" lang="en-US" alt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66.4</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53975">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fontAlgn="base">
                        <a:spcBef>
                          <a:spcPct val="20000"/>
                        </a:spcBef>
                        <a:spcAft>
                          <a:spcPct val="0"/>
                        </a:spcAft>
                        <a:buFont typeface="Arial" pitchFamily="34" charset="0"/>
                        <a:defRPr>
                          <a:solidFill>
                            <a:schemeClr val="tx1"/>
                          </a:solidFill>
                          <a:latin typeface="Calibri" pitchFamily="34" charset="0"/>
                        </a:defRPr>
                      </a:lvl6pPr>
                      <a:lvl7pPr marL="2971800" indent="-228600" fontAlgn="base">
                        <a:spcBef>
                          <a:spcPct val="20000"/>
                        </a:spcBef>
                        <a:spcAft>
                          <a:spcPct val="0"/>
                        </a:spcAft>
                        <a:buFont typeface="Arial" pitchFamily="34" charset="0"/>
                        <a:defRPr>
                          <a:solidFill>
                            <a:schemeClr val="tx1"/>
                          </a:solidFill>
                          <a:latin typeface="Calibri" pitchFamily="34" charset="0"/>
                        </a:defRPr>
                      </a:lvl7pPr>
                      <a:lvl8pPr marL="3429000" indent="-228600" fontAlgn="base">
                        <a:spcBef>
                          <a:spcPct val="20000"/>
                        </a:spcBef>
                        <a:spcAft>
                          <a:spcPct val="0"/>
                        </a:spcAft>
                        <a:buFont typeface="Arial" pitchFamily="34" charset="0"/>
                        <a:defRPr>
                          <a:solidFill>
                            <a:schemeClr val="tx1"/>
                          </a:solidFill>
                          <a:latin typeface="Calibri" pitchFamily="34" charset="0"/>
                        </a:defRPr>
                      </a:lvl8pPr>
                      <a:lvl9pPr marL="3886200" indent="-228600" fontAlgn="base">
                        <a:spcBef>
                          <a:spcPct val="20000"/>
                        </a:spcBef>
                        <a:spcAft>
                          <a:spcPct val="0"/>
                        </a:spcAft>
                        <a:buFont typeface="Arial" pitchFamily="34" charset="0"/>
                        <a:defRPr>
                          <a:solidFill>
                            <a:schemeClr val="tx1"/>
                          </a:solidFill>
                          <a:latin typeface="Calibri" pitchFamily="34" charset="0"/>
                        </a:defRPr>
                      </a:lvl9pPr>
                    </a:lstStyle>
                    <a:p>
                      <a:pPr marL="53975" marR="0" lvl="0" indent="0" algn="ctr" defTabSz="914400" rtl="0" eaLnBrk="1" fontAlgn="base" latinLnBrk="0" hangingPunct="1">
                        <a:lnSpc>
                          <a:spcPct val="115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alibri" pitchFamily="34" charset="0"/>
                          <a:cs typeface="Times New Roman" pitchFamily="18" charset="0"/>
                        </a:rPr>
                        <a:t>62.1</a:t>
                      </a:r>
                      <a:endParaRPr kumimoji="0" lang="en-US" altLang="en-US" sz="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0" marR="0" marT="0" marB="25724"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ChangeArrowheads="1"/>
          </p:cNvSpPr>
          <p:nvPr/>
        </p:nvSpPr>
        <p:spPr bwMode="auto">
          <a:xfrm>
            <a:off x="0" y="31432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altLang="en-US" sz="2800" b="1" baseline="30000" dirty="0"/>
              <a:t> Table 1.3 Awareness, treatment, &amp; measures of control of CKD risk factors, </a:t>
            </a:r>
          </a:p>
          <a:p>
            <a:pPr algn="ctr"/>
            <a:r>
              <a:rPr lang="en-US" altLang="en-US" sz="2800" b="1" baseline="30000" dirty="0"/>
              <a:t>percent of NHANES participants, </a:t>
            </a:r>
            <a:r>
              <a:rPr lang="en-US" altLang="en-US" sz="2800" b="1" baseline="30000" dirty="0" smtClean="0"/>
              <a:t>1988-2012 </a:t>
            </a:r>
            <a:r>
              <a:rPr lang="en-US" altLang="en-US" sz="2800" i="1" baseline="30000" dirty="0"/>
              <a:t>(Continued)</a:t>
            </a:r>
          </a:p>
        </p:txBody>
      </p:sp>
      <p:sp>
        <p:nvSpPr>
          <p:cNvPr id="44034"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en-US" altLang="en-US">
                <a:solidFill>
                  <a:schemeClr val="bg1"/>
                </a:solidFill>
              </a:rPr>
              <a:t>Vol 1, CKD, Ch 1</a:t>
            </a:r>
          </a:p>
        </p:txBody>
      </p:sp>
      <p:sp>
        <p:nvSpPr>
          <p:cNvPr id="44035"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9866D630-5FE8-4959-ACD7-C7A3E4F9218B}" type="slidenum">
              <a:rPr lang="en-US" altLang="en-US">
                <a:solidFill>
                  <a:schemeClr val="bg1"/>
                </a:solidFill>
              </a:rPr>
              <a:pPr fontAlgn="base">
                <a:spcBef>
                  <a:spcPct val="0"/>
                </a:spcBef>
                <a:spcAft>
                  <a:spcPct val="0"/>
                </a:spcAft>
              </a:pPr>
              <a:t>17</a:t>
            </a:fld>
            <a:endParaRPr lang="en-US" altLang="en-US">
              <a:solidFill>
                <a:schemeClr val="bg1"/>
              </a:solidFill>
            </a:endParaRPr>
          </a:p>
        </p:txBody>
      </p:sp>
      <p:sp>
        <p:nvSpPr>
          <p:cNvPr id="44036" name="TextBox 4"/>
          <p:cNvSpPr txBox="1">
            <a:spLocks noChangeArrowheads="1"/>
          </p:cNvSpPr>
          <p:nvPr/>
        </p:nvSpPr>
        <p:spPr bwMode="auto">
          <a:xfrm>
            <a:off x="304800" y="1143000"/>
            <a:ext cx="85344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en-US" altLang="en-US" sz="1400" i="1"/>
              <a:t>Data Source: National Health and Nutrition Examination Survey (NHANES), 1988–1994, 1999-2004 &amp; 2007–2012 participants aged 20 &amp; older. Single-sample estimates of all biologic markers; eGFR calculated using the CKD-EPI equation. Abbreviations: ACR, urine albumin/creatinine ratio; CKD, chronic kidney disease; eGFR, estimated glomerular filtration rate. a. Hypertension defined as blood pressure ≥130/≥80 for those with CKD and diabetes, otherwise ≥140/≥90, or self- reported treatment for hypertension. b. Awareness and treatment are self-reported. Control defined as &lt;130/&lt;80 for those with CKD and diabetes; otherwise &lt;140/&lt;90. c. Total cholesterol classified according to Adult Treatment Panel III blood cholesterol guidelines (ATP III). d. Glycosylated hemoglobin classified according to American Diabetes Association guidelines. Trend tests for control of hypertension compares unaware to the three aware categories, total cholesterol tests &lt; 200 vs. 200+, smoking tests any current or past smoking vs. never.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ChangeArrowheads="1"/>
          </p:cNvSpPr>
          <p:nvPr/>
        </p:nvSpPr>
        <p:spPr bwMode="auto">
          <a:xfrm>
            <a:off x="0" y="314325"/>
            <a:ext cx="91440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altLang="en-US" sz="2800" b="1" baseline="30000" dirty="0"/>
              <a:t> Figure 1.12 NHANES participants at target blood pressure, </a:t>
            </a:r>
            <a:r>
              <a:rPr lang="en-US" altLang="en-US" sz="2800" b="1" baseline="30000" dirty="0" smtClean="0"/>
              <a:t>1988-2012</a:t>
            </a:r>
            <a:endParaRPr lang="en-US" altLang="en-US" sz="2800" b="1" baseline="30000" dirty="0"/>
          </a:p>
        </p:txBody>
      </p:sp>
      <p:sp>
        <p:nvSpPr>
          <p:cNvPr id="46082"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en-US" altLang="en-US">
                <a:solidFill>
                  <a:schemeClr val="bg1"/>
                </a:solidFill>
              </a:rPr>
              <a:t>Vol 1, CKD, Ch 1</a:t>
            </a:r>
          </a:p>
        </p:txBody>
      </p:sp>
      <p:sp>
        <p:nvSpPr>
          <p:cNvPr id="46083"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C0B90E51-14C2-4482-B0D5-2DDFDFAD9AFB}" type="slidenum">
              <a:rPr lang="en-US" altLang="en-US">
                <a:solidFill>
                  <a:schemeClr val="bg1"/>
                </a:solidFill>
              </a:rPr>
              <a:pPr fontAlgn="base">
                <a:spcBef>
                  <a:spcPct val="0"/>
                </a:spcBef>
                <a:spcAft>
                  <a:spcPct val="0"/>
                </a:spcAft>
              </a:pPr>
              <a:t>18</a:t>
            </a:fld>
            <a:endParaRPr lang="en-US" altLang="en-US">
              <a:solidFill>
                <a:schemeClr val="bg1"/>
              </a:solidFill>
            </a:endParaRPr>
          </a:p>
        </p:txBody>
      </p:sp>
      <p:sp>
        <p:nvSpPr>
          <p:cNvPr id="46084" name="TextBox 4"/>
          <p:cNvSpPr txBox="1">
            <a:spLocks noChangeArrowheads="1"/>
          </p:cNvSpPr>
          <p:nvPr/>
        </p:nvSpPr>
        <p:spPr bwMode="auto">
          <a:xfrm>
            <a:off x="266700" y="5181600"/>
            <a:ext cx="86106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en-US" altLang="en-US" sz="1400" i="1"/>
              <a:t>Data Source: National Health and Nutrition Examination Survey (NHANES), 1988–1994, 1999-2004 &amp; 2007–2012 participants aged 20 &amp; older. Single-sample estimates of eGFR &amp; ACR; eGFR calculated using the CKD-EPI equation. Figure represents all hypertensive participants including those who were at target blood pressure, probably due to medication. Abbreviations: ACR, urine albumin/creatinine ratio; CKD, chronic kidney disease; eGFR, estimated glomerular filtration rate.</a:t>
            </a:r>
          </a:p>
        </p:txBody>
      </p:sp>
      <p:pic>
        <p:nvPicPr>
          <p:cNvPr id="46085"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28775" y="685800"/>
            <a:ext cx="588645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ChangeArrowheads="1"/>
          </p:cNvSpPr>
          <p:nvPr/>
        </p:nvSpPr>
        <p:spPr bwMode="auto">
          <a:xfrm>
            <a:off x="0" y="314325"/>
            <a:ext cx="91440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altLang="en-US" sz="2800" b="1" baseline="30000" dirty="0"/>
              <a:t> Figure 1.13 NHANES participants within uric acid normal range, </a:t>
            </a:r>
            <a:r>
              <a:rPr lang="en-US" altLang="en-US" sz="2800" b="1" baseline="30000" dirty="0" smtClean="0"/>
              <a:t>1988-2012</a:t>
            </a:r>
            <a:endParaRPr lang="en-US" altLang="en-US" sz="2800" b="1" baseline="30000" dirty="0"/>
          </a:p>
        </p:txBody>
      </p:sp>
      <p:sp>
        <p:nvSpPr>
          <p:cNvPr id="48130"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en-US" altLang="en-US">
                <a:solidFill>
                  <a:schemeClr val="bg1"/>
                </a:solidFill>
              </a:rPr>
              <a:t>Vol 1, CKD, Ch 1</a:t>
            </a:r>
          </a:p>
        </p:txBody>
      </p:sp>
      <p:sp>
        <p:nvSpPr>
          <p:cNvPr id="48131"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FA35B0D2-5AD2-42D7-B093-AEE4C08E5AC3}" type="slidenum">
              <a:rPr lang="en-US" altLang="en-US">
                <a:solidFill>
                  <a:schemeClr val="bg1"/>
                </a:solidFill>
              </a:rPr>
              <a:pPr fontAlgn="base">
                <a:spcBef>
                  <a:spcPct val="0"/>
                </a:spcBef>
                <a:spcAft>
                  <a:spcPct val="0"/>
                </a:spcAft>
              </a:pPr>
              <a:t>19</a:t>
            </a:fld>
            <a:endParaRPr lang="en-US" altLang="en-US">
              <a:solidFill>
                <a:schemeClr val="bg1"/>
              </a:solidFill>
            </a:endParaRPr>
          </a:p>
        </p:txBody>
      </p:sp>
      <p:sp>
        <p:nvSpPr>
          <p:cNvPr id="48132" name="TextBox 4"/>
          <p:cNvSpPr txBox="1">
            <a:spLocks noChangeArrowheads="1"/>
          </p:cNvSpPr>
          <p:nvPr/>
        </p:nvSpPr>
        <p:spPr bwMode="auto">
          <a:xfrm>
            <a:off x="266700" y="5410200"/>
            <a:ext cx="8610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en-US" altLang="en-US" sz="1400" i="1"/>
              <a:t>Data Source: National Health and Nutrition Examination Survey (NHANES), 1988–1994, 1999-2004 &amp; 2007–2012 participants aged 20 &amp; older. Single-sample estimates of eGFR &amp; ACR; eGFR calculated using the CKD-EPI equation. Abbreviations: ACR, urine albumin/creatinine ratio; CKD, chronic kidney disease; eGFR, estimated glomerular filtration rate.</a:t>
            </a:r>
          </a:p>
        </p:txBody>
      </p:sp>
      <p:pic>
        <p:nvPicPr>
          <p:cNvPr id="48133"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28775" y="838200"/>
            <a:ext cx="588645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3"/>
          <p:cNvSpPr>
            <a:spLocks noChangeArrowheads="1"/>
          </p:cNvSpPr>
          <p:nvPr/>
        </p:nvSpPr>
        <p:spPr bwMode="auto">
          <a:xfrm>
            <a:off x="0" y="314325"/>
            <a:ext cx="9144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altLang="en-US" sz="2800" b="1" baseline="30000"/>
              <a:t> Figure 1.1  Distribution of NHANES participants with diabetes, self-reported cardiovascular disease, &amp; single-sample markers of CKD, 2007-2012</a:t>
            </a:r>
          </a:p>
        </p:txBody>
      </p:sp>
      <p:sp>
        <p:nvSpPr>
          <p:cNvPr id="11266"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en-US" altLang="en-US">
                <a:solidFill>
                  <a:schemeClr val="bg1"/>
                </a:solidFill>
              </a:rPr>
              <a:t>Vol 1, CKD, Ch 1</a:t>
            </a:r>
          </a:p>
        </p:txBody>
      </p:sp>
      <p:sp>
        <p:nvSpPr>
          <p:cNvPr id="11267"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0550CAEA-591C-4127-947E-D483A592F2B3}" type="slidenum">
              <a:rPr lang="en-US" altLang="en-US">
                <a:solidFill>
                  <a:schemeClr val="bg1"/>
                </a:solidFill>
              </a:rPr>
              <a:pPr fontAlgn="base">
                <a:spcBef>
                  <a:spcPct val="0"/>
                </a:spcBef>
                <a:spcAft>
                  <a:spcPct val="0"/>
                </a:spcAft>
              </a:pPr>
              <a:t>2</a:t>
            </a:fld>
            <a:endParaRPr lang="en-US" altLang="en-US">
              <a:solidFill>
                <a:schemeClr val="bg1"/>
              </a:solidFill>
            </a:endParaRPr>
          </a:p>
        </p:txBody>
      </p:sp>
      <p:sp>
        <p:nvSpPr>
          <p:cNvPr id="11268" name="TextBox 4"/>
          <p:cNvSpPr txBox="1">
            <a:spLocks noChangeArrowheads="1"/>
          </p:cNvSpPr>
          <p:nvPr/>
        </p:nvSpPr>
        <p:spPr bwMode="auto">
          <a:xfrm>
            <a:off x="381000" y="5181600"/>
            <a:ext cx="85344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en-US" altLang="en-US" sz="1400" i="1"/>
              <a:t>Data Source: National Health and Nutrition Examination Survey (NHANES), 1988–1994, 1999-2004 &amp; 2007–2012 participants aged 20 &amp; older. Note: Cardiovascular disease designation is based on self-report of any CVD condition (see CKD Analytical Methods chapter for detail); CKD is defined as eGFR &lt;60 or ACR ≥30. Abbreviations: ACR, urine albumin/creatinine ratio; CKD, chronic kidney disease; SR CVD, self-reported cardiovascular disease; DM, diabetes mellitus; eGFR, estimated glomerular filtration rate.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76253" y="533400"/>
            <a:ext cx="4662747" cy="4525963"/>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ChangeArrowheads="1"/>
          </p:cNvSpPr>
          <p:nvPr/>
        </p:nvSpPr>
        <p:spPr bwMode="auto">
          <a:xfrm>
            <a:off x="0" y="314325"/>
            <a:ext cx="91440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altLang="en-US" sz="2800" b="1" baseline="30000" dirty="0"/>
              <a:t> Figure 1.14 NHANES participants not currently smoking, </a:t>
            </a:r>
            <a:r>
              <a:rPr lang="en-US" altLang="en-US" sz="2800" b="1" baseline="30000" dirty="0" smtClean="0"/>
              <a:t>1988-2012</a:t>
            </a:r>
            <a:endParaRPr lang="en-US" altLang="en-US" sz="2800" b="1" baseline="30000" dirty="0"/>
          </a:p>
        </p:txBody>
      </p:sp>
      <p:sp>
        <p:nvSpPr>
          <p:cNvPr id="50178"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en-US" altLang="en-US">
                <a:solidFill>
                  <a:schemeClr val="bg1"/>
                </a:solidFill>
              </a:rPr>
              <a:t>Vol 1, CKD, Ch 1</a:t>
            </a:r>
          </a:p>
        </p:txBody>
      </p:sp>
      <p:sp>
        <p:nvSpPr>
          <p:cNvPr id="50179"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D676ADA0-F1F4-4831-802F-3DA8195DD411}" type="slidenum">
              <a:rPr lang="en-US" altLang="en-US">
                <a:solidFill>
                  <a:schemeClr val="bg1"/>
                </a:solidFill>
              </a:rPr>
              <a:pPr fontAlgn="base">
                <a:spcBef>
                  <a:spcPct val="0"/>
                </a:spcBef>
                <a:spcAft>
                  <a:spcPct val="0"/>
                </a:spcAft>
              </a:pPr>
              <a:t>20</a:t>
            </a:fld>
            <a:endParaRPr lang="en-US" altLang="en-US">
              <a:solidFill>
                <a:schemeClr val="bg1"/>
              </a:solidFill>
            </a:endParaRPr>
          </a:p>
        </p:txBody>
      </p:sp>
      <p:sp>
        <p:nvSpPr>
          <p:cNvPr id="50180" name="TextBox 4"/>
          <p:cNvSpPr txBox="1">
            <a:spLocks noChangeArrowheads="1"/>
          </p:cNvSpPr>
          <p:nvPr/>
        </p:nvSpPr>
        <p:spPr bwMode="auto">
          <a:xfrm>
            <a:off x="266700" y="5370513"/>
            <a:ext cx="8610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en-US" altLang="en-US" sz="1400" i="1"/>
              <a:t>Data Source: National Health and Nutrition Examination Survey (NHANES), 1988–1994, 1999-2004 &amp; 2007–2012 participants aged 20 &amp; older. Single-sample estimates of eGFR &amp; ACR; eGFR calculated using the CKD-EPI equation. Abbreviations: ACR, urine albumin/creatinine ratio; CKD, chronic kidney disease; eGFR, estimated glomerular filtration rate.</a:t>
            </a:r>
          </a:p>
        </p:txBody>
      </p:sp>
      <p:pic>
        <p:nvPicPr>
          <p:cNvPr id="50181"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39900" y="884238"/>
            <a:ext cx="56642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ChangeArrowheads="1"/>
          </p:cNvSpPr>
          <p:nvPr/>
        </p:nvSpPr>
        <p:spPr bwMode="auto">
          <a:xfrm>
            <a:off x="0" y="314325"/>
            <a:ext cx="91440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altLang="en-US" sz="2800" b="1" baseline="30000" dirty="0"/>
              <a:t>Figure 1.15 Diabetic NHANES participants with glycosylated hemoglobin &lt;7%, </a:t>
            </a:r>
            <a:r>
              <a:rPr lang="en-US" altLang="en-US" sz="2800" b="1" baseline="30000" dirty="0" smtClean="0"/>
              <a:t>1988-2012</a:t>
            </a:r>
            <a:endParaRPr lang="en-US" altLang="en-US" sz="2800" b="1" baseline="30000" dirty="0"/>
          </a:p>
        </p:txBody>
      </p:sp>
      <p:sp>
        <p:nvSpPr>
          <p:cNvPr id="52226"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en-US" altLang="en-US">
                <a:solidFill>
                  <a:schemeClr val="bg1"/>
                </a:solidFill>
              </a:rPr>
              <a:t>Vol 1, CKD, Ch 1</a:t>
            </a:r>
          </a:p>
        </p:txBody>
      </p:sp>
      <p:sp>
        <p:nvSpPr>
          <p:cNvPr id="52227"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75ED866E-5C57-4908-B04B-9496D9AC822B}" type="slidenum">
              <a:rPr lang="en-US" altLang="en-US">
                <a:solidFill>
                  <a:schemeClr val="bg1"/>
                </a:solidFill>
              </a:rPr>
              <a:pPr fontAlgn="base">
                <a:spcBef>
                  <a:spcPct val="0"/>
                </a:spcBef>
                <a:spcAft>
                  <a:spcPct val="0"/>
                </a:spcAft>
              </a:pPr>
              <a:t>21</a:t>
            </a:fld>
            <a:endParaRPr lang="en-US" altLang="en-US">
              <a:solidFill>
                <a:schemeClr val="bg1"/>
              </a:solidFill>
            </a:endParaRPr>
          </a:p>
        </p:txBody>
      </p:sp>
      <p:sp>
        <p:nvSpPr>
          <p:cNvPr id="52228" name="TextBox 4"/>
          <p:cNvSpPr txBox="1">
            <a:spLocks noChangeArrowheads="1"/>
          </p:cNvSpPr>
          <p:nvPr/>
        </p:nvSpPr>
        <p:spPr bwMode="auto">
          <a:xfrm>
            <a:off x="266700" y="5370513"/>
            <a:ext cx="8610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en-US" altLang="en-US" sz="1400" i="1"/>
              <a:t>Data Source: National Health and Nutrition Examination Survey (NHANES), 1988–1994, 1999-2004 &amp; 2007–2012 participants aged 20 &amp; older. Single-sample estimates of eGFR &amp; ACR; eGFR calculated using the CKD-EPI equation. Abbreviations: ACR, urine albumin/creatinine ratio; CKD, chronic kidney disease; eGFR, estimated glomerular filtration rate.</a:t>
            </a:r>
          </a:p>
        </p:txBody>
      </p:sp>
      <p:pic>
        <p:nvPicPr>
          <p:cNvPr id="52229"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28775" y="762000"/>
            <a:ext cx="588645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ChangeArrowheads="1"/>
          </p:cNvSpPr>
          <p:nvPr/>
        </p:nvSpPr>
        <p:spPr bwMode="auto">
          <a:xfrm>
            <a:off x="0" y="314325"/>
            <a:ext cx="91440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altLang="en-US" sz="2800" b="1" baseline="30000"/>
              <a:t>Figure 1.16 NHANES participants with CKD aware of their kidney disease, 2001-2012</a:t>
            </a:r>
          </a:p>
        </p:txBody>
      </p:sp>
      <p:sp>
        <p:nvSpPr>
          <p:cNvPr id="54274"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en-US" altLang="en-US">
                <a:solidFill>
                  <a:schemeClr val="bg1"/>
                </a:solidFill>
              </a:rPr>
              <a:t>Vol 1, CKD, Ch 1</a:t>
            </a:r>
          </a:p>
        </p:txBody>
      </p:sp>
      <p:sp>
        <p:nvSpPr>
          <p:cNvPr id="54275"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D33BC51F-F81A-4B8E-A7FE-36881E885493}" type="slidenum">
              <a:rPr lang="en-US" altLang="en-US">
                <a:solidFill>
                  <a:schemeClr val="bg1"/>
                </a:solidFill>
              </a:rPr>
              <a:pPr fontAlgn="base">
                <a:spcBef>
                  <a:spcPct val="0"/>
                </a:spcBef>
                <a:spcAft>
                  <a:spcPct val="0"/>
                </a:spcAft>
              </a:pPr>
              <a:t>22</a:t>
            </a:fld>
            <a:endParaRPr lang="en-US" altLang="en-US">
              <a:solidFill>
                <a:schemeClr val="bg1"/>
              </a:solidFill>
            </a:endParaRPr>
          </a:p>
        </p:txBody>
      </p:sp>
      <p:sp>
        <p:nvSpPr>
          <p:cNvPr id="54276" name="TextBox 4"/>
          <p:cNvSpPr txBox="1">
            <a:spLocks noChangeArrowheads="1"/>
          </p:cNvSpPr>
          <p:nvPr/>
        </p:nvSpPr>
        <p:spPr bwMode="auto">
          <a:xfrm>
            <a:off x="266700" y="5648325"/>
            <a:ext cx="861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en-US" altLang="en-US" sz="1400" i="1"/>
              <a:t>Data Source: National Health and Nutrition Examination Survey (NHANES), 2001-2012 participants aged 20 &amp; older. Abbreviations: CKD, chronic kidney disease.</a:t>
            </a:r>
          </a:p>
        </p:txBody>
      </p:sp>
      <p:pic>
        <p:nvPicPr>
          <p:cNvPr id="5427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295400"/>
            <a:ext cx="6858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3"/>
          <p:cNvSpPr>
            <a:spLocks noChangeArrowheads="1"/>
          </p:cNvSpPr>
          <p:nvPr/>
        </p:nvSpPr>
        <p:spPr bwMode="auto">
          <a:xfrm>
            <a:off x="0" y="314325"/>
            <a:ext cx="9144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altLang="en-US" sz="2800" b="1" baseline="30000" dirty="0"/>
              <a:t>Figure 1.17 Estimated prevalence of self-reported kidney disease by state, </a:t>
            </a:r>
            <a:r>
              <a:rPr lang="en-US" altLang="en-US" sz="2800" b="1" baseline="30000" dirty="0" smtClean="0"/>
              <a:t/>
            </a:r>
            <a:br>
              <a:rPr lang="en-US" altLang="en-US" sz="2800" b="1" baseline="30000" dirty="0" smtClean="0"/>
            </a:br>
            <a:r>
              <a:rPr lang="en-US" altLang="en-US" sz="2800" b="1" baseline="30000" dirty="0" smtClean="0"/>
              <a:t>BRFSS </a:t>
            </a:r>
            <a:r>
              <a:rPr lang="en-US" altLang="en-US" sz="2800" b="1" baseline="30000" dirty="0"/>
              <a:t>participants, 2012 (N = 464,494)</a:t>
            </a:r>
          </a:p>
        </p:txBody>
      </p:sp>
      <p:sp>
        <p:nvSpPr>
          <p:cNvPr id="56322"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en-US" altLang="en-US">
                <a:solidFill>
                  <a:schemeClr val="bg1"/>
                </a:solidFill>
              </a:rPr>
              <a:t>Vol 1, CKD, Ch 1</a:t>
            </a:r>
          </a:p>
        </p:txBody>
      </p:sp>
      <p:sp>
        <p:nvSpPr>
          <p:cNvPr id="56323"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EF5F8171-C1DF-4B47-84CF-DDD346E87B31}" type="slidenum">
              <a:rPr lang="en-US" altLang="en-US">
                <a:solidFill>
                  <a:schemeClr val="bg1"/>
                </a:solidFill>
              </a:rPr>
              <a:pPr fontAlgn="base">
                <a:spcBef>
                  <a:spcPct val="0"/>
                </a:spcBef>
                <a:spcAft>
                  <a:spcPct val="0"/>
                </a:spcAft>
              </a:pPr>
              <a:t>23</a:t>
            </a:fld>
            <a:endParaRPr lang="en-US" altLang="en-US">
              <a:solidFill>
                <a:schemeClr val="bg1"/>
              </a:solidFill>
            </a:endParaRPr>
          </a:p>
        </p:txBody>
      </p:sp>
      <p:sp>
        <p:nvSpPr>
          <p:cNvPr id="56324" name="TextBox 4"/>
          <p:cNvSpPr txBox="1">
            <a:spLocks noChangeArrowheads="1"/>
          </p:cNvSpPr>
          <p:nvPr/>
        </p:nvSpPr>
        <p:spPr bwMode="auto">
          <a:xfrm>
            <a:off x="266700" y="5943600"/>
            <a:ext cx="861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en-US" altLang="en-US" sz="1400" i="1"/>
              <a:t>Data Source: Behavioral Risk Factors Surveillance System (BRFSS), 2012 participants aged 20 &amp; older.</a:t>
            </a:r>
          </a:p>
        </p:txBody>
      </p:sp>
      <p:pic>
        <p:nvPicPr>
          <p:cNvPr id="56325"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85888" y="1189038"/>
            <a:ext cx="6372225"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3"/>
          <p:cNvSpPr>
            <a:spLocks noChangeArrowheads="1"/>
          </p:cNvSpPr>
          <p:nvPr/>
        </p:nvSpPr>
        <p:spPr bwMode="auto">
          <a:xfrm>
            <a:off x="0" y="314325"/>
            <a:ext cx="91440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altLang="en-US" sz="2800" b="1" baseline="30000"/>
              <a:t> Figure 1.2  Prevalence of CKD by stage among NHANES participants, 1988-2012</a:t>
            </a:r>
          </a:p>
        </p:txBody>
      </p:sp>
      <p:sp>
        <p:nvSpPr>
          <p:cNvPr id="13314"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en-US" altLang="en-US">
                <a:solidFill>
                  <a:schemeClr val="bg1"/>
                </a:solidFill>
              </a:rPr>
              <a:t>Vol 1, CKD, Ch 1</a:t>
            </a:r>
          </a:p>
        </p:txBody>
      </p:sp>
      <p:sp>
        <p:nvSpPr>
          <p:cNvPr id="13315"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195065A2-A754-4430-BE42-D4A77CFD6FDC}" type="slidenum">
              <a:rPr lang="en-US" altLang="en-US">
                <a:solidFill>
                  <a:schemeClr val="bg1"/>
                </a:solidFill>
              </a:rPr>
              <a:pPr fontAlgn="base">
                <a:spcBef>
                  <a:spcPct val="0"/>
                </a:spcBef>
                <a:spcAft>
                  <a:spcPct val="0"/>
                </a:spcAft>
              </a:pPr>
              <a:t>3</a:t>
            </a:fld>
            <a:endParaRPr lang="en-US" altLang="en-US">
              <a:solidFill>
                <a:schemeClr val="bg1"/>
              </a:solidFill>
            </a:endParaRPr>
          </a:p>
        </p:txBody>
      </p:sp>
      <p:pic>
        <p:nvPicPr>
          <p:cNvPr id="13316"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28775" y="990600"/>
            <a:ext cx="588645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4"/>
          <p:cNvSpPr txBox="1">
            <a:spLocks noChangeArrowheads="1"/>
          </p:cNvSpPr>
          <p:nvPr/>
        </p:nvSpPr>
        <p:spPr bwMode="auto">
          <a:xfrm>
            <a:off x="304800" y="5662613"/>
            <a:ext cx="8534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en-US" altLang="en-US" sz="1400" i="1"/>
              <a:t>Data Source: National Health and Nutrition Examination Survey (NHANES), 1988–1994, 1999-2004 &amp; 2007–2012 participants aged 20 &amp; older. Whisker lines indicate 95% confidence intervals. Abbreviations: CKD, chronic kidney disease.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ChangeArrowheads="1"/>
          </p:cNvSpPr>
          <p:nvPr/>
        </p:nvSpPr>
        <p:spPr bwMode="auto">
          <a:xfrm>
            <a:off x="0" y="314325"/>
            <a:ext cx="91440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altLang="en-US" sz="2800" b="1" baseline="30000"/>
              <a:t> Figure 1.3 eGFR distribution among NHANES participants, 1988-2012</a:t>
            </a:r>
          </a:p>
        </p:txBody>
      </p:sp>
      <p:sp>
        <p:nvSpPr>
          <p:cNvPr id="15362"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en-US" altLang="en-US">
                <a:solidFill>
                  <a:schemeClr val="bg1"/>
                </a:solidFill>
              </a:rPr>
              <a:t>Vol 1, CKD, Ch 1</a:t>
            </a:r>
          </a:p>
        </p:txBody>
      </p:sp>
      <p:sp>
        <p:nvSpPr>
          <p:cNvPr id="15363"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FA3490C0-617E-4B0B-AA3D-3B5479B478CF}" type="slidenum">
              <a:rPr lang="en-US" altLang="en-US" b="1">
                <a:solidFill>
                  <a:schemeClr val="bg1"/>
                </a:solidFill>
              </a:rPr>
              <a:pPr fontAlgn="base">
                <a:spcBef>
                  <a:spcPct val="0"/>
                </a:spcBef>
                <a:spcAft>
                  <a:spcPct val="0"/>
                </a:spcAft>
              </a:pPr>
              <a:t>4</a:t>
            </a:fld>
            <a:endParaRPr lang="en-US" altLang="en-US" b="1">
              <a:solidFill>
                <a:schemeClr val="bg1"/>
              </a:solidFill>
            </a:endParaRPr>
          </a:p>
        </p:txBody>
      </p:sp>
      <p:sp>
        <p:nvSpPr>
          <p:cNvPr id="15364" name="Text Placeholder 11"/>
          <p:cNvSpPr>
            <a:spLocks noGrp="1"/>
          </p:cNvSpPr>
          <p:nvPr>
            <p:ph type="body" idx="1"/>
          </p:nvPr>
        </p:nvSpPr>
        <p:spPr bwMode="auto">
          <a:xfrm>
            <a:off x="457200" y="1371600"/>
            <a:ext cx="4040188" cy="63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z="2000" smtClean="0"/>
              <a:t>All Individuals</a:t>
            </a:r>
          </a:p>
        </p:txBody>
      </p:sp>
      <p:pic>
        <p:nvPicPr>
          <p:cNvPr id="15365" name="Content Placeholder 15"/>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28600" y="2427288"/>
            <a:ext cx="7729538" cy="259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Placeholder 13"/>
          <p:cNvSpPr>
            <a:spLocks noGrp="1"/>
          </p:cNvSpPr>
          <p:nvPr>
            <p:ph type="body" sz="quarter" idx="3"/>
          </p:nvPr>
        </p:nvSpPr>
        <p:spPr bwMode="auto">
          <a:xfrm>
            <a:off x="4645025" y="1371600"/>
            <a:ext cx="4041775" cy="63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sz="2000" smtClean="0"/>
              <a:t>Individuals 60+ years</a:t>
            </a:r>
          </a:p>
        </p:txBody>
      </p:sp>
      <p:pic>
        <p:nvPicPr>
          <p:cNvPr id="15367" name="Content Placeholder 16"/>
          <p:cNvPicPr>
            <a:picLocks noGrp="1" noChangeAspect="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4645025" y="2405063"/>
            <a:ext cx="4676775" cy="2613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Box 4"/>
          <p:cNvSpPr txBox="1">
            <a:spLocks noChangeArrowheads="1"/>
          </p:cNvSpPr>
          <p:nvPr/>
        </p:nvSpPr>
        <p:spPr bwMode="auto">
          <a:xfrm>
            <a:off x="304800" y="5562600"/>
            <a:ext cx="8534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en-US" altLang="en-US" sz="1400" i="1"/>
              <a:t>Data Source: National Health and Nutrition Examination Survey (NHANES), 1988–1994, 1999-2004 &amp; 2007–2012 participants aged 20 &amp; older. Single-sample estimates of eGFR; eGFR calculated using the CKD-EPI equation. Abbreviations: eGFR, estimated glomerular filtration rate. Accounts for change in serum creatinine assays.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ChangeArrowheads="1"/>
          </p:cNvSpPr>
          <p:nvPr/>
        </p:nvSpPr>
        <p:spPr bwMode="auto">
          <a:xfrm>
            <a:off x="0" y="314325"/>
            <a:ext cx="9144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altLang="en-US" sz="2800" b="1" baseline="30000" dirty="0"/>
              <a:t> Figure 1.4 Urine albumin/creatinine ratio distribution among NHANES participants, </a:t>
            </a:r>
            <a:r>
              <a:rPr lang="en-US" altLang="en-US" sz="2800" b="1" baseline="30000" dirty="0" smtClean="0"/>
              <a:t/>
            </a:r>
            <a:br>
              <a:rPr lang="en-US" altLang="en-US" sz="2800" b="1" baseline="30000" dirty="0" smtClean="0"/>
            </a:br>
            <a:r>
              <a:rPr lang="en-US" altLang="en-US" sz="2800" b="1" baseline="30000" dirty="0" smtClean="0"/>
              <a:t>1988-2012</a:t>
            </a:r>
            <a:endParaRPr lang="en-US" altLang="en-US" sz="2800" b="1" baseline="30000" dirty="0"/>
          </a:p>
        </p:txBody>
      </p:sp>
      <p:sp>
        <p:nvSpPr>
          <p:cNvPr id="17410"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en-US" altLang="en-US">
                <a:solidFill>
                  <a:schemeClr val="bg1"/>
                </a:solidFill>
              </a:rPr>
              <a:t>Vol 1, CKD, Ch 1</a:t>
            </a:r>
          </a:p>
        </p:txBody>
      </p:sp>
      <p:sp>
        <p:nvSpPr>
          <p:cNvPr id="17411"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0CD50DC2-EB10-4D96-8FED-0F8E81F0728D}" type="slidenum">
              <a:rPr lang="en-US" altLang="en-US">
                <a:solidFill>
                  <a:schemeClr val="bg1"/>
                </a:solidFill>
              </a:rPr>
              <a:pPr fontAlgn="base">
                <a:spcBef>
                  <a:spcPct val="0"/>
                </a:spcBef>
                <a:spcAft>
                  <a:spcPct val="0"/>
                </a:spcAft>
              </a:pPr>
              <a:t>5</a:t>
            </a:fld>
            <a:endParaRPr lang="en-US" altLang="en-US">
              <a:solidFill>
                <a:schemeClr val="bg1"/>
              </a:solidFill>
            </a:endParaRPr>
          </a:p>
        </p:txBody>
      </p:sp>
      <p:sp>
        <p:nvSpPr>
          <p:cNvPr id="17412" name="TextBox 4"/>
          <p:cNvSpPr txBox="1">
            <a:spLocks noChangeArrowheads="1"/>
          </p:cNvSpPr>
          <p:nvPr/>
        </p:nvSpPr>
        <p:spPr bwMode="auto">
          <a:xfrm>
            <a:off x="304800" y="5800725"/>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en-US" altLang="en-US" sz="1400" i="1"/>
              <a:t>Data Source: National Health and Nutrition Examination Survey (NHANES), 1988–1994, 1999-2004 &amp; 2007–2012 participants aged 20 &amp; older. Single-sample estimates of ACR. Abbreviations: ACR, urine albumin/creatinine ratio.</a:t>
            </a:r>
          </a:p>
        </p:txBody>
      </p:sp>
      <p:pic>
        <p:nvPicPr>
          <p:cNvPr id="17413"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28775" y="1112838"/>
            <a:ext cx="588645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 name="Rectangle 3"/>
          <p:cNvSpPr>
            <a:spLocks noChangeArrowheads="1"/>
          </p:cNvSpPr>
          <p:nvPr/>
        </p:nvSpPr>
        <p:spPr bwMode="auto">
          <a:xfrm>
            <a:off x="0" y="31432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altLang="en-US" sz="2800" b="1" baseline="30000" dirty="0"/>
              <a:t> Table 1.1 Prognosis of CKD by KDIGO 2012 eGFR and albuminuria categories, </a:t>
            </a:r>
          </a:p>
          <a:p>
            <a:pPr algn="ctr"/>
            <a:r>
              <a:rPr lang="en-US" altLang="en-US" sz="2800" b="1" baseline="30000" dirty="0"/>
              <a:t>percentage of NHANES participants, </a:t>
            </a:r>
            <a:r>
              <a:rPr lang="en-US" altLang="en-US" sz="2800" b="1" baseline="30000" dirty="0" smtClean="0"/>
              <a:t>1988-2012</a:t>
            </a:r>
            <a:endParaRPr lang="en-US" altLang="en-US" sz="2800" b="1" baseline="30000" dirty="0"/>
          </a:p>
        </p:txBody>
      </p:sp>
      <p:sp>
        <p:nvSpPr>
          <p:cNvPr id="1053"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en-US" altLang="en-US">
                <a:solidFill>
                  <a:schemeClr val="bg1"/>
                </a:solidFill>
              </a:rPr>
              <a:t>Vol 1, CKD, Ch 1</a:t>
            </a:r>
          </a:p>
        </p:txBody>
      </p:sp>
      <p:sp>
        <p:nvSpPr>
          <p:cNvPr id="105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58BEF304-A85A-4FCD-AF20-9B923D8F7250}" type="slidenum">
              <a:rPr lang="en-US" altLang="en-US">
                <a:solidFill>
                  <a:schemeClr val="bg1"/>
                </a:solidFill>
              </a:rPr>
              <a:pPr fontAlgn="base">
                <a:spcBef>
                  <a:spcPct val="0"/>
                </a:spcBef>
                <a:spcAft>
                  <a:spcPct val="0"/>
                </a:spcAft>
              </a:pPr>
              <a:t>6</a:t>
            </a:fld>
            <a:endParaRPr lang="en-US" altLang="en-US">
              <a:solidFill>
                <a:schemeClr val="bg1"/>
              </a:solidFill>
            </a:endParaRPr>
          </a:p>
        </p:txBody>
      </p:sp>
      <p:sp>
        <p:nvSpPr>
          <p:cNvPr id="1055" name="TextBox 4"/>
          <p:cNvSpPr txBox="1">
            <a:spLocks noChangeArrowheads="1"/>
          </p:cNvSpPr>
          <p:nvPr/>
        </p:nvSpPr>
        <p:spPr bwMode="auto">
          <a:xfrm>
            <a:off x="304800" y="3581400"/>
            <a:ext cx="8534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en-US" altLang="en-US" sz="1400" i="1" dirty="0"/>
              <a:t>Data Source: National Health and Nutrition Examination Survey (NHANES), 1988-1994, 1999-2004 &amp; 2007-2012 participants aged 20 and older. Single-sample estimates of eGFR and ACR; eGFR calculated using the CKD-EPI equation. Abbreviations: ACR, urine albumin/creatinine ratio; CKD, chronic kidney disease; eGFR, estimated glomerular filtration rate; GFR, glomerular filtration rate; KDIGO, Kidney Disease: Improving Global Outcomes CKD Work Group. Low risk: eGFR ≥ 60 </a:t>
            </a:r>
            <a:r>
              <a:rPr lang="en-US" altLang="en-US" sz="1400" i="1" dirty="0"/>
              <a:t>ml/min/1.73m</a:t>
            </a:r>
            <a:r>
              <a:rPr lang="en-US" altLang="en-US" sz="1400" i="1" baseline="30000" dirty="0"/>
              <a:t>2 </a:t>
            </a:r>
            <a:r>
              <a:rPr lang="en-US" altLang="en-US" sz="1400" i="1" dirty="0" smtClean="0"/>
              <a:t>and </a:t>
            </a:r>
            <a:r>
              <a:rPr lang="en-US" altLang="en-US" sz="1400" i="1" dirty="0"/>
              <a:t>ACR &lt; 30 mg/g; moderately high risk: eGFR 45-59 </a:t>
            </a:r>
            <a:r>
              <a:rPr lang="en-US" altLang="en-US" sz="1400" i="1" dirty="0"/>
              <a:t>ml/min/1.73m</a:t>
            </a:r>
            <a:r>
              <a:rPr lang="en-US" altLang="en-US" sz="1400" i="1" baseline="30000" dirty="0"/>
              <a:t>2</a:t>
            </a:r>
            <a:r>
              <a:rPr lang="en-US" altLang="en-US" sz="1400" i="1" dirty="0" smtClean="0"/>
              <a:t> </a:t>
            </a:r>
            <a:r>
              <a:rPr lang="en-US" altLang="en-US" sz="1400" i="1" dirty="0"/>
              <a:t>or eGFR ≥ 60 </a:t>
            </a:r>
            <a:r>
              <a:rPr lang="en-US" altLang="en-US" sz="1400" i="1" dirty="0"/>
              <a:t>ml </a:t>
            </a:r>
            <a:r>
              <a:rPr lang="en-US" altLang="en-US" sz="1400" i="1" dirty="0" smtClean="0"/>
              <a:t>ml/min/1.73m</a:t>
            </a:r>
            <a:r>
              <a:rPr lang="en-US" altLang="en-US" sz="1400" i="1" baseline="30000" dirty="0" smtClean="0"/>
              <a:t>2 </a:t>
            </a:r>
            <a:r>
              <a:rPr lang="en-US" altLang="en-US" sz="1400" i="1" dirty="0" smtClean="0"/>
              <a:t>and </a:t>
            </a:r>
            <a:r>
              <a:rPr lang="en-US" altLang="en-US" sz="1400" i="1" dirty="0"/>
              <a:t>ACR 30-300 mg/g; high risk: eGFR 30-44 </a:t>
            </a:r>
            <a:r>
              <a:rPr lang="en-US" altLang="en-US" sz="1400" i="1" dirty="0" smtClean="0"/>
              <a:t>ml/min/1.73m</a:t>
            </a:r>
            <a:r>
              <a:rPr lang="en-US" altLang="en-US" sz="1400" i="1" baseline="30000" dirty="0" smtClean="0"/>
              <a:t>2</a:t>
            </a:r>
            <a:r>
              <a:rPr lang="en-US" altLang="en-US" sz="1400" i="1" dirty="0" smtClean="0"/>
              <a:t> </a:t>
            </a:r>
            <a:r>
              <a:rPr lang="en-US" altLang="en-US" sz="1400" i="1" dirty="0"/>
              <a:t>or eGFR 45-59 </a:t>
            </a:r>
            <a:r>
              <a:rPr lang="en-US" altLang="en-US" sz="1400" i="1" dirty="0"/>
              <a:t>ml/min/1.73m</a:t>
            </a:r>
            <a:r>
              <a:rPr lang="en-US" altLang="en-US" sz="1400" i="1" baseline="30000" dirty="0"/>
              <a:t>2 </a:t>
            </a:r>
            <a:r>
              <a:rPr lang="en-US" altLang="en-US" sz="1400" i="1" dirty="0" smtClean="0"/>
              <a:t>and </a:t>
            </a:r>
            <a:r>
              <a:rPr lang="en-US" altLang="en-US" sz="1400" i="1" dirty="0"/>
              <a:t>ACR 30-300 mg/g or eGFR ≥ 60 </a:t>
            </a:r>
            <a:r>
              <a:rPr lang="en-US" altLang="en-US" sz="1400" i="1" dirty="0"/>
              <a:t>ml/min/1.73m</a:t>
            </a:r>
            <a:r>
              <a:rPr lang="en-US" altLang="en-US" sz="1400" i="1" baseline="30000" dirty="0"/>
              <a:t>2 </a:t>
            </a:r>
            <a:r>
              <a:rPr lang="en-US" altLang="en-US" sz="1400" i="1" dirty="0" smtClean="0"/>
              <a:t>and </a:t>
            </a:r>
            <a:r>
              <a:rPr lang="en-US" altLang="en-US" sz="1400" i="1" dirty="0"/>
              <a:t>ACR &gt; 300 mg/g; very high risk: eGFR &lt; 30 </a:t>
            </a:r>
            <a:r>
              <a:rPr lang="en-US" altLang="en-US" sz="1400" i="1" dirty="0"/>
              <a:t>ml/min/1.73m</a:t>
            </a:r>
            <a:r>
              <a:rPr lang="en-US" altLang="en-US" sz="1400" i="1" baseline="30000" dirty="0"/>
              <a:t>2 </a:t>
            </a:r>
            <a:r>
              <a:rPr lang="en-US" altLang="en-US" sz="1400" i="1" dirty="0" smtClean="0"/>
              <a:t>or </a:t>
            </a:r>
            <a:r>
              <a:rPr lang="en-US" altLang="en-US" sz="1400" i="1" dirty="0"/>
              <a:t>eGFR 30-44 </a:t>
            </a:r>
            <a:r>
              <a:rPr lang="en-US" altLang="en-US" sz="1400" i="1" dirty="0"/>
              <a:t>ml/min/1.73m</a:t>
            </a:r>
            <a:r>
              <a:rPr lang="en-US" altLang="en-US" sz="1400" i="1" baseline="30000" dirty="0"/>
              <a:t>2 </a:t>
            </a:r>
            <a:r>
              <a:rPr lang="en-US" altLang="en-US" sz="1400" i="1" dirty="0" smtClean="0"/>
              <a:t>and </a:t>
            </a:r>
            <a:r>
              <a:rPr lang="en-US" altLang="en-US" sz="1400" i="1" dirty="0"/>
              <a:t>ACR 30-300 mg/g or eGFR ≥ 60 </a:t>
            </a:r>
            <a:r>
              <a:rPr lang="en-US" altLang="en-US" sz="1400" i="1" dirty="0"/>
              <a:t>ml/min/1.73m</a:t>
            </a:r>
            <a:r>
              <a:rPr lang="en-US" altLang="en-US" sz="1400" i="1" baseline="30000" dirty="0"/>
              <a:t>2 </a:t>
            </a:r>
            <a:r>
              <a:rPr lang="en-US" altLang="en-US" sz="1400" i="1" dirty="0" smtClean="0"/>
              <a:t>and </a:t>
            </a:r>
            <a:r>
              <a:rPr lang="en-US" altLang="en-US" sz="1400" i="1" dirty="0"/>
              <a:t>ACR &gt; 300 mg/g.</a:t>
            </a:r>
          </a:p>
        </p:txBody>
      </p:sp>
      <p:graphicFrame>
        <p:nvGraphicFramePr>
          <p:cNvPr id="1051" name="Object 27"/>
          <p:cNvGraphicFramePr>
            <a:graphicFrameLocks noChangeAspect="1"/>
          </p:cNvGraphicFramePr>
          <p:nvPr>
            <p:extLst>
              <p:ext uri="{D42A27DB-BD31-4B8C-83A1-F6EECF244321}">
                <p14:modId xmlns:p14="http://schemas.microsoft.com/office/powerpoint/2010/main" val="1671736640"/>
              </p:ext>
            </p:extLst>
          </p:nvPr>
        </p:nvGraphicFramePr>
        <p:xfrm>
          <a:off x="271463" y="1524000"/>
          <a:ext cx="8601075" cy="2746375"/>
        </p:xfrm>
        <a:graphic>
          <a:graphicData uri="http://schemas.openxmlformats.org/presentationml/2006/ole">
            <mc:AlternateContent xmlns:mc="http://schemas.openxmlformats.org/markup-compatibility/2006">
              <mc:Choice xmlns:v="urn:schemas-microsoft-com:vml" Requires="v">
                <p:oleObj spid="_x0000_s1059" name="Document" r:id="rId4" imgW="6102369" imgH="1944897" progId="">
                  <p:embed/>
                </p:oleObj>
              </mc:Choice>
              <mc:Fallback>
                <p:oleObj name="Document" r:id="rId4" imgW="6102369" imgH="1944897" progId="">
                  <p:embed/>
                  <p:pic>
                    <p:nvPicPr>
                      <p:cNvPr id="0"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3" y="1524000"/>
                        <a:ext cx="86010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9" name="Rectangle 3"/>
          <p:cNvSpPr>
            <a:spLocks noChangeArrowheads="1"/>
          </p:cNvSpPr>
          <p:nvPr/>
        </p:nvSpPr>
        <p:spPr bwMode="auto">
          <a:xfrm>
            <a:off x="0" y="16827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altLang="en-US" sz="2800" b="1" baseline="30000" dirty="0"/>
              <a:t> Table 1.2 Prevalence (%) of CKD in NHANES population within age, sex, </a:t>
            </a:r>
          </a:p>
          <a:p>
            <a:pPr algn="ctr"/>
            <a:r>
              <a:rPr lang="en-US" altLang="en-US" sz="2800" b="1" baseline="30000" dirty="0"/>
              <a:t>race/ethnicity, &amp; risk-factor categories, </a:t>
            </a:r>
            <a:r>
              <a:rPr lang="en-US" altLang="en-US" sz="2800" b="1" baseline="30000" dirty="0" smtClean="0"/>
              <a:t>1988-2012</a:t>
            </a:r>
            <a:endParaRPr lang="en-US" altLang="en-US" sz="2800" b="1" baseline="30000" dirty="0"/>
          </a:p>
        </p:txBody>
      </p:sp>
      <p:sp>
        <p:nvSpPr>
          <p:cNvPr id="3090"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en-US" altLang="en-US">
                <a:solidFill>
                  <a:schemeClr val="bg1"/>
                </a:solidFill>
              </a:rPr>
              <a:t>Vol 1, CKD, Ch 1</a:t>
            </a:r>
          </a:p>
        </p:txBody>
      </p:sp>
      <p:sp>
        <p:nvSpPr>
          <p:cNvPr id="3091"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A5DE9067-3378-4D14-8594-8E7F8BF63F90}" type="slidenum">
              <a:rPr lang="en-US" altLang="en-US">
                <a:solidFill>
                  <a:schemeClr val="bg1"/>
                </a:solidFill>
              </a:rPr>
              <a:pPr fontAlgn="base">
                <a:spcBef>
                  <a:spcPct val="0"/>
                </a:spcBef>
                <a:spcAft>
                  <a:spcPct val="0"/>
                </a:spcAft>
              </a:pPr>
              <a:t>7</a:t>
            </a:fld>
            <a:endParaRPr lang="en-US" altLang="en-US">
              <a:solidFill>
                <a:schemeClr val="bg1"/>
              </a:solidFill>
            </a:endParaRPr>
          </a:p>
        </p:txBody>
      </p:sp>
      <p:graphicFrame>
        <p:nvGraphicFramePr>
          <p:cNvPr id="3088" name="Object 16"/>
          <p:cNvGraphicFramePr>
            <a:graphicFrameLocks noChangeAspect="1"/>
          </p:cNvGraphicFramePr>
          <p:nvPr/>
        </p:nvGraphicFramePr>
        <p:xfrm>
          <a:off x="1219200" y="838200"/>
          <a:ext cx="6781800" cy="5343525"/>
        </p:xfrm>
        <a:graphic>
          <a:graphicData uri="http://schemas.openxmlformats.org/presentationml/2006/ole">
            <mc:AlternateContent xmlns:mc="http://schemas.openxmlformats.org/markup-compatibility/2006">
              <mc:Choice xmlns:v="urn:schemas-microsoft-com:vml" Requires="v">
                <p:oleObj spid="_x0000_s3096" name="Document" r:id="rId4" imgW="6235264" imgH="4912743" progId="">
                  <p:embed/>
                </p:oleObj>
              </mc:Choice>
              <mc:Fallback>
                <p:oleObj name="Document" r:id="rId4" imgW="6235264" imgH="4912743" progId="">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838200"/>
                        <a:ext cx="6781800"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92" name="TextBox 6"/>
          <p:cNvSpPr txBox="1">
            <a:spLocks noChangeArrowheads="1"/>
          </p:cNvSpPr>
          <p:nvPr/>
        </p:nvSpPr>
        <p:spPr bwMode="auto">
          <a:xfrm>
            <a:off x="1371600" y="6019800"/>
            <a:ext cx="358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en-US" altLang="en-US" sz="1400" i="1"/>
              <a:t>(Continued on the next slide)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ChangeArrowheads="1"/>
          </p:cNvSpPr>
          <p:nvPr/>
        </p:nvSpPr>
        <p:spPr bwMode="auto">
          <a:xfrm>
            <a:off x="0" y="381000"/>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altLang="en-US" sz="2800" b="1" baseline="30000" dirty="0"/>
              <a:t> Table 1.2 Prevalence (%) of CKD in NHANES population within age, sex, </a:t>
            </a:r>
          </a:p>
          <a:p>
            <a:pPr algn="ctr"/>
            <a:r>
              <a:rPr lang="en-US" altLang="en-US" sz="2800" b="1" baseline="30000" dirty="0"/>
              <a:t>race/ethnicity, &amp; risk-factor categories, </a:t>
            </a:r>
            <a:r>
              <a:rPr lang="en-US" altLang="en-US" sz="2800" b="1" baseline="30000" dirty="0" smtClean="0"/>
              <a:t>1988-2012 </a:t>
            </a:r>
            <a:r>
              <a:rPr lang="en-US" altLang="en-US" sz="2800" i="1" baseline="30000" dirty="0"/>
              <a:t>(Continued)</a:t>
            </a:r>
          </a:p>
        </p:txBody>
      </p:sp>
      <p:sp>
        <p:nvSpPr>
          <p:cNvPr id="25602"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en-US" altLang="en-US">
                <a:solidFill>
                  <a:schemeClr val="bg1"/>
                </a:solidFill>
              </a:rPr>
              <a:t>Vol 1, CKD, Ch 1</a:t>
            </a:r>
          </a:p>
        </p:txBody>
      </p:sp>
      <p:sp>
        <p:nvSpPr>
          <p:cNvPr id="25603"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39CD27D3-6E60-429F-B0C8-AEAD4D790BCD}" type="slidenum">
              <a:rPr lang="en-US" altLang="en-US">
                <a:solidFill>
                  <a:schemeClr val="bg1"/>
                </a:solidFill>
              </a:rPr>
              <a:pPr fontAlgn="base">
                <a:spcBef>
                  <a:spcPct val="0"/>
                </a:spcBef>
                <a:spcAft>
                  <a:spcPct val="0"/>
                </a:spcAft>
              </a:pPr>
              <a:t>8</a:t>
            </a:fld>
            <a:endParaRPr lang="en-US" altLang="en-US">
              <a:solidFill>
                <a:schemeClr val="bg1"/>
              </a:solidFill>
            </a:endParaRPr>
          </a:p>
        </p:txBody>
      </p:sp>
      <p:sp>
        <p:nvSpPr>
          <p:cNvPr id="25604" name="TextBox 4"/>
          <p:cNvSpPr txBox="1">
            <a:spLocks noChangeArrowheads="1"/>
          </p:cNvSpPr>
          <p:nvPr/>
        </p:nvSpPr>
        <p:spPr bwMode="auto">
          <a:xfrm>
            <a:off x="304800" y="1219200"/>
            <a:ext cx="8534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en-US" altLang="en-US" sz="1200" i="1" dirty="0"/>
              <a:t>Data Source: National Health and Nutrition Examination Survey (NHANES), 1988-1994, 1999-2004 &amp; 2007-2012 participants aged 20 &amp; older. Single-sample estimates of eGFR &amp; ACR; eGFR calculated using the CKD-EPI equation. Diabetes defined as either HbA1c &gt;7%, self-reported (SR), or currently taking glucose-lowering medications. Hypertension defined as BP ≥130/≥80 for those with diabetes or CKD, otherwise BP ≥140/≥90, or taking medication for hypertension. Values in Figure 1.12 cannot be directly compared to those in Table 1.2 due to different Survey cohorts. The table represents NHANES participants who are classified as hypertensive (measured/treated) but some of those are at target blood pressure. Abbreviations: ACR, urine albumin/creatinine ratio; BMI, body mass index; BP, blood pressure, CKD, chronic kidney disease; eGFR, estimated glomerular filtration rate; HbA1c, glycosylated hemoglobin.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ChangeArrowheads="1"/>
          </p:cNvSpPr>
          <p:nvPr/>
        </p:nvSpPr>
        <p:spPr bwMode="auto">
          <a:xfrm>
            <a:off x="0" y="152400"/>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en-US" altLang="en-US" sz="2800" b="1" baseline="30000" dirty="0"/>
              <a:t> Figure 1.5 Prevalence of CKD by age &amp; risk factor among NHANES participants, </a:t>
            </a:r>
          </a:p>
          <a:p>
            <a:pPr algn="ctr"/>
            <a:r>
              <a:rPr lang="en-US" altLang="en-US" sz="2800" b="1" baseline="30000" dirty="0" smtClean="0"/>
              <a:t>1988-2012</a:t>
            </a:r>
            <a:endParaRPr lang="en-US" altLang="en-US" sz="2800" b="1" baseline="30000" dirty="0"/>
          </a:p>
        </p:txBody>
      </p:sp>
      <p:sp>
        <p:nvSpPr>
          <p:cNvPr id="27650" name="Footer Placeholder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r>
              <a:rPr lang="en-US" altLang="en-US">
                <a:solidFill>
                  <a:schemeClr val="bg1"/>
                </a:solidFill>
              </a:rPr>
              <a:t>Vol 1, CKD, Ch 1</a:t>
            </a:r>
          </a:p>
        </p:txBody>
      </p:sp>
      <p:sp>
        <p:nvSpPr>
          <p:cNvPr id="27651"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86A074C8-C342-4157-BF11-098B0742E3AD}" type="slidenum">
              <a:rPr lang="en-US" altLang="en-US">
                <a:solidFill>
                  <a:schemeClr val="bg1"/>
                </a:solidFill>
              </a:rPr>
              <a:pPr fontAlgn="base">
                <a:spcBef>
                  <a:spcPct val="0"/>
                </a:spcBef>
                <a:spcAft>
                  <a:spcPct val="0"/>
                </a:spcAft>
              </a:pPr>
              <a:t>9</a:t>
            </a:fld>
            <a:endParaRPr lang="en-US" altLang="en-US">
              <a:solidFill>
                <a:schemeClr val="bg1"/>
              </a:solidFill>
            </a:endParaRPr>
          </a:p>
        </p:txBody>
      </p:sp>
      <p:sp>
        <p:nvSpPr>
          <p:cNvPr id="27652" name="TextBox 4"/>
          <p:cNvSpPr txBox="1">
            <a:spLocks noChangeArrowheads="1"/>
          </p:cNvSpPr>
          <p:nvPr/>
        </p:nvSpPr>
        <p:spPr bwMode="auto">
          <a:xfrm>
            <a:off x="266700" y="5319713"/>
            <a:ext cx="8610600"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en-US" altLang="en-US" sz="1300" i="1"/>
              <a:t>Data Source: National Health and Nutrition Examination Survey (NHANES), 1988–1994, 1999-2004 &amp; 2007–2012 participants aged 20 &amp; older. Diabetes defined as either HbA1c &gt;7%, self-reported, or currently taking glucose-lowering medications. Hypertension defined as BP ≥130/≥80 for those with diabetes or CKD, otherwise BP ≥140/≥90, or taking medication for hypertension. Abbreviations: BMI, body mass index; CKD, chronic kidney disease; CVD, cardiovascular disease; DM, diabetes mellitus; HbA1c, glycosylated hemoglobin; HTN, hypertension; SR, self-reported.</a:t>
            </a:r>
          </a:p>
        </p:txBody>
      </p:sp>
      <p:pic>
        <p:nvPicPr>
          <p:cNvPr id="27653"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09750" y="690563"/>
            <a:ext cx="6038850" cy="4643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252</TotalTime>
  <Words>2608</Words>
  <Application>Microsoft Office PowerPoint</Application>
  <PresentationFormat>On-screen Show (4:3)</PresentationFormat>
  <Paragraphs>323</Paragraphs>
  <Slides>23</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ADR_PPT_Template_CKD</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Janet S Kavanagh</cp:lastModifiedBy>
  <cp:revision>70</cp:revision>
  <dcterms:created xsi:type="dcterms:W3CDTF">2014-11-10T19:37:45Z</dcterms:created>
  <dcterms:modified xsi:type="dcterms:W3CDTF">2016-08-29T20:50:17Z</dcterms:modified>
</cp:coreProperties>
</file>