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460689"/>
            <a:ext cx="3200399" cy="124861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42974" y="3427274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Chapter 2: Identification and Care of Patients With CKD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714374" y="2133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2015 </a:t>
            </a:r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Volume 1: Chronic Kidney Disease</a:t>
            </a:r>
            <a:endParaRPr lang="en-US" sz="2400" b="1" cap="small" baseline="0" dirty="0">
              <a:solidFill>
                <a:srgbClr val="367CA8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696200" y="6507480"/>
            <a:ext cx="914400" cy="274320"/>
          </a:xfrm>
        </p:spPr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0E54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[Footer goes here]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1597"/>
            <a:ext cx="1165357" cy="4546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5859"/>
            <a:ext cx="8229600" cy="954741"/>
          </a:xfrm>
        </p:spPr>
        <p:txBody>
          <a:bodyPr/>
          <a:lstStyle/>
          <a:p>
            <a:r>
              <a:rPr lang="en-US" sz="1800" b="1" dirty="0" smtClean="0"/>
              <a:t>Figure </a:t>
            </a:r>
            <a:r>
              <a:rPr lang="en-US" sz="1800" b="1" dirty="0"/>
              <a:t>2.3 Trends in proportion of patients with (a) urine albumin &amp;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(</a:t>
            </a:r>
            <a:r>
              <a:rPr lang="en-US" sz="1800" b="1" dirty="0"/>
              <a:t>b) serum creatinine testing, by year, among Medicare patients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aged </a:t>
            </a:r>
            <a:r>
              <a:rPr lang="en-US" sz="1800" b="1" dirty="0"/>
              <a:t>65+ </a:t>
            </a:r>
            <a:r>
              <a:rPr lang="en-US" sz="1800" b="1" dirty="0" smtClean="0"/>
              <a:t>WITHOUT </a:t>
            </a:r>
            <a:r>
              <a:rPr lang="en-US" sz="1800" b="1" dirty="0"/>
              <a:t>a diagnosis of CKD, </a:t>
            </a:r>
            <a:r>
              <a:rPr lang="en-US" sz="1800" b="1" dirty="0" smtClean="0"/>
              <a:t>2000-2013</a:t>
            </a:r>
            <a:endParaRPr lang="en-US" sz="1800" dirty="0"/>
          </a:p>
        </p:txBody>
      </p:sp>
      <p:pic>
        <p:nvPicPr>
          <p:cNvPr id="7173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4" t="4170" r="5740" b="51649"/>
          <a:stretch>
            <a:fillRect/>
          </a:stretch>
        </p:blipFill>
        <p:spPr bwMode="auto">
          <a:xfrm>
            <a:off x="152400" y="1600200"/>
            <a:ext cx="433675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6" t="3815" r="5740" b="51826"/>
          <a:stretch>
            <a:fillRect/>
          </a:stretch>
        </p:blipFill>
        <p:spPr bwMode="auto">
          <a:xfrm>
            <a:off x="4419600" y="1533524"/>
            <a:ext cx="4419600" cy="2852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5800" y="1201373"/>
            <a:ext cx="26670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(a) Urine albumin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900612" y="1173033"/>
            <a:ext cx="226218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(b) Serum creatinine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09588" y="4851146"/>
            <a:ext cx="8124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l"/>
              </a:tabLst>
            </a:pP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Data Source: Special analyses, Medicare 5 percent sample, aged 65 and older with Part A &amp; B coverage in the prior year. Tests tracked during each year. Abbreviations: CKD, chronic kidney disease; DM, diabetes mellitus; HTN, hypertension.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76142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491"/>
            <a:ext cx="8229600" cy="970109"/>
          </a:xfrm>
        </p:spPr>
        <p:txBody>
          <a:bodyPr/>
          <a:lstStyle/>
          <a:p>
            <a:r>
              <a:rPr lang="en-US" sz="1800" b="1" dirty="0" smtClean="0"/>
              <a:t>Figure </a:t>
            </a:r>
            <a:r>
              <a:rPr lang="en-US" sz="1800" b="1" dirty="0"/>
              <a:t>2.4 Trends in Proportion of patients with (a) urine albumin &amp;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(</a:t>
            </a:r>
            <a:r>
              <a:rPr lang="en-US" sz="1800" b="1" dirty="0"/>
              <a:t>b) serum creatinine testing, by year, among Medicare patients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aged </a:t>
            </a:r>
            <a:r>
              <a:rPr lang="en-US" sz="1800" b="1" dirty="0"/>
              <a:t>65+ </a:t>
            </a:r>
            <a:r>
              <a:rPr lang="en-US" sz="1800" b="1" dirty="0" smtClean="0"/>
              <a:t>WITH </a:t>
            </a:r>
            <a:r>
              <a:rPr lang="en-US" sz="1800" b="1" dirty="0"/>
              <a:t>a diagnosis of CKD, </a:t>
            </a:r>
            <a:r>
              <a:rPr lang="en-US" sz="1800" b="1" dirty="0" smtClean="0"/>
              <a:t>2000-2013</a:t>
            </a:r>
            <a:endParaRPr lang="en-US" sz="1800" dirty="0"/>
          </a:p>
        </p:txBody>
      </p:sp>
      <p:pic>
        <p:nvPicPr>
          <p:cNvPr id="8194" name="Picture 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5" t="3815" r="6430" b="51472"/>
          <a:stretch>
            <a:fillRect/>
          </a:stretch>
        </p:blipFill>
        <p:spPr bwMode="auto">
          <a:xfrm>
            <a:off x="152400" y="1513450"/>
            <a:ext cx="4400445" cy="2906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" name="Picture 2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6" t="4259" r="5167" b="51028"/>
          <a:stretch>
            <a:fillRect/>
          </a:stretch>
        </p:blipFill>
        <p:spPr bwMode="auto">
          <a:xfrm>
            <a:off x="4419600" y="1542168"/>
            <a:ext cx="4495800" cy="2926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81000" y="4922222"/>
            <a:ext cx="8305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l"/>
              </a:tabLst>
            </a:pP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Data Source: Special analyses, Medicare 5 percent sample, aged 65 and older with Part A &amp; B coverage in the prior year. Tests tracked during each year. Abbreviations: CKD, chronic kidney disease; DM, diabetes mellitus; HTN, hypertension.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85800" y="1201373"/>
            <a:ext cx="22098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(a) Urine albumin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900612" y="1173033"/>
            <a:ext cx="195738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(b) Serum creatinine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142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8175"/>
            <a:ext cx="8229600" cy="1143000"/>
          </a:xfrm>
        </p:spPr>
        <p:txBody>
          <a:bodyPr/>
          <a:lstStyle/>
          <a:p>
            <a:r>
              <a:rPr lang="en-US" sz="1800" b="1" dirty="0" smtClean="0"/>
              <a:t>Figure </a:t>
            </a:r>
            <a:r>
              <a:rPr lang="en-US" sz="1800" b="1" dirty="0"/>
              <a:t>2.5 Proportion of patients with (a) urine albumin &amp; (b) serum creatinine testing by demographic characteristics, adjusted for age, race and gender,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among </a:t>
            </a:r>
            <a:r>
              <a:rPr lang="en-US" sz="1800" b="1" dirty="0"/>
              <a:t>Medicare patients aged 65+ WITHOUT a diagnosis of CKD, 2013</a:t>
            </a:r>
          </a:p>
        </p:txBody>
      </p:sp>
      <p:pic>
        <p:nvPicPr>
          <p:cNvPr id="9218" name="Picture 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9" t="3992" r="5856" b="66820"/>
          <a:stretch>
            <a:fillRect/>
          </a:stretch>
        </p:blipFill>
        <p:spPr bwMode="auto">
          <a:xfrm>
            <a:off x="296333" y="1143000"/>
            <a:ext cx="5190067" cy="222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7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5" t="4082" r="5740" b="66466"/>
          <a:stretch>
            <a:fillRect/>
          </a:stretch>
        </p:blipFill>
        <p:spPr bwMode="auto">
          <a:xfrm>
            <a:off x="3657600" y="3565377"/>
            <a:ext cx="5337434" cy="2302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19100" y="5807223"/>
            <a:ext cx="8305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Data Source: Special analyses, Medicare 5 percent sample. Models are adjusted for age, race, and gender. Abbreviations: CKD, chronic kidney disease; DM, diabetes mellitus; HTN, hypertension</a:t>
            </a:r>
            <a:r>
              <a:rPr lang="en-US" altLang="en-US" sz="1200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1200" i="1" dirty="0" err="1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Af</a:t>
            </a:r>
            <a:r>
              <a:rPr lang="en-US" altLang="en-US" sz="1200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Am, African American; Native Am, Native American.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85800" y="914400"/>
            <a:ext cx="21336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(a) Urine albumin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419600" y="3166646"/>
            <a:ext cx="24384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(b) Serum creatinine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89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z="1800" b="1" dirty="0" smtClean="0"/>
              <a:t>Figure </a:t>
            </a:r>
            <a:r>
              <a:rPr lang="en-US" sz="1800" b="1" dirty="0"/>
              <a:t>2.6 Proportion of patients with (a) urine albumin &amp; (b) serum creatinine testing by demographic characteristics, adjusted for age, race and gender,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among </a:t>
            </a:r>
            <a:r>
              <a:rPr lang="en-US" sz="1800" b="1" dirty="0"/>
              <a:t>Medicare patients aged 65+ WITH a diagnosis of CKD, </a:t>
            </a:r>
            <a:r>
              <a:rPr lang="en-US" sz="1800" b="1" dirty="0" smtClean="0"/>
              <a:t>2013</a:t>
            </a:r>
            <a:r>
              <a:rPr lang="en-US" sz="1800" b="1" dirty="0"/>
              <a:t/>
            </a:r>
            <a:br>
              <a:rPr lang="en-US" sz="1800" b="1" dirty="0"/>
            </a:br>
            <a:endParaRPr lang="en-US" sz="1800" dirty="0"/>
          </a:p>
        </p:txBody>
      </p:sp>
      <p:pic>
        <p:nvPicPr>
          <p:cNvPr id="10242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6" t="4347" r="5051" b="66731"/>
          <a:stretch>
            <a:fillRect/>
          </a:stretch>
        </p:blipFill>
        <p:spPr bwMode="auto">
          <a:xfrm>
            <a:off x="152400" y="1219200"/>
            <a:ext cx="5715000" cy="2399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1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6" t="4791" r="5510" b="66643"/>
          <a:stretch>
            <a:fillRect/>
          </a:stretch>
        </p:blipFill>
        <p:spPr bwMode="auto">
          <a:xfrm>
            <a:off x="3657600" y="3746774"/>
            <a:ext cx="5385002" cy="223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5893713"/>
            <a:ext cx="88392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943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n-US" alt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Data Source: Special analyses, Medicare 5 percent sample. Models are adjusted for age, race, and gender. Abbreviations: CKD, chronic kidney disease; DM, diabetes mellitus; HTN, hypertension</a:t>
            </a:r>
            <a:r>
              <a:rPr lang="en-US" altLang="en-US" sz="1100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1100" i="1" dirty="0" err="1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Af</a:t>
            </a:r>
            <a:r>
              <a:rPr lang="en-US" altLang="en-US" sz="1100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Am, African American; Native Am, Native American.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85800" y="990600"/>
            <a:ext cx="34290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(a) Urine albumin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99050" y="3449850"/>
            <a:ext cx="233669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(b) Serum creatinine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89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8175"/>
            <a:ext cx="8229600" cy="733825"/>
          </a:xfrm>
        </p:spPr>
        <p:txBody>
          <a:bodyPr/>
          <a:lstStyle/>
          <a:p>
            <a:r>
              <a:rPr lang="en-US" sz="1800" b="1" dirty="0" smtClean="0"/>
              <a:t>Table </a:t>
            </a:r>
            <a:r>
              <a:rPr lang="en-US" sz="1800" b="1" dirty="0"/>
              <a:t>2.6 Percent of patients with a physician visit in 2013 after a CKD diagnosis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in </a:t>
            </a:r>
            <a:r>
              <a:rPr lang="en-US" sz="1800" b="1" dirty="0"/>
              <a:t>2012, among Medicare patients aged 65+</a:t>
            </a:r>
            <a:br>
              <a:rPr lang="en-US" sz="1800" b="1" dirty="0"/>
            </a:b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495300" y="54102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Patients alive &amp; eligible for all of 2012. CKD diagnosis is at date of first CKD claim in 2012; claims for physician visits were searched during the 12 months following that date. CKD diagnosis code of 585.4 or higher represents CKD Stages 4-5. Abbreviation: CKD, chronic kidney disease. </a:t>
            </a:r>
            <a:r>
              <a:rPr lang="en-US" sz="1200" i="1" dirty="0" err="1"/>
              <a:t>Af</a:t>
            </a:r>
            <a:r>
              <a:rPr lang="en-US" sz="1200" i="1" dirty="0"/>
              <a:t> Am, African </a:t>
            </a:r>
            <a:r>
              <a:rPr lang="en-US" sz="1200" i="1" dirty="0" smtClean="0"/>
              <a:t>American.</a:t>
            </a:r>
            <a:endParaRPr lang="en-US" sz="1200" i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112684"/>
              </p:ext>
            </p:extLst>
          </p:nvPr>
        </p:nvGraphicFramePr>
        <p:xfrm>
          <a:off x="76200" y="1066800"/>
          <a:ext cx="8915400" cy="3658732"/>
        </p:xfrm>
        <a:graphic>
          <a:graphicData uri="http://schemas.openxmlformats.org/drawingml/2006/table">
            <a:tbl>
              <a:tblPr firstRow="1" firstCol="1" bandRow="1"/>
              <a:tblGrid>
                <a:gridCol w="1520549"/>
                <a:gridCol w="613051"/>
                <a:gridCol w="950047"/>
                <a:gridCol w="878753"/>
                <a:gridCol w="684345"/>
                <a:gridCol w="915855"/>
                <a:gridCol w="914400"/>
                <a:gridCol w="685800"/>
                <a:gridCol w="838200"/>
                <a:gridCol w="914400"/>
              </a:tblGrid>
              <a:tr h="38029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CKD diagnosis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diagnosis code of 585.3</a:t>
                      </a:r>
                      <a:b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(Stage 3)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diagnosis code of 585.4 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(Stage 4) or higher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02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Primary 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Cardiologist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Nephrologist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Primary 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Cardiologist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Nephrologist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Primary 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Cardiologist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Nephrologist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802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54.9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2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92.3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92.0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2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802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2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51.1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802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54.0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423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Af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Am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91.8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20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91.2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59.7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91.3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59.1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48.9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83.6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52.6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67.1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406" marR="744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89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990600"/>
          </a:xfrm>
        </p:spPr>
        <p:txBody>
          <a:bodyPr/>
          <a:lstStyle/>
          <a:p>
            <a:r>
              <a:rPr lang="en-US" sz="1800" b="1" dirty="0" smtClean="0"/>
              <a:t>Table </a:t>
            </a:r>
            <a:r>
              <a:rPr lang="en-US" sz="1800" b="1" dirty="0"/>
              <a:t>2.7  Proportion of CKD patients in 2012 with physician visit (nephrologist, PCP, both and neither) in 2012, with lab testing in the following year (2013), </a:t>
            </a:r>
            <a:r>
              <a:rPr lang="en-US" sz="1800" b="1" dirty="0" smtClean="0"/>
              <a:t> by </a:t>
            </a:r>
            <a:r>
              <a:rPr lang="en-US" sz="1800" b="1" dirty="0"/>
              <a:t>comorbidity</a:t>
            </a:r>
            <a:br>
              <a:rPr lang="en-US" sz="1800" b="1" dirty="0"/>
            </a:b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533400" y="48768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Patients alive &amp; eligible for all of 2013 with a CKD diagnosis claim in 2012. Abbreviations: CKD, chronic kidney disease; DM, diabetes mellitus; HTN, hypertension; PCP, primary care physician.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594818"/>
              </p:ext>
            </p:extLst>
          </p:nvPr>
        </p:nvGraphicFramePr>
        <p:xfrm>
          <a:off x="175875" y="1752600"/>
          <a:ext cx="8792250" cy="2005584"/>
        </p:xfrm>
        <a:graphic>
          <a:graphicData uri="http://schemas.openxmlformats.org/drawingml/2006/table">
            <a:tbl>
              <a:tblPr firstRow="1" firstCol="1" bandRow="1"/>
              <a:tblGrid>
                <a:gridCol w="1031402"/>
                <a:gridCol w="568918"/>
                <a:gridCol w="513800"/>
                <a:gridCol w="398496"/>
                <a:gridCol w="512533"/>
                <a:gridCol w="456782"/>
                <a:gridCol w="228074"/>
                <a:gridCol w="513166"/>
                <a:gridCol w="547377"/>
                <a:gridCol w="423203"/>
                <a:gridCol w="570185"/>
                <a:gridCol w="400397"/>
                <a:gridCol w="229341"/>
                <a:gridCol w="573353"/>
                <a:gridCol w="357949"/>
                <a:gridCol w="440943"/>
                <a:gridCol w="567016"/>
                <a:gridCol w="459315"/>
              </a:tblGrid>
              <a:tr h="2091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PCP Only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Nephrologist with and without PCP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Neither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98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Urine albumin testing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Serum creatinine testing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Urine albumin testing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Serum creatinine testing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Urine albumin testing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Serum creatinine testing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1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N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N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96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63,914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32,131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5,970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6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 DM, No HTN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4,008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3,450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6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HTN, No DM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30,449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3,143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27,180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14,144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5,794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13,353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2,913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2,309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96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DM, No HTN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1,647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1,498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1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 &amp; HTN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27,810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10,835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25,596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16,640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9,813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15,773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2,200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1,798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6" marR="6843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8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3809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US" sz="2000" b="1" spc="30" dirty="0" smtClean="0">
                <a:solidFill>
                  <a:srgbClr val="000000"/>
                </a:solidFill>
                <a:ea typeface="SimSun"/>
                <a:cs typeface="Times New Roman"/>
              </a:rPr>
              <a:t>Table </a:t>
            </a:r>
            <a:r>
              <a:rPr lang="en-US" sz="2000" b="1" spc="30" dirty="0">
                <a:solidFill>
                  <a:srgbClr val="000000"/>
                </a:solidFill>
                <a:ea typeface="SimSun"/>
                <a:cs typeface="Times New Roman"/>
              </a:rPr>
              <a:t>A. ICD-9-CM Codes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1, CKD,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2</a:t>
            </a:fld>
            <a:endParaRPr lang="en-US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077791"/>
              </p:ext>
            </p:extLst>
          </p:nvPr>
        </p:nvGraphicFramePr>
        <p:xfrm>
          <a:off x="685799" y="1447800"/>
          <a:ext cx="8092329" cy="3124199"/>
        </p:xfrm>
        <a:graphic>
          <a:graphicData uri="http://schemas.openxmlformats.org/drawingml/2006/table">
            <a:tbl>
              <a:tblPr firstRow="1" firstCol="1"/>
              <a:tblGrid>
                <a:gridCol w="1612382"/>
                <a:gridCol w="6479947"/>
              </a:tblGrid>
              <a:tr h="32535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Table A. ICD-9-CM codes for Chronic Kidney Disease (CKD) stages</a:t>
                      </a:r>
                      <a:endParaRPr lang="en-US" sz="15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267" marR="912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3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ICD-9-CM code</a:t>
                      </a:r>
                      <a:r>
                        <a:rPr lang="en-US" sz="1300" b="1" baseline="30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Stage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3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585.1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CKD, Stage 1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585.2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CKD, Stage 2 (mild)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585.3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CKD, Stage 3 (moderate)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585.4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CKD, Stage 4 (severe)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585.5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CKD, Stage 5 (excludes 585.6: Stage 5, requiring chronic dialysis</a:t>
                      </a:r>
                      <a:r>
                        <a:rPr lang="en-US" sz="1300" baseline="30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64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CKD Stage-unspecified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For these analyses, identified by multiple codes including 585.9, 250.4x, 403.9xm &amp; others</a:t>
                      </a:r>
                      <a:endParaRPr lang="en-US" sz="15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67" marR="91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63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300" b="1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i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For analyses in this chapter, CKD stage estimates require at least one occurrence of a stage-specific code, and the last available CKD stage in a given year is used.</a:t>
                      </a:r>
                    </a:p>
                  </a:txBody>
                  <a:tcPr marL="91267" marR="912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563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 i="1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300" b="1" i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i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 USRDS analyses, patients with ICD-9-CM code 585.6 &amp; with no ESRD 2728 form or other indication of end-stage renal disease (ESRD) are considered to have code 585.5. </a:t>
                      </a:r>
                    </a:p>
                  </a:txBody>
                  <a:tcPr marL="91267" marR="912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7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5791200"/>
            <a:ext cx="1981200" cy="304800"/>
          </a:xfrm>
        </p:spPr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96200" y="57912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8324" y="20491"/>
            <a:ext cx="8686800" cy="715962"/>
          </a:xfrm>
        </p:spPr>
        <p:txBody>
          <a:bodyPr/>
          <a:lstStyle/>
          <a:p>
            <a:r>
              <a:rPr lang="en-US" sz="1800" b="1" dirty="0" smtClean="0"/>
              <a:t>Table </a:t>
            </a:r>
            <a:r>
              <a:rPr lang="en-US" sz="1800" b="1" dirty="0"/>
              <a:t>2.1 Prevalence of cod</a:t>
            </a:r>
            <a:r>
              <a:rPr lang="en-US" sz="1800" dirty="0"/>
              <a:t>e</a:t>
            </a:r>
            <a:r>
              <a:rPr lang="en-US" sz="1800" b="1" dirty="0"/>
              <a:t>d comorbid conditions (CKD, CVD &amp; DM),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(</a:t>
            </a:r>
            <a:r>
              <a:rPr lang="en-US" sz="1800" b="1" dirty="0"/>
              <a:t>a) total, and </a:t>
            </a:r>
            <a:r>
              <a:rPr lang="en-US" sz="1800" b="1" dirty="0" smtClean="0"/>
              <a:t>(</a:t>
            </a:r>
            <a:r>
              <a:rPr lang="en-US" sz="1800" b="1" dirty="0"/>
              <a:t>b) one or more, among Medicare patients aged 65+, 2013</a:t>
            </a:r>
            <a:br>
              <a:rPr lang="en-US" sz="1800" b="1" dirty="0"/>
            </a:br>
            <a:endParaRPr lang="en-US" sz="180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85800" y="5324326"/>
            <a:ext cx="7772400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Data Source: Special analyses, Medicare 5 percent sample. Period prevalent patients, 2013, without ESRD, aged 65 and older (Medicare). Abbreviations: CKD, chronic kidney disease; CVD, cardiovascular disease; DM, diabetes mellitus. CVD is defined as presence of any of the following comorbidities: cerebrovascular accident, peripheral vascular disease, atherosclerotic heart disease, congestive heart failure, dysrhythmia or other cardiac comorbidities.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58308" y="2269212"/>
            <a:ext cx="452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(b)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58308" y="762000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(a)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640919"/>
              </p:ext>
            </p:extLst>
          </p:nvPr>
        </p:nvGraphicFramePr>
        <p:xfrm>
          <a:off x="2272738" y="838200"/>
          <a:ext cx="4585262" cy="1295402"/>
        </p:xfrm>
        <a:graphic>
          <a:graphicData uri="http://schemas.openxmlformats.org/drawingml/2006/table">
            <a:tbl>
              <a:tblPr firstRow="1" firstCol="1" bandRow="1"/>
              <a:tblGrid>
                <a:gridCol w="2518985"/>
                <a:gridCol w="1255402"/>
                <a:gridCol w="810875"/>
              </a:tblGrid>
              <a:tr h="286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5% Medicare patients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403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1,260,903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71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08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 CKD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403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134,254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71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08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 CVD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403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499,135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71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08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 DM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403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301,308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71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556815"/>
              </p:ext>
            </p:extLst>
          </p:nvPr>
        </p:nvGraphicFramePr>
        <p:xfrm>
          <a:off x="2272740" y="2362200"/>
          <a:ext cx="4532912" cy="2743202"/>
        </p:xfrm>
        <a:graphic>
          <a:graphicData uri="http://schemas.openxmlformats.org/drawingml/2006/table">
            <a:tbl>
              <a:tblPr firstRow="1" firstCol="1" bandRow="1"/>
              <a:tblGrid>
                <a:gridCol w="2124961"/>
                <a:gridCol w="134177"/>
                <a:gridCol w="1450793"/>
                <a:gridCol w="688804"/>
                <a:gridCol w="134177"/>
              </a:tblGrid>
              <a:tr h="285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5662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5% Medicare patients 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1,260,903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5207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24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Only CKD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22,310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207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524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Only CVD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285,628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207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24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Only DM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117,892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207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24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&amp; DM, no CVD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17,030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207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24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&amp; CVD, no DM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47,121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207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24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 &amp; CVD, no CKD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118,593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207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24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&amp; CVD &amp; DM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47,793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207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24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 CKD, no CVD, no DM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604,536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207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47.9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350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Table </a:t>
            </a:r>
            <a:r>
              <a:rPr lang="en-US" sz="1800" b="1" dirty="0"/>
              <a:t>2.2 Demographic characteristics of all patients and of CKD patients,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among </a:t>
            </a:r>
            <a:r>
              <a:rPr lang="en-US" sz="1800" b="1" dirty="0"/>
              <a:t>Medicare patients aged 65+, 2013</a:t>
            </a:r>
            <a:br>
              <a:rPr lang="en-US" sz="1800" b="1" dirty="0"/>
            </a:b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685800" y="5257800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Period prevalent patients, 2013, without ESRD, aged 65 and older (Medicare). Abbreviations: CKD, chronic kidney disease; CVD, cardiovascular disease; DM, diabetes mellitus; HTN, hypertension. CVD is defined as presence of any of the following comorbidities: cerebrovascular accident, peripheral vascular disease, atherosclerotic heart disease, congestive heart failure, dysrhythmia or other cardiac comorbidities.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970876"/>
              </p:ext>
            </p:extLst>
          </p:nvPr>
        </p:nvGraphicFramePr>
        <p:xfrm>
          <a:off x="2133600" y="1000309"/>
          <a:ext cx="4953000" cy="4221042"/>
        </p:xfrm>
        <a:graphic>
          <a:graphicData uri="http://schemas.openxmlformats.org/drawingml/2006/table">
            <a:tbl>
              <a:tblPr firstRow="1" firstCol="1" bandRow="1"/>
              <a:tblGrid>
                <a:gridCol w="1669528"/>
                <a:gridCol w="937314"/>
                <a:gridCol w="707133"/>
                <a:gridCol w="839171"/>
                <a:gridCol w="799854"/>
              </a:tblGrid>
              <a:tr h="168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patients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Patients with CKD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790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1,260,903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134,254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744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7440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693,399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50,417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682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396,086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53,005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7440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171,418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30,832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744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7440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543,687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63,674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7440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717,216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70,580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744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7905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1,086,649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111,527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682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95,465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14,606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682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Native American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5,296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682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Asian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23,890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2,739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682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41,786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4,359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7440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Unknown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7,817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744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Comorbidity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7440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301,308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64,823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6682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HTN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755,850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123,821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7440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CVD</a:t>
                      </a: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499,135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94,914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0" marR="649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421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46038"/>
            <a:ext cx="8534400" cy="715962"/>
          </a:xfrm>
        </p:spPr>
        <p:txBody>
          <a:bodyPr/>
          <a:lstStyle/>
          <a:p>
            <a:r>
              <a:rPr lang="en-US" sz="1800" b="1" dirty="0" smtClean="0"/>
              <a:t>Table </a:t>
            </a:r>
            <a:r>
              <a:rPr lang="en-US" sz="1800" b="1" dirty="0"/>
              <a:t>2.3 Prevalence of CKD, and adjusted odds ratios of CKD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among Medicare </a:t>
            </a:r>
            <a:r>
              <a:rPr lang="en-US" sz="1800" b="1" dirty="0"/>
              <a:t>patients aged 65+, 2013</a:t>
            </a:r>
            <a:br>
              <a:rPr lang="en-US" sz="1800" b="1" dirty="0"/>
            </a:b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685800" y="5080337"/>
            <a:ext cx="7848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Period prevalent patients, 2013, without ESRD, aged 65 and older (Medicare). Adjustments included are age, gender, race, and comorbidities. Abbreviations: CKD, chronic kidney disease; CVD, cardiovascular disease; DM, diabetes mellitus; HTN, hypertension. CVD is defined as presence of any of the following comorbidities: cerebrovascular accident, peripheral vascular disease, atherosclerotic heart disease, congestive heart failure, dysrhythmia or other cardiac comorbidities.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940338"/>
              </p:ext>
            </p:extLst>
          </p:nvPr>
        </p:nvGraphicFramePr>
        <p:xfrm>
          <a:off x="2438400" y="914400"/>
          <a:ext cx="4495800" cy="4051502"/>
        </p:xfrm>
        <a:graphic>
          <a:graphicData uri="http://schemas.openxmlformats.org/drawingml/2006/table">
            <a:tbl>
              <a:tblPr firstRow="1" firstCol="1" bandRow="1"/>
              <a:tblGrid>
                <a:gridCol w="1926436"/>
                <a:gridCol w="1386753"/>
                <a:gridCol w="1182611"/>
              </a:tblGrid>
              <a:tr h="4644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Prevalence of CKD </a:t>
                      </a:r>
                      <a:b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 of overall)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Adjusted odds ratios of CKD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18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Ref.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8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18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8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Ref.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18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Ref.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65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Native American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Asian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Other/Unknown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Comorbidity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18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HTN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CVD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2" marR="844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2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5859"/>
            <a:ext cx="9067800" cy="649941"/>
          </a:xfrm>
        </p:spPr>
        <p:txBody>
          <a:bodyPr/>
          <a:lstStyle/>
          <a:p>
            <a:r>
              <a:rPr lang="en-US" sz="1800" b="1" dirty="0" smtClean="0"/>
              <a:t>Table </a:t>
            </a:r>
            <a:r>
              <a:rPr lang="en-US" sz="1800" b="1" dirty="0"/>
              <a:t>2.4 Percent of patients with CKD by demographic characteristics, among </a:t>
            </a:r>
            <a:r>
              <a:rPr lang="en-US" sz="1800" b="1" dirty="0" smtClean="0"/>
              <a:t>patients overall </a:t>
            </a:r>
            <a:br>
              <a:rPr lang="en-US" sz="1800" b="1" dirty="0" smtClean="0"/>
            </a:br>
            <a:r>
              <a:rPr lang="en-US" sz="1800" b="1" dirty="0" smtClean="0"/>
              <a:t>and </a:t>
            </a:r>
            <a:r>
              <a:rPr lang="en-US" sz="1800" b="1" dirty="0"/>
              <a:t>with DM, HTN, or CVD, in NHANES (2011-2012) and Medicare (2013) </a:t>
            </a:r>
            <a:r>
              <a:rPr lang="en-US" sz="1800" b="1" dirty="0" smtClean="0"/>
              <a:t>datasets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304800" y="5123527"/>
            <a:ext cx="8713771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i="1" dirty="0"/>
              <a:t>Data Source: Special analyses, Medicare 5 percent sample, aged 65 and older alive &amp; eligible for all of 2013 and NHANES 2011-2012 participants, aged 65 and older. CKD claims as well as other diseases identified in 2013. Abbreviations: CKD, chronic kidney disease; CVD, cardiovascular disease; DM, diabetes mellitus; HTN, hypertension.</a:t>
            </a:r>
            <a:br>
              <a:rPr lang="en-US" sz="1100" i="1" dirty="0"/>
            </a:br>
            <a:r>
              <a:rPr lang="en-US" sz="1100" i="1" dirty="0"/>
              <a:t>* Values for cells with 10 or fewer patients are </a:t>
            </a:r>
            <a:r>
              <a:rPr lang="en-US" sz="1100" i="1" dirty="0" smtClean="0"/>
              <a:t>suppressed. </a:t>
            </a:r>
            <a:r>
              <a:rPr lang="en-US" sz="1100" i="1" baseline="30000" dirty="0" smtClean="0"/>
              <a:t>a </a:t>
            </a:r>
            <a:r>
              <a:rPr lang="en-US" sz="1100" i="1" dirty="0"/>
              <a:t>CVD defined as any of the self-report diseases: angina, myocardial infarction, stroke, coronary heart disease, or congestive heart failure. </a:t>
            </a:r>
            <a:br>
              <a:rPr lang="en-US" sz="1100" i="1" dirty="0"/>
            </a:br>
            <a:r>
              <a:rPr lang="en-US" sz="1100" i="1" baseline="30000" dirty="0"/>
              <a:t>b</a:t>
            </a:r>
            <a:r>
              <a:rPr lang="en-US" sz="1100" i="1" dirty="0"/>
              <a:t> CVD defined as either one of the following comorbidities: cerebrovascular accident, peripheral vascular disease, atherosclerotic heart disease, congestive heart failure, dysrhythmia or other cardiac comorbidities. </a:t>
            </a:r>
            <a:r>
              <a:rPr lang="en-US" sz="1100" dirty="0" smtClean="0"/>
              <a:t>-</a:t>
            </a:r>
            <a:r>
              <a:rPr lang="en-US" sz="1100" i="1" dirty="0" smtClean="0"/>
              <a:t> </a:t>
            </a:r>
            <a:r>
              <a:rPr lang="en-US" sz="1100" i="1" dirty="0"/>
              <a:t>No available data.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755327"/>
              </p:ext>
            </p:extLst>
          </p:nvPr>
        </p:nvGraphicFramePr>
        <p:xfrm>
          <a:off x="914399" y="762000"/>
          <a:ext cx="7391403" cy="4267205"/>
        </p:xfrm>
        <a:graphic>
          <a:graphicData uri="http://schemas.openxmlformats.org/drawingml/2006/table">
            <a:tbl>
              <a:tblPr firstRow="1" firstCol="1"/>
              <a:tblGrid>
                <a:gridCol w="1285360"/>
                <a:gridCol w="707105"/>
                <a:gridCol w="771277"/>
                <a:gridCol w="771277"/>
                <a:gridCol w="771277"/>
                <a:gridCol w="707003"/>
                <a:gridCol w="771277"/>
                <a:gridCol w="771277"/>
                <a:gridCol w="835550"/>
              </a:tblGrid>
              <a:tr h="244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45770" algn="ctr"/>
                        </a:tabLs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 (No HTN)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HTN (No DM)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CVD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8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NHANES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NHANES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NHANES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NHANES</a:t>
                      </a:r>
                      <a:r>
                        <a:rPr lang="en-US" sz="1100" b="1" baseline="30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</a:t>
                      </a:r>
                      <a:r>
                        <a:rPr lang="en-US" sz="1100" b="1" baseline="30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20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461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461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75-79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461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80+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44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461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2866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 African American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461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American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461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461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Other/Unknown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43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1433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461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43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1" marR="883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142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1800" b="1" dirty="0" smtClean="0"/>
              <a:t>Figure </a:t>
            </a:r>
            <a:r>
              <a:rPr lang="en-US" sz="1800" b="1" dirty="0"/>
              <a:t>2.1 Trends in prevalence of recognized CKD, overall and by CKD stage,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among </a:t>
            </a:r>
            <a:r>
              <a:rPr lang="en-US" sz="1800" b="1" dirty="0"/>
              <a:t>Medicare patients aged 65+, 2000-2013</a:t>
            </a:r>
            <a:br>
              <a:rPr lang="en-US" sz="1800" b="1" dirty="0"/>
            </a:br>
            <a:endParaRPr lang="en-US" sz="1800" dirty="0"/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" t="3839" r="4327" b="71131"/>
          <a:stretch/>
        </p:blipFill>
        <p:spPr bwMode="auto">
          <a:xfrm>
            <a:off x="533400" y="1662313"/>
            <a:ext cx="7853778" cy="2819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>
          <a:xfrm>
            <a:off x="838200" y="5334000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Known CKD stages presented as bars; curve showing “All codes” includes known CKD stages (codes 585.1-585.5) and the CKD-stage unspecified codes (585.9, and remaining non-585 CKD codes). Note: In previous years, this graph reported 585.9 codes as a component of the stacked bars. Abbreviation: CKD, chronic kidney disease.</a:t>
            </a:r>
          </a:p>
        </p:txBody>
      </p:sp>
    </p:spTree>
    <p:extLst>
      <p:ext uri="{BB962C8B-B14F-4D97-AF65-F5344CB8AC3E}">
        <p14:creationId xmlns:p14="http://schemas.microsoft.com/office/powerpoint/2010/main" val="2076142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/>
          <a:lstStyle/>
          <a:p>
            <a:r>
              <a:rPr lang="en-US" sz="1800" b="1" dirty="0" smtClean="0"/>
              <a:t>Figure </a:t>
            </a:r>
            <a:r>
              <a:rPr lang="en-US" sz="1800" b="1" dirty="0"/>
              <a:t>2.2 Trends in prevalence of recognized CKD, by race,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among </a:t>
            </a:r>
            <a:r>
              <a:rPr lang="en-US" sz="1800" b="1" dirty="0"/>
              <a:t>Medicare patients aged 65+, 2000-2013</a:t>
            </a:r>
            <a:br>
              <a:rPr lang="en-US" sz="1800" b="1" dirty="0"/>
            </a:br>
            <a:endParaRPr lang="en-US" sz="1800" dirty="0"/>
          </a:p>
        </p:txBody>
      </p:sp>
      <p:pic>
        <p:nvPicPr>
          <p:cNvPr id="6" name="Picture 5" descr="N:\CKD\02_ckd_identify\Output\Plots\CKD_IDCare_F2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2" t="4085" r="6092" b="39955"/>
          <a:stretch/>
        </p:blipFill>
        <p:spPr bwMode="auto">
          <a:xfrm>
            <a:off x="1764751" y="838200"/>
            <a:ext cx="5614499" cy="46431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/>
          <p:cNvSpPr/>
          <p:nvPr/>
        </p:nvSpPr>
        <p:spPr>
          <a:xfrm>
            <a:off x="838200" y="5867400"/>
            <a:ext cx="746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Data Source: Special analyses, Medicare 5 percent sample. Abbreviation: CKD, chronic kidney </a:t>
            </a:r>
            <a:r>
              <a:rPr lang="en-US" sz="1200" i="1" dirty="0" smtClean="0"/>
              <a:t>disease; </a:t>
            </a:r>
            <a:r>
              <a:rPr lang="en-US" sz="1200" i="1" dirty="0" err="1" smtClean="0"/>
              <a:t>Af</a:t>
            </a:r>
            <a:r>
              <a:rPr lang="en-US" sz="1200" i="1" dirty="0" smtClean="0"/>
              <a:t> Am, African American; Native Am, Native American.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076142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491"/>
            <a:ext cx="8229600" cy="665309"/>
          </a:xfrm>
        </p:spPr>
        <p:txBody>
          <a:bodyPr/>
          <a:lstStyle/>
          <a:p>
            <a:r>
              <a:rPr lang="en-US" sz="1800" b="1" dirty="0" smtClean="0"/>
              <a:t>Table </a:t>
            </a:r>
            <a:r>
              <a:rPr lang="en-US" sz="1800" b="1" dirty="0"/>
              <a:t>2.5.  Progression of CKD from 2008 to 2013,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Medicare </a:t>
            </a:r>
            <a:r>
              <a:rPr lang="en-US" sz="1800" b="1" dirty="0"/>
              <a:t>5% cohort alive and not yet ESRD in 2008 </a:t>
            </a:r>
            <a:br>
              <a:rPr lang="en-US" sz="1800" b="1" dirty="0"/>
            </a:b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152400" y="5410200"/>
            <a:ext cx="8839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i="1" dirty="0"/>
              <a:t>Data Source: Special analyses, Medicare 5 percent sample. Patients alive &amp; eligible for all of 2008. Death and ESRD status were examined yearly between 2009-2013, and carried forward if present. If ESRD occurred before death, the death information was used. Among patients without death or ESRD by 2013 the last CKD diagnosis claim was used; if not available, then the last CKD diagnosis claim from 2012 was used. Lost to follow-up represents the patients that did not have 2013 data available. Abbreviations: CKD, chronic kidney disease; ESRD, end-stage renal disease.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394538"/>
              </p:ext>
            </p:extLst>
          </p:nvPr>
        </p:nvGraphicFramePr>
        <p:xfrm>
          <a:off x="152402" y="762000"/>
          <a:ext cx="8839198" cy="4467113"/>
        </p:xfrm>
        <a:graphic>
          <a:graphicData uri="http://schemas.openxmlformats.org/drawingml/2006/table">
            <a:tbl>
              <a:tblPr firstRow="1" firstCol="1" bandRow="1"/>
              <a:tblGrid>
                <a:gridCol w="304800"/>
                <a:gridCol w="990600"/>
                <a:gridCol w="533400"/>
                <a:gridCol w="838200"/>
                <a:gridCol w="800343"/>
                <a:gridCol w="569869"/>
                <a:gridCol w="560954"/>
                <a:gridCol w="555607"/>
                <a:gridCol w="637427"/>
                <a:gridCol w="530238"/>
                <a:gridCol w="765162"/>
                <a:gridCol w="533400"/>
                <a:gridCol w="553658"/>
                <a:gridCol w="665540"/>
              </a:tblGrid>
              <a:tr h="179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6350" marR="663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2012-2013 Status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9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66350" marR="663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 CKD diagnosis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Stage 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Stage 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Stage 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Stage 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Stage 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Stage-Unspecified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ESRD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Death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Lost to follow-up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34">
                <a:tc rowSpan="1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2008 status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 CKD diagnosis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1,132,034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643,787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8,074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43,180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5,904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1,459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42,226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1,449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246,410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137,304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99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0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Stage 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2,462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1,033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99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0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Stage 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5,249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1,102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1,860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99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0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Stage 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29,329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2,410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7,745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1,764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1,242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12,439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2,263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99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0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Stage 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8,774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5,197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99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0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Stage 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2,632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1,637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99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Stage-Unspecified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44,479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8,620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4,397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1,077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4,857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20,773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3,437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53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CKD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92,925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12,681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1,695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14,545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4,146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6,837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1,945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42,939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6,975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35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1,224,959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656,468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2,766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9,769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57,725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10,050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2,096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49,063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3,394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289,349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144,279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0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50" marR="663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142529"/>
      </p:ext>
    </p:extLst>
  </p:cSld>
  <p:clrMapOvr>
    <a:masterClrMapping/>
  </p:clrMapOvr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278</TotalTime>
  <Words>2263</Words>
  <Application>Microsoft Office PowerPoint</Application>
  <PresentationFormat>On-screen Show (4:3)</PresentationFormat>
  <Paragraphs>916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ADR_PPT_Template_CKD</vt:lpstr>
      <vt:lpstr>PowerPoint Presentation</vt:lpstr>
      <vt:lpstr>PowerPoint Presentation</vt:lpstr>
      <vt:lpstr>Table 2.1 Prevalence of coded comorbid conditions (CKD, CVD &amp; DM),  (a) total, and (b) one or more, among Medicare patients aged 65+, 2013 </vt:lpstr>
      <vt:lpstr>Table 2.2 Demographic characteristics of all patients and of CKD patients,  among Medicare patients aged 65+, 2013 </vt:lpstr>
      <vt:lpstr>Table 2.3 Prevalence of CKD, and adjusted odds ratios of CKD  among Medicare patients aged 65+, 2013 </vt:lpstr>
      <vt:lpstr>Table 2.4 Percent of patients with CKD by demographic characteristics, among patients overall  and with DM, HTN, or CVD, in NHANES (2011-2012) and Medicare (2013) datasets</vt:lpstr>
      <vt:lpstr>Figure 2.1 Trends in prevalence of recognized CKD, overall and by CKD stage,  among Medicare patients aged 65+, 2000-2013 </vt:lpstr>
      <vt:lpstr>Figure 2.2 Trends in prevalence of recognized CKD, by race,  among Medicare patients aged 65+, 2000-2013 </vt:lpstr>
      <vt:lpstr>Table 2.5.  Progression of CKD from 2008 to 2013,  Medicare 5% cohort alive and not yet ESRD in 2008  </vt:lpstr>
      <vt:lpstr>Figure 2.3 Trends in proportion of patients with (a) urine albumin &amp;  (b) serum creatinine testing, by year, among Medicare patients  aged 65+ WITHOUT a diagnosis of CKD, 2000-2013</vt:lpstr>
      <vt:lpstr>Figure 2.4 Trends in Proportion of patients with (a) urine albumin &amp;  (b) serum creatinine testing, by year, among Medicare patients  aged 65+ WITH a diagnosis of CKD, 2000-2013</vt:lpstr>
      <vt:lpstr>Figure 2.5 Proportion of patients with (a) urine albumin &amp; (b) serum creatinine testing by demographic characteristics, adjusted for age, race and gender,  among Medicare patients aged 65+ WITHOUT a diagnosis of CKD, 2013</vt:lpstr>
      <vt:lpstr>Figure 2.6 Proportion of patients with (a) urine albumin &amp; (b) serum creatinine testing by demographic characteristics, adjusted for age, race and gender,  among Medicare patients aged 65+ WITH a diagnosis of CKD, 2013 </vt:lpstr>
      <vt:lpstr>Table 2.6 Percent of patients with a physician visit in 2013 after a CKD diagnosis  in 2012, among Medicare patients aged 65+ </vt:lpstr>
      <vt:lpstr>Table 2.7  Proportion of CKD patients in 2012 with physician visit (nephrologist, PCP, both and neither) in 2012, with lab testing in the following year (2013),  by comorbidity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Lan Tong</cp:lastModifiedBy>
  <cp:revision>73</cp:revision>
  <dcterms:created xsi:type="dcterms:W3CDTF">2014-11-10T19:37:45Z</dcterms:created>
  <dcterms:modified xsi:type="dcterms:W3CDTF">2015-11-11T19:41:07Z</dcterms:modified>
</cp:coreProperties>
</file>