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71" r:id="rId5"/>
    <p:sldId id="260" r:id="rId6"/>
    <p:sldId id="272" r:id="rId7"/>
    <p:sldId id="264" r:id="rId8"/>
    <p:sldId id="266" r:id="rId9"/>
    <p:sldId id="268" r:id="rId10"/>
    <p:sldId id="270" r:id="rId11"/>
    <p:sldId id="273" r:id="rId12"/>
    <p:sldId id="274" r:id="rId13"/>
    <p:sldId id="278" r:id="rId14"/>
    <p:sldId id="276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7CA8"/>
    <a:srgbClr val="0E5480"/>
    <a:srgbClr val="002966"/>
    <a:srgbClr val="48070E"/>
    <a:srgbClr val="7A2F36"/>
    <a:srgbClr val="AC61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-19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06686-F82D-4753-94CB-70FF72A4246B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8B029-9C19-4863-A099-C3EB469D97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2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62516-1E61-479A-8F13-75B68A779684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DF32A-2C87-427B-8169-B6092B336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90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075" y="460689"/>
            <a:ext cx="3200399" cy="1248616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457200" y="3427274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anose="020E0502030303020204" pitchFamily="34" charset="0"/>
              </a:rPr>
              <a:t>Chapter 7: Medicare Part D 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anose="020E0502030303020204" pitchFamily="34" charset="0"/>
              </a:rPr>
              <a:t>Prescription Drug Coverage in Patients 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anose="020E0502030303020204" pitchFamily="34" charset="0"/>
              </a:rPr>
              <a:t>with Chronic Kidney Disease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714374" y="21336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367CA8"/>
                </a:solidFill>
                <a:latin typeface="Constantia" panose="02030602050306030303" pitchFamily="18" charset="0"/>
              </a:rPr>
              <a:t>2015 </a:t>
            </a:r>
            <a:r>
              <a:rPr lang="en-US" sz="2400" b="1" cap="small" baseline="0" dirty="0" smtClean="0">
                <a:solidFill>
                  <a:srgbClr val="367CA8"/>
                </a:solidFill>
                <a:latin typeface="Constantia" panose="02030602050306030303" pitchFamily="18" charset="0"/>
              </a:rPr>
              <a:t>Annual Data Report</a:t>
            </a:r>
          </a:p>
          <a:p>
            <a:pPr algn="ctr"/>
            <a:r>
              <a:rPr lang="en-US" sz="2400" b="1" cap="small" baseline="0" dirty="0" smtClean="0">
                <a:solidFill>
                  <a:srgbClr val="367CA8"/>
                </a:solidFill>
                <a:latin typeface="Constantia" panose="02030602050306030303" pitchFamily="18" charset="0"/>
              </a:rPr>
              <a:t>Volume 1: Chronic Kidney Disease</a:t>
            </a:r>
            <a:endParaRPr lang="en-US" sz="2400" b="1" cap="small" baseline="0" dirty="0">
              <a:solidFill>
                <a:srgbClr val="367CA8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83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0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err="1" smtClean="0"/>
              <a:t>Vol</a:t>
            </a:r>
            <a:r>
              <a:rPr lang="en-US" dirty="0" smtClean="0"/>
              <a:t> 1, CKD, </a:t>
            </a:r>
            <a:r>
              <a:rPr lang="en-US" dirty="0" err="1" smtClean="0"/>
              <a:t>Ch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587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err="1" smtClean="0"/>
              <a:t>Vol</a:t>
            </a:r>
            <a:r>
              <a:rPr lang="en-US" dirty="0" smtClean="0"/>
              <a:t> 1, CKD, </a:t>
            </a:r>
            <a:r>
              <a:rPr lang="en-US" dirty="0" err="1" smtClean="0"/>
              <a:t>Ch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err="1" smtClean="0"/>
              <a:t>Vol</a:t>
            </a:r>
            <a:r>
              <a:rPr lang="en-US" dirty="0" smtClean="0"/>
              <a:t> 1, CKD, </a:t>
            </a:r>
            <a:r>
              <a:rPr lang="en-US" dirty="0" err="1" smtClean="0"/>
              <a:t>Ch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9866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581400" y="6477000"/>
            <a:ext cx="1981200" cy="304800"/>
          </a:xfrm>
        </p:spPr>
        <p:txBody>
          <a:bodyPr/>
          <a:lstStyle/>
          <a:p>
            <a:r>
              <a:rPr lang="en-US" dirty="0" err="1" smtClean="0"/>
              <a:t>Vol</a:t>
            </a:r>
            <a:r>
              <a:rPr lang="en-US" dirty="0" smtClean="0"/>
              <a:t> 1, CKD, </a:t>
            </a:r>
            <a:r>
              <a:rPr lang="en-US" dirty="0" err="1" smtClean="0"/>
              <a:t>Ch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696200" y="6507480"/>
            <a:ext cx="914400" cy="274320"/>
          </a:xfrm>
        </p:spPr>
        <p:txBody>
          <a:bodyPr/>
          <a:lstStyle>
            <a:lvl1pPr>
              <a:defRPr b="1"/>
            </a:lvl1pPr>
          </a:lstStyle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219200"/>
            <a:ext cx="8305800" cy="419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638800"/>
            <a:ext cx="83058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48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0" y="6410325"/>
            <a:ext cx="9144000" cy="457200"/>
          </a:xfrm>
          <a:prstGeom prst="rect">
            <a:avLst/>
          </a:prstGeom>
          <a:solidFill>
            <a:srgbClr val="0E5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1400" y="6477000"/>
            <a:ext cx="1981200" cy="3048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[Footer goes here]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96200" y="6477000"/>
            <a:ext cx="914400" cy="274320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11597"/>
            <a:ext cx="1165357" cy="45465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6737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4" r:id="rId3"/>
    <p:sldLayoutId id="2147483661" r:id="rId4"/>
    <p:sldLayoutId id="2147483662" r:id="rId5"/>
    <p:sldLayoutId id="2147483663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961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3900" y="3954622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Medicare 5% sample. Point prevalent Medicare enrollees alive on January 1. Abbreviations: CKD, chronic kidney disease; ESRD, end-stage renal disease; Part D, Medicare prescription drug coverage benefit.</a:t>
            </a:r>
            <a:endParaRPr lang="en-US" i="1" baseline="30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58609"/>
            <a:ext cx="9144000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Table 7.3 General Medicare, CKD, &amp; ESRD patients enrolled in Part D (%)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10</a:t>
            </a:fld>
            <a:endParaRPr lang="en-US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249307"/>
              </p:ext>
            </p:extLst>
          </p:nvPr>
        </p:nvGraphicFramePr>
        <p:xfrm>
          <a:off x="2400300" y="1676400"/>
          <a:ext cx="4343400" cy="1524000"/>
        </p:xfrm>
        <a:graphic>
          <a:graphicData uri="http://schemas.openxmlformats.org/drawingml/2006/table">
            <a:tbl>
              <a:tblPr firstRow="1" firstCol="1" bandRow="1"/>
              <a:tblGrid>
                <a:gridCol w="497022"/>
                <a:gridCol w="1282126"/>
                <a:gridCol w="1282126"/>
                <a:gridCol w="1282126"/>
              </a:tblGrid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General Medicare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All CKD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All ESRD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55.8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59.4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68.9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57.6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60.5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71.9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65.7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69.4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74.2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31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3900" y="3954622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Medicare Part D claims. Medicare totals include Part D claims for Part D enrollees with traditional Medicare (Parts A &amp; B). CKD totals include Medicare CKD patients, as determined from claims. ESRD totals include all Part D claims for Medicare ESRD patients with Medicare Part D stand-alone prescription drug plans. Abbreviations: CKD, chronic kidney disease; ESRD, end-stage renal disease; Part D, Medicare prescription drug coverage benefit.</a:t>
            </a:r>
            <a:endParaRPr lang="en-US" i="1" baseline="30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82409"/>
            <a:ext cx="9144000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Table 7.4 Total estimated Medicare Part D costs for enrollees, 2011 &amp; 2013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11</a:t>
            </a:fld>
            <a:endParaRPr lang="en-US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024585"/>
              </p:ext>
            </p:extLst>
          </p:nvPr>
        </p:nvGraphicFramePr>
        <p:xfrm>
          <a:off x="2286000" y="1676400"/>
          <a:ext cx="4323080" cy="822960"/>
        </p:xfrm>
        <a:graphic>
          <a:graphicData uri="http://schemas.openxmlformats.org/drawingml/2006/table">
            <a:tbl>
              <a:tblPr firstRow="1" firstCol="1" bandRow="1"/>
              <a:tblGrid>
                <a:gridCol w="504190"/>
                <a:gridCol w="1409065"/>
                <a:gridCol w="963930"/>
                <a:gridCol w="1445895"/>
              </a:tblGrid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General Medicare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All CKD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All ESRD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41.39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5.38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1.80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47.45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7.11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2.30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8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8321" y="5181600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Medicare Part D claims. Medicare totals include Part D claims for Part D enrollees with traditional Medicare (Parts A &amp; B). CKD totals include Medicare CKD patients as determined from claims. ESRD totals include all Part D claims for Medicare ESRD patients with Medicare Part D stand-alone prescription drug plans. Costs are per person per year for calendar year 2013. Medicare total is the sum of Medicare net payment plus Low-income Supplement amount. Abbreviations: CKD, chronic kidney disease; ESRD, end-stage renal disease; Part D, Medicare prescription drug coverage benefit.</a:t>
            </a:r>
            <a:endParaRPr lang="en-US" i="1" baseline="30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421" y="313549"/>
            <a:ext cx="9144000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Figure 7.5 Per person per year Medicare &amp; out-of-pocket Part D costs for enrollees, 2013 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12</a:t>
            </a:fld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518" y="1062730"/>
            <a:ext cx="5257807" cy="40426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4421" y="703793"/>
            <a:ext cx="9144000" cy="359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baseline="30000" dirty="0"/>
              <a:t>(a) </a:t>
            </a:r>
            <a:r>
              <a:rPr lang="en-US" sz="2600" b="1" baseline="30000" dirty="0" smtClean="0"/>
              <a:t>All </a:t>
            </a:r>
            <a:r>
              <a:rPr lang="en-US" sz="2600" b="1" baseline="30000" dirty="0"/>
              <a:t>Part D enrollees</a:t>
            </a:r>
            <a:endParaRPr lang="en-US" sz="2600" b="1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8321" y="5181600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Medicare Part D claims. Medicare totals include Part D claims for Part D enrollees with traditional Medicare (Parts A &amp; B). CKD totals include Medicare CKD patients as determined from claims. ESRD totals include all Part D claims for Medicare ESRD patients with Medicare Part D stand-alone prescription drug plans. Costs are per person per year for calendar year 2013. Medicare total is the sum of Medicare net payment plus Low-income Supplement amount. Abbreviations: CKD, chronic kidney disease; ESRD, end-stage renal disease; Part D, Medicare prescription drug coverage benefit.</a:t>
            </a:r>
            <a:endParaRPr lang="en-US" i="1" baseline="30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421" y="313549"/>
            <a:ext cx="9144000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Figure 7.5 Per person per year Medicare &amp; out-of-pocket Part D costs for enrollees, 2013 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13</a:t>
            </a:fld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94421" y="703793"/>
            <a:ext cx="9144000" cy="359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baseline="30000" dirty="0" smtClean="0"/>
              <a:t>(b</a:t>
            </a:r>
            <a:r>
              <a:rPr lang="en-US" sz="2600" b="1" baseline="30000" dirty="0"/>
              <a:t>) </a:t>
            </a:r>
            <a:r>
              <a:rPr lang="en-US" sz="2600" b="1" baseline="30000" dirty="0" smtClean="0"/>
              <a:t>Part </a:t>
            </a:r>
            <a:r>
              <a:rPr lang="en-US" sz="2600" b="1" baseline="30000" dirty="0"/>
              <a:t>D enrollees by </a:t>
            </a:r>
            <a:r>
              <a:rPr lang="en-US" sz="2600" b="1" baseline="30000" dirty="0" smtClean="0"/>
              <a:t>Low-income Subsidy </a:t>
            </a:r>
            <a:r>
              <a:rPr lang="en-US" sz="2600" b="1" baseline="30000" dirty="0"/>
              <a:t>status</a:t>
            </a:r>
            <a:endParaRPr lang="en-US" sz="2600" b="1" baseline="30000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399" y="1143000"/>
            <a:ext cx="6705607" cy="402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12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3900" y="4976191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Medicare Part D claims. All Medicare patients with Medicare Part D stand-alone prescription drug plans. CKD determined from claims. ESRD patients with Medicare Part D stand-alone prescription drug plans. Costs are per person per year for calendar year 2013. Medicare PPPY is the sum of Medicare net payment and the Low-income Supplement amount. LIS status is determined from the Part D enrollment. A person is classified as LIS if they are eligible for the LIS for at least one month during 2013. Abbreviations: CKD, chronic kidney disease; ESRD, end-stage renal disease; Part D, Medicare prescription drug coverage benefit.</a:t>
            </a:r>
            <a:endParaRPr lang="en-US" i="1" baseline="30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5300" y="313549"/>
            <a:ext cx="8153400" cy="66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Table 7.5 Per person per year Part D costs ($) for enrollees, </a:t>
            </a:r>
            <a:endParaRPr lang="en-US" sz="2800" b="1" baseline="30000" dirty="0" smtClean="0"/>
          </a:p>
          <a:p>
            <a:pPr algn="ctr"/>
            <a:r>
              <a:rPr lang="en-US" sz="2800" b="1" baseline="30000" dirty="0" smtClean="0"/>
              <a:t>by </a:t>
            </a:r>
            <a:r>
              <a:rPr lang="en-US" sz="2800" b="1" baseline="30000" dirty="0"/>
              <a:t>Low-income Subsidy status, 2013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14</a:t>
            </a:fld>
            <a:endParaRPr lang="en-US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068189"/>
              </p:ext>
            </p:extLst>
          </p:nvPr>
        </p:nvGraphicFramePr>
        <p:xfrm>
          <a:off x="1600200" y="1066800"/>
          <a:ext cx="6026785" cy="3653917"/>
        </p:xfrm>
        <a:graphic>
          <a:graphicData uri="http://schemas.openxmlformats.org/drawingml/2006/table">
            <a:tbl>
              <a:tblPr firstRow="1" firstCol="1" bandRow="1"/>
              <a:tblGrid>
                <a:gridCol w="948055"/>
                <a:gridCol w="846455"/>
                <a:gridCol w="846455"/>
                <a:gridCol w="846455"/>
                <a:gridCol w="846455"/>
                <a:gridCol w="846455"/>
                <a:gridCol w="846455"/>
              </a:tblGrid>
              <a:tr h="376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General Medicare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All CKD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All ESRD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with Low-income Subsidy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remaining enrollees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with Low-income Subsidy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remaining enrollees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with Low-income Subsidy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remaining enrollees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Age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All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4,476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1,282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5,985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2,018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8,522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2,552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20-44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4,592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1,653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8,603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2,754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9,251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2,177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45-64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5,921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2,395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8,786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3,800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9,315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2,851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65-74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3,925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1,237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6,317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2,361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7,499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2,785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75+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3,424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1,204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4,479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1,733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5,889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2,049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Sex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4,380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1,339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6,215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2,149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8,554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2,548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Female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4,539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1,241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5,845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1,891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8,488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2,558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Race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White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4,682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1,282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6,120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1,996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8,175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2,556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Black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4,021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1,338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5,541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2,230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9,039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2,539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Asian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4,229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1,133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6,418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2,038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8,816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2,663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Other race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4,001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1,270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5,918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2,163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6,162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2,065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8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3900" y="3954622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Medicare Part D claims. CKD patients with Medicare Part D stand-alone prescription drug plans in the Medicare 5% sample. Net Part D spending represents the sum of the Medicare covered amount and the Low- income Subsidy amount.</a:t>
            </a:r>
            <a:endParaRPr lang="en-US" i="1" baseline="30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13549"/>
            <a:ext cx="9144000" cy="66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Table 7.6 Common drug classes used by Part D-enrolled CKD patients, </a:t>
            </a:r>
            <a:endParaRPr lang="en-US" sz="2800" b="1" baseline="30000" dirty="0" smtClean="0"/>
          </a:p>
          <a:p>
            <a:pPr algn="ctr"/>
            <a:r>
              <a:rPr lang="en-US" sz="2800" b="1" baseline="30000" dirty="0" smtClean="0"/>
              <a:t>by </a:t>
            </a:r>
            <a:r>
              <a:rPr lang="en-US" sz="2800" b="1" baseline="30000" dirty="0"/>
              <a:t>percent of patients, drug class, and net cost, 2013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15</a:t>
            </a:fld>
            <a:endParaRPr lang="en-US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81852"/>
              </p:ext>
            </p:extLst>
          </p:nvPr>
        </p:nvGraphicFramePr>
        <p:xfrm>
          <a:off x="1595438" y="1752600"/>
          <a:ext cx="5953125" cy="1371600"/>
        </p:xfrm>
        <a:graphic>
          <a:graphicData uri="http://schemas.openxmlformats.org/drawingml/2006/table">
            <a:tbl>
              <a:tblPr firstRow="1" firstCol="1" bandRow="1"/>
              <a:tblGrid>
                <a:gridCol w="2009775"/>
                <a:gridCol w="1971675"/>
                <a:gridCol w="1971675"/>
              </a:tblGrid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Percent of patients (%)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Net costs ($)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Statins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60.1%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230,603,390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694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Calcium channel blockers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34.6%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72,740,048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694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Beta blockers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57.8%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109,500,131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694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Angiotensin II receptor blockers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59.3%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235,885,110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694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8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9538" y="5257800"/>
            <a:ext cx="82792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 smtClean="0"/>
              <a:t>Data </a:t>
            </a:r>
            <a:r>
              <a:rPr lang="en-US" i="1" baseline="30000" dirty="0"/>
              <a:t>Source</a:t>
            </a:r>
            <a:r>
              <a:rPr lang="en-US" i="1" baseline="30000" dirty="0" smtClean="0"/>
              <a:t>: </a:t>
            </a:r>
            <a:r>
              <a:rPr lang="en-US" i="1" baseline="30000" dirty="0"/>
              <a:t>Data source: Medicare 5% sample. Point prevalent Medicare enrollees alive on January 1, 2013. Abbreviations: CKD, chronic kidney disease; ESRD, end-stage renal disease; LIS, Medicare Low-income Subsidy; Part D, Medicare prescription drug coverage benefit. Data source: Medicare 5% sample. Point prevalent Medicare enrollees alive on January 1, 2013. Abbreviations: CKD, chronic kidney disease; ESRD, end-stage renal disease; LIS, Medicare Low-income Subsidy; Part D, Medicare prescription drug coverage benefit.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796786" y="279228"/>
            <a:ext cx="7924800" cy="66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 smtClean="0"/>
              <a:t> Figure 7.1 </a:t>
            </a:r>
            <a:r>
              <a:rPr lang="en-US" sz="2800" b="1" baseline="30000" dirty="0"/>
              <a:t>Sources of prescription drug coverage in Medicare enrollees, </a:t>
            </a:r>
            <a:endParaRPr lang="en-US" sz="2800" b="1" baseline="30000" dirty="0" smtClean="0"/>
          </a:p>
          <a:p>
            <a:pPr algn="ctr"/>
            <a:r>
              <a:rPr lang="en-US" sz="2800" b="1" baseline="30000" dirty="0" smtClean="0"/>
              <a:t>by </a:t>
            </a:r>
            <a:r>
              <a:rPr lang="en-US" sz="2800" b="1" baseline="30000" dirty="0"/>
              <a:t>population, 2013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2</a:t>
            </a:fld>
            <a:endParaRPr lang="en-US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883" y="904573"/>
            <a:ext cx="5562607" cy="427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73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5562600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 smtClean="0"/>
              <a:t>Data </a:t>
            </a:r>
            <a:r>
              <a:rPr lang="en-US" i="1" baseline="30000" dirty="0"/>
              <a:t>Source</a:t>
            </a:r>
            <a:r>
              <a:rPr lang="en-US" i="1" baseline="30000" dirty="0" smtClean="0"/>
              <a:t>: </a:t>
            </a:r>
            <a:r>
              <a:rPr lang="en-US" i="1" baseline="30000" dirty="0"/>
              <a:t>Data source: Medicare 5% sample. Point prevalent Medicare enrollees alive on January 1, 2013. Abbreviations: CKD, chronic kidney disease; ESRD, end-stage renal disease; LIS, Medicare low income subsidy; Part D, Medicare prescription drug coverage benefit.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" y="313549"/>
            <a:ext cx="9144000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Figure </a:t>
            </a:r>
            <a:r>
              <a:rPr lang="en-US" sz="2800" b="1" baseline="30000" dirty="0" smtClean="0"/>
              <a:t>7.2 </a:t>
            </a:r>
            <a:r>
              <a:rPr lang="en-US" sz="2800" b="1" baseline="30000" dirty="0"/>
              <a:t>Sources of prescription drug coverage in Medicare enrollees, by age, 2013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3</a:t>
            </a:fld>
            <a:endParaRPr lang="en-US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496" y="1371600"/>
            <a:ext cx="5943608" cy="396240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14300" y="845540"/>
            <a:ext cx="9144000" cy="359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baseline="30000" dirty="0" smtClean="0"/>
              <a:t>(a</a:t>
            </a:r>
            <a:r>
              <a:rPr lang="en-US" sz="2600" b="1" baseline="30000" dirty="0"/>
              <a:t>) </a:t>
            </a:r>
            <a:r>
              <a:rPr lang="en-US" sz="2600" b="1" baseline="30000" dirty="0" smtClean="0"/>
              <a:t>All </a:t>
            </a:r>
            <a:r>
              <a:rPr lang="en-US" sz="2600" b="1" baseline="30000" dirty="0"/>
              <a:t>general Medicare enrollees</a:t>
            </a:r>
          </a:p>
        </p:txBody>
      </p:sp>
    </p:spTree>
    <p:extLst>
      <p:ext uri="{BB962C8B-B14F-4D97-AF65-F5344CB8AC3E}">
        <p14:creationId xmlns:p14="http://schemas.microsoft.com/office/powerpoint/2010/main" val="302831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5562600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 smtClean="0"/>
              <a:t>Data </a:t>
            </a:r>
            <a:r>
              <a:rPr lang="en-US" i="1" baseline="30000" dirty="0"/>
              <a:t>Source</a:t>
            </a:r>
            <a:r>
              <a:rPr lang="en-US" i="1" baseline="30000" dirty="0" smtClean="0"/>
              <a:t>: </a:t>
            </a:r>
            <a:r>
              <a:rPr lang="en-US" i="1" baseline="30000" dirty="0"/>
              <a:t>Data source: Medicare 5% sample. Point prevalent Medicare enrollees alive on January 1, 2013. Abbreviations: CKD, chronic kidney disease; ESRD, end-stage renal disease; LIS, Medicare low income subsidy; Part D, Medicare prescription drug coverage benefit.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" y="313549"/>
            <a:ext cx="9144000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Figure </a:t>
            </a:r>
            <a:r>
              <a:rPr lang="en-US" sz="2800" b="1" baseline="30000" dirty="0" smtClean="0"/>
              <a:t>7.2 </a:t>
            </a:r>
            <a:r>
              <a:rPr lang="en-US" sz="2800" b="1" baseline="30000" dirty="0"/>
              <a:t>Sources of prescription drug coverage in Medicare enrollees, by age, 2013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4</a:t>
            </a:fld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114300" y="855799"/>
            <a:ext cx="9144000" cy="35907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600" b="1" baseline="30000" dirty="0" smtClean="0"/>
              <a:t>(b</a:t>
            </a:r>
            <a:r>
              <a:rPr lang="en-US" sz="2600" b="1" baseline="30000" dirty="0"/>
              <a:t>) </a:t>
            </a:r>
            <a:r>
              <a:rPr lang="en-US" sz="2600" b="1" baseline="30000" dirty="0" smtClean="0"/>
              <a:t>Enrollees </a:t>
            </a:r>
            <a:r>
              <a:rPr lang="en-US" sz="2600" b="1" baseline="30000" dirty="0"/>
              <a:t>with CKD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897" y="1142996"/>
            <a:ext cx="6400807" cy="4267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04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70282" y="5257800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Data source: Medicare 5% sample. Point prevalent Medicare enrollees alive on January 1, 2013. Abbreviations: </a:t>
            </a:r>
            <a:r>
              <a:rPr lang="en-US" i="1" baseline="30000" dirty="0" err="1"/>
              <a:t>Blk</a:t>
            </a:r>
            <a:r>
              <a:rPr lang="en-US" i="1" baseline="30000" dirty="0"/>
              <a:t>/</a:t>
            </a:r>
            <a:r>
              <a:rPr lang="en-US" i="1" baseline="30000" dirty="0" err="1"/>
              <a:t>Af</a:t>
            </a:r>
            <a:r>
              <a:rPr lang="en-US" i="1" baseline="30000" dirty="0"/>
              <a:t> Am, Black/African American; CKD, chronic kidney disease; LIS, Medicare Low-income Subsidy; Part D, Medicare prescription drug coverage benefit.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6382" y="313549"/>
            <a:ext cx="9144000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Figure </a:t>
            </a:r>
            <a:r>
              <a:rPr lang="en-US" sz="2800" b="1" baseline="30000" dirty="0" smtClean="0"/>
              <a:t>7.3 </a:t>
            </a:r>
            <a:r>
              <a:rPr lang="en-US" sz="2800" b="1" baseline="30000" dirty="0"/>
              <a:t>Sources of prescription drug coverage in Medicare enrollees, by race, 2013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5</a:t>
            </a:fld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287" y="1371600"/>
            <a:ext cx="7538190" cy="3276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6382" y="709467"/>
            <a:ext cx="9144000" cy="359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baseline="30000" dirty="0" smtClean="0"/>
              <a:t>(</a:t>
            </a:r>
            <a:r>
              <a:rPr lang="en-US" sz="2600" b="1" baseline="30000" dirty="0"/>
              <a:t>a) </a:t>
            </a:r>
            <a:r>
              <a:rPr lang="en-US" sz="2600" b="1" baseline="30000" dirty="0" smtClean="0"/>
              <a:t>All </a:t>
            </a:r>
            <a:r>
              <a:rPr lang="en-US" sz="2600" b="1" baseline="30000" dirty="0"/>
              <a:t>general Medicare enrollees </a:t>
            </a:r>
            <a:endParaRPr lang="en-US" sz="2600" b="1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31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70282" y="5105400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Data source: Medicare 5% sample. Point prevalent Medicare enrollees alive on January 1, 2013. Abbreviations: </a:t>
            </a:r>
            <a:r>
              <a:rPr lang="en-US" i="1" baseline="30000" dirty="0" err="1"/>
              <a:t>Blk</a:t>
            </a:r>
            <a:r>
              <a:rPr lang="en-US" i="1" baseline="30000" dirty="0"/>
              <a:t>/</a:t>
            </a:r>
            <a:r>
              <a:rPr lang="en-US" i="1" baseline="30000" dirty="0" err="1"/>
              <a:t>Af</a:t>
            </a:r>
            <a:r>
              <a:rPr lang="en-US" i="1" baseline="30000" dirty="0"/>
              <a:t> Am, Black/African American; CKD, chronic kidney disease; LIS, Medicare Low-income Subsidy; Part D, Medicare prescription drug coverage benefit.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6382" y="313549"/>
            <a:ext cx="9144000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Figure </a:t>
            </a:r>
            <a:r>
              <a:rPr lang="en-US" sz="2800" b="1" baseline="30000" dirty="0" smtClean="0"/>
              <a:t>7.3 </a:t>
            </a:r>
            <a:r>
              <a:rPr lang="en-US" sz="2800" b="1" baseline="30000" dirty="0"/>
              <a:t>Sources of prescription drug coverage in Medicare enrollees, by race, 2013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6</a:t>
            </a:fld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6382" y="709467"/>
            <a:ext cx="9144000" cy="359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baseline="30000" dirty="0" smtClean="0"/>
              <a:t>(b</a:t>
            </a:r>
            <a:r>
              <a:rPr lang="en-US" sz="2600" b="1" baseline="30000" dirty="0"/>
              <a:t>) </a:t>
            </a:r>
            <a:r>
              <a:rPr lang="en-US" sz="2600" b="1" baseline="30000" dirty="0" smtClean="0"/>
              <a:t>Enrollees </a:t>
            </a:r>
            <a:r>
              <a:rPr lang="en-US" sz="2600" b="1" baseline="30000" dirty="0"/>
              <a:t>with CKD</a:t>
            </a:r>
            <a:endParaRPr lang="en-US" sz="2600" b="1" baseline="300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851" y="1371600"/>
            <a:ext cx="7461062" cy="32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93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28700" y="5939135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Medicare 5% sample. Point prevalent Medicare enrollees alive on January 1, 2013. Abbreviations: CKD, chronic kidney disease; Part D, Medicare prescription drug coverage benefit.</a:t>
            </a:r>
            <a:endParaRPr lang="en-US" i="1" baseline="30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3900" y="313549"/>
            <a:ext cx="8305800" cy="66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Table 7.1 Medicare Part D enrollees (%) with or without the Low-income Subsidy, by age &amp; race, </a:t>
            </a:r>
            <a:r>
              <a:rPr lang="en-US" sz="2800" b="1" baseline="30000" dirty="0" smtClean="0"/>
              <a:t>2013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7</a:t>
            </a:fld>
            <a:endParaRPr lang="en-US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920941"/>
              </p:ext>
            </p:extLst>
          </p:nvPr>
        </p:nvGraphicFramePr>
        <p:xfrm>
          <a:off x="2247900" y="838194"/>
          <a:ext cx="5257800" cy="4876807"/>
        </p:xfrm>
        <a:graphic>
          <a:graphicData uri="http://schemas.openxmlformats.org/drawingml/2006/table">
            <a:tbl>
              <a:tblPr firstRow="1" firstCol="1" bandRow="1"/>
              <a:tblGrid>
                <a:gridCol w="864442"/>
                <a:gridCol w="1098060"/>
                <a:gridCol w="1120469"/>
                <a:gridCol w="1076210"/>
                <a:gridCol w="1098619"/>
              </a:tblGrid>
              <a:tr h="335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900" dirty="0">
                        <a:effectLst/>
                        <a:latin typeface="Calibri"/>
                      </a:endParaRPr>
                    </a:p>
                  </a:txBody>
                  <a:tcPr marL="55488" marR="554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General Medicare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All CKD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6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900">
                        <a:effectLst/>
                        <a:latin typeface="Calibri"/>
                      </a:endParaRPr>
                    </a:p>
                  </a:txBody>
                  <a:tcPr marL="55488" marR="5548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with Low- income Subsidy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remaining enrollees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with Low- income Subsidy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Part D remaining enrollees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White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 ages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31.4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68.6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33.8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66.2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20-44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93.0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7.0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93.9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45-64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76.1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23.9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77.8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22.2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65-74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18.3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81.7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28.1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71.9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75+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23.0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77.0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28.9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71.1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Black/African American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 ages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69.2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30.8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68.9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31.1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20-44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95.5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4.5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94.5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5.5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45-64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85.9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84.7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15.3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65-74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51.4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48.6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40.1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75+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60.2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39.9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65.5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34.5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Asian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 ages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78.3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21.7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81.3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18.7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20-44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92.3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7.7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100.0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0.0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45-64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85.5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14.6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85.4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14.6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65-74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71.7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28.3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77.1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22.9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75+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80.9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82.4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17.6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Other race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B0F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 ages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52.1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47.9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57.3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42.7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20-44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93.0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7.0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93.8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6.3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45-64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78.1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21.9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81.9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18.1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65-74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36.8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63.2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43.9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56.1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204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75+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8" marR="5548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49.9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50.1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59.0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41.0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84" marR="36991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31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28700" y="5715001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Data source: Medicare 5% sample. Point prevalent Medicare enrollees alive on January 1, 2013. Abbreviations: CKD, chronic kidney disease; ESRD, end-stage renal disease; Part D, Medicare prescription drug coverage benefit.</a:t>
            </a:r>
            <a:endParaRPr lang="en-US" i="1" baseline="30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0100" y="313549"/>
            <a:ext cx="8153400" cy="66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Figure 7.4 Distribution of Low-income Subsidy categories in Part D </a:t>
            </a:r>
            <a:endParaRPr lang="en-US" sz="2800" b="1" baseline="30000" dirty="0" smtClean="0"/>
          </a:p>
          <a:p>
            <a:pPr algn="ctr"/>
            <a:r>
              <a:rPr lang="en-US" sz="2800" b="1" baseline="30000" dirty="0" smtClean="0"/>
              <a:t>general </a:t>
            </a:r>
            <a:r>
              <a:rPr lang="en-US" sz="2800" b="1" baseline="30000" dirty="0"/>
              <a:t>Medicare, CKD, &amp; ESRD patients, 2013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8</a:t>
            </a:fld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24" y="980398"/>
            <a:ext cx="5880152" cy="470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31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3900" y="5410200"/>
            <a:ext cx="7696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30000" dirty="0"/>
              <a:t>The catastrophic coverage amount is the greater of 5% of medication cost or the values shown in the chart above. In 2013, beneficiaries were charged $2.65 for those generic or preferred multisource drugs with a retail price less than $53, and 5% for those with a retail price over $53. For brand name drugs, beneficiaries paid $6.60 for those drugs with a retail price less than $132, and 5% for those with a retail price over $132. Table adapted from http://www.q1medicare.com/PartD-The-2013-Medicare-Part-D-Outlook.php.</a:t>
            </a:r>
            <a:endParaRPr lang="en-US" i="1" baseline="30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13549"/>
            <a:ext cx="9144000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30000" dirty="0"/>
              <a:t> Table 7.2 Medicare Part D parameters for defined standard benefit, 2008 &amp; 2013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Vol 1, CKD,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b="1" smtClean="0"/>
              <a:pPr/>
              <a:t>9</a:t>
            </a:fld>
            <a:endParaRPr lang="en-US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180946"/>
              </p:ext>
            </p:extLst>
          </p:nvPr>
        </p:nvGraphicFramePr>
        <p:xfrm>
          <a:off x="2501433" y="609600"/>
          <a:ext cx="4141135" cy="4684543"/>
        </p:xfrm>
        <a:graphic>
          <a:graphicData uri="http://schemas.openxmlformats.org/drawingml/2006/table">
            <a:tbl>
              <a:tblPr firstRow="1" firstCol="1" bandRow="1"/>
              <a:tblGrid>
                <a:gridCol w="2193145"/>
                <a:gridCol w="973995"/>
                <a:gridCol w="973995"/>
              </a:tblGrid>
              <a:tr h="2107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2008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Deductible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$275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$325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After the deductible is met, the beneficiary pays 25% of total prescription costs up to the initial coverage limit.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Initial coverage limit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$2,510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$2,970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The coverage gap (“donut hole”) begins at this point.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82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The beneficiary pays 100% of their prescription costs up to the out-of-pocket threshold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Out-of-pocket threshold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$4,050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$4,750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The total out-of-pocket costs including the “donut hole”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82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Total covered Part D prescription out-of-pocket spending</a:t>
                      </a: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$5,726.25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$6,733.75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(including the coverage gap). Catastrophic coverage begins after this point.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Catastrophic coverage benefit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Generic/preferred multi-source drug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$2.25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$2.65</a:t>
                      </a:r>
                      <a:r>
                        <a:rPr lang="en-US" sz="800" baseline="30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Other drugs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$5.60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$6.60</a:t>
                      </a:r>
                      <a:r>
                        <a:rPr lang="en-US" sz="800" baseline="30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658">
                <a:tc>
                  <a:txBody>
                    <a:bodyPr/>
                    <a:lstStyle/>
                    <a:p>
                      <a:pPr marL="0" marR="0" indent="1270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700" baseline="30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plus a 52.50% brand name medication discount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2013Example: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$325 (deductible)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$275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$325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+(($$2970-$325)*25%)(initial coverage)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$558.75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$652.50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+(($6733.75-$2970)*100%)(coverage gap)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$3,216.25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$3,763.75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$4,050.00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$4,750.00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798" marR="318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(maximum out-of-pocket costs prior to catastrophic coverage, excluding plan premium)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06" marR="4770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31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R_PPT_Template_CKD">
  <a:themeElements>
    <a:clrScheme name="USRDS ADR Color Palette">
      <a:dk1>
        <a:sysClr val="windowText" lastClr="000000"/>
      </a:dk1>
      <a:lt1>
        <a:sysClr val="window" lastClr="FFFFFF"/>
      </a:lt1>
      <a:dk2>
        <a:srgbClr val="48070E"/>
      </a:dk2>
      <a:lt2>
        <a:srgbClr val="FFFFFF"/>
      </a:lt2>
      <a:accent1>
        <a:srgbClr val="7A2F36"/>
      </a:accent1>
      <a:accent2>
        <a:srgbClr val="AC6168"/>
      </a:accent2>
      <a:accent3>
        <a:srgbClr val="002966"/>
      </a:accent3>
      <a:accent4>
        <a:srgbClr val="0E5480"/>
      </a:accent4>
      <a:accent5>
        <a:srgbClr val="367CA8"/>
      </a:accent5>
      <a:accent6>
        <a:srgbClr val="FFC76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ADR_PPT_Template_CKD</Template>
  <TotalTime>207</TotalTime>
  <Words>1867</Words>
  <Application>Microsoft Office PowerPoint</Application>
  <PresentationFormat>On-screen Show (4:3)</PresentationFormat>
  <Paragraphs>387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ADR_PPT_Template_CKD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Shamraj</dc:creator>
  <cp:lastModifiedBy>Lan Tong</cp:lastModifiedBy>
  <cp:revision>71</cp:revision>
  <dcterms:created xsi:type="dcterms:W3CDTF">2014-11-10T19:37:45Z</dcterms:created>
  <dcterms:modified xsi:type="dcterms:W3CDTF">2015-10-28T14:47:40Z</dcterms:modified>
</cp:coreProperties>
</file>