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60" r:id="rId3"/>
    <p:sldId id="261" r:id="rId4"/>
    <p:sldId id="298" r:id="rId5"/>
    <p:sldId id="262" r:id="rId6"/>
    <p:sldId id="263" r:id="rId7"/>
    <p:sldId id="284" r:id="rId8"/>
    <p:sldId id="264" r:id="rId9"/>
    <p:sldId id="285" r:id="rId10"/>
    <p:sldId id="265" r:id="rId11"/>
    <p:sldId id="286" r:id="rId12"/>
    <p:sldId id="266" r:id="rId13"/>
    <p:sldId id="287" r:id="rId14"/>
    <p:sldId id="267" r:id="rId15"/>
    <p:sldId id="296" r:id="rId16"/>
    <p:sldId id="297" r:id="rId17"/>
    <p:sldId id="268" r:id="rId18"/>
    <p:sldId id="290" r:id="rId19"/>
    <p:sldId id="291" r:id="rId20"/>
    <p:sldId id="269" r:id="rId21"/>
    <p:sldId id="270" r:id="rId22"/>
    <p:sldId id="299" r:id="rId23"/>
    <p:sldId id="300" r:id="rId24"/>
    <p:sldId id="271" r:id="rId25"/>
    <p:sldId id="272" r:id="rId26"/>
    <p:sldId id="292" r:id="rId27"/>
    <p:sldId id="273" r:id="rId28"/>
    <p:sldId id="293" r:id="rId29"/>
    <p:sldId id="274" r:id="rId30"/>
    <p:sldId id="294" r:id="rId31"/>
    <p:sldId id="275" r:id="rId32"/>
    <p:sldId id="295" r:id="rId33"/>
    <p:sldId id="302" r:id="rId34"/>
    <p:sldId id="301" r:id="rId35"/>
    <p:sldId id="276" r:id="rId36"/>
    <p:sldId id="277" r:id="rId37"/>
    <p:sldId id="303" r:id="rId38"/>
    <p:sldId id="278" r:id="rId39"/>
    <p:sldId id="279" r:id="rId40"/>
    <p:sldId id="304" r:id="rId41"/>
    <p:sldId id="305" r:id="rId42"/>
    <p:sldId id="280" r:id="rId43"/>
    <p:sldId id="281" r:id="rId44"/>
    <p:sldId id="306" r:id="rId45"/>
    <p:sldId id="282" r:id="rId46"/>
    <p:sldId id="283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7CA8"/>
    <a:srgbClr val="0E5480"/>
    <a:srgbClr val="002966"/>
    <a:srgbClr val="48070E"/>
    <a:srgbClr val="7A2F36"/>
    <a:srgbClr val="AC61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91" autoAdjust="0"/>
    <p:restoredTop sz="94715" autoAdjust="0"/>
  </p:normalViewPr>
  <p:slideViewPr>
    <p:cSldViewPr showGuides="1">
      <p:cViewPr>
        <p:scale>
          <a:sx n="96" d="100"/>
          <a:sy n="96" d="100"/>
        </p:scale>
        <p:origin x="-16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50"/>
    </p:cViewPr>
  </p:sorterViewPr>
  <p:notesViewPr>
    <p:cSldViewPr showGuides="1">
      <p:cViewPr varScale="1">
        <p:scale>
          <a:sx n="86" d="100"/>
          <a:sy n="86" d="100"/>
        </p:scale>
        <p:origin x="-210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06686-F82D-4753-94CB-70FF72A4246B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8B029-9C19-4863-A099-C3EB469D9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2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62516-1E61-479A-8F13-75B68A779684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DF32A-2C87-427B-8169-B6092B336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9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DF32A-2C87-427B-8169-B6092B33625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57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5" y="460689"/>
            <a:ext cx="3200399" cy="1248616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04874" y="23622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67CA8"/>
                </a:solidFill>
                <a:latin typeface="Constantia" panose="02030602050306030303" pitchFamily="18" charset="0"/>
              </a:rPr>
              <a:t>2015 </a:t>
            </a:r>
            <a:r>
              <a:rPr lang="en-US" sz="2400" b="1" cap="small" baseline="0" dirty="0" smtClean="0">
                <a:solidFill>
                  <a:srgbClr val="367CA8"/>
                </a:solidFill>
                <a:latin typeface="Constantia" panose="02030602050306030303" pitchFamily="18" charset="0"/>
              </a:rPr>
              <a:t>ANNUAL DATA REPORT</a:t>
            </a:r>
          </a:p>
          <a:p>
            <a:pPr algn="ctr"/>
            <a:r>
              <a:rPr lang="en-US" sz="2400" b="1" cap="small" baseline="0" dirty="0" smtClean="0">
                <a:solidFill>
                  <a:srgbClr val="367CA8"/>
                </a:solidFill>
                <a:latin typeface="Constantia" panose="02030602050306030303" pitchFamily="18" charset="0"/>
              </a:rPr>
              <a:t>Volume 2: End-Stage Renal Disease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62000" y="37338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ndara" panose="020E0502030303020204" pitchFamily="34" charset="0"/>
              </a:rPr>
              <a:t>Chapter 1: Incidence, Prevalence, Patient Characteristics, and Treatment Modalities</a:t>
            </a:r>
            <a:endParaRPr lang="en-US" sz="36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831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304800"/>
          </a:xfrm>
        </p:spPr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0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304800"/>
          </a:xfrm>
        </p:spPr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58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304800"/>
          </a:xfrm>
        </p:spPr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241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1219200"/>
            <a:ext cx="8305800" cy="419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638800"/>
            <a:ext cx="83058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304800"/>
          </a:xfrm>
        </p:spPr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4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 userDrawn="1"/>
        </p:nvSpPr>
        <p:spPr>
          <a:xfrm>
            <a:off x="0" y="6410325"/>
            <a:ext cx="9144000" cy="457200"/>
          </a:xfrm>
          <a:prstGeom prst="rect">
            <a:avLst/>
          </a:prstGeom>
          <a:solidFill>
            <a:srgbClr val="0E5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477000"/>
            <a:ext cx="1981200" cy="30480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Vol 2, ESRD, Ch 1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200" y="6477000"/>
            <a:ext cx="914400" cy="27432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1597"/>
            <a:ext cx="1165357" cy="4546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737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4" r:id="rId3"/>
    <p:sldLayoutId id="2147483661" r:id="rId4"/>
    <p:sldLayoutId id="2147483663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6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Tables </a:t>
            </a:r>
            <a:r>
              <a:rPr lang="en-US" i="1" baseline="30000" dirty="0" smtClean="0"/>
              <a:t>A.1. Abbreviation</a:t>
            </a:r>
            <a:r>
              <a:rPr lang="en-US" i="1" baseline="30000" dirty="0"/>
              <a:t>: ESRD, end-stage renal disease.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1.6(a)  </a:t>
            </a:r>
            <a:r>
              <a:rPr lang="en-US" sz="2800" b="1" baseline="30000" dirty="0"/>
              <a:t>Trends in </a:t>
            </a:r>
            <a:r>
              <a:rPr lang="en-US" sz="2800" b="1" baseline="30000" dirty="0" smtClean="0"/>
              <a:t>annual </a:t>
            </a:r>
            <a:r>
              <a:rPr lang="en-US" sz="2800" b="1" baseline="30000" dirty="0"/>
              <a:t>number of ESRD incident cases (in thousands),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by </a:t>
            </a:r>
            <a:r>
              <a:rPr lang="en-US" sz="2800" b="1" baseline="30000" dirty="0"/>
              <a:t>Hispanic ethnicity, </a:t>
            </a:r>
            <a:r>
              <a:rPr lang="en-US" sz="2800" b="1" baseline="30000" dirty="0" smtClean="0"/>
              <a:t>in </a:t>
            </a:r>
            <a:r>
              <a:rPr lang="en-US" sz="2800" b="1" baseline="30000" dirty="0"/>
              <a:t>the U.S. population, 1996-2013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10</a:t>
            </a:fld>
            <a:endParaRPr lang="en-US" b="1" dirty="0"/>
          </a:p>
        </p:txBody>
      </p:sp>
      <p:pic>
        <p:nvPicPr>
          <p:cNvPr id="4098" name="Picture 2" descr="\\vasa\USRDSdocs\ADR\2015\Chapters\Volume 2 - ESRD\1 - Incidence &amp; Prevalence\Powerpoint\V2_C1_IncPrev_F6A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219200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8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</a:t>
            </a:r>
            <a:r>
              <a:rPr lang="en-US" i="1" baseline="30000" dirty="0" smtClean="0"/>
              <a:t>Tables </a:t>
            </a:r>
            <a:r>
              <a:rPr lang="en-US" i="1" baseline="30000" dirty="0"/>
              <a:t>A.2(2). *Adjusted for age, sex, and race. The standard </a:t>
            </a:r>
            <a:r>
              <a:rPr lang="en-US" i="1" baseline="30000" dirty="0" smtClean="0"/>
              <a:t>population was </a:t>
            </a:r>
            <a:r>
              <a:rPr lang="en-US" i="1" baseline="30000" dirty="0"/>
              <a:t>the U.S. population in 2011. Abbreviation: ESRD, end-stage renal disease.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1.6(b)  </a:t>
            </a:r>
            <a:r>
              <a:rPr lang="en-US" sz="2800" b="1" baseline="30000" dirty="0"/>
              <a:t>Trends in </a:t>
            </a:r>
            <a:r>
              <a:rPr lang="en-US" sz="2800" b="1" baseline="30000" dirty="0" smtClean="0"/>
              <a:t>adjusted</a:t>
            </a:r>
            <a:r>
              <a:rPr lang="en-US" sz="2800" b="1" baseline="30000" dirty="0"/>
              <a:t>* ESRD incidence rate (per million/year</a:t>
            </a:r>
            <a:r>
              <a:rPr lang="en-US" sz="2800" b="1" baseline="30000" dirty="0" smtClean="0"/>
              <a:t>),</a:t>
            </a:r>
          </a:p>
          <a:p>
            <a:pPr algn="ctr"/>
            <a:r>
              <a:rPr lang="en-US" sz="2800" b="1" baseline="30000" dirty="0" smtClean="0"/>
              <a:t>by </a:t>
            </a:r>
            <a:r>
              <a:rPr lang="en-US" sz="2800" b="1" baseline="30000" dirty="0"/>
              <a:t>Hispanic ethnicity, </a:t>
            </a:r>
            <a:r>
              <a:rPr lang="en-US" sz="2800" b="1" baseline="30000" dirty="0" smtClean="0"/>
              <a:t>in </a:t>
            </a:r>
            <a:r>
              <a:rPr lang="en-US" sz="2800" b="1" baseline="30000" dirty="0"/>
              <a:t>the U.S. population, 1996-2013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11</a:t>
            </a:fld>
            <a:endParaRPr lang="en-US" b="1" dirty="0"/>
          </a:p>
        </p:txBody>
      </p:sp>
      <p:pic>
        <p:nvPicPr>
          <p:cNvPr id="5122" name="Picture 2" descr="\\vasa\USRDSdocs\ADR\2015\Chapters\Volume 2 - ESRD\1 - Incidence &amp; Prevalence\Powerpoint\V2_C1_IncPrev_F6B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219200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15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 </a:t>
            </a:r>
            <a:r>
              <a:rPr lang="en-US" i="1" baseline="30000" dirty="0" smtClean="0"/>
              <a:t>A.1. Abbreviation</a:t>
            </a:r>
            <a:r>
              <a:rPr lang="en-US" i="1" baseline="30000" dirty="0"/>
              <a:t>: ESRD, end-stage renal disease. 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1.7(a)  </a:t>
            </a:r>
            <a:r>
              <a:rPr lang="en-US" sz="2800" b="1" baseline="30000" dirty="0"/>
              <a:t>Trends in </a:t>
            </a:r>
            <a:r>
              <a:rPr lang="en-US" sz="2800" b="1" baseline="30000" dirty="0" smtClean="0"/>
              <a:t>annual </a:t>
            </a:r>
            <a:r>
              <a:rPr lang="en-US" sz="2800" b="1" baseline="30000" dirty="0"/>
              <a:t>number of ESRD incident cases (in thousands</a:t>
            </a:r>
            <a:r>
              <a:rPr lang="en-US" sz="2800" b="1" baseline="30000" dirty="0" smtClean="0"/>
              <a:t>),</a:t>
            </a:r>
          </a:p>
          <a:p>
            <a:pPr algn="ctr"/>
            <a:r>
              <a:rPr lang="en-US" sz="2800" b="1" baseline="30000" dirty="0" smtClean="0"/>
              <a:t>by </a:t>
            </a:r>
            <a:r>
              <a:rPr lang="en-US" sz="2800" b="1" baseline="30000" dirty="0"/>
              <a:t>primary cause of </a:t>
            </a:r>
            <a:r>
              <a:rPr lang="en-US" sz="2800" b="1" baseline="30000" dirty="0" smtClean="0"/>
              <a:t>ESRD, in </a:t>
            </a:r>
            <a:r>
              <a:rPr lang="en-US" sz="2800" b="1" baseline="30000" dirty="0"/>
              <a:t>the U.S. population, 1996-2013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12</a:t>
            </a:fld>
            <a:endParaRPr lang="en-US" b="1" dirty="0"/>
          </a:p>
        </p:txBody>
      </p:sp>
      <p:pic>
        <p:nvPicPr>
          <p:cNvPr id="6146" name="Picture 2" descr="\\vasa\USRDSdocs\ADR\2015\Chapters\Volume 2 - ESRD\1 - Incidence &amp; Prevalence\Powerpoint\V2_C1_IncPrev_F7A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219200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8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</a:t>
            </a:r>
            <a:r>
              <a:rPr lang="en-US" i="1" baseline="30000" dirty="0" smtClean="0"/>
              <a:t>Special analyses</a:t>
            </a:r>
            <a:r>
              <a:rPr lang="en-US" i="1" baseline="30000" dirty="0"/>
              <a:t>, USRDS ESRD Database. *Adjusted for age, sex, and </a:t>
            </a:r>
            <a:r>
              <a:rPr lang="en-US" i="1" baseline="30000" dirty="0" smtClean="0"/>
              <a:t>race.</a:t>
            </a:r>
          </a:p>
          <a:p>
            <a:r>
              <a:rPr lang="en-US" i="1" baseline="30000" dirty="0" smtClean="0"/>
              <a:t>The </a:t>
            </a:r>
            <a:r>
              <a:rPr lang="en-US" i="1" baseline="30000" dirty="0"/>
              <a:t>standard population was the U.S. population in 2011. Abbreviation: ESRD, end-stage renal disease. 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1.7(b)  </a:t>
            </a:r>
            <a:r>
              <a:rPr lang="en-US" sz="2800" b="1" baseline="30000" dirty="0"/>
              <a:t>Trends in </a:t>
            </a:r>
            <a:r>
              <a:rPr lang="en-US" sz="2800" b="1" baseline="30000" dirty="0" smtClean="0"/>
              <a:t>adjusted</a:t>
            </a:r>
            <a:r>
              <a:rPr lang="en-US" sz="2800" b="1" baseline="30000" dirty="0"/>
              <a:t>* ESRD incidence rate (per million/year</a:t>
            </a:r>
            <a:r>
              <a:rPr lang="en-US" sz="2800" b="1" baseline="30000" dirty="0" smtClean="0"/>
              <a:t>),</a:t>
            </a:r>
          </a:p>
          <a:p>
            <a:pPr algn="ctr"/>
            <a:r>
              <a:rPr lang="en-US" sz="2800" b="1" baseline="30000" dirty="0" smtClean="0"/>
              <a:t>by </a:t>
            </a:r>
            <a:r>
              <a:rPr lang="en-US" sz="2800" b="1" baseline="30000" dirty="0"/>
              <a:t>primary cause of </a:t>
            </a:r>
            <a:r>
              <a:rPr lang="en-US" sz="2800" b="1" baseline="30000" dirty="0" smtClean="0"/>
              <a:t>ESRD, in </a:t>
            </a:r>
            <a:r>
              <a:rPr lang="en-US" sz="2800" b="1" baseline="30000" dirty="0"/>
              <a:t>the U.S. population, 1996-2013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13</a:t>
            </a:fld>
            <a:endParaRPr lang="en-US" b="1" dirty="0"/>
          </a:p>
        </p:txBody>
      </p:sp>
      <p:pic>
        <p:nvPicPr>
          <p:cNvPr id="7170" name="Picture 2" descr="\\vasa\USRDSdocs\ADR\2015\Chapters\Volume 2 - ESRD\1 - Incidence &amp; Prevalence\Powerpoint\V2_C1_IncPrev_F7B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219200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03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USRDS ESRD Database. *Adjusted for sex. The standard </a:t>
            </a:r>
            <a:r>
              <a:rPr lang="en-US" i="1" baseline="30000" dirty="0" smtClean="0"/>
              <a:t>population was the </a:t>
            </a:r>
            <a:r>
              <a:rPr lang="en-US" i="1" baseline="30000" dirty="0"/>
              <a:t>U.S. population in 2011. Abbreviations: ESRD, end-stage renal disease.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1.8  </a:t>
            </a:r>
            <a:r>
              <a:rPr lang="en-US" sz="2800" b="1" baseline="30000" dirty="0"/>
              <a:t>Trends in the sex-adjusted incidence rate (per million/year) of ESRD due to diabetes as the primary cause, by </a:t>
            </a:r>
            <a:r>
              <a:rPr lang="en-US" sz="2800" b="1" baseline="30000" dirty="0" smtClean="0"/>
              <a:t>age and race, in </a:t>
            </a:r>
            <a:r>
              <a:rPr lang="en-US" sz="2800" b="1" baseline="30000" dirty="0"/>
              <a:t>the U.S. population, </a:t>
            </a:r>
            <a:r>
              <a:rPr lang="en-US" sz="2800" b="1" baseline="30000" dirty="0" smtClean="0"/>
              <a:t>1996-2013</a:t>
            </a:r>
          </a:p>
          <a:p>
            <a:pPr algn="ctr"/>
            <a:r>
              <a:rPr lang="en-US" sz="2600" b="1" baseline="30000" dirty="0" smtClean="0"/>
              <a:t>(a) White</a:t>
            </a:r>
            <a:endParaRPr lang="en-US" sz="2600" b="1" baseline="30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14</a:t>
            </a:fld>
            <a:endParaRPr lang="en-US" b="1" dirty="0"/>
          </a:p>
        </p:txBody>
      </p:sp>
      <p:pic>
        <p:nvPicPr>
          <p:cNvPr id="8195" name="Picture 3" descr="\\vasa\USRDSdocs\ADR\2015\Chapters\Volume 2 - ESRD\1 - Incidence &amp; Prevalence\Powerpoint\V2_C1_IncPrev_F8A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8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USRDS ESRD Database. *Adjusted for sex. The standard </a:t>
            </a:r>
            <a:r>
              <a:rPr lang="en-US" i="1" baseline="30000" dirty="0" smtClean="0"/>
              <a:t>population was the </a:t>
            </a:r>
            <a:r>
              <a:rPr lang="en-US" i="1" baseline="30000" dirty="0"/>
              <a:t>U.S. population in 2011. Abbreviations: ESRD, end-stage renal disease.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1.8  </a:t>
            </a:r>
            <a:r>
              <a:rPr lang="en-US" sz="2800" b="1" baseline="30000" dirty="0"/>
              <a:t>Trends in the sex-adjusted incidence rate (per million/year) of ESRD due to diabetes as the primary cause, by age and </a:t>
            </a:r>
            <a:r>
              <a:rPr lang="en-US" sz="2800" b="1" baseline="30000" dirty="0" smtClean="0"/>
              <a:t>race, in </a:t>
            </a:r>
            <a:r>
              <a:rPr lang="en-US" sz="2800" b="1" baseline="30000" dirty="0"/>
              <a:t>the U.S. population, </a:t>
            </a:r>
            <a:r>
              <a:rPr lang="en-US" sz="2800" b="1" baseline="30000" dirty="0" smtClean="0"/>
              <a:t>1996-2013</a:t>
            </a:r>
          </a:p>
          <a:p>
            <a:pPr algn="ctr"/>
            <a:r>
              <a:rPr lang="en-US" sz="2600" b="1" baseline="30000" dirty="0" smtClean="0"/>
              <a:t>(b) </a:t>
            </a:r>
            <a:r>
              <a:rPr lang="en-US" sz="2600" b="1" baseline="30000" dirty="0"/>
              <a:t>Black </a:t>
            </a:r>
            <a:endParaRPr lang="en-US" sz="26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15</a:t>
            </a:fld>
            <a:endParaRPr lang="en-US" b="1" dirty="0"/>
          </a:p>
        </p:txBody>
      </p:sp>
      <p:pic>
        <p:nvPicPr>
          <p:cNvPr id="9218" name="Picture 2" descr="\\vasa\USRDSdocs\ADR\2015\Chapters\Volume 2 - ESRD\1 - Incidence &amp; Prevalence\Powerpoint\V2_C1_IncPrev_F8B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15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USRDS ESRD Database. *Adjusted for sex. The standard </a:t>
            </a:r>
            <a:r>
              <a:rPr lang="en-US" i="1" baseline="30000" dirty="0" smtClean="0"/>
              <a:t>population was the </a:t>
            </a:r>
            <a:r>
              <a:rPr lang="en-US" i="1" baseline="30000" dirty="0"/>
              <a:t>U.S. population in 2011. Abbreviations: ESRD, end-stage renal disease.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1.8  </a:t>
            </a:r>
            <a:r>
              <a:rPr lang="en-US" sz="2800" b="1" baseline="30000" dirty="0"/>
              <a:t>Trends in the sex-adjusted incidence rate (per million/year) of ESRD due to diabetes as the primary cause, by age and </a:t>
            </a:r>
            <a:r>
              <a:rPr lang="en-US" sz="2800" b="1" baseline="30000" dirty="0" smtClean="0"/>
              <a:t>ethnicity, in </a:t>
            </a:r>
            <a:r>
              <a:rPr lang="en-US" sz="2800" b="1" baseline="30000" dirty="0"/>
              <a:t>the U.S. population, </a:t>
            </a:r>
            <a:r>
              <a:rPr lang="en-US" sz="2800" b="1" baseline="30000" dirty="0" smtClean="0"/>
              <a:t>1996-2013</a:t>
            </a:r>
          </a:p>
          <a:p>
            <a:pPr algn="ctr"/>
            <a:r>
              <a:rPr lang="en-US" sz="2600" b="1" baseline="30000" dirty="0" smtClean="0"/>
              <a:t>(c) Hispanic</a:t>
            </a:r>
            <a:endParaRPr lang="en-US" sz="2600" b="1" baseline="30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16</a:t>
            </a:fld>
            <a:endParaRPr lang="en-US" b="1" dirty="0"/>
          </a:p>
        </p:txBody>
      </p:sp>
      <p:pic>
        <p:nvPicPr>
          <p:cNvPr id="10242" name="Picture 2" descr="\\vasa\USRDSdocs\ADR\2015\Chapters\Volume 2 - ESRD\1 - Incidence &amp; Prevalence\Powerpoint\V2_C1_IncPrev_F8C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15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USRDS ESRD Database. *Adjusted for sex. The standard </a:t>
            </a:r>
            <a:r>
              <a:rPr lang="en-US" i="1" baseline="30000" dirty="0" smtClean="0"/>
              <a:t>population was </a:t>
            </a:r>
            <a:r>
              <a:rPr lang="en-US" i="1" baseline="30000" dirty="0"/>
              <a:t>the U.S. population in 2011. Abbreviations: ESRD, end-stage renal disease.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1.9  </a:t>
            </a:r>
            <a:r>
              <a:rPr lang="en-US" sz="2800" b="1" baseline="30000" dirty="0"/>
              <a:t>Trends in the sex-adjusted incidence rate (per million/year) of ESRD due to hypertension as the primary cause, by </a:t>
            </a:r>
            <a:r>
              <a:rPr lang="en-US" sz="2800" b="1" baseline="30000" dirty="0" smtClean="0"/>
              <a:t>age </a:t>
            </a:r>
            <a:r>
              <a:rPr lang="en-US" sz="2800" b="1" baseline="30000" dirty="0"/>
              <a:t>and </a:t>
            </a:r>
            <a:r>
              <a:rPr lang="en-US" sz="2800" b="1" baseline="30000" dirty="0" smtClean="0"/>
              <a:t>race, in </a:t>
            </a:r>
            <a:r>
              <a:rPr lang="en-US" sz="2800" b="1" baseline="30000" dirty="0"/>
              <a:t>the U.S. population, </a:t>
            </a:r>
            <a:r>
              <a:rPr lang="en-US" sz="2800" b="1" baseline="30000" dirty="0" smtClean="0"/>
              <a:t>1996-2013</a:t>
            </a:r>
          </a:p>
          <a:p>
            <a:pPr algn="ctr"/>
            <a:r>
              <a:rPr lang="en-US" sz="2600" b="1" baseline="30000" dirty="0" smtClean="0"/>
              <a:t>(a) White</a:t>
            </a:r>
            <a:endParaRPr lang="en-US" sz="2600" b="1" baseline="30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17</a:t>
            </a:fld>
            <a:endParaRPr lang="en-US" b="1" dirty="0"/>
          </a:p>
        </p:txBody>
      </p:sp>
      <p:pic>
        <p:nvPicPr>
          <p:cNvPr id="11266" name="Picture 2" descr="\\vasa\USRDSdocs\ADR\2015\Chapters\Volume 2 - ESRD\1 - Incidence &amp; Prevalence\Powerpoint\V2_C1_IncPrev_F9A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8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USRDS ESRD Database. *Adjusted for sex. The standard </a:t>
            </a:r>
            <a:r>
              <a:rPr lang="en-US" i="1" baseline="30000" dirty="0" smtClean="0"/>
              <a:t>population was </a:t>
            </a:r>
            <a:r>
              <a:rPr lang="en-US" i="1" baseline="30000" dirty="0"/>
              <a:t>the U.S. population in 2011. Abbreviations: ESRD, end-stage renal disease.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1.9  </a:t>
            </a:r>
            <a:r>
              <a:rPr lang="en-US" sz="2800" b="1" baseline="30000" dirty="0"/>
              <a:t>Trends in the sex-adjusted incidence rate (per million/year) of ESRD due to hypertension as the primary cause, by </a:t>
            </a:r>
            <a:r>
              <a:rPr lang="en-US" sz="2800" b="1" baseline="30000" dirty="0" smtClean="0"/>
              <a:t>age </a:t>
            </a:r>
            <a:r>
              <a:rPr lang="en-US" sz="2800" b="1" baseline="30000" dirty="0"/>
              <a:t>and </a:t>
            </a:r>
            <a:r>
              <a:rPr lang="en-US" sz="2800" b="1" baseline="30000" dirty="0" smtClean="0"/>
              <a:t>race, in </a:t>
            </a:r>
            <a:r>
              <a:rPr lang="en-US" sz="2800" b="1" baseline="30000" dirty="0"/>
              <a:t>the U.S. population, </a:t>
            </a:r>
            <a:r>
              <a:rPr lang="en-US" sz="2800" b="1" baseline="30000" dirty="0" smtClean="0"/>
              <a:t>1996-2013</a:t>
            </a:r>
          </a:p>
          <a:p>
            <a:pPr algn="ctr"/>
            <a:r>
              <a:rPr lang="en-US" sz="2600" b="1" baseline="30000" dirty="0" smtClean="0"/>
              <a:t>(b) Black</a:t>
            </a:r>
            <a:endParaRPr lang="en-US" sz="2600" b="1" baseline="30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18</a:t>
            </a:fld>
            <a:endParaRPr lang="en-US" b="1" dirty="0"/>
          </a:p>
        </p:txBody>
      </p:sp>
      <p:pic>
        <p:nvPicPr>
          <p:cNvPr id="12290" name="Picture 2" descr="\\vasa\USRDSdocs\ADR\2015\Chapters\Volume 2 - ESRD\1 - Incidence &amp; Prevalence\Powerpoint\V2_C1_IncPrev_F9B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57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USRDS ESRD Database. *Adjusted for sex. The standard </a:t>
            </a:r>
            <a:r>
              <a:rPr lang="en-US" i="1" baseline="30000" dirty="0" smtClean="0"/>
              <a:t>population was </a:t>
            </a:r>
            <a:r>
              <a:rPr lang="en-US" i="1" baseline="30000" dirty="0"/>
              <a:t>the U.S. population in 2011. Abbreviations: ESRD, end-stage renal disease.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1.9  </a:t>
            </a:r>
            <a:r>
              <a:rPr lang="en-US" sz="2800" b="1" baseline="30000" dirty="0"/>
              <a:t>Trends in the sex-adjusted incidence rate (per million/year) of ESRD due to hypertension as the primary cause, by </a:t>
            </a:r>
            <a:r>
              <a:rPr lang="en-US" sz="2800" b="1" baseline="30000" dirty="0" smtClean="0"/>
              <a:t>age and ethnicity, in the U.S. population, 1996-2013</a:t>
            </a:r>
          </a:p>
          <a:p>
            <a:pPr algn="ctr"/>
            <a:r>
              <a:rPr lang="en-US" sz="2600" b="1" baseline="30000" dirty="0" smtClean="0"/>
              <a:t>(c) Hispanic</a:t>
            </a:r>
            <a:endParaRPr lang="en-US" sz="2600" b="1" baseline="30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19</a:t>
            </a:fld>
            <a:endParaRPr lang="en-US" b="1" dirty="0"/>
          </a:p>
        </p:txBody>
      </p:sp>
      <p:pic>
        <p:nvPicPr>
          <p:cNvPr id="13314" name="Picture 2" descr="\\vasa\USRDSdocs\ADR\2015\Chapters\Volume 2 - ESRD\1 - Incidence &amp; Prevalence\Powerpoint\V2_C1_IncPrev_F9C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57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</a:t>
            </a:r>
            <a:r>
              <a:rPr lang="en-US" i="1" baseline="30000" dirty="0" smtClean="0"/>
              <a:t>Reference </a:t>
            </a:r>
            <a:r>
              <a:rPr lang="en-US" i="1" baseline="30000" dirty="0"/>
              <a:t>Table D1. Abbreviation: ESRD, end-stage renal disease.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1</a:t>
            </a:r>
            <a:r>
              <a:rPr lang="en-US" sz="2800" b="1" baseline="30000" dirty="0" smtClean="0"/>
              <a:t>.1 Trends </a:t>
            </a:r>
            <a:r>
              <a:rPr lang="en-US" sz="2800" b="1" baseline="30000" dirty="0"/>
              <a:t>in the annual number of ESRD incident cases (in thousands)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by </a:t>
            </a:r>
            <a:r>
              <a:rPr lang="en-US" sz="2800" b="1" baseline="30000" dirty="0"/>
              <a:t>modality, in the U.S. population, 1996-2013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2</a:t>
            </a:fld>
            <a:endParaRPr lang="en-US" b="1" dirty="0"/>
          </a:p>
        </p:txBody>
      </p:sp>
      <p:pic>
        <p:nvPicPr>
          <p:cNvPr id="1026" name="Picture 2" descr="\\vasa\USRDSdocs\ADR\2015\Chapters\Volume 2 - ESRD\1 - Incidence &amp; Prevalence\Powerpoint\V2_C1_IncPrev_F1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71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 D.1. Abbreviation: ESRD, end-stage renal disease.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1.10  </a:t>
            </a:r>
            <a:r>
              <a:rPr lang="en-US" sz="2800" b="1" baseline="30000" dirty="0"/>
              <a:t>Trends in the number of ESRD prevalent cases (in thousands) by modality,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in </a:t>
            </a:r>
            <a:r>
              <a:rPr lang="en-US" sz="2800" b="1" baseline="30000" dirty="0"/>
              <a:t>the U.S. population, 1996-2013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20</a:t>
            </a:fld>
            <a:endParaRPr lang="en-US" b="1" dirty="0"/>
          </a:p>
        </p:txBody>
      </p:sp>
      <p:pic>
        <p:nvPicPr>
          <p:cNvPr id="14338" name="Picture 2" descr="\\vasa\USRDSdocs\ADR\2015\Chapters\Volume 2 - ESRD\1 - Incidence &amp; Prevalence\Powerpoint\V2_C1_IncPrev_F11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8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 B.2(2) and special analyses, USRDS ESRD Database. *Adjusted for age, sex, and </a:t>
            </a:r>
            <a:r>
              <a:rPr lang="en-US" i="1" baseline="30000" dirty="0" smtClean="0"/>
              <a:t>race.</a:t>
            </a:r>
          </a:p>
          <a:p>
            <a:r>
              <a:rPr lang="en-US" i="1" baseline="30000" dirty="0" smtClean="0"/>
              <a:t>The </a:t>
            </a:r>
            <a:r>
              <a:rPr lang="en-US" i="1" baseline="30000" dirty="0"/>
              <a:t>standard population was the U.S. population in 2011. Abbreviation: ESRD, end-stage renal disease.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1.11  </a:t>
            </a:r>
            <a:r>
              <a:rPr lang="en-US" sz="2800" b="1" baseline="30000" dirty="0"/>
              <a:t>Trends in the adjusted* ESRD prevalence (per million</a:t>
            </a:r>
            <a:r>
              <a:rPr lang="en-US" sz="2800" b="1" baseline="30000" dirty="0" smtClean="0"/>
              <a:t>)</a:t>
            </a:r>
          </a:p>
          <a:p>
            <a:pPr algn="ctr"/>
            <a:r>
              <a:rPr lang="en-US" sz="2800" b="1" baseline="30000" dirty="0" smtClean="0"/>
              <a:t>(</a:t>
            </a:r>
            <a:r>
              <a:rPr lang="en-US" sz="2800" b="1" baseline="30000" dirty="0"/>
              <a:t>bars; scale on left</a:t>
            </a:r>
            <a:r>
              <a:rPr lang="en-US" sz="2800" b="1" baseline="30000" dirty="0" smtClean="0"/>
              <a:t>), and </a:t>
            </a:r>
            <a:r>
              <a:rPr lang="en-US" sz="2800" b="1" baseline="30000" dirty="0"/>
              <a:t>annual change (%) in adjusted* prevalence of </a:t>
            </a:r>
            <a:r>
              <a:rPr lang="en-US" sz="2800" b="1" baseline="30000" dirty="0" smtClean="0"/>
              <a:t>ESRD</a:t>
            </a:r>
          </a:p>
          <a:p>
            <a:pPr algn="ctr"/>
            <a:r>
              <a:rPr lang="en-US" sz="2800" b="1" baseline="30000" dirty="0" smtClean="0"/>
              <a:t>(lines</a:t>
            </a:r>
            <a:r>
              <a:rPr lang="en-US" sz="2800" b="1" baseline="30000" dirty="0"/>
              <a:t>; scale on right), </a:t>
            </a:r>
            <a:r>
              <a:rPr lang="en-US" sz="2800" b="1" baseline="30000" dirty="0" smtClean="0"/>
              <a:t>in </a:t>
            </a:r>
            <a:r>
              <a:rPr lang="en-US" sz="2800" b="1" baseline="30000" dirty="0"/>
              <a:t>the U.S. population, 1996-2013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21</a:t>
            </a:fld>
            <a:endParaRPr lang="en-US" b="1" dirty="0"/>
          </a:p>
        </p:txBody>
      </p:sp>
      <p:pic>
        <p:nvPicPr>
          <p:cNvPr id="15362" name="Picture 2" descr="\\vasa\USRDSdocs\ADR\2015\Chapters\Volume 2 - ESRD\1 - Incidence &amp; Prevalence\Powerpoint\V2_C1_IncPrev_F12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99015"/>
            <a:ext cx="6248400" cy="445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8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6388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USRDS ESRD Database. *Adjusted for age, sex, and race. The standard population was the U.S. population in 2011. Listed from lowest to highest prevalence per million. Abbreviations: </a:t>
            </a:r>
            <a:r>
              <a:rPr lang="en-US" i="1" baseline="30000" dirty="0" err="1"/>
              <a:t>Af</a:t>
            </a:r>
            <a:r>
              <a:rPr lang="en-US" i="1" baseline="30000" dirty="0"/>
              <a:t> Am, African American; ESRD, end-stage renal disease; </a:t>
            </a:r>
            <a:r>
              <a:rPr lang="en-US" i="1" baseline="30000" dirty="0" err="1"/>
              <a:t>Hisp</a:t>
            </a:r>
            <a:r>
              <a:rPr lang="en-US" i="1" baseline="30000" dirty="0"/>
              <a:t>, Hispanic; N Am, Native American. 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Table 1.2  Adjusted* prevalence (per million) of dialysis in the U.S. population,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and </a:t>
            </a:r>
            <a:r>
              <a:rPr lang="en-US" sz="2800" b="1" baseline="30000" dirty="0"/>
              <a:t>distribution (%) of age, diabetes, sex, race, and ethnicity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among </a:t>
            </a:r>
            <a:r>
              <a:rPr lang="en-US" sz="2800" b="1" baseline="30000" dirty="0"/>
              <a:t>prevalent dialysis patients, by ESRD Network, 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22</a:t>
            </a:fld>
            <a:endParaRPr lang="en-US" b="1" dirty="0"/>
          </a:p>
        </p:txBody>
      </p:sp>
      <p:pic>
        <p:nvPicPr>
          <p:cNvPr id="33793" name="Picture 15" hidden="1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595438"/>
            <a:ext cx="1905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15" hidden="1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595438"/>
            <a:ext cx="1905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178555"/>
              </p:ext>
            </p:extLst>
          </p:nvPr>
        </p:nvGraphicFramePr>
        <p:xfrm>
          <a:off x="457199" y="1304099"/>
          <a:ext cx="8229602" cy="4119144"/>
        </p:xfrm>
        <a:graphic>
          <a:graphicData uri="http://schemas.openxmlformats.org/drawingml/2006/table">
            <a:tbl>
              <a:tblPr firstRow="1" firstCol="1" bandRow="1"/>
              <a:tblGrid>
                <a:gridCol w="609601"/>
                <a:gridCol w="1295400"/>
                <a:gridCol w="685800"/>
                <a:gridCol w="609600"/>
                <a:gridCol w="609600"/>
                <a:gridCol w="457200"/>
                <a:gridCol w="533400"/>
                <a:gridCol w="609600"/>
                <a:gridCol w="495300"/>
                <a:gridCol w="495300"/>
                <a:gridCol w="495300"/>
                <a:gridCol w="495300"/>
                <a:gridCol w="180523"/>
                <a:gridCol w="657678"/>
              </a:tblGrid>
              <a:tr h="16640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900" b="1" dirty="0">
                          <a:effectLst/>
                          <a:latin typeface="Calibri"/>
                        </a:rPr>
                        <a:t>Network</a:t>
                      </a:r>
                      <a:endParaRPr lang="en-US" sz="1100" dirty="0">
                        <a:effectLst/>
                        <a:latin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900" b="1" dirty="0">
                          <a:effectLst/>
                          <a:latin typeface="Calibri"/>
                        </a:rPr>
                        <a:t>States in network</a:t>
                      </a:r>
                      <a:endParaRPr lang="en-US" sz="1100" dirty="0">
                        <a:effectLst/>
                        <a:latin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 b="1" dirty="0">
                          <a:effectLst/>
                          <a:latin typeface="Calibri"/>
                        </a:rPr>
                        <a:t>Prevalence per million</a:t>
                      </a:r>
                      <a:endParaRPr lang="en-US" sz="1100" dirty="0">
                        <a:effectLst/>
                        <a:latin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 b="1" dirty="0" smtClean="0">
                          <a:effectLst/>
                          <a:latin typeface="Calibri"/>
                        </a:rPr>
                        <a:t>Total no. prevalent dialysis cases</a:t>
                      </a:r>
                      <a:endParaRPr lang="en-US" sz="1100" dirty="0">
                        <a:effectLst/>
                        <a:latin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 b="1" dirty="0" smtClean="0">
                          <a:effectLst/>
                          <a:latin typeface="Calibri"/>
                        </a:rPr>
                        <a:t>% of prevalent dialysis cases</a:t>
                      </a:r>
                      <a:endParaRPr lang="en-US" sz="1100" dirty="0">
                        <a:effectLst/>
                        <a:latin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 b="1" dirty="0">
                          <a:effectLst/>
                          <a:latin typeface="Calibri"/>
                        </a:rPr>
                        <a:t>Mean age</a:t>
                      </a:r>
                      <a:endParaRPr lang="en-US" sz="1100" dirty="0">
                        <a:effectLst/>
                        <a:latin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 b="1" dirty="0">
                          <a:effectLst/>
                          <a:latin typeface="Calibri"/>
                        </a:rPr>
                        <a:t>% Diabetic</a:t>
                      </a:r>
                      <a:endParaRPr lang="en-US" sz="1100" dirty="0">
                        <a:effectLst/>
                        <a:latin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 b="1" dirty="0">
                          <a:effectLst/>
                          <a:latin typeface="Calibri"/>
                        </a:rPr>
                        <a:t>% Male</a:t>
                      </a:r>
                      <a:endParaRPr lang="en-US" sz="1100" dirty="0">
                        <a:effectLst/>
                        <a:latin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 b="1">
                          <a:effectLst/>
                          <a:latin typeface="Calibri"/>
                        </a:rPr>
                        <a:t>Race</a:t>
                      </a:r>
                      <a:endParaRPr lang="en-US" sz="1100">
                        <a:effectLst/>
                        <a:latin typeface="Times New Roman"/>
                      </a:endParaRPr>
                    </a:p>
                  </a:txBody>
                  <a:tcPr marL="65113" marR="6511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Ethnicity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4992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 b="1">
                          <a:effectLst/>
                          <a:latin typeface="Calibri"/>
                        </a:rPr>
                        <a:t>% White</a:t>
                      </a:r>
                      <a:endParaRPr lang="en-US" sz="1100">
                        <a:effectLst/>
                        <a:latin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 b="1">
                          <a:effectLst/>
                          <a:latin typeface="Calibri"/>
                        </a:rPr>
                        <a:t>% Black / Af Am</a:t>
                      </a:r>
                      <a:endParaRPr lang="en-US" sz="1100">
                        <a:effectLst/>
                        <a:latin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 b="1">
                          <a:effectLst/>
                          <a:latin typeface="Calibri"/>
                        </a:rPr>
                        <a:t>% N Am</a:t>
                      </a:r>
                      <a:endParaRPr lang="en-US" sz="1100">
                        <a:effectLst/>
                        <a:latin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 b="1" dirty="0">
                          <a:effectLst/>
                          <a:latin typeface="Calibri"/>
                        </a:rPr>
                        <a:t>% Asian</a:t>
                      </a:r>
                      <a:endParaRPr lang="en-US" sz="1100" dirty="0">
                        <a:effectLst/>
                        <a:latin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 b="1" dirty="0">
                          <a:effectLst/>
                          <a:latin typeface="Calibri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</a:endParaRPr>
                    </a:p>
                  </a:txBody>
                  <a:tcPr marL="65113" marR="651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 b="1" dirty="0">
                          <a:effectLst/>
                          <a:latin typeface="Calibri"/>
                        </a:rPr>
                        <a:t>% </a:t>
                      </a:r>
                      <a:r>
                        <a:rPr lang="en-US" sz="900" b="1" dirty="0" err="1">
                          <a:effectLst/>
                          <a:latin typeface="Calibri"/>
                        </a:rPr>
                        <a:t>Hisp</a:t>
                      </a:r>
                      <a:endParaRPr lang="en-US" sz="1100" dirty="0">
                        <a:effectLst/>
                        <a:latin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180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AK, ID, MT, OR, WA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944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13,373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56.5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43.1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57.1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79.1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8.4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3.2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9.1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11.2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  <a:tr h="180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CT, MA, ME, NH, RI VT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982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14,042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59.2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39.9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58.2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75.3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20.6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0.2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3.5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12.0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  <a:tr h="180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AZ, CO, NV, NM, UT, WY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1,095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22,233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56.6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50.6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57.3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73.8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10.1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11.5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4.5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31.0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180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IA, KS, MO, NE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1,128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15,683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57.7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40.7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56.4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68.7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29.0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0.6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1.6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5.8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  <a:tr h="180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MI, MN, ND, SD, WI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1,188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27,191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58.0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40.9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56.7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63.0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31.0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2.8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3.1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4.7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  <a:tr h="180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IN, KY, OH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1,415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32,196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57.6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43.7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56.2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66.3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32.6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0.9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2.9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180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DE, PA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1,420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19,325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58.6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40.5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57.7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63.4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34.7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1.7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5.2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  <a:tr h="180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FL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1,434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28,218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57.9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39.8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57.6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57.3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40.1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0.2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2.2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17.6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  <a:tr h="180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NY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1,485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29,272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58.1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40.7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57.5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53.4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38.1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0.4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7.1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16.4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180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IL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1,555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19,987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57.5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38.8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56.2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56.9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39.3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0.0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3.5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14.8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  <a:tr h="180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MD, DC, VA, WV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1,588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26,760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56.6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38.1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56.0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39.2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57.3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3.3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4.1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  <a:tr h="180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N. CA, HI, GUAM, AS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1,607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26,043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57.0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49.3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55.6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51.7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14.1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0.6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33.1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25.0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180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AR, LA, OK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1,620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18,543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55.0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42.3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53.8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43.4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51.4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3.8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1.3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3.9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  <a:tr h="180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TX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1,656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44,189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55.2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52.8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54.8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68.9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28.5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2.4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45.2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  <a:tr h="180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S. CA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1,672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40,522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57.0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48.8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57.9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70.9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14.7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0.3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13.8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48.1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180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NJ, PR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1,674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19,203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58.7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46.7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59.2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64.3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30.9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0.0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3.6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38.2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  <a:tr h="180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NC, SC, GA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1,780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44,475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54.8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39.3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54.5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32.5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65.7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0.5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1.3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3.0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  <a:tr h="180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AL, MS, TN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1,855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26,114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55.1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40.5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54.2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38.2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60.6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0.3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0.8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1.3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1996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900" b="1">
                          <a:effectLst/>
                          <a:latin typeface="Calibri"/>
                        </a:rPr>
                        <a:t>All</a:t>
                      </a: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1,425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468,386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100.0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56.9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43.6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56.3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57.8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35.2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1.2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5.5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17.9</a:t>
                      </a: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66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678269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USRDS ESRD Database. *Adjusted for age, sex, and race. The standard population was the U.S. population in 2011. Listed from lowest to highest prevalence per million. Abbreviations: </a:t>
            </a:r>
            <a:r>
              <a:rPr lang="en-US" i="1" baseline="30000" dirty="0" err="1"/>
              <a:t>Af</a:t>
            </a:r>
            <a:r>
              <a:rPr lang="en-US" i="1" baseline="30000" dirty="0"/>
              <a:t> Am, African American; ESRD, end-stage renal disease; </a:t>
            </a:r>
            <a:r>
              <a:rPr lang="en-US" i="1" baseline="30000" dirty="0" err="1"/>
              <a:t>Hisp</a:t>
            </a:r>
            <a:r>
              <a:rPr lang="en-US" i="1" baseline="30000" dirty="0"/>
              <a:t>, Hispanic; N Am, Native American. 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Table 1.3  Adjusted* prevalence (per million) of kidney transplant patients in the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U.S</a:t>
            </a:r>
            <a:r>
              <a:rPr lang="en-US" sz="2800" b="1" baseline="30000" dirty="0"/>
              <a:t>. population, and distribution (%) of age, diabetes, sex, race, and ethnicity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among </a:t>
            </a:r>
            <a:r>
              <a:rPr lang="en-US" sz="2800" b="1" baseline="30000" dirty="0"/>
              <a:t>prevalent transplant patients, by ESRD Network, 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23</a:t>
            </a:fld>
            <a:endParaRPr lang="en-US" b="1" dirty="0"/>
          </a:p>
        </p:txBody>
      </p:sp>
      <p:pic>
        <p:nvPicPr>
          <p:cNvPr id="33793" name="Picture 15" hidden="1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595438"/>
            <a:ext cx="1905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15" hidden="1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595438"/>
            <a:ext cx="1905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636210"/>
              </p:ext>
            </p:extLst>
          </p:nvPr>
        </p:nvGraphicFramePr>
        <p:xfrm>
          <a:off x="457199" y="1304099"/>
          <a:ext cx="8229602" cy="4242211"/>
        </p:xfrm>
        <a:graphic>
          <a:graphicData uri="http://schemas.openxmlformats.org/drawingml/2006/table">
            <a:tbl>
              <a:tblPr firstRow="1" firstCol="1" bandRow="1"/>
              <a:tblGrid>
                <a:gridCol w="609601"/>
                <a:gridCol w="1295400"/>
                <a:gridCol w="685800"/>
                <a:gridCol w="685800"/>
                <a:gridCol w="685800"/>
                <a:gridCol w="457200"/>
                <a:gridCol w="609600"/>
                <a:gridCol w="381000"/>
                <a:gridCol w="495300"/>
                <a:gridCol w="495300"/>
                <a:gridCol w="495300"/>
                <a:gridCol w="495300"/>
                <a:gridCol w="180523"/>
                <a:gridCol w="657678"/>
              </a:tblGrid>
              <a:tr h="16640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900" b="1" dirty="0">
                          <a:effectLst/>
                          <a:latin typeface="Calibri"/>
                        </a:rPr>
                        <a:t>Network</a:t>
                      </a:r>
                      <a:endParaRPr lang="en-US" sz="1100" dirty="0">
                        <a:effectLst/>
                        <a:latin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900" b="1">
                          <a:effectLst/>
                          <a:latin typeface="Calibri"/>
                        </a:rPr>
                        <a:t>States in network</a:t>
                      </a:r>
                      <a:endParaRPr lang="en-US" sz="1100">
                        <a:effectLst/>
                        <a:latin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 b="1">
                          <a:effectLst/>
                          <a:latin typeface="Calibri"/>
                        </a:rPr>
                        <a:t>Prevalence per million</a:t>
                      </a:r>
                      <a:endParaRPr lang="en-US" sz="1100">
                        <a:effectLst/>
                        <a:latin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 b="1" dirty="0" smtClean="0">
                          <a:effectLst/>
                          <a:latin typeface="+mn-lt"/>
                        </a:rPr>
                        <a:t>Total no. prevalent kidney transplant cases</a:t>
                      </a:r>
                      <a:endParaRPr lang="en-US" sz="1100" dirty="0">
                        <a:effectLst/>
                        <a:latin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 b="1" dirty="0" smtClean="0">
                          <a:effectLst/>
                          <a:latin typeface="+mn-lt"/>
                        </a:rPr>
                        <a:t>% of prevalent kidney transplant cases</a:t>
                      </a:r>
                      <a:endParaRPr lang="en-US" sz="1100" dirty="0">
                        <a:effectLst/>
                        <a:latin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 b="1">
                          <a:effectLst/>
                          <a:latin typeface="Calibri"/>
                        </a:rPr>
                        <a:t>Mean age</a:t>
                      </a:r>
                      <a:endParaRPr lang="en-US" sz="1100">
                        <a:effectLst/>
                        <a:latin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 b="1">
                          <a:effectLst/>
                          <a:latin typeface="Calibri"/>
                        </a:rPr>
                        <a:t>% Diabetic</a:t>
                      </a:r>
                      <a:endParaRPr lang="en-US" sz="1100">
                        <a:effectLst/>
                        <a:latin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 b="1" dirty="0">
                          <a:effectLst/>
                          <a:latin typeface="Calibri"/>
                        </a:rPr>
                        <a:t>% Male</a:t>
                      </a:r>
                      <a:endParaRPr lang="en-US" sz="1100" dirty="0">
                        <a:effectLst/>
                        <a:latin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 b="1">
                          <a:effectLst/>
                          <a:latin typeface="Calibri"/>
                        </a:rPr>
                        <a:t>Race</a:t>
                      </a:r>
                      <a:endParaRPr lang="en-US" sz="1100">
                        <a:effectLst/>
                        <a:latin typeface="Times New Roman"/>
                      </a:endParaRPr>
                    </a:p>
                  </a:txBody>
                  <a:tcPr marL="65113" marR="6511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Ethnicity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13" marR="6511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4992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 b="1">
                          <a:effectLst/>
                          <a:latin typeface="Calibri"/>
                        </a:rPr>
                        <a:t>% White</a:t>
                      </a:r>
                      <a:endParaRPr lang="en-US" sz="1100">
                        <a:effectLst/>
                        <a:latin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 b="1">
                          <a:effectLst/>
                          <a:latin typeface="Calibri"/>
                        </a:rPr>
                        <a:t>% Black / Af Am</a:t>
                      </a:r>
                      <a:endParaRPr lang="en-US" sz="1100">
                        <a:effectLst/>
                        <a:latin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 b="1">
                          <a:effectLst/>
                          <a:latin typeface="Calibri"/>
                        </a:rPr>
                        <a:t>% N Am</a:t>
                      </a:r>
                      <a:endParaRPr lang="en-US" sz="1100">
                        <a:effectLst/>
                        <a:latin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 b="1">
                          <a:effectLst/>
                          <a:latin typeface="Calibri"/>
                        </a:rPr>
                        <a:t>% Asian</a:t>
                      </a:r>
                      <a:endParaRPr lang="en-US" sz="1100">
                        <a:effectLst/>
                        <a:latin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 b="1">
                          <a:effectLst/>
                          <a:latin typeface="Calibri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</a:endParaRPr>
                    </a:p>
                  </a:txBody>
                  <a:tcPr marL="65113" marR="6511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 b="1">
                          <a:effectLst/>
                          <a:latin typeface="Calibri"/>
                        </a:rPr>
                        <a:t>% Hisp</a:t>
                      </a:r>
                      <a:endParaRPr lang="en-US" sz="1100">
                        <a:effectLst/>
                        <a:latin typeface="Times New Roman"/>
                      </a:endParaRPr>
                    </a:p>
                  </a:txBody>
                  <a:tcPr marL="65113" marR="651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180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AR, LA, OK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5,779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41.4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23.6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60.2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65.5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30.1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  <a:tr h="180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13,553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40.7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25.4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58.3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77.7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37.8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  <a:tr h="180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S. CA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12,319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6.4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40.3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20.8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59.0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75.7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41.1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180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NC, SC, GA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522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13,061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6.8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41.8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21.8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58.4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55.2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41.2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  <a:tr h="180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FL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535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10,578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43.9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21.3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59.1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72.1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19.5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  <a:tr h="180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AK, ID, MT, OR, WA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539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7,664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42.1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58.9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83.8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8.7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7.5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180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AZ, CO, NV, NM, UT, WY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552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11,101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42.5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28.4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58.8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84.4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23.6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  <a:tr h="180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AL, MS, TN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571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8,099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40.7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20.8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59.8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60.5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37.8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  <a:tr h="180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IN, KY, OH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579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13,151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6.8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41.9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60.5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80.2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17.7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180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CT, MA, ME, NH, RI VT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599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8,737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42.6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20.2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61.1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83.4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8.5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  <a:tr h="180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NY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12,519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42.7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59.5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65.8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23.5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18.5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  <a:tr h="180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IA, KS, MO, NE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8,547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42.0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60.6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83.2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13.9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180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N. CA, HI, GUAM, AS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652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10,489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41.8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22.1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58.9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63.5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24.6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24.9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  <a:tr h="180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DE, PA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662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9,049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43.3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22.6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60.2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75.4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  <a:tr h="180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NJ, PR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666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7,527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43.1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23.7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62.0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65.3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20.4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29.7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180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MD, DC, VA, WV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667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11,098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43.1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21.9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59.4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55.6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38.6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  <a:tr h="180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IL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9,317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42.0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23.2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59.5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71.0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14.9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  <a:tr h="180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MI, MN, ND, SD, WI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737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16,706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8.6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42.5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25.6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60.6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80.2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14.2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1996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All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582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193,262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42.0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22.6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59.7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71.3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19.8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14.5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416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USRDS ESRD Database. *Adjusted for age, sex, and race. The standard population was the U.S. population in 2011. **Three Health Service Areas were suppressed because the ratio of unadjusted rate to adjusted rate or adjusted rate to unadjusted rate was greater than 3. Abbreviation: ESRD, end-stage renal disease.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1.12  </a:t>
            </a:r>
            <a:r>
              <a:rPr lang="en-US" sz="2800" b="1" baseline="30000" dirty="0"/>
              <a:t>Map of the adjusted* prevalence (per million) of </a:t>
            </a:r>
            <a:r>
              <a:rPr lang="en-US" sz="2800" b="1" baseline="30000" dirty="0" smtClean="0"/>
              <a:t>ESRD,</a:t>
            </a:r>
          </a:p>
          <a:p>
            <a:pPr algn="ctr"/>
            <a:r>
              <a:rPr lang="en-US" sz="2800" b="1" baseline="30000" dirty="0" smtClean="0"/>
              <a:t>by </a:t>
            </a:r>
            <a:r>
              <a:rPr lang="en-US" sz="2800" b="1" baseline="30000" dirty="0"/>
              <a:t>Health Service Area, in the U.S. population, 2013**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24</a:t>
            </a:fld>
            <a:endParaRPr lang="en-US" b="1" dirty="0"/>
          </a:p>
        </p:txBody>
      </p:sp>
      <p:pic>
        <p:nvPicPr>
          <p:cNvPr id="16386" name="Picture 2" descr="\\vasa\USRDSdocs\ADR\2015\Chapters\Volume 2 - ESRD\1 - Incidence &amp; Prevalence\Powerpoint\V2_C1_IncPrev_F13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6096000" cy="462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8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 </a:t>
            </a:r>
            <a:r>
              <a:rPr lang="en-US" i="1" baseline="30000" dirty="0" smtClean="0"/>
              <a:t>B.1. </a:t>
            </a:r>
            <a:r>
              <a:rPr lang="en-US" i="1" baseline="30000" dirty="0"/>
              <a:t>*Point </a:t>
            </a:r>
            <a:r>
              <a:rPr lang="en-US" i="1" baseline="30000" dirty="0" smtClean="0"/>
              <a:t>prevalence on December 31 of each year. Abbreviations: ESRD, end-stage renal disease.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1.13(a)  </a:t>
            </a:r>
            <a:r>
              <a:rPr lang="en-US" sz="2800" b="1" baseline="30000" dirty="0"/>
              <a:t>Trends in </a:t>
            </a:r>
            <a:r>
              <a:rPr lang="en-US" sz="2800" b="1" baseline="30000" dirty="0" smtClean="0"/>
              <a:t>number </a:t>
            </a:r>
            <a:r>
              <a:rPr lang="en-US" sz="2800" b="1" baseline="30000" dirty="0"/>
              <a:t>of prevalent ESRD cases (in thousands</a:t>
            </a:r>
            <a:r>
              <a:rPr lang="en-US" sz="2800" b="1" baseline="30000" dirty="0" smtClean="0"/>
              <a:t>), </a:t>
            </a:r>
          </a:p>
          <a:p>
            <a:pPr algn="ctr"/>
            <a:r>
              <a:rPr lang="en-US" sz="2800" b="1" baseline="30000" dirty="0" smtClean="0"/>
              <a:t>by </a:t>
            </a:r>
            <a:r>
              <a:rPr lang="en-US" sz="2800" b="1" baseline="30000" dirty="0"/>
              <a:t>age group, </a:t>
            </a:r>
            <a:r>
              <a:rPr lang="en-US" sz="2800" b="1" baseline="30000" dirty="0" smtClean="0"/>
              <a:t>in </a:t>
            </a:r>
            <a:r>
              <a:rPr lang="en-US" sz="2800" b="1" baseline="30000" dirty="0"/>
              <a:t>the U.S. population, 1996-2013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25</a:t>
            </a:fld>
            <a:endParaRPr lang="en-US" b="1" dirty="0"/>
          </a:p>
        </p:txBody>
      </p:sp>
      <p:pic>
        <p:nvPicPr>
          <p:cNvPr id="17410" name="Picture 2" descr="\\vasa\USRDSdocs\ADR\2015\Chapters\Volume 2 - ESRD\1 - Incidence &amp; Prevalence\Powerpoint\V2_C1_IncPrev_F14A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219200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8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</a:t>
            </a:r>
            <a:r>
              <a:rPr lang="en-US" i="1" baseline="30000" dirty="0" smtClean="0"/>
              <a:t>Special </a:t>
            </a:r>
            <a:r>
              <a:rPr lang="en-US" i="1" baseline="30000" dirty="0"/>
              <a:t>analyses, USRDS ESRD Database. *Point </a:t>
            </a:r>
            <a:r>
              <a:rPr lang="en-US" i="1" baseline="30000" dirty="0" smtClean="0"/>
              <a:t>prevalence on December 31 of each year. Adjusted for sex and race. The standard population was the U.S. population in 2011. Abbreviations: ESRD, end-stage renal disease.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1.13(b)  </a:t>
            </a:r>
            <a:r>
              <a:rPr lang="en-US" sz="2800" b="1" baseline="30000" dirty="0"/>
              <a:t>Trends in </a:t>
            </a:r>
            <a:r>
              <a:rPr lang="en-US" sz="2800" b="1" baseline="30000" dirty="0" smtClean="0"/>
              <a:t>the </a:t>
            </a:r>
            <a:r>
              <a:rPr lang="en-US" sz="2800" b="1" baseline="30000" dirty="0"/>
              <a:t>adjusted* prevalence (per million) of </a:t>
            </a:r>
            <a:r>
              <a:rPr lang="en-US" sz="2800" b="1" baseline="30000" dirty="0" smtClean="0"/>
              <a:t>ESRD,</a:t>
            </a:r>
          </a:p>
          <a:p>
            <a:pPr algn="ctr"/>
            <a:r>
              <a:rPr lang="en-US" sz="2800" b="1" baseline="30000" dirty="0" smtClean="0"/>
              <a:t>by </a:t>
            </a:r>
            <a:r>
              <a:rPr lang="en-US" sz="2800" b="1" baseline="30000" dirty="0"/>
              <a:t>age group, </a:t>
            </a:r>
            <a:r>
              <a:rPr lang="en-US" sz="2800" b="1" baseline="30000" dirty="0" smtClean="0"/>
              <a:t>in </a:t>
            </a:r>
            <a:r>
              <a:rPr lang="en-US" sz="2800" b="1" baseline="30000" dirty="0"/>
              <a:t>the U.S. population, 1996-2013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26</a:t>
            </a:fld>
            <a:endParaRPr lang="en-US" b="1" dirty="0"/>
          </a:p>
        </p:txBody>
      </p:sp>
      <p:pic>
        <p:nvPicPr>
          <p:cNvPr id="18434" name="Picture 2" descr="\\vasa\USRDSdocs\ADR\2015\Chapters\Volume 2 - ESRD\1 - Incidence &amp; Prevalence\Powerpoint\V2_C1_IncPrev_F14B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219200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85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 </a:t>
            </a:r>
            <a:r>
              <a:rPr lang="en-US" i="1" baseline="30000" dirty="0" smtClean="0"/>
              <a:t>B.1. </a:t>
            </a:r>
            <a:r>
              <a:rPr lang="en-US" i="1" baseline="30000" dirty="0"/>
              <a:t>*Point prevalence on December 31 of each year. </a:t>
            </a:r>
            <a:r>
              <a:rPr lang="en-US" i="1" baseline="30000" dirty="0" smtClean="0"/>
              <a:t>Abbreviations</a:t>
            </a:r>
            <a:r>
              <a:rPr lang="en-US" i="1" baseline="30000" dirty="0"/>
              <a:t>: </a:t>
            </a:r>
            <a:r>
              <a:rPr lang="en-US" i="1" baseline="30000" dirty="0" err="1"/>
              <a:t>Af</a:t>
            </a:r>
            <a:r>
              <a:rPr lang="en-US" i="1" baseline="30000" dirty="0"/>
              <a:t> Am, African American; ESRD, end-stage renal disease.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1.14(a)  </a:t>
            </a:r>
            <a:r>
              <a:rPr lang="en-US" sz="2800" b="1" baseline="30000" dirty="0"/>
              <a:t>Trends in </a:t>
            </a:r>
            <a:r>
              <a:rPr lang="en-US" sz="2800" b="1" baseline="30000" dirty="0" smtClean="0"/>
              <a:t>number </a:t>
            </a:r>
            <a:r>
              <a:rPr lang="en-US" sz="2800" b="1" baseline="30000" dirty="0"/>
              <a:t>of prevalent ESRD cases (in </a:t>
            </a:r>
            <a:r>
              <a:rPr lang="en-US" sz="2800" b="1" baseline="30000" dirty="0" smtClean="0"/>
              <a:t>thousands),</a:t>
            </a:r>
          </a:p>
          <a:p>
            <a:pPr algn="ctr"/>
            <a:r>
              <a:rPr lang="en-US" sz="2800" b="1" baseline="30000" dirty="0" smtClean="0"/>
              <a:t>by race, in </a:t>
            </a:r>
            <a:r>
              <a:rPr lang="en-US" sz="2800" b="1" baseline="30000" dirty="0"/>
              <a:t>the U.S. population, 1996-2013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27</a:t>
            </a:fld>
            <a:endParaRPr lang="en-US" b="1" dirty="0"/>
          </a:p>
        </p:txBody>
      </p:sp>
      <p:pic>
        <p:nvPicPr>
          <p:cNvPr id="19458" name="Picture 2" descr="\\vasa\USRDSdocs\ADR\2015\Chapters\Volume 2 - ESRD\1 - Incidence &amp; Prevalence\Powerpoint\V2_C1_IncPrev_F15A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219200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8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</a:t>
            </a:r>
            <a:r>
              <a:rPr lang="en-US" i="1" baseline="30000" dirty="0" smtClean="0"/>
              <a:t>pecial </a:t>
            </a:r>
            <a:r>
              <a:rPr lang="en-US" i="1" baseline="30000" dirty="0"/>
              <a:t>analyses, USRDS ESRD Database. *Point prevalence on December 31 of each year. Adjusted for age and sex. The standard population was the U.S. population in 2011. Abbreviations: </a:t>
            </a:r>
            <a:r>
              <a:rPr lang="en-US" i="1" baseline="30000" dirty="0" err="1"/>
              <a:t>Af</a:t>
            </a:r>
            <a:r>
              <a:rPr lang="en-US" i="1" baseline="30000" dirty="0"/>
              <a:t> Am, African American; ESRD, end-stage renal disease.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1.14(b)  </a:t>
            </a:r>
            <a:r>
              <a:rPr lang="en-US" sz="2800" b="1" baseline="30000" dirty="0"/>
              <a:t>Trends in </a:t>
            </a:r>
            <a:r>
              <a:rPr lang="en-US" sz="2800" b="1" baseline="30000" dirty="0" smtClean="0"/>
              <a:t>the adjusted* prevalence (per million) of ESRD,</a:t>
            </a:r>
          </a:p>
          <a:p>
            <a:pPr algn="ctr"/>
            <a:r>
              <a:rPr lang="en-US" sz="2800" b="1" baseline="30000" dirty="0" smtClean="0"/>
              <a:t>by race, in the U.S. population, 1996-2013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28</a:t>
            </a:fld>
            <a:endParaRPr lang="en-US" b="1" dirty="0"/>
          </a:p>
        </p:txBody>
      </p:sp>
      <p:pic>
        <p:nvPicPr>
          <p:cNvPr id="20482" name="Picture 2" descr="\\vasa\USRDSdocs\ADR\2015\Chapters\Volume 2 - ESRD\1 - Incidence &amp; Prevalence\Powerpoint\V2_C1_IncPrev_F15B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219200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31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Tables </a:t>
            </a:r>
            <a:r>
              <a:rPr lang="en-US" i="1" baseline="30000" dirty="0" smtClean="0"/>
              <a:t>B.1.*</a:t>
            </a:r>
            <a:r>
              <a:rPr lang="en-US" i="1" baseline="30000" dirty="0"/>
              <a:t>Point prevalence on December 31 of each </a:t>
            </a:r>
            <a:r>
              <a:rPr lang="en-US" i="1" baseline="30000" dirty="0" smtClean="0"/>
              <a:t>year. Abbreviation</a:t>
            </a:r>
            <a:r>
              <a:rPr lang="en-US" i="1" baseline="30000" dirty="0"/>
              <a:t>: ESRD, end-stage renal disease</a:t>
            </a:r>
            <a:r>
              <a:rPr lang="en-US" i="1" baseline="30000" dirty="0" smtClean="0"/>
              <a:t>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1.15(a)  </a:t>
            </a:r>
            <a:r>
              <a:rPr lang="en-US" sz="2800" b="1" baseline="30000" dirty="0"/>
              <a:t>Trends in </a:t>
            </a:r>
            <a:r>
              <a:rPr lang="en-US" sz="2800" b="1" baseline="30000" dirty="0" smtClean="0"/>
              <a:t>number </a:t>
            </a:r>
            <a:r>
              <a:rPr lang="en-US" sz="2800" b="1" baseline="30000" dirty="0"/>
              <a:t>of prevalent ESRD cases (in </a:t>
            </a:r>
            <a:r>
              <a:rPr lang="en-US" sz="2800" b="1" baseline="30000" dirty="0" smtClean="0"/>
              <a:t>thousands), </a:t>
            </a:r>
          </a:p>
          <a:p>
            <a:pPr algn="ctr"/>
            <a:r>
              <a:rPr lang="en-US" sz="2800" b="1" baseline="30000" dirty="0" smtClean="0"/>
              <a:t>by </a:t>
            </a:r>
            <a:r>
              <a:rPr lang="en-US" sz="2800" b="1" baseline="30000" dirty="0"/>
              <a:t>Hispanic </a:t>
            </a:r>
            <a:r>
              <a:rPr lang="en-US" sz="2800" b="1" baseline="30000" dirty="0" smtClean="0"/>
              <a:t>ethnicity, in </a:t>
            </a:r>
            <a:r>
              <a:rPr lang="en-US" sz="2800" b="1" baseline="30000" dirty="0"/>
              <a:t>the U.S. population, 1996-2013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29</a:t>
            </a:fld>
            <a:endParaRPr lang="en-US" b="1" dirty="0"/>
          </a:p>
        </p:txBody>
      </p:sp>
      <p:pic>
        <p:nvPicPr>
          <p:cNvPr id="21506" name="Picture 2" descr="\\vasa\USRDSdocs\ADR\2015\Chapters\Volume 2 - ESRD\1 - Incidence &amp; Prevalence\Powerpoint\V2_C1_IncPrev_F16A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219200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8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862935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 A.2(2) and special analyses, USRDS ESRD Database. *Adjusted for age, sex, and </a:t>
            </a:r>
            <a:r>
              <a:rPr lang="en-US" i="1" baseline="30000" dirty="0" smtClean="0"/>
              <a:t>race.</a:t>
            </a:r>
          </a:p>
          <a:p>
            <a:r>
              <a:rPr lang="en-US" i="1" baseline="30000" dirty="0" smtClean="0"/>
              <a:t>The </a:t>
            </a:r>
            <a:r>
              <a:rPr lang="en-US" i="1" baseline="30000" dirty="0"/>
              <a:t>standard population was the U.S. population in 2011. Abbreviation: ESRD, end-stage renal disease. 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1.2  Trends in the adjusted* incidence rate (per million/year) of ESRD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(</a:t>
            </a:r>
            <a:r>
              <a:rPr lang="en-US" sz="2800" b="1" baseline="30000" dirty="0"/>
              <a:t>bars; scale on right), and annual change (%) in the adjusted* incidence rate of ESRD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(</a:t>
            </a:r>
            <a:r>
              <a:rPr lang="en-US" sz="2800" b="1" baseline="30000" dirty="0"/>
              <a:t>lines; scale on left) in the U.S. population, 1996-2013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3</a:t>
            </a:fld>
            <a:endParaRPr lang="en-US" b="1" dirty="0"/>
          </a:p>
        </p:txBody>
      </p:sp>
      <p:pic>
        <p:nvPicPr>
          <p:cNvPr id="2051" name="Picture 3" descr="\\vasa\USRDSdocs\ADR\2015\Chapters\Volume 2 - ESRD\1 - Incidence &amp; Prevalence\Powerpoint\V2_C1_IncPrev_F2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7" y="1252264"/>
            <a:ext cx="6400807" cy="456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8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Tables </a:t>
            </a:r>
            <a:r>
              <a:rPr lang="en-US" i="1" baseline="30000" dirty="0" smtClean="0"/>
              <a:t>B.2(2</a:t>
            </a:r>
            <a:r>
              <a:rPr lang="en-US" i="1" baseline="30000" dirty="0"/>
              <a:t>). *Point prevalence on December 31 of each year. Adjusted for age, sex, and race. The standard population was the U.S. population in 2011. Abbreviation: ESRD, end-stage renal disease.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1.15(b)  </a:t>
            </a:r>
            <a:r>
              <a:rPr lang="en-US" sz="2800" b="1" baseline="30000" dirty="0"/>
              <a:t>Trends in </a:t>
            </a:r>
            <a:r>
              <a:rPr lang="en-US" sz="2800" b="1" baseline="30000" dirty="0" smtClean="0"/>
              <a:t>the </a:t>
            </a:r>
            <a:r>
              <a:rPr lang="en-US" sz="2800" b="1" baseline="30000" dirty="0"/>
              <a:t>adjusted* prevalence (per million) of </a:t>
            </a:r>
            <a:r>
              <a:rPr lang="en-US" sz="2800" b="1" baseline="30000" dirty="0" smtClean="0"/>
              <a:t>ESRD,</a:t>
            </a:r>
          </a:p>
          <a:p>
            <a:pPr algn="ctr"/>
            <a:r>
              <a:rPr lang="en-US" sz="2800" b="1" baseline="30000" dirty="0" smtClean="0"/>
              <a:t>by </a:t>
            </a:r>
            <a:r>
              <a:rPr lang="en-US" sz="2800" b="1" baseline="30000" dirty="0"/>
              <a:t>Hispanic </a:t>
            </a:r>
            <a:r>
              <a:rPr lang="en-US" sz="2800" b="1" baseline="30000" dirty="0" smtClean="0"/>
              <a:t>ethnicity, in </a:t>
            </a:r>
            <a:r>
              <a:rPr lang="en-US" sz="2800" b="1" baseline="30000" dirty="0"/>
              <a:t>the U.S. population, 1996-2013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30</a:t>
            </a:fld>
            <a:endParaRPr lang="en-US" b="1" dirty="0"/>
          </a:p>
        </p:txBody>
      </p:sp>
      <p:pic>
        <p:nvPicPr>
          <p:cNvPr id="22530" name="Picture 2" descr="\\vasa\USRDSdocs\ADR\2015\Chapters\Volume 2 - ESRD\1 - Incidence &amp; Prevalence\Powerpoint\V2_C1_IncPrev_F16B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219200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50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 </a:t>
            </a:r>
            <a:r>
              <a:rPr lang="en-US" i="1" baseline="30000" dirty="0" smtClean="0"/>
              <a:t>B.1. </a:t>
            </a:r>
            <a:r>
              <a:rPr lang="en-US" i="1" baseline="30000" dirty="0"/>
              <a:t>*Point prevalence on December 31 of each year. </a:t>
            </a:r>
            <a:r>
              <a:rPr lang="en-US" i="1" baseline="30000" dirty="0" smtClean="0"/>
              <a:t>Abbreviation</a:t>
            </a:r>
            <a:r>
              <a:rPr lang="en-US" i="1" baseline="30000" dirty="0"/>
              <a:t>: ESRD, end-stage renal disease. 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1.16(a)  </a:t>
            </a:r>
            <a:r>
              <a:rPr lang="en-US" sz="2800" b="1" baseline="30000" dirty="0"/>
              <a:t>Trends in </a:t>
            </a:r>
            <a:r>
              <a:rPr lang="en-US" sz="2800" b="1" baseline="30000" dirty="0" smtClean="0"/>
              <a:t>number </a:t>
            </a:r>
            <a:r>
              <a:rPr lang="en-US" sz="2800" b="1" baseline="30000" dirty="0"/>
              <a:t>of prevalent ESRD cases (in </a:t>
            </a:r>
            <a:r>
              <a:rPr lang="en-US" sz="2800" b="1" baseline="30000" dirty="0" smtClean="0"/>
              <a:t>thousands),</a:t>
            </a:r>
          </a:p>
          <a:p>
            <a:pPr algn="ctr"/>
            <a:r>
              <a:rPr lang="en-US" sz="2800" b="1" baseline="30000" dirty="0" smtClean="0"/>
              <a:t>by </a:t>
            </a:r>
            <a:r>
              <a:rPr lang="en-US" sz="2800" b="1" baseline="30000" dirty="0"/>
              <a:t>primary cause of ESRD, </a:t>
            </a:r>
            <a:r>
              <a:rPr lang="en-US" sz="2800" b="1" baseline="30000" dirty="0" smtClean="0"/>
              <a:t>in </a:t>
            </a:r>
            <a:r>
              <a:rPr lang="en-US" sz="2800" b="1" baseline="30000" dirty="0"/>
              <a:t>the U.S. population, 1996-2013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31</a:t>
            </a:fld>
            <a:endParaRPr lang="en-US" b="1" dirty="0"/>
          </a:p>
        </p:txBody>
      </p:sp>
      <p:pic>
        <p:nvPicPr>
          <p:cNvPr id="23554" name="Picture 2" descr="\\vasa\USRDSdocs\ADR\2015\Chapters\Volume 2 - ESRD\1 - Incidence &amp; Prevalence\Powerpoint\V2_C1_IncPrev_F17A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219200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8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</a:t>
            </a:r>
            <a:r>
              <a:rPr lang="en-US" i="1" baseline="30000" dirty="0" smtClean="0"/>
              <a:t>pecial </a:t>
            </a:r>
            <a:r>
              <a:rPr lang="en-US" i="1" baseline="30000" dirty="0"/>
              <a:t>analyses, USRDS ESRD Database. *Point prevalence on December 31 of each year</a:t>
            </a:r>
            <a:r>
              <a:rPr lang="en-US" i="1" baseline="30000" dirty="0" smtClean="0"/>
              <a:t>. </a:t>
            </a:r>
            <a:r>
              <a:rPr lang="en-US" i="1" baseline="30000" dirty="0"/>
              <a:t>Abbreviation: ESRD, end-stage renal disease. 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1.16(b)  </a:t>
            </a:r>
            <a:r>
              <a:rPr lang="en-US" sz="2800" b="1" baseline="30000" dirty="0"/>
              <a:t>Trends in </a:t>
            </a:r>
            <a:r>
              <a:rPr lang="en-US" sz="2800" b="1" baseline="30000" dirty="0" smtClean="0"/>
              <a:t>adjusted</a:t>
            </a:r>
            <a:r>
              <a:rPr lang="en-US" sz="2800" b="1" baseline="30000" dirty="0"/>
              <a:t>* prevalence (per million) of </a:t>
            </a:r>
            <a:r>
              <a:rPr lang="en-US" sz="2800" b="1" baseline="30000" dirty="0" smtClean="0"/>
              <a:t>ESRD,</a:t>
            </a:r>
          </a:p>
          <a:p>
            <a:pPr algn="ctr"/>
            <a:r>
              <a:rPr lang="en-US" sz="2800" b="1" baseline="30000" dirty="0" smtClean="0"/>
              <a:t>by </a:t>
            </a:r>
            <a:r>
              <a:rPr lang="en-US" sz="2800" b="1" baseline="30000" dirty="0"/>
              <a:t>primary cause of ESRD, </a:t>
            </a:r>
            <a:r>
              <a:rPr lang="en-US" sz="2800" b="1" baseline="30000" dirty="0" smtClean="0"/>
              <a:t>in </a:t>
            </a:r>
            <a:r>
              <a:rPr lang="en-US" sz="2800" b="1" baseline="30000" dirty="0"/>
              <a:t>the U.S. population, 1996-2013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32</a:t>
            </a:fld>
            <a:endParaRPr lang="en-US" b="1" dirty="0"/>
          </a:p>
        </p:txBody>
      </p:sp>
      <p:pic>
        <p:nvPicPr>
          <p:cNvPr id="24578" name="Picture 2" descr="\\vasa\USRDSdocs\ADR\2015\Chapters\Volume 2 - ESRD\1 - Incidence &amp; Prevalence\Powerpoint\V2_C1_IncPrev_F17B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219200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3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6388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USRDS ESRD Database. Population only includes incident cases with CMS form 2728. *Count ≤10. </a:t>
            </a:r>
            <a:r>
              <a:rPr lang="en-US" i="1" baseline="30000" dirty="0" err="1"/>
              <a:t>eGFR</a:t>
            </a:r>
            <a:r>
              <a:rPr lang="en-US" i="1" baseline="30000" dirty="0"/>
              <a:t> calculated using the CKD-EPI equation (CKD-EPI </a:t>
            </a:r>
            <a:r>
              <a:rPr lang="en-US" i="1" baseline="30000" dirty="0" err="1"/>
              <a:t>eGFR</a:t>
            </a:r>
            <a:r>
              <a:rPr lang="en-US" i="1" baseline="30000" dirty="0"/>
              <a:t> (ml/min/1.73 </a:t>
            </a:r>
            <a:r>
              <a:rPr lang="en-US" i="1" baseline="30000" dirty="0" smtClean="0"/>
              <a:t>m^2</a:t>
            </a:r>
            <a:r>
              <a:rPr lang="en-US" i="1" baseline="30000" dirty="0"/>
              <a:t>) for those aged ≥18 years and the Schwartz equation for those aged &lt;18 years. Abbreviations: CKD-EPI, chronic kidney disease epidemiology calculation; </a:t>
            </a:r>
            <a:r>
              <a:rPr lang="en-US" i="1" baseline="30000" dirty="0" err="1"/>
              <a:t>eGFR</a:t>
            </a:r>
            <a:r>
              <a:rPr lang="en-US" i="1" baseline="30000" dirty="0"/>
              <a:t>, estimated glomerular filtration rate; ESA, erythropoiesis-stimulating agents; RRT, renal replacement therapy. 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86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Table 1.4  Distribution (%) of the reported duration of pre-ESRD nephrology care,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among </a:t>
            </a:r>
            <a:r>
              <a:rPr lang="en-US" sz="2800" b="1" baseline="30000" dirty="0"/>
              <a:t>incident ESRD cases in the U.S. population, </a:t>
            </a:r>
            <a:r>
              <a:rPr lang="en-US" sz="2800" b="1" baseline="30000" dirty="0" smtClean="0"/>
              <a:t>2013</a:t>
            </a:r>
          </a:p>
          <a:p>
            <a:pPr algn="ctr"/>
            <a:r>
              <a:rPr lang="en-US" sz="2600" b="1" baseline="30000" dirty="0"/>
              <a:t>(a) </a:t>
            </a:r>
            <a:r>
              <a:rPr lang="en-US" sz="2600" b="1" baseline="30000" dirty="0" smtClean="0"/>
              <a:t>Demographic </a:t>
            </a:r>
            <a:r>
              <a:rPr lang="en-US" sz="2600" b="1" baseline="30000" dirty="0"/>
              <a:t>characteristics (% within row)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33</a:t>
            </a:fld>
            <a:endParaRPr lang="en-US" b="1" dirty="0"/>
          </a:p>
        </p:txBody>
      </p:sp>
      <p:pic>
        <p:nvPicPr>
          <p:cNvPr id="33793" name="Picture 15" hidden="1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595438"/>
            <a:ext cx="1905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15" hidden="1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595438"/>
            <a:ext cx="1905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864023"/>
              </p:ext>
            </p:extLst>
          </p:nvPr>
        </p:nvGraphicFramePr>
        <p:xfrm>
          <a:off x="2209800" y="1066801"/>
          <a:ext cx="4832451" cy="4363000"/>
        </p:xfrm>
        <a:graphic>
          <a:graphicData uri="http://schemas.openxmlformats.org/drawingml/2006/table">
            <a:tbl>
              <a:tblPr firstRow="1" firstCol="1" bandRow="1"/>
              <a:tblGrid>
                <a:gridCol w="1234989"/>
                <a:gridCol w="605695"/>
                <a:gridCol w="592585"/>
                <a:gridCol w="592585"/>
                <a:gridCol w="592585"/>
                <a:gridCol w="597829"/>
                <a:gridCol w="616183"/>
              </a:tblGrid>
              <a:tr h="269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&gt;12 mo.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6-12 mo.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0-6 mo.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None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Unknown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4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114,417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30.0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18.6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25.3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12.6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6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Age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3424">
                <a:tc>
                  <a:txBody>
                    <a:bodyPr/>
                    <a:lstStyle/>
                    <a:p>
                      <a:pPr marL="1123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0-21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1,550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42.8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14.6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21.9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3424">
                <a:tc>
                  <a:txBody>
                    <a:bodyPr/>
                    <a:lstStyle/>
                    <a:p>
                      <a:pPr marL="1123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22-44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12,946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16.9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13.6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31.1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11.5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3424">
                <a:tc>
                  <a:txBody>
                    <a:bodyPr/>
                    <a:lstStyle/>
                    <a:p>
                      <a:pPr marL="1123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45-64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44,268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27.9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18.6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13.5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27.3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12.4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3424">
                <a:tc>
                  <a:txBody>
                    <a:bodyPr/>
                    <a:lstStyle/>
                    <a:p>
                      <a:pPr marL="1123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65-74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28,554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31.8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19.5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13.1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22.5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3424">
                <a:tc>
                  <a:txBody>
                    <a:bodyPr/>
                    <a:lstStyle/>
                    <a:p>
                      <a:pPr marL="1123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75+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27,099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32.4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18.6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22.3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6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Sex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3424">
                <a:tc>
                  <a:txBody>
                    <a:bodyPr/>
                    <a:lstStyle/>
                    <a:p>
                      <a:pPr marL="1123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Female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48,833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30.1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18.8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13.3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24.6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12.9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3424">
                <a:tc>
                  <a:txBody>
                    <a:bodyPr/>
                    <a:lstStyle/>
                    <a:p>
                      <a:pPr marL="1123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Male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65,584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30.0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18.5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12.4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6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Race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3424">
                <a:tc>
                  <a:txBody>
                    <a:bodyPr/>
                    <a:lstStyle/>
                    <a:p>
                      <a:pPr marL="1123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Native American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1,147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20.3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17.0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26.1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3424">
                <a:tc>
                  <a:txBody>
                    <a:bodyPr/>
                    <a:lstStyle/>
                    <a:p>
                      <a:pPr marL="1123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Asian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5,785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30.1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19.9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13.8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22.7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3424">
                <a:tc>
                  <a:txBody>
                    <a:bodyPr/>
                    <a:lstStyle/>
                    <a:p>
                      <a:pPr marL="1123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Black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31,202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25.9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18.5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12.9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28.0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14.5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3424">
                <a:tc>
                  <a:txBody>
                    <a:bodyPr/>
                    <a:lstStyle/>
                    <a:p>
                      <a:pPr marL="1123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White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76,271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31.8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18.6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13.3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24.3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11.9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3424">
                <a:tc>
                  <a:txBody>
                    <a:bodyPr/>
                    <a:lstStyle/>
                    <a:p>
                      <a:pPr marL="1123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Other/Unknown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*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6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Ethnicity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3424">
                <a:tc>
                  <a:txBody>
                    <a:bodyPr/>
                    <a:lstStyle/>
                    <a:p>
                      <a:pPr marL="1123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Non-Hispanic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98,367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24.4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3424">
                <a:tc>
                  <a:txBody>
                    <a:bodyPr/>
                    <a:lstStyle/>
                    <a:p>
                      <a:pPr marL="1123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Hispanic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16,050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23.1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17.9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13.8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14.9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21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Primary Diagnosis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0721">
                <a:tc>
                  <a:txBody>
                    <a:bodyPr/>
                    <a:lstStyle/>
                    <a:p>
                      <a:pPr marL="1123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Diabetes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52,354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30.9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12.3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3424">
                <a:tc>
                  <a:txBody>
                    <a:bodyPr/>
                    <a:lstStyle/>
                    <a:p>
                      <a:pPr marL="1123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Hypertension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34,104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26.6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13.1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26.8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0721">
                <a:tc>
                  <a:txBody>
                    <a:bodyPr/>
                    <a:lstStyle/>
                    <a:p>
                      <a:pPr marL="1123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Glomerulonephritis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9,016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39.8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17.5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22.5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3424">
                <a:tc>
                  <a:txBody>
                    <a:bodyPr/>
                    <a:lstStyle/>
                    <a:p>
                      <a:pPr marL="1123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Cystic kidney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2,557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57.9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16.5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3424">
                <a:tc>
                  <a:txBody>
                    <a:bodyPr/>
                    <a:lstStyle/>
                    <a:p>
                      <a:pPr marL="1123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Other/Unknown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16,386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24.5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13.6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12.8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35.8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12.3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03" marR="579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47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6388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USRDS ESRD Database. Population only includes incident cases with CMS form 2728. *Count ≤10. </a:t>
            </a:r>
            <a:r>
              <a:rPr lang="en-US" i="1" baseline="30000" dirty="0" err="1"/>
              <a:t>eGFR</a:t>
            </a:r>
            <a:r>
              <a:rPr lang="en-US" i="1" baseline="30000" dirty="0"/>
              <a:t> calculated using the CKD-EPI equation (CKD-EPI </a:t>
            </a:r>
            <a:r>
              <a:rPr lang="en-US" i="1" baseline="30000" dirty="0" err="1"/>
              <a:t>eGFR</a:t>
            </a:r>
            <a:r>
              <a:rPr lang="en-US" i="1" baseline="30000" dirty="0"/>
              <a:t> (ml/min/1.73 </a:t>
            </a:r>
            <a:r>
              <a:rPr lang="en-US" i="1" baseline="30000" dirty="0" smtClean="0"/>
              <a:t>m^2</a:t>
            </a:r>
            <a:r>
              <a:rPr lang="en-US" i="1" baseline="30000" dirty="0"/>
              <a:t>) for those aged ≥18 years and the Schwartz equation for those aged &lt;18 years. Abbreviations: CKD-EPI, chronic kidney disease epidemiology calculation; </a:t>
            </a:r>
            <a:r>
              <a:rPr lang="en-US" i="1" baseline="30000" dirty="0" err="1"/>
              <a:t>eGFR</a:t>
            </a:r>
            <a:r>
              <a:rPr lang="en-US" i="1" baseline="30000" dirty="0"/>
              <a:t>, estimated glomerular filtration rate; ESA, erythropoiesis-stimulating agents; RRT, renal replacement therapy.</a:t>
            </a:r>
            <a:r>
              <a:rPr lang="en-US" i="1" baseline="30000" dirty="0" smtClean="0"/>
              <a:t> 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86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Table 1.4  Distribution (%) of the reported duration of pre-ESRD nephrology </a:t>
            </a:r>
            <a:r>
              <a:rPr lang="en-US" sz="2800" b="1" baseline="30000" dirty="0" smtClean="0"/>
              <a:t>care,</a:t>
            </a:r>
          </a:p>
          <a:p>
            <a:pPr algn="ctr"/>
            <a:r>
              <a:rPr lang="en-US" sz="2800" b="1" baseline="30000" dirty="0" smtClean="0"/>
              <a:t>among </a:t>
            </a:r>
            <a:r>
              <a:rPr lang="en-US" sz="2800" b="1" baseline="30000" dirty="0"/>
              <a:t>incident ESRD cases in the U.S. population, </a:t>
            </a:r>
            <a:r>
              <a:rPr lang="en-US" sz="2800" b="1" baseline="30000" dirty="0" smtClean="0"/>
              <a:t>2013</a:t>
            </a:r>
          </a:p>
          <a:p>
            <a:pPr algn="ctr"/>
            <a:r>
              <a:rPr lang="en-US" sz="2600" b="1" baseline="30000" dirty="0" smtClean="0"/>
              <a:t>(b) Clinical </a:t>
            </a:r>
            <a:r>
              <a:rPr lang="en-US" sz="2600" b="1" baseline="30000" dirty="0"/>
              <a:t>characteristics (% within column)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34</a:t>
            </a:fld>
            <a:endParaRPr lang="en-US" b="1" dirty="0"/>
          </a:p>
        </p:txBody>
      </p:sp>
      <p:pic>
        <p:nvPicPr>
          <p:cNvPr id="33793" name="Picture 15" hidden="1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595438"/>
            <a:ext cx="1905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15" hidden="1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595438"/>
            <a:ext cx="1905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724898"/>
              </p:ext>
            </p:extLst>
          </p:nvPr>
        </p:nvGraphicFramePr>
        <p:xfrm>
          <a:off x="1770380" y="1236218"/>
          <a:ext cx="5603240" cy="4030853"/>
        </p:xfrm>
        <a:graphic>
          <a:graphicData uri="http://schemas.openxmlformats.org/drawingml/2006/table">
            <a:tbl>
              <a:tblPr firstRow="1" firstCol="1" bandRow="1"/>
              <a:tblGrid>
                <a:gridCol w="1319530"/>
                <a:gridCol w="844550"/>
                <a:gridCol w="735965"/>
                <a:gridCol w="588010"/>
                <a:gridCol w="701675"/>
                <a:gridCol w="695325"/>
                <a:gridCol w="718185"/>
              </a:tblGrid>
              <a:tr h="2025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&gt;12 mo.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6-12 mo.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0-6 mo.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None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Unknown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114,417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12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30.0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18.6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25.3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12.6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Dietary care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marL="1123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105,311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12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85.7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89.2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88.3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99.7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99.8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marL="1123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9,106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12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14.3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ESA use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marL="1123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96,661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12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72.0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78.9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80.6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98.2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98.9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marL="1123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17,756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12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28.0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21.1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19.4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7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eGFR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at RRT start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marL="1123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&lt;5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15,660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12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11.1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11.5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12.4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19.0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marL="1123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5-&lt;10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52,610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12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48.8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47.6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45.8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43.2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42.9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marL="1123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10-&lt;15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31,548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12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29.4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29.1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24.0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marL="1123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≥15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14,436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12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11.5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13.6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16.5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Vascular Access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812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2565">
                <a:tc>
                  <a:txBody>
                    <a:bodyPr/>
                    <a:lstStyle/>
                    <a:p>
                      <a:pPr marL="1123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AV fistula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17,115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12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26.9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20.1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11.2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marL="1123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AV graft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2,884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12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marL="1123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CV Catheter only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60,908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12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41.6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55.4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77.4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70.3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marL="226695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CVC with maturing fistula/graft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20,233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12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18.1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19.3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15.6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marL="1123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Other/Unknown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13,277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12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19.1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14.4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47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USRDS ESRD Database. Population only includes incident cases with CMS form 2728. Abbreviations: ESRD, end-stage renal disease; </a:t>
            </a:r>
            <a:r>
              <a:rPr lang="en-US" i="1" baseline="30000" dirty="0" err="1"/>
              <a:t>Neph</a:t>
            </a:r>
            <a:r>
              <a:rPr lang="en-US" i="1" baseline="30000" dirty="0"/>
              <a:t>., nephrology.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1.17  </a:t>
            </a:r>
            <a:r>
              <a:rPr lang="en-US" sz="2800" b="1" baseline="30000" dirty="0"/>
              <a:t>Percent of incident cases who had received &gt;12 </a:t>
            </a:r>
            <a:r>
              <a:rPr lang="en-US" sz="2800" b="1" baseline="30000" dirty="0" smtClean="0"/>
              <a:t>months</a:t>
            </a:r>
          </a:p>
          <a:p>
            <a:pPr algn="ctr"/>
            <a:r>
              <a:rPr lang="en-US" sz="2800" b="1" baseline="30000" dirty="0" smtClean="0"/>
              <a:t>of </a:t>
            </a:r>
            <a:r>
              <a:rPr lang="en-US" sz="2800" b="1" baseline="30000" dirty="0"/>
              <a:t>pre-ESRD nephrology care, by Health Service Area, 2013 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35</a:t>
            </a:fld>
            <a:endParaRPr lang="en-US" b="1" dirty="0"/>
          </a:p>
        </p:txBody>
      </p:sp>
      <p:pic>
        <p:nvPicPr>
          <p:cNvPr id="25602" name="Picture 2" descr="\\vasa\USRDSdocs\ADR\2015\Chapters\Volume 2 - ESRD\1 - Incidence &amp; Prevalence\Powerpoint\V2_C1_IncPrev_F18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5334000" cy="461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8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6388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USRDS ESRD Database. Population only includes incident cases with CMS form </a:t>
            </a:r>
            <a:r>
              <a:rPr lang="en-US" i="1" baseline="30000" dirty="0" smtClean="0"/>
              <a:t>2728.</a:t>
            </a:r>
          </a:p>
          <a:p>
            <a:r>
              <a:rPr lang="en-US" i="1" baseline="30000" dirty="0" err="1" smtClean="0"/>
              <a:t>eGFR</a:t>
            </a:r>
            <a:r>
              <a:rPr lang="en-US" i="1" baseline="30000" dirty="0" smtClean="0"/>
              <a:t> </a:t>
            </a:r>
            <a:r>
              <a:rPr lang="en-US" i="1" baseline="30000" dirty="0"/>
              <a:t>calculated using the CKD-EPI equation (CKD-EPI </a:t>
            </a:r>
            <a:r>
              <a:rPr lang="en-US" i="1" baseline="30000" dirty="0" err="1"/>
              <a:t>eGFR</a:t>
            </a:r>
            <a:r>
              <a:rPr lang="en-US" i="1" baseline="30000" dirty="0"/>
              <a:t> (ml/min/1.73 </a:t>
            </a:r>
            <a:r>
              <a:rPr lang="en-US" i="1" baseline="30000" dirty="0" smtClean="0"/>
              <a:t>m^2</a:t>
            </a:r>
            <a:r>
              <a:rPr lang="en-US" i="1" baseline="30000" dirty="0"/>
              <a:t>) for those aged ≥18 and the Schwartz equation for those aged &lt;18. Abbreviations: CKD-EPI; chronic kidney disease epidemiology calculation; </a:t>
            </a:r>
            <a:r>
              <a:rPr lang="en-US" i="1" baseline="30000" dirty="0" err="1" smtClean="0"/>
              <a:t>eGFR</a:t>
            </a:r>
            <a:r>
              <a:rPr lang="en-US" i="1" baseline="30000" dirty="0" smtClean="0"/>
              <a:t>, estimated glomerular filtration rate; ESRD, end-stage renal disease.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1.18  </a:t>
            </a:r>
            <a:r>
              <a:rPr lang="en-US" sz="2800" b="1" baseline="30000" dirty="0"/>
              <a:t>Trends in the distribution (%) of </a:t>
            </a:r>
            <a:r>
              <a:rPr lang="en-US" sz="2800" b="1" baseline="30000" dirty="0" err="1"/>
              <a:t>eGFR</a:t>
            </a:r>
            <a:r>
              <a:rPr lang="en-US" sz="2800" b="1" baseline="30000" dirty="0"/>
              <a:t> (ml/min/1.73 </a:t>
            </a:r>
            <a:r>
              <a:rPr lang="en-US" sz="2800" b="1" baseline="30000" dirty="0" smtClean="0"/>
              <a:t>m^2</a:t>
            </a:r>
            <a:r>
              <a:rPr lang="en-US" sz="2800" b="1" baseline="30000" dirty="0"/>
              <a:t>)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among </a:t>
            </a:r>
            <a:r>
              <a:rPr lang="en-US" sz="2800" b="1" baseline="30000" dirty="0"/>
              <a:t>incident ESRD patients, 1996-2013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36</a:t>
            </a:fld>
            <a:endParaRPr lang="en-US" b="1" dirty="0"/>
          </a:p>
        </p:txBody>
      </p:sp>
      <p:pic>
        <p:nvPicPr>
          <p:cNvPr id="26626" name="Picture 2" descr="\\vasa\USRDSdocs\ADR\2015\Chapters\Volume 2 - ESRD\1 - Incidence &amp; Prevalence\Powerpoint\V2_C1_IncPrev_F19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4" y="1447800"/>
            <a:ext cx="7884792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8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477903"/>
            <a:ext cx="769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USRDS ESRD Database. Population only includes incident cases with CMS form 2728. </a:t>
            </a:r>
            <a:r>
              <a:rPr lang="en-US" i="1" baseline="30000" dirty="0" err="1"/>
              <a:t>eGFR</a:t>
            </a:r>
            <a:r>
              <a:rPr lang="en-US" i="1" baseline="30000" dirty="0"/>
              <a:t> calculated using the CKD-EPI equation (CKD-EPI </a:t>
            </a:r>
            <a:r>
              <a:rPr lang="en-US" i="1" baseline="30000" dirty="0" err="1"/>
              <a:t>eGFR</a:t>
            </a:r>
            <a:r>
              <a:rPr lang="en-US" i="1" baseline="30000" dirty="0"/>
              <a:t> (ml/min/1.73 </a:t>
            </a:r>
            <a:r>
              <a:rPr lang="en-US" i="1" baseline="30000" dirty="0" smtClean="0"/>
              <a:t>m^2</a:t>
            </a:r>
            <a:r>
              <a:rPr lang="en-US" i="1" baseline="30000" dirty="0"/>
              <a:t>) for those aged ≥18 years and the Schwartz equation for those aged &lt;18 years. Abbreviations: CKD-EPI; chronic kidney disease epidemiology calculation; </a:t>
            </a:r>
            <a:r>
              <a:rPr lang="en-US" i="1" baseline="30000" dirty="0" err="1"/>
              <a:t>eGFR</a:t>
            </a:r>
            <a:r>
              <a:rPr lang="en-US" i="1" baseline="30000" dirty="0"/>
              <a:t>, estimated glomerular filtration rate; ESA, erythropoiesis-stimulating agents; ESRD, end-stage renal disease; HbA1c, glycosylated hemoglobin; </a:t>
            </a:r>
            <a:r>
              <a:rPr lang="en-US" i="1" baseline="30000" dirty="0" err="1"/>
              <a:t>Hgb</a:t>
            </a:r>
            <a:r>
              <a:rPr lang="en-US" i="1" baseline="30000" dirty="0"/>
              <a:t>, hemoglobin; LDL, low-density lipoprotein.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2400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Table 1.5  Distributions of laboratory values (mean) and treatment characteristics (%),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by </a:t>
            </a:r>
            <a:r>
              <a:rPr lang="en-US" sz="2800" b="1" baseline="30000" dirty="0"/>
              <a:t>age, sex, race, ethnicity, and primary cause of ESRD, among incident ESRD cases, 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37</a:t>
            </a:fld>
            <a:endParaRPr lang="en-US" b="1" dirty="0"/>
          </a:p>
        </p:txBody>
      </p:sp>
      <p:pic>
        <p:nvPicPr>
          <p:cNvPr id="33793" name="Picture 15" hidden="1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595438"/>
            <a:ext cx="1905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15" hidden="1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595438"/>
            <a:ext cx="1905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506601"/>
              </p:ext>
            </p:extLst>
          </p:nvPr>
        </p:nvGraphicFramePr>
        <p:xfrm>
          <a:off x="609600" y="728050"/>
          <a:ext cx="7924801" cy="4682150"/>
        </p:xfrm>
        <a:graphic>
          <a:graphicData uri="http://schemas.openxmlformats.org/drawingml/2006/table">
            <a:tbl>
              <a:tblPr firstRow="1" firstCol="1" bandRow="1"/>
              <a:tblGrid>
                <a:gridCol w="1447799"/>
                <a:gridCol w="507624"/>
                <a:gridCol w="482976"/>
                <a:gridCol w="627392"/>
                <a:gridCol w="262360"/>
                <a:gridCol w="988829"/>
                <a:gridCol w="718859"/>
                <a:gridCol w="262360"/>
                <a:gridCol w="931317"/>
                <a:gridCol w="677325"/>
                <a:gridCol w="262360"/>
                <a:gridCol w="755600"/>
              </a:tblGrid>
              <a:tr h="151551"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eGFR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(ml/min/1.73 m^2)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Anemia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Nutrition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Lipids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Diabetes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654"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Serum albumin (g/dl)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Dietary Care (%)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Hemoglobin (g/dl)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ESA Use (%)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Cholesterol (mg/dl)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LDL </a:t>
                      </a:r>
                      <a:b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(mg/dl)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HbA1c</a:t>
                      </a:r>
                      <a:b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(%)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Age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1551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0-21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13.15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36.4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9.7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27.6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9939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184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107.1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5.35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551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22-44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9.48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9.5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10.9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9939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173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102.1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6.95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551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45-64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10.12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9.6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12.7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9939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161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93.0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6.85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551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65-74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10.44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9.7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15.9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9939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147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81.8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6.68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551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75+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10.54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9.7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17.4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939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142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77.9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6.46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Sex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1551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Male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10.59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9.7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13.4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9939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149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85.0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6.69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551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Female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9.84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9.5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16.3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939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165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92.9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6.79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Race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1551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White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10.53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9.7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14.9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9939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152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85.9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6.76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551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Black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9.84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9.3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13.1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9939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162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94.5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6.67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551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Native American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9.77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9.5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15.1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9939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152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81.8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6.83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551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Asian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8.95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9.6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19.7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939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160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88.7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6.68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Ethnicity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1551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Hispanic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9.75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9.5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12.6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9939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157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88.2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6.83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551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Non-Hispanic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10.35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9.7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15.0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939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155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88.2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6.71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5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Primary Cause of ESRD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54114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752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Diabetes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10.47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3.2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9.6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16.6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9939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153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86.7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7.05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551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Hypertension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9.80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3.3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9.6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12.8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9939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153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87.8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6.20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551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Glomerulonephritis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9.37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3.3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12.3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9.6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19.5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9939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176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101.3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5.76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551">
                <a:tc>
                  <a:txBody>
                    <a:bodyPr/>
                    <a:lstStyle/>
                    <a:p>
                      <a:pPr marL="1143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Cystic kidney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9.48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3.8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15.8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11.1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16.1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939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164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94.0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5.72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All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10.27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3.3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9.6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14.6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939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155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88.2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181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6.73</a:t>
                      </a:r>
                    </a:p>
                  </a:txBody>
                  <a:tcPr marL="17162" marR="1716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54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6388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USRDS ESRD Database. Population only includes incident cases with CMS form 2728. </a:t>
            </a:r>
            <a:endParaRPr lang="en-US" i="1" baseline="30000" dirty="0" smtClean="0"/>
          </a:p>
          <a:p>
            <a:r>
              <a:rPr lang="en-US" i="1" baseline="30000" dirty="0" err="1" smtClean="0"/>
              <a:t>eGFR</a:t>
            </a:r>
            <a:r>
              <a:rPr lang="en-US" i="1" baseline="30000" dirty="0" smtClean="0"/>
              <a:t> </a:t>
            </a:r>
            <a:r>
              <a:rPr lang="en-US" i="1" baseline="30000" dirty="0"/>
              <a:t>calculated using the CKD-EPI equation (CKD-EPI </a:t>
            </a:r>
            <a:r>
              <a:rPr lang="en-US" i="1" baseline="30000" dirty="0" err="1"/>
              <a:t>eGFR</a:t>
            </a:r>
            <a:r>
              <a:rPr lang="en-US" i="1" baseline="30000" dirty="0"/>
              <a:t> (ml/min/1.73 </a:t>
            </a:r>
            <a:r>
              <a:rPr lang="en-US" i="1" baseline="30000" dirty="0" smtClean="0"/>
              <a:t>m^2</a:t>
            </a:r>
            <a:r>
              <a:rPr lang="en-US" i="1" baseline="30000" dirty="0"/>
              <a:t>) for those aged ≥18 and the </a:t>
            </a:r>
            <a:r>
              <a:rPr lang="en-US" i="1" baseline="30000" dirty="0" smtClean="0"/>
              <a:t>Schwartz </a:t>
            </a:r>
            <a:r>
              <a:rPr lang="en-US" i="1" baseline="30000" dirty="0"/>
              <a:t>equation for those aged &lt;18. Abbreviations: </a:t>
            </a:r>
            <a:r>
              <a:rPr lang="en-US" i="1" baseline="30000" dirty="0" err="1"/>
              <a:t>eGFR</a:t>
            </a:r>
            <a:r>
              <a:rPr lang="en-US" i="1" baseline="30000" dirty="0"/>
              <a:t>, estimated glomerular filtration rate; CKD-EPI, </a:t>
            </a:r>
            <a:r>
              <a:rPr lang="en-US" i="1" baseline="30000" dirty="0" smtClean="0"/>
              <a:t>chronic </a:t>
            </a:r>
            <a:r>
              <a:rPr lang="en-US" i="1" baseline="30000" dirty="0"/>
              <a:t>kidney disease epidemiology calculation.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1.19  </a:t>
            </a:r>
            <a:r>
              <a:rPr lang="en-US" sz="2800" b="1" baseline="30000" dirty="0"/>
              <a:t>Map of average </a:t>
            </a:r>
            <a:r>
              <a:rPr lang="en-US" sz="2800" b="1" baseline="30000" dirty="0" err="1"/>
              <a:t>eGFR</a:t>
            </a:r>
            <a:r>
              <a:rPr lang="en-US" sz="2800" b="1" baseline="30000" dirty="0"/>
              <a:t> at initiation of renal replacement </a:t>
            </a:r>
            <a:r>
              <a:rPr lang="en-US" sz="2800" b="1" baseline="30000" dirty="0" smtClean="0"/>
              <a:t>therapy,</a:t>
            </a:r>
          </a:p>
          <a:p>
            <a:pPr algn="ctr"/>
            <a:r>
              <a:rPr lang="en-US" sz="2800" b="1" baseline="30000" dirty="0" smtClean="0"/>
              <a:t>by </a:t>
            </a:r>
            <a:r>
              <a:rPr lang="en-US" sz="2800" b="1" baseline="30000" dirty="0"/>
              <a:t>Health Service Area, 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38</a:t>
            </a:fld>
            <a:endParaRPr lang="en-US" b="1" dirty="0"/>
          </a:p>
        </p:txBody>
      </p:sp>
      <p:pic>
        <p:nvPicPr>
          <p:cNvPr id="27650" name="Picture 2" descr="\\vasa\USRDSdocs\ADR\2015\Chapters\Volume 2 - ESRD\1 - Incidence &amp; Prevalence\Powerpoint\V2_C1_IncPrev_F20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6248400" cy="473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8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USRDS ESRD Database. Population only includes incident cases with CMS form 2728. Abbreviation: ESRD, end-stage renal disease.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Figure </a:t>
            </a:r>
            <a:r>
              <a:rPr lang="en-US" sz="2800" b="1" baseline="30000" dirty="0" smtClean="0"/>
              <a:t>1.20 </a:t>
            </a:r>
            <a:r>
              <a:rPr lang="en-US" sz="2800" b="1" baseline="30000" dirty="0"/>
              <a:t>Map of average hemoglobin level at initiation of renal replacement </a:t>
            </a:r>
            <a:r>
              <a:rPr lang="en-US" sz="2800" b="1" baseline="30000" dirty="0" smtClean="0"/>
              <a:t>therapy,</a:t>
            </a:r>
          </a:p>
          <a:p>
            <a:pPr algn="ctr"/>
            <a:r>
              <a:rPr lang="en-US" sz="2800" b="1" baseline="30000" dirty="0" smtClean="0"/>
              <a:t>by </a:t>
            </a:r>
            <a:r>
              <a:rPr lang="en-US" sz="2800" b="1" baseline="30000" dirty="0"/>
              <a:t>Health Service Area, 2013 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39</a:t>
            </a:fld>
            <a:endParaRPr lang="en-US" b="1" dirty="0"/>
          </a:p>
        </p:txBody>
      </p:sp>
      <p:pic>
        <p:nvPicPr>
          <p:cNvPr id="28674" name="Picture 2" descr="\\vasa\USRDSdocs\ADR\2015\Chapters\Volume 2 - ESRD\1 - Incidence &amp; Prevalence\Powerpoint\V2_C1_IncPrev_F21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114" y="914400"/>
            <a:ext cx="6037772" cy="457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8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86735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 A.10 and special analyses, USRDS ESRD Database. *Adjusted for age, sex,  race, and ethnicity. The standard population was the U.S. population in 2011. Listed from lowest to highest rate per million/year. Abbreviations: </a:t>
            </a:r>
            <a:r>
              <a:rPr lang="en-US" i="1" baseline="30000" dirty="0" err="1"/>
              <a:t>Af</a:t>
            </a:r>
            <a:r>
              <a:rPr lang="en-US" i="1" baseline="30000" dirty="0"/>
              <a:t> Am, African American; ESRD, end-stage renal disease; </a:t>
            </a:r>
            <a:r>
              <a:rPr lang="en-US" i="1" baseline="30000" dirty="0" err="1"/>
              <a:t>Hisp</a:t>
            </a:r>
            <a:r>
              <a:rPr lang="en-US" i="1" baseline="30000" dirty="0"/>
              <a:t>, Hispanic; N Am, Native </a:t>
            </a:r>
            <a:r>
              <a:rPr lang="en-US" i="1" baseline="30000" dirty="0" smtClean="0"/>
              <a:t>American. 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24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Table 1.1  Adjusted* incidence rate (per million/year) of ESRD in the U.S. </a:t>
            </a:r>
            <a:r>
              <a:rPr lang="en-US" sz="2800" b="1" baseline="30000" dirty="0" smtClean="0"/>
              <a:t>population,</a:t>
            </a:r>
          </a:p>
          <a:p>
            <a:pPr algn="ctr"/>
            <a:r>
              <a:rPr lang="en-US" sz="2800" b="1" baseline="30000" dirty="0" smtClean="0"/>
              <a:t>and </a:t>
            </a:r>
            <a:r>
              <a:rPr lang="en-US" sz="2800" b="1" baseline="30000" dirty="0"/>
              <a:t>distribution (%) of age, diabetes, sex, race, and ethnicity </a:t>
            </a:r>
            <a:r>
              <a:rPr lang="en-US" sz="2800" b="1" baseline="30000" dirty="0" smtClean="0"/>
              <a:t>among </a:t>
            </a:r>
            <a:r>
              <a:rPr lang="en-US" sz="2800" b="1" baseline="30000" dirty="0"/>
              <a:t>incident ESRD cases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by </a:t>
            </a:r>
            <a:r>
              <a:rPr lang="en-US" sz="2800" b="1" baseline="30000" dirty="0"/>
              <a:t>ESRD Network, 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4</a:t>
            </a:fld>
            <a:endParaRPr lang="en-US" b="1" dirty="0"/>
          </a:p>
        </p:txBody>
      </p:sp>
      <p:pic>
        <p:nvPicPr>
          <p:cNvPr id="33793" name="Picture 15" hidden="1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595438"/>
            <a:ext cx="1905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033005"/>
              </p:ext>
            </p:extLst>
          </p:nvPr>
        </p:nvGraphicFramePr>
        <p:xfrm>
          <a:off x="228598" y="1143000"/>
          <a:ext cx="8686804" cy="4448373"/>
        </p:xfrm>
        <a:graphic>
          <a:graphicData uri="http://schemas.openxmlformats.org/drawingml/2006/table">
            <a:tbl>
              <a:tblPr firstRow="1" firstCol="1" bandRow="1"/>
              <a:tblGrid>
                <a:gridCol w="609602"/>
                <a:gridCol w="1455003"/>
                <a:gridCol w="627366"/>
                <a:gridCol w="627366"/>
                <a:gridCol w="584275"/>
                <a:gridCol w="456267"/>
                <a:gridCol w="593146"/>
                <a:gridCol w="784720"/>
                <a:gridCol w="516924"/>
                <a:gridCol w="516924"/>
                <a:gridCol w="516924"/>
                <a:gridCol w="516924"/>
                <a:gridCol w="189360"/>
                <a:gridCol w="692003"/>
              </a:tblGrid>
              <a:tr h="19677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Network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States in network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Rate per million / year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Total no. incident cases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% of </a:t>
                      </a:r>
                      <a:b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</a:b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incident cases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Mean age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% Diabetic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% Male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Race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Ethnicity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6414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% White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% Black /Af Am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% N Am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% Asian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% 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Hisp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189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CT, MA, ME, NH, RI, VT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244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3,600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3.1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64.3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41.6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61.1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83.4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13.3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3.1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8.8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  <a:tr h="189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AK, ID, MT, OR, WA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270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3,461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3.0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61.8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43.8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59.1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83.5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6.1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2.9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7.2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7.7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  <a:tr h="189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AZ, CO, NV, NM, UT, WY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294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5,519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4.7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61.3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47.0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58.3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81.5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6.8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7.5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3.8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24.5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189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FL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317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7,523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6.4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63.8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39.9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59.4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68.1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29.2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0.2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2.3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16.8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  <a:tr h="189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NY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323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7,005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6.0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64.0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43.9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60.0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63.5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29.5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0.2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6.4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14.5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  <a:tr h="189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MD, DC, VA, WV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326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6,508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5.6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62.7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37.6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57.3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52.5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43.9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0.0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3.3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2.8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189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NC, SC, GA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327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10,103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8.6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60.3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40.0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55.3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46.1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52.0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0.4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1.3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2.7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  <a:tr h="189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MI, MN, ND, SD, WI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335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7,329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6.3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63.5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39.2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58.4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73.4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21.5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2.5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2.4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3.3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  <a:tr h="189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IA, KS, MO, NE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336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4,358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3.7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63.3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41.2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56.9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77.7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20.4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0.4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1.4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4.3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189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N. CA, HI, GUAM, AS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344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5,665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4.8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62.4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50.6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57.7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56.8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11.5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0.4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30.9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20.4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  <a:tr h="189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DE, PA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353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5,403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4.6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64.7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41.8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58.5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74.2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24.3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0.0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1.3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3.9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  <a:tr h="189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AL, MS, TN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363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6,387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5.5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60.7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41.6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55.9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53.3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45.5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0.2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0.8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1.3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189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NJ, PR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374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5,091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4.3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64.1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48.4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59.6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72.4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23.7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0.0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3.6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36.1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  <a:tr h="189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AR, LA, OK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376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4,796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4.1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60.8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43.6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55.2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56.4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39.0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3.1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1.2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3.2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  <a:tr h="189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IL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389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5,211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4.4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63.8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40.2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56.6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68.6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28.3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0.0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2.6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10.4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189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IN, KY, OH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390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9,119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7.8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63.5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43.8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57.9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78.6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20.5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0.0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0.8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2.2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  <a:tr h="189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TX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436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10,336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8.8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60.4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53.3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57.0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74.5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22.8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2.4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39.9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  <a:tr h="1890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S. CA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438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9,310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7.9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63.2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48.8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58.0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74.6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11.9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0.2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13.1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41.0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206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All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352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117,162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100.0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62.5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43.9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57.8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67.7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26.2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0.9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4.9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14.8</a:t>
                      </a:r>
                    </a:p>
                  </a:txBody>
                  <a:tcPr marL="67466" marR="674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</a:tbl>
          </a:graphicData>
        </a:graphic>
      </p:graphicFrame>
      <p:pic>
        <p:nvPicPr>
          <p:cNvPr id="33794" name="Picture 15" hidden="1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595438"/>
            <a:ext cx="1905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32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608983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USRDS ESRD Database. Population only includes incident cases with CMS form 2728. </a:t>
            </a:r>
            <a:r>
              <a:rPr lang="en-US" i="1" baseline="30000" dirty="0" err="1"/>
              <a:t>eGFR</a:t>
            </a:r>
            <a:r>
              <a:rPr lang="en-US" i="1" baseline="30000" dirty="0"/>
              <a:t> calculated using the CKD-EPI equation (CKD-EPI </a:t>
            </a:r>
            <a:r>
              <a:rPr lang="en-US" i="1" baseline="30000" dirty="0" err="1"/>
              <a:t>eGFR</a:t>
            </a:r>
            <a:r>
              <a:rPr lang="en-US" i="1" baseline="30000" dirty="0"/>
              <a:t> (ml/min/1.73 </a:t>
            </a:r>
            <a:r>
              <a:rPr lang="en-US" i="1" baseline="30000" dirty="0" smtClean="0"/>
              <a:t>m^2</a:t>
            </a:r>
            <a:r>
              <a:rPr lang="en-US" i="1" baseline="30000" dirty="0"/>
              <a:t>) for those aged ≥18 and the Schwartz equation for those aged &lt;18. Abbreviations: ESRD, end-stage renal disease; </a:t>
            </a:r>
            <a:r>
              <a:rPr lang="en-US" i="1" baseline="30000" dirty="0" err="1"/>
              <a:t>eGFR</a:t>
            </a:r>
            <a:r>
              <a:rPr lang="en-US" i="1" baseline="30000" dirty="0"/>
              <a:t>, estimated glomerular filtration rate; CKD-EPI, chronic kidney disease epidemiology calculation; </a:t>
            </a:r>
            <a:r>
              <a:rPr lang="en-US" i="1" baseline="30000" dirty="0" err="1"/>
              <a:t>Hgb</a:t>
            </a:r>
            <a:r>
              <a:rPr lang="en-US" i="1" baseline="30000" dirty="0"/>
              <a:t>, hemoglobin.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Table 1.6  Distribution (%) of mean duration of pre-ESRD nephrology care, mean hemoglobin level, </a:t>
            </a:r>
            <a:r>
              <a:rPr lang="en-US" sz="2800" b="1" baseline="30000" dirty="0" err="1"/>
              <a:t>eGFR</a:t>
            </a:r>
            <a:r>
              <a:rPr lang="en-US" sz="2800" b="1" baseline="30000" dirty="0"/>
              <a:t>, by ESRD Network, among incident ESRD cases, 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40</a:t>
            </a:fld>
            <a:endParaRPr lang="en-US" b="1" dirty="0"/>
          </a:p>
        </p:txBody>
      </p:sp>
      <p:pic>
        <p:nvPicPr>
          <p:cNvPr id="33793" name="Picture 15" hidden="1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595438"/>
            <a:ext cx="1905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15" hidden="1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595438"/>
            <a:ext cx="1905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119792"/>
              </p:ext>
            </p:extLst>
          </p:nvPr>
        </p:nvGraphicFramePr>
        <p:xfrm>
          <a:off x="1520122" y="960431"/>
          <a:ext cx="6103755" cy="4525969"/>
        </p:xfrm>
        <a:graphic>
          <a:graphicData uri="http://schemas.openxmlformats.org/drawingml/2006/table">
            <a:tbl>
              <a:tblPr firstRow="1" firstCol="1" bandRow="1"/>
              <a:tblGrid>
                <a:gridCol w="598618"/>
                <a:gridCol w="1501618"/>
                <a:gridCol w="515659"/>
                <a:gridCol w="515659"/>
                <a:gridCol w="515659"/>
                <a:gridCol w="626669"/>
                <a:gridCol w="626669"/>
                <a:gridCol w="665927"/>
                <a:gridCol w="537277"/>
              </a:tblGrid>
              <a:tr h="33575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Network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States in network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Mean duration of ore-ESRD </a:t>
                      </a:r>
                      <a:b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nephrology care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eGFR</a:t>
                      </a:r>
                      <a:r>
                        <a:rPr lang="en-US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(ml/min/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1.73 m</a:t>
                      </a:r>
                      <a:r>
                        <a:rPr lang="en-US" sz="900" b="1" baseline="30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Hgb (g/dl)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6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&gt;12 months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6-12 months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0-6 months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None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Unknown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40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S. CA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18.7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16.0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17.2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25.2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22.9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10.4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9.8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40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IL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24.1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17.2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13.1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22.7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22.8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10.3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9.7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40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TX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25.2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18.5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13.3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30.5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12.5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9.5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9.4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40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AR, LA, OK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25.6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20.1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11.9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28.4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14.0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9.7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9.6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40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MD, DC, VA, WV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25.8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21.7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13.3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26.7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12.4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9.7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9.4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40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FL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26.8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17.7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12.7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29.0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13.8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10.1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9.6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40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NJ, PR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28.6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19.2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9.4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35.6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7.2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9.8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9.7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40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IN, KY, OH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29.4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21.1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11.9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21.9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15.7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10.8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9.6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40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N. CA, HI, GUAM, AS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29.6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19.6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15.7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21.9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13.2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10.0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9.6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40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AL, MS, TN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29.9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18.6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13.4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27.8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10.3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9.2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9.5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40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NY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32.4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17.3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12.1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24.7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13.4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9.5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9.5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40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AZ, CO, NV, NM, UT, WY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32.8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19.0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15.7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22.1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10.4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10.5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10.2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40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NC, SC, GA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33.2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19.2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13.5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23.8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10.3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9.0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9.5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40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IA, KS, MO, NE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35.8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18.3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12.2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24.8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8.9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10.7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9.6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40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DE, PA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36.1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18.7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14.1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21.7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9.4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10.5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9.7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40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MI, MN, ND, SD, WI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38.6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16.1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12.2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24.6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8.5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10.7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9.6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40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AK, ID, MT, OR, WA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41.4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18.4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14.7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21.8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3.8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10.1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10.1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40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CT, MA, ME, NH, RI VT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45.3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20.5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10.3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15.9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8.0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9.4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9.5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40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All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30.1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18.7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13.3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25.3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12.6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10.0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9.6</a:t>
                      </a:r>
                    </a:p>
                  </a:txBody>
                  <a:tcPr marL="65691" marR="6569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96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887278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USRDS ESRD Database. The numbers in this table exclude “Other PD” and “Uncertain Dialysis.” Abbreviations: ESRD, end-stage renal disease; HD, hemodialysis; PD, peritoneal dialysis. 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Table 1.7  Number and percentage of incident cases of hemodialysis, peritoneal dialysis, and transplantation by age, sex, race, ethnicity, and primary cause of </a:t>
            </a:r>
            <a:r>
              <a:rPr lang="en-US" sz="2800" b="1" baseline="30000" dirty="0" smtClean="0"/>
              <a:t>ESRD,</a:t>
            </a:r>
          </a:p>
          <a:p>
            <a:pPr algn="ctr"/>
            <a:r>
              <a:rPr lang="en-US" sz="2800" b="1" baseline="30000" dirty="0" smtClean="0"/>
              <a:t>in </a:t>
            </a:r>
            <a:r>
              <a:rPr lang="en-US" sz="2800" b="1" baseline="30000" dirty="0"/>
              <a:t>the U.S. population, 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41</a:t>
            </a:fld>
            <a:endParaRPr lang="en-US" b="1" dirty="0"/>
          </a:p>
        </p:txBody>
      </p:sp>
      <p:pic>
        <p:nvPicPr>
          <p:cNvPr id="33793" name="Picture 15" hidden="1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595438"/>
            <a:ext cx="1905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15" hidden="1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595438"/>
            <a:ext cx="1905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403520"/>
              </p:ext>
            </p:extLst>
          </p:nvPr>
        </p:nvGraphicFramePr>
        <p:xfrm>
          <a:off x="2061954" y="1143000"/>
          <a:ext cx="5020093" cy="4580863"/>
        </p:xfrm>
        <a:graphic>
          <a:graphicData uri="http://schemas.openxmlformats.org/drawingml/2006/table">
            <a:tbl>
              <a:tblPr firstRow="1" firstCol="1" bandRow="1"/>
              <a:tblGrid>
                <a:gridCol w="304799"/>
                <a:gridCol w="144299"/>
                <a:gridCol w="80745"/>
                <a:gridCol w="1070356"/>
                <a:gridCol w="713957"/>
                <a:gridCol w="611199"/>
                <a:gridCol w="394764"/>
                <a:gridCol w="484183"/>
                <a:gridCol w="390699"/>
                <a:gridCol w="446586"/>
                <a:gridCol w="378506"/>
              </a:tblGrid>
              <a:tr h="16495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55345" marR="5534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345" marR="5534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HD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PD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Transplant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95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345" marR="553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5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Age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55345" marR="553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345" marR="553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345" marR="553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345" marR="553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345" marR="553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345" marR="553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345" marR="553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4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55345" marR="553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0-21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1,470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832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56.6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55345" marR="553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22-44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12,977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10,472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80.7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1,793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13.8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712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55345" marR="553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45-64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45,566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39,593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86.9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4,515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1,458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55345" marR="553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65-74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29,453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26,598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90.3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2,296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559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55345" marR="553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75+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27,524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25,887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94.1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1,587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5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4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55345" marR="553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Male</a:t>
                      </a: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67,580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59,865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88.6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5,992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1,723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55345" marR="553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Female</a:t>
                      </a: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49,410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43,517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88.1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4,570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1,323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5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Race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4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55345" marR="553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White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79,244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69,447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87.6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7,479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2,318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55345" marR="553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Black 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/ African American</a:t>
                      </a:r>
                      <a:endParaRPr lang="en-US" sz="9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30,664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28,038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91.4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2,292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55345" marR="553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Native American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1,040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932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89.6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55345" marR="553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Asian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5,714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4,721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82.6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698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295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2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Other/Unknown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74.4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18.9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5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Ethnicity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4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55345" marR="553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Hispanic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17,276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15,527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89.9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1,460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55345" marR="553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Non-Hispanic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99,714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87,855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88.1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9,102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2,757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5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Primary cause of ESRD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4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55345" marR="553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Diabetes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51,339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46,502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90.6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4,392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445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55345" marR="553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Hypertension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33,585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30,459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90.7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2,850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55345" marR="553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Glomerulonephritis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8,802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6,801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77.3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1,444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16.4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557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55345" marR="553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Cystic kidney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2,482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1,547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62.3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485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19.5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450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18.1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2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Other/Unknown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20,782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18,073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87.0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1,391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1,318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5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All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116,990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103,382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88.4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10,562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3,046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60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 D.1. PD consists of CAPD and CCPD only. Abbreviations: CAPD, continuous ambulatory peritoneal dialysis ; CCPD, continuous cycler peritoneal dialysis; ESRD, end-stage renal disease; PD, peritoneal dialysis.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1.21  </a:t>
            </a:r>
            <a:r>
              <a:rPr lang="en-US" sz="2800" b="1" baseline="30000" dirty="0"/>
              <a:t>Trends in the number of incident ESRD cases (in </a:t>
            </a:r>
            <a:r>
              <a:rPr lang="en-US" sz="2800" b="1" baseline="30000" dirty="0" smtClean="0"/>
              <a:t>thousands)</a:t>
            </a:r>
          </a:p>
          <a:p>
            <a:pPr algn="ctr"/>
            <a:r>
              <a:rPr lang="en-US" sz="2800" b="1" baseline="30000" dirty="0" smtClean="0"/>
              <a:t>using </a:t>
            </a:r>
            <a:r>
              <a:rPr lang="en-US" sz="2800" b="1" baseline="30000" dirty="0"/>
              <a:t>home dialysis, by type of therapy, in the U.S. population, 1996-2013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42</a:t>
            </a:fld>
            <a:endParaRPr lang="en-US" b="1" dirty="0"/>
          </a:p>
        </p:txBody>
      </p:sp>
      <p:pic>
        <p:nvPicPr>
          <p:cNvPr id="29698" name="Picture 2" descr="\\vasa\USRDSdocs\ADR\2015\Chapters\Volume 2 - ESRD\1 - Incidence &amp; Prevalence\Powerpoint\V2_C1_IncPrev_F22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219200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8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USRDS ESRD Database.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1.22  </a:t>
            </a:r>
            <a:r>
              <a:rPr lang="en-US" sz="2800" b="1" baseline="30000" dirty="0"/>
              <a:t>Map of the percentage of incident dialysis cases using home </a:t>
            </a:r>
            <a:r>
              <a:rPr lang="en-US" sz="2800" b="1" baseline="30000" dirty="0" smtClean="0"/>
              <a:t>dialysis,</a:t>
            </a:r>
          </a:p>
          <a:p>
            <a:pPr algn="ctr"/>
            <a:r>
              <a:rPr lang="en-US" sz="2800" b="1" baseline="30000" dirty="0" smtClean="0"/>
              <a:t>by </a:t>
            </a:r>
            <a:r>
              <a:rPr lang="en-US" sz="2800" b="1" baseline="30000" dirty="0"/>
              <a:t>Health Service Area, 2013 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43</a:t>
            </a:fld>
            <a:endParaRPr lang="en-US" b="1" dirty="0"/>
          </a:p>
        </p:txBody>
      </p:sp>
      <p:pic>
        <p:nvPicPr>
          <p:cNvPr id="30722" name="Picture 2" descr="\\vasa\USRDSdocs\ADR\2015\Chapters\Volume 2 - ESRD\1 - Incidence &amp; Prevalence\Powerpoint\V2_C1_IncPrev_F23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791200" cy="44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8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907156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USRDS ESRD Database. The numbers in this table exclude “Other PD” and “Uncertain Dialysis.” Abbreviation: ESRD, end-stage renal disease; HD, hemodialysis; PD, peritoneal dialysis.  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Table 1.8  Number and percentage of prevalent cases of hemodialysis, peritoneal dialysis, and transplantation by age, sex, race, ethnicity, and primary ESRD </a:t>
            </a:r>
            <a:r>
              <a:rPr lang="en-US" sz="2800" b="1" baseline="30000" dirty="0" smtClean="0"/>
              <a:t>diagnosis,</a:t>
            </a:r>
          </a:p>
          <a:p>
            <a:pPr algn="ctr"/>
            <a:r>
              <a:rPr lang="en-US" sz="2800" b="1" baseline="30000" dirty="0" smtClean="0"/>
              <a:t>in </a:t>
            </a:r>
            <a:r>
              <a:rPr lang="en-US" sz="2800" b="1" baseline="30000" dirty="0"/>
              <a:t>the U.S. population, 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44</a:t>
            </a:fld>
            <a:endParaRPr lang="en-US" b="1" dirty="0"/>
          </a:p>
        </p:txBody>
      </p:sp>
      <p:pic>
        <p:nvPicPr>
          <p:cNvPr id="33793" name="Picture 15" hidden="1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595438"/>
            <a:ext cx="1905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15" hidden="1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595438"/>
            <a:ext cx="1905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114008"/>
              </p:ext>
            </p:extLst>
          </p:nvPr>
        </p:nvGraphicFramePr>
        <p:xfrm>
          <a:off x="1417320" y="1179349"/>
          <a:ext cx="6309360" cy="4497722"/>
        </p:xfrm>
        <a:graphic>
          <a:graphicData uri="http://schemas.openxmlformats.org/drawingml/2006/table">
            <a:tbl>
              <a:tblPr firstRow="1" firstCol="1" bandRow="1"/>
              <a:tblGrid>
                <a:gridCol w="357209"/>
                <a:gridCol w="1250224"/>
                <a:gridCol w="714418"/>
                <a:gridCol w="654881"/>
                <a:gridCol w="495468"/>
                <a:gridCol w="179267"/>
                <a:gridCol w="726316"/>
                <a:gridCol w="515971"/>
                <a:gridCol w="179267"/>
                <a:gridCol w="670755"/>
                <a:gridCol w="565584"/>
              </a:tblGrid>
              <a:tr h="162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HD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PD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Transplant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32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Age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2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0-21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9,979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1,993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20.0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1,206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12.1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6,780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67.9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22-44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100,836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50,973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50.6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8,751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41,112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40.8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45-64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292,344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174,610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59.7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20,051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97,683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33.4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65-74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149,225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102,609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68.8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9,368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37,248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25.0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75+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107,485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91,164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84.8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5,882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10,439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32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Sex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2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Male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378,185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238,277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63.0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24,602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115,306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30.5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Female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281,604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183,009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65.0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20,651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77,944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8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Race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2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>
                        <a:effectLst/>
                        <a:latin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White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407,377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239,192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58.7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30,323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137,862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33.8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Black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/ 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African American</a:t>
                      </a:r>
                      <a:endParaRPr lang="en-US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202,843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153,406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75.6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11,169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38,268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18.9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Native American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7,188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5,000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69.6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438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1,750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24.3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Asian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36,882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22,548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61.1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3,195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11,139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0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Other/Unknown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5,579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1,203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21.6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4,243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76.1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8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Ethnicity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2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Hispanic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111,622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76,790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68.8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6,901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27,931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25.0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Non-Hispanic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548,247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344,559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62.8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38,357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165,331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8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Primary cause of ESRD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2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Diabetes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247,257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187,520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75.8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16,060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43,677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Hypertension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165,634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122,624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74.0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11,962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31,048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Glomerulonephritis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107,853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45,012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8,557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54,284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50.3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Cystic kidney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30,977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9,810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1,990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19,177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61.9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0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Other/Unknown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108,148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56,383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52.1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6,689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45,076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3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All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900" dirty="0">
                        <a:effectLst/>
                        <a:latin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659,869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421,349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63.9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45,258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193,262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29.3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632" marR="556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49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 D.1. December 31 prevalent ESRD patients; PD consists of CAPD and CCPD only. Abbreviations: CAPD, continuous ambulatory peritoneal dialysis; CCPD, continuous cycler peritoneal </a:t>
            </a:r>
            <a:r>
              <a:rPr lang="en-US" i="1" baseline="30000" dirty="0" smtClean="0"/>
              <a:t>dialysis;</a:t>
            </a:r>
          </a:p>
          <a:p>
            <a:r>
              <a:rPr lang="en-US" i="1" baseline="30000" dirty="0" smtClean="0"/>
              <a:t>ESRD</a:t>
            </a:r>
            <a:r>
              <a:rPr lang="en-US" i="1" baseline="30000" dirty="0"/>
              <a:t>, end-stage renal disease; PD, peritoneal dialysis.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1.23  </a:t>
            </a:r>
            <a:r>
              <a:rPr lang="en-US" sz="2800" b="1" baseline="30000" dirty="0"/>
              <a:t>Trends in number of prevalent ESRD cases (in </a:t>
            </a:r>
            <a:r>
              <a:rPr lang="en-US" sz="2800" b="1" baseline="30000" dirty="0" smtClean="0"/>
              <a:t>thousands)</a:t>
            </a:r>
          </a:p>
          <a:p>
            <a:pPr algn="ctr"/>
            <a:r>
              <a:rPr lang="en-US" sz="2800" b="1" baseline="30000" dirty="0" smtClean="0"/>
              <a:t>using </a:t>
            </a:r>
            <a:r>
              <a:rPr lang="en-US" sz="2800" b="1" baseline="30000" dirty="0"/>
              <a:t>home dialysis, by type of therapy, in the U.S. population, 1996-2013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45</a:t>
            </a:fld>
            <a:endParaRPr lang="en-US" b="1" dirty="0"/>
          </a:p>
        </p:txBody>
      </p:sp>
      <p:pic>
        <p:nvPicPr>
          <p:cNvPr id="31746" name="Picture 2" descr="\\vasa\USRDSdocs\ADR\2015\Chapters\Volume 2 - ESRD\1 - Incidence &amp; Prevalence\Powerpoint\V2_C1_IncPrev_F24_300dp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219200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8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USRDS ESRD Database.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1.24  </a:t>
            </a:r>
            <a:r>
              <a:rPr lang="en-US" sz="2800" b="1" baseline="30000" dirty="0"/>
              <a:t>Map of the percentage of prevalent dialysis cases using home </a:t>
            </a:r>
            <a:r>
              <a:rPr lang="en-US" sz="2800" b="1" baseline="30000" dirty="0" smtClean="0"/>
              <a:t>dialysis,</a:t>
            </a:r>
          </a:p>
          <a:p>
            <a:pPr algn="ctr"/>
            <a:r>
              <a:rPr lang="en-US" sz="2800" b="1" baseline="30000" dirty="0" smtClean="0"/>
              <a:t>by </a:t>
            </a:r>
            <a:r>
              <a:rPr lang="en-US" sz="2800" b="1" baseline="30000" dirty="0"/>
              <a:t>Health Service Area, 2013 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46</a:t>
            </a:fld>
            <a:endParaRPr lang="en-US" b="1" dirty="0"/>
          </a:p>
        </p:txBody>
      </p:sp>
      <p:pic>
        <p:nvPicPr>
          <p:cNvPr id="32770" name="Picture 2" descr="\\vasa\USRDSdocs\ADR\2015\Chapters\Volume 2 - ESRD\1 - Incidence &amp; Prevalence\Powerpoint\V2_C1_IncPrev_F25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6096000" cy="462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84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USRDS ESRD Database. *Adjusted for age, sex, and </a:t>
            </a:r>
            <a:r>
              <a:rPr lang="en-US" i="1" baseline="30000" dirty="0" smtClean="0"/>
              <a:t>race. The </a:t>
            </a:r>
            <a:r>
              <a:rPr lang="en-US" i="1" baseline="30000" dirty="0"/>
              <a:t>standard </a:t>
            </a:r>
            <a:r>
              <a:rPr lang="en-US" i="1" baseline="30000" dirty="0" smtClean="0"/>
              <a:t>population</a:t>
            </a:r>
          </a:p>
          <a:p>
            <a:r>
              <a:rPr lang="en-US" i="1" baseline="30000" dirty="0" smtClean="0"/>
              <a:t>was </a:t>
            </a:r>
            <a:r>
              <a:rPr lang="en-US" i="1" baseline="30000" dirty="0"/>
              <a:t>the U.S. population in 2011. Abbreviation: ESRD, end-stage renal disease.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2400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1.3  Map of the adjusted* incidence rate (per million/year) of </a:t>
            </a:r>
            <a:r>
              <a:rPr lang="en-US" sz="2800" b="1" baseline="30000" dirty="0" smtClean="0"/>
              <a:t>ESRD,</a:t>
            </a:r>
          </a:p>
          <a:p>
            <a:pPr algn="ctr"/>
            <a:r>
              <a:rPr lang="en-US" sz="2800" b="1" baseline="30000" dirty="0" smtClean="0"/>
              <a:t>by </a:t>
            </a:r>
            <a:r>
              <a:rPr lang="en-US" sz="2800" b="1" baseline="30000" dirty="0"/>
              <a:t>Health Service Area, in the U.S. population, 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5</a:t>
            </a:fld>
            <a:endParaRPr lang="en-US" b="1" dirty="0"/>
          </a:p>
        </p:txBody>
      </p:sp>
      <p:pic>
        <p:nvPicPr>
          <p:cNvPr id="3074" name="Picture 2" descr="\\vasa\USRDSdocs\ADR\2015\Chapters\Volume 2 - ESRD\1 - Incidence &amp; Prevalence\Powerpoint\V2_C1_IncPrev_F03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753" y="897334"/>
            <a:ext cx="5428495" cy="466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8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 </a:t>
            </a:r>
            <a:r>
              <a:rPr lang="en-US" i="1" baseline="30000" dirty="0" smtClean="0"/>
              <a:t>A.1. </a:t>
            </a:r>
            <a:r>
              <a:rPr lang="en-US" i="1" baseline="30000" dirty="0"/>
              <a:t>Abbreviation: ESRD, end-stage renal disease.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1.4(a)  </a:t>
            </a:r>
            <a:r>
              <a:rPr lang="en-US" sz="2800" b="1" baseline="30000" dirty="0"/>
              <a:t>Trends in </a:t>
            </a:r>
            <a:r>
              <a:rPr lang="en-US" sz="2800" b="1" baseline="30000" dirty="0" smtClean="0"/>
              <a:t>annual </a:t>
            </a:r>
            <a:r>
              <a:rPr lang="en-US" sz="2800" b="1" baseline="30000" dirty="0"/>
              <a:t>number of ESRD incident cases (in thousands),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by </a:t>
            </a:r>
            <a:r>
              <a:rPr lang="en-US" sz="2800" b="1" baseline="30000" dirty="0"/>
              <a:t>age group, </a:t>
            </a:r>
            <a:r>
              <a:rPr lang="en-US" sz="2800" b="1" baseline="30000" dirty="0" smtClean="0"/>
              <a:t>in </a:t>
            </a:r>
            <a:r>
              <a:rPr lang="en-US" sz="2800" b="1" baseline="30000" dirty="0"/>
              <a:t>the U.S. population, 1996-2013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6</a:t>
            </a:fld>
            <a:endParaRPr lang="en-US" b="1" dirty="0"/>
          </a:p>
        </p:txBody>
      </p:sp>
      <p:pic>
        <p:nvPicPr>
          <p:cNvPr id="4098" name="Picture 2" descr="\\vasa\USRDSdocs\ADR\2015\Chapters\Volume 2 - ESRD\1 - Incidence &amp; Prevalence\Powerpoint\V2_C1_IncPrev_F4A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219200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8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</a:t>
            </a:r>
            <a:r>
              <a:rPr lang="en-US" i="1" baseline="30000" dirty="0" smtClean="0"/>
              <a:t>pecial </a:t>
            </a:r>
            <a:r>
              <a:rPr lang="en-US" i="1" baseline="30000" dirty="0"/>
              <a:t>analyses, USRDS ESRD Database. *Adjusted for sex and </a:t>
            </a:r>
            <a:r>
              <a:rPr lang="en-US" i="1" baseline="30000" dirty="0" smtClean="0"/>
              <a:t>race.</a:t>
            </a:r>
          </a:p>
          <a:p>
            <a:r>
              <a:rPr lang="en-US" i="1" baseline="30000" dirty="0" smtClean="0"/>
              <a:t>The </a:t>
            </a:r>
            <a:r>
              <a:rPr lang="en-US" i="1" baseline="30000" dirty="0"/>
              <a:t>standard population was the U.S. population in 2011. Abbreviation: ESRD, end-stage renal disease.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Figure </a:t>
            </a:r>
            <a:r>
              <a:rPr lang="en-US" sz="2800" b="1" baseline="30000" dirty="0" smtClean="0"/>
              <a:t>1.4(b)  </a:t>
            </a:r>
            <a:r>
              <a:rPr lang="en-US" sz="2800" b="1" baseline="30000" dirty="0"/>
              <a:t>Trends in </a:t>
            </a:r>
            <a:r>
              <a:rPr lang="en-US" sz="2800" b="1" baseline="30000" dirty="0" smtClean="0"/>
              <a:t>adjusted</a:t>
            </a:r>
            <a:r>
              <a:rPr lang="en-US" sz="2800" b="1" baseline="30000" dirty="0"/>
              <a:t>* ESRD incidence rate (per million/year</a:t>
            </a:r>
            <a:r>
              <a:rPr lang="en-US" sz="2800" b="1" baseline="30000" dirty="0" smtClean="0"/>
              <a:t>),</a:t>
            </a:r>
          </a:p>
          <a:p>
            <a:pPr algn="ctr"/>
            <a:r>
              <a:rPr lang="en-US" sz="2800" b="1" baseline="30000" dirty="0" smtClean="0"/>
              <a:t>by </a:t>
            </a:r>
            <a:r>
              <a:rPr lang="en-US" sz="2800" b="1" baseline="30000" dirty="0"/>
              <a:t>age group, </a:t>
            </a:r>
            <a:r>
              <a:rPr lang="en-US" sz="2800" b="1" baseline="30000" dirty="0" smtClean="0"/>
              <a:t>in </a:t>
            </a:r>
            <a:r>
              <a:rPr lang="en-US" sz="2800" b="1" baseline="30000" dirty="0"/>
              <a:t>the U.S. population, 1996-2013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7</a:t>
            </a:fld>
            <a:endParaRPr lang="en-US" b="1" dirty="0"/>
          </a:p>
        </p:txBody>
      </p:sp>
      <p:pic>
        <p:nvPicPr>
          <p:cNvPr id="1026" name="Picture 2" descr="\\vasa\USRDSdocs\ADR\2015\Chapters\Volume 2 - ESRD\1 - Incidence &amp; Prevalence\Powerpoint\V2_C1_IncPrev_F4B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219200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80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 </a:t>
            </a:r>
            <a:r>
              <a:rPr lang="en-US" i="1" baseline="30000" dirty="0" smtClean="0"/>
              <a:t>A.1. Abbreviations</a:t>
            </a:r>
            <a:r>
              <a:rPr lang="en-US" i="1" baseline="30000" dirty="0"/>
              <a:t>: </a:t>
            </a:r>
            <a:r>
              <a:rPr lang="en-US" i="1" baseline="30000" dirty="0" err="1"/>
              <a:t>Af</a:t>
            </a:r>
            <a:r>
              <a:rPr lang="en-US" i="1" baseline="30000" dirty="0"/>
              <a:t> Am, African American; ESRD, end-stage renal disease.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Figure </a:t>
            </a:r>
            <a:r>
              <a:rPr lang="en-US" sz="2800" b="1" baseline="30000" dirty="0" smtClean="0"/>
              <a:t>1.5(a)  </a:t>
            </a:r>
            <a:r>
              <a:rPr lang="en-US" sz="2800" b="1" baseline="30000" dirty="0"/>
              <a:t>Trends in </a:t>
            </a:r>
            <a:r>
              <a:rPr lang="en-US" sz="2800" b="1" baseline="30000" dirty="0" smtClean="0"/>
              <a:t>annual </a:t>
            </a:r>
            <a:r>
              <a:rPr lang="en-US" sz="2800" b="1" baseline="30000" dirty="0"/>
              <a:t>number of ESRD incident cases (in thousands), </a:t>
            </a:r>
            <a:endParaRPr lang="en-US" sz="2800" b="1" baseline="30000" dirty="0" smtClean="0"/>
          </a:p>
          <a:p>
            <a:pPr algn="ctr"/>
            <a:r>
              <a:rPr lang="en-US" sz="2800" b="1" baseline="30000" dirty="0" smtClean="0"/>
              <a:t>by </a:t>
            </a:r>
            <a:r>
              <a:rPr lang="en-US" sz="2800" b="1" baseline="30000" dirty="0"/>
              <a:t>race, </a:t>
            </a:r>
            <a:r>
              <a:rPr lang="en-US" sz="2800" b="1" baseline="30000" dirty="0" smtClean="0"/>
              <a:t>in </a:t>
            </a:r>
            <a:r>
              <a:rPr lang="en-US" sz="2800" b="1" baseline="30000" dirty="0"/>
              <a:t>the U.S. population, 1996-2013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8</a:t>
            </a:fld>
            <a:endParaRPr lang="en-US" b="1" dirty="0"/>
          </a:p>
        </p:txBody>
      </p:sp>
      <p:pic>
        <p:nvPicPr>
          <p:cNvPr id="2051" name="Picture 3" descr="\\vasa\USRDSdocs\ADR\2015\Chapters\Volume 2 - ESRD\1 - Incidence &amp; Prevalence\Powerpoint\V2_C1_IncPrev_F5A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219200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8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715001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</a:t>
            </a:r>
            <a:r>
              <a:rPr lang="en-US" i="1" baseline="30000" dirty="0" smtClean="0"/>
              <a:t>pecial </a:t>
            </a:r>
            <a:r>
              <a:rPr lang="en-US" i="1" baseline="30000" dirty="0"/>
              <a:t>analyses, USRDS ESRD Database. *Adjusted for age and </a:t>
            </a:r>
            <a:r>
              <a:rPr lang="en-US" i="1" baseline="30000" dirty="0" smtClean="0"/>
              <a:t>sex. The </a:t>
            </a:r>
            <a:r>
              <a:rPr lang="en-US" i="1" baseline="30000" dirty="0"/>
              <a:t>standard population was the U.S. population in 2011. Abbreviations: </a:t>
            </a:r>
            <a:r>
              <a:rPr lang="en-US" i="1" baseline="30000" dirty="0" err="1"/>
              <a:t>Af</a:t>
            </a:r>
            <a:r>
              <a:rPr lang="en-US" i="1" baseline="30000" dirty="0"/>
              <a:t> Am, African American; ESRD, end-stage renal disease.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Figure </a:t>
            </a:r>
            <a:r>
              <a:rPr lang="en-US" sz="2800" b="1" baseline="30000" dirty="0" smtClean="0"/>
              <a:t>1.5(b)  </a:t>
            </a:r>
            <a:r>
              <a:rPr lang="en-US" sz="2800" b="1" baseline="30000" dirty="0"/>
              <a:t>Trends </a:t>
            </a:r>
            <a:r>
              <a:rPr lang="en-US" sz="2800" b="1" baseline="30000" dirty="0" smtClean="0"/>
              <a:t>in adjusted</a:t>
            </a:r>
            <a:r>
              <a:rPr lang="en-US" sz="2800" b="1" baseline="30000" dirty="0"/>
              <a:t>* ESRD incidence rate (per million/year</a:t>
            </a:r>
            <a:r>
              <a:rPr lang="en-US" sz="2800" b="1" baseline="30000" dirty="0" smtClean="0"/>
              <a:t>),</a:t>
            </a:r>
          </a:p>
          <a:p>
            <a:pPr algn="ctr"/>
            <a:r>
              <a:rPr lang="en-US" sz="2800" b="1" baseline="30000" dirty="0" smtClean="0"/>
              <a:t>by </a:t>
            </a:r>
            <a:r>
              <a:rPr lang="en-US" sz="2800" b="1" baseline="30000" dirty="0"/>
              <a:t>race, </a:t>
            </a:r>
            <a:r>
              <a:rPr lang="en-US" sz="2800" b="1" baseline="30000" dirty="0" smtClean="0"/>
              <a:t>in </a:t>
            </a:r>
            <a:r>
              <a:rPr lang="en-US" sz="2800" b="1" baseline="30000" dirty="0"/>
              <a:t>the U.S. population, 1996-2013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9</a:t>
            </a:fld>
            <a:endParaRPr lang="en-US" b="1" dirty="0"/>
          </a:p>
        </p:txBody>
      </p:sp>
      <p:pic>
        <p:nvPicPr>
          <p:cNvPr id="3074" name="Picture 2" descr="\\vasa\USRDSdocs\ADR\2015\Chapters\Volume 2 - ESRD\1 - Incidence &amp; Prevalence\Powerpoint\V2_C1_IncPrev_F5B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219200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74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R_PPT_Template_CKD">
  <a:themeElements>
    <a:clrScheme name="USRDS ADR Color Palette">
      <a:dk1>
        <a:sysClr val="windowText" lastClr="000000"/>
      </a:dk1>
      <a:lt1>
        <a:sysClr val="window" lastClr="FFFFFF"/>
      </a:lt1>
      <a:dk2>
        <a:srgbClr val="48070E"/>
      </a:dk2>
      <a:lt2>
        <a:srgbClr val="FFFFFF"/>
      </a:lt2>
      <a:accent1>
        <a:srgbClr val="7A2F36"/>
      </a:accent1>
      <a:accent2>
        <a:srgbClr val="AC6168"/>
      </a:accent2>
      <a:accent3>
        <a:srgbClr val="002966"/>
      </a:accent3>
      <a:accent4>
        <a:srgbClr val="0E5480"/>
      </a:accent4>
      <a:accent5>
        <a:srgbClr val="367CA8"/>
      </a:accent5>
      <a:accent6>
        <a:srgbClr val="FFC76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ADR_PPT_Template_CKD</Template>
  <TotalTime>381</TotalTime>
  <Words>5811</Words>
  <Application>Microsoft Office PowerPoint</Application>
  <PresentationFormat>On-screen Show (4:3)</PresentationFormat>
  <Paragraphs>2224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ADR_PPT_Template_CKD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Shamraj</dc:creator>
  <cp:lastModifiedBy>Ruth Shamraj</cp:lastModifiedBy>
  <cp:revision>115</cp:revision>
  <dcterms:created xsi:type="dcterms:W3CDTF">2014-11-10T19:37:45Z</dcterms:created>
  <dcterms:modified xsi:type="dcterms:W3CDTF">2015-11-13T18:56:46Z</dcterms:modified>
</cp:coreProperties>
</file>