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60" r:id="rId3"/>
    <p:sldId id="261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97" r:id="rId26"/>
    <p:sldId id="285" r:id="rId27"/>
    <p:sldId id="286" r:id="rId28"/>
    <p:sldId id="287" r:id="rId29"/>
    <p:sldId id="288" r:id="rId30"/>
    <p:sldId id="289" r:id="rId31"/>
    <p:sldId id="291" r:id="rId32"/>
    <p:sldId id="292" r:id="rId33"/>
    <p:sldId id="293" r:id="rId34"/>
    <p:sldId id="290" r:id="rId35"/>
    <p:sldId id="294" r:id="rId36"/>
    <p:sldId id="295" r:id="rId37"/>
    <p:sldId id="296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7CA8"/>
    <a:srgbClr val="0E5480"/>
    <a:srgbClr val="002966"/>
    <a:srgbClr val="48070E"/>
    <a:srgbClr val="7A2F36"/>
    <a:srgbClr val="AC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4" autoAdjust="0"/>
    <p:restoredTop sz="94672" autoAdjust="0"/>
  </p:normalViewPr>
  <p:slideViewPr>
    <p:cSldViewPr showGuides="1">
      <p:cViewPr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-210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075" y="460689"/>
            <a:ext cx="3200399" cy="1248616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904874" y="23622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2015 </a:t>
            </a:r>
            <a:r>
              <a:rPr lang="en-US" sz="2400" b="1" cap="small" baseline="0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ANNUAL DATA REPORT</a:t>
            </a:r>
          </a:p>
          <a:p>
            <a:pPr algn="ctr"/>
            <a:r>
              <a:rPr lang="en-US" sz="2400" b="1" cap="small" baseline="0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Volume 2: End-Stage Renal Disease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0" y="37338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ndara" panose="020E0502030303020204" pitchFamily="34" charset="0"/>
              </a:rPr>
              <a:t>Chapter 2: Healthy People 2020</a:t>
            </a:r>
            <a:endParaRPr lang="en-US" sz="36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 userDrawn="1"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0E54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77000"/>
            <a:ext cx="19812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Vol 2, ESRD, Ch 1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1597"/>
            <a:ext cx="1165357" cy="4546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1" r:id="rId4"/>
    <p:sldLayoutId id="214748366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baseline="30000" dirty="0"/>
              <a:t> </a:t>
            </a:r>
            <a:r>
              <a:rPr lang="en-US" sz="1800" b="1" dirty="0"/>
              <a:t>Table 2.7  HP2020 CKD-9.2 Reduce kidney failure due to diabetes among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persons </a:t>
            </a:r>
            <a:r>
              <a:rPr lang="en-US" sz="1800" b="1" dirty="0"/>
              <a:t>with diabetes: Target 2,380.5 per million population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sp>
        <p:nvSpPr>
          <p:cNvPr id="14" name="TextBox 9"/>
          <p:cNvSpPr txBox="1"/>
          <p:nvPr/>
        </p:nvSpPr>
        <p:spPr>
          <a:xfrm>
            <a:off x="2057400" y="6019800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 smtClean="0"/>
              <a:t>(Continued on next slide)</a:t>
            </a:r>
            <a:endParaRPr lang="en-US" sz="1200" i="1" dirty="0"/>
          </a:p>
        </p:txBody>
      </p:sp>
      <p:graphicFrame>
        <p:nvGraphicFramePr>
          <p:cNvPr id="16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045685"/>
              </p:ext>
            </p:extLst>
          </p:nvPr>
        </p:nvGraphicFramePr>
        <p:xfrm>
          <a:off x="2209801" y="838200"/>
          <a:ext cx="4495799" cy="5105397"/>
        </p:xfrm>
        <a:graphic>
          <a:graphicData uri="http://schemas.openxmlformats.org/drawingml/2006/table">
            <a:tbl>
              <a:tblPr firstRow="1" firstCol="1" bandRow="1"/>
              <a:tblGrid>
                <a:gridCol w="1344467"/>
                <a:gridCol w="49678"/>
                <a:gridCol w="442906"/>
                <a:gridCol w="442906"/>
                <a:gridCol w="443562"/>
                <a:gridCol w="442906"/>
                <a:gridCol w="442906"/>
                <a:gridCol w="442906"/>
                <a:gridCol w="443562"/>
              </a:tblGrid>
              <a:tr h="348148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6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2486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2271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2242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2073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65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4572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4572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4572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4572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4572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4572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45720" marT="273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87210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2559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2926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2931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2594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2246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2273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665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2067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2185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2070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2130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2079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7210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only~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473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4476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4335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4242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3978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3662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3181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665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2276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2138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2047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1971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1965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1845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473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6830" marT="27305" marB="889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6830" marT="27305" marB="889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6830" marT="27305" marB="889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6830" marT="27305" marB="889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6830" marT="27305" marB="889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6830" marT="27305" marB="889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6830" marT="27305" marB="889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65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665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3177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2960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2898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2770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473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2391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2321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2261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2179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2156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82947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only, not Hispanic or 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4686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4528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4473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4191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4057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3865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3342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473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1822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1729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1676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242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838701"/>
              </p:ext>
            </p:extLst>
          </p:nvPr>
        </p:nvGraphicFramePr>
        <p:xfrm>
          <a:off x="1066800" y="990600"/>
          <a:ext cx="6965948" cy="4343400"/>
        </p:xfrm>
        <a:graphic>
          <a:graphicData uri="http://schemas.openxmlformats.org/drawingml/2006/table">
            <a:tbl>
              <a:tblPr firstRow="1" firstCol="1" bandRow="1"/>
              <a:tblGrid>
                <a:gridCol w="3184817"/>
                <a:gridCol w="516681"/>
                <a:gridCol w="544075"/>
                <a:gridCol w="544075"/>
                <a:gridCol w="544075"/>
                <a:gridCol w="544075"/>
                <a:gridCol w="544075"/>
                <a:gridCol w="544075"/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2927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2621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2521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2327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2235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2177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1971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1531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1461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1557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1494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1532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1748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1677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1642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1578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1665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1682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2377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2257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2195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2134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2093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2078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1846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1875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1869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1919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2643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2571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2436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2179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2231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2172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2487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3186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2990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2894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2771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2619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2543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2565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3351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3156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2934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2873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2695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1946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2073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1976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2073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1765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1691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1485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3683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838200" y="5410200"/>
            <a:ext cx="7696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USRDS ESRD Database and CDC Bridged Race </a:t>
            </a:r>
            <a:r>
              <a:rPr lang="en-US" sz="1200" i="1" dirty="0" err="1"/>
              <a:t>Intercensal</a:t>
            </a:r>
            <a:r>
              <a:rPr lang="en-US" sz="1200" i="1" dirty="0"/>
              <a:t> Estimates Dataset, Incident ESRD patients. Adjusted for age/sex/race; Ref: 2012. National Health Interview Survey 2006–2013 used to estimate diabetes mellitus prevalence. “.” Zero values in this cell; *Values for cells with 10 or fewer patients are suppressed. Abbreviations: CDC, Centers for Disease Control and Prevention; CKD, chronic kidney disease; ESRD, end-stage renal disease; Ref, reference.</a:t>
            </a:r>
          </a:p>
        </p:txBody>
      </p:sp>
      <p:sp>
        <p:nvSpPr>
          <p:cNvPr id="10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baseline="30000" dirty="0"/>
              <a:t> </a:t>
            </a:r>
            <a:r>
              <a:rPr lang="en-US" sz="1800" b="1" dirty="0"/>
              <a:t>Table 2.7  HP2020 CKD-9.2 Reduce kidney failure due to diabetes among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persons </a:t>
            </a:r>
            <a:r>
              <a:rPr lang="en-US" sz="1800" b="1" dirty="0"/>
              <a:t>with diabetes: Target 2,380.5 per million </a:t>
            </a:r>
            <a:r>
              <a:rPr lang="en-US" sz="1800" b="1" dirty="0" smtClean="0"/>
              <a:t>population </a:t>
            </a:r>
            <a:r>
              <a:rPr lang="en-US" sz="1800" i="1" dirty="0" smtClean="0"/>
              <a:t>(Continued)</a:t>
            </a:r>
            <a:endParaRPr lang="en-US" sz="1800" i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088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baseline="30000" dirty="0"/>
              <a:t> </a:t>
            </a:r>
            <a:r>
              <a:rPr lang="en-US" sz="1800" b="1" dirty="0"/>
              <a:t>Table 2.8  HP2020 CKD-10 Increase the proportion of chronic kidney disease patients receiving care from a nephrologist at least 12 months before the start of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renal </a:t>
            </a:r>
            <a:r>
              <a:rPr lang="en-US" sz="1800" b="1" dirty="0"/>
              <a:t>replacement therapy: Target 29.8% 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066800" y="57150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(Continued on next slide)</a:t>
            </a:r>
            <a:endParaRPr lang="en-US" sz="1400" i="1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9357176"/>
              </p:ext>
            </p:extLst>
          </p:nvPr>
        </p:nvGraphicFramePr>
        <p:xfrm>
          <a:off x="1143000" y="1828800"/>
          <a:ext cx="6864985" cy="3384931"/>
        </p:xfrm>
        <a:graphic>
          <a:graphicData uri="http://schemas.openxmlformats.org/drawingml/2006/table">
            <a:tbl>
              <a:tblPr firstRow="1" firstCol="1" bandRow="1"/>
              <a:tblGrid>
                <a:gridCol w="2689225"/>
                <a:gridCol w="463550"/>
                <a:gridCol w="463550"/>
                <a:gridCol w="463550"/>
                <a:gridCol w="464185"/>
                <a:gridCol w="464185"/>
                <a:gridCol w="464185"/>
                <a:gridCol w="464185"/>
                <a:gridCol w="464185"/>
                <a:gridCol w="464185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889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only, not Hispanic/Latino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38.2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146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865644"/>
              </p:ext>
            </p:extLst>
          </p:nvPr>
        </p:nvGraphicFramePr>
        <p:xfrm>
          <a:off x="1066800" y="1295400"/>
          <a:ext cx="6864985" cy="4031742"/>
        </p:xfrm>
        <a:graphic>
          <a:graphicData uri="http://schemas.openxmlformats.org/drawingml/2006/table">
            <a:tbl>
              <a:tblPr firstRow="1" firstCol="1" bandRow="1"/>
              <a:tblGrid>
                <a:gridCol w="2689225"/>
                <a:gridCol w="463550"/>
                <a:gridCol w="463550"/>
                <a:gridCol w="463550"/>
                <a:gridCol w="464185"/>
                <a:gridCol w="464185"/>
                <a:gridCol w="464185"/>
                <a:gridCol w="464185"/>
                <a:gridCol w="464185"/>
                <a:gridCol w="464185"/>
              </a:tblGrid>
              <a:tr h="201295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889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8890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9855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38200" y="5449669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Incident hemodialysis patients with a valid ESRD Medical Evidence CMS 2728 form; nephrologist care determined from Medical Evidence form. Abbreviations:  CMS, Centers for Medicare and Medicaid Services; CKD, chronic kidney disease; ESRD, end-stage renal disease.</a:t>
            </a:r>
          </a:p>
        </p:txBody>
      </p:sp>
      <p:sp>
        <p:nvSpPr>
          <p:cNvPr id="11" name="Title 12"/>
          <p:cNvSpPr txBox="1">
            <a:spLocks/>
          </p:cNvSpPr>
          <p:nvPr/>
        </p:nvSpPr>
        <p:spPr>
          <a:xfrm>
            <a:off x="457200" y="274638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 smtClean="0"/>
              <a:t>Table 2.8  HP2020 CKD-10 Increase the proportion of chronic kidney disease patients receiving care from a nephrologist at least 12 months before the start of </a:t>
            </a:r>
          </a:p>
          <a:p>
            <a:r>
              <a:rPr lang="en-US" sz="1800" b="1" dirty="0" smtClean="0"/>
              <a:t>renal replacement therapy: Target 29.8%  </a:t>
            </a:r>
            <a:r>
              <a:rPr lang="en-US" sz="1800" i="1" dirty="0" smtClean="0"/>
              <a:t>(Continued)</a:t>
            </a:r>
            <a:endParaRPr lang="en-US" sz="1800" i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042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Title 12"/>
          <p:cNvSpPr txBox="1">
            <a:spLocks/>
          </p:cNvSpPr>
          <p:nvPr/>
        </p:nvSpPr>
        <p:spPr>
          <a:xfrm>
            <a:off x="457200" y="76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/>
              <a:t>Figure 2.1  HP2020 CKD-10 Geographic distribution of the adjusted proportion of chronic kidney disease patients receiving care from a nephrologist at least 12 months before the start of renal replacement therapy, by state, in the U.S. population, 2013: Target 29.8% 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107" y="1219201"/>
            <a:ext cx="6054818" cy="4191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38200" y="5580835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Incident hemodialysis patients with a valid ESRD Medical Evidence CMS 2728 form; nephrologist care determined from Medical Evidence form. Adjusted for age, sex, and race. Abbreviations: CDC, Centers for Disease Control and Prevention; CKD, chronic kidney disease; ESRD, end-stage renal disease.</a:t>
            </a:r>
          </a:p>
        </p:txBody>
      </p:sp>
    </p:spTree>
    <p:extLst>
      <p:ext uri="{BB962C8B-B14F-4D97-AF65-F5344CB8AC3E}">
        <p14:creationId xmlns:p14="http://schemas.microsoft.com/office/powerpoint/2010/main" val="3809923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9" name="Title 12"/>
          <p:cNvSpPr txBox="1">
            <a:spLocks/>
          </p:cNvSpPr>
          <p:nvPr/>
        </p:nvSpPr>
        <p:spPr>
          <a:xfrm>
            <a:off x="457200" y="274638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/>
              <a:t>Table 2.9  HP2020 CKD-11.1: Increase the proportion of adult hemodialysis patients who use arteriovenous fistulas as the primary mode of vascular access: </a:t>
            </a:r>
            <a:endParaRPr lang="en-US" sz="1800" b="1" dirty="0" smtClean="0"/>
          </a:p>
          <a:p>
            <a:r>
              <a:rPr lang="en-US" sz="1800" b="1" dirty="0" smtClean="0"/>
              <a:t>Previous </a:t>
            </a:r>
            <a:r>
              <a:rPr lang="en-US" sz="1800" b="1" dirty="0"/>
              <a:t>data source target 50.6%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2200" y="5410200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 smtClean="0"/>
              <a:t>(Continued on next slide)</a:t>
            </a:r>
            <a:endParaRPr lang="en-US" sz="1200" i="1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2529769"/>
              </p:ext>
            </p:extLst>
          </p:nvPr>
        </p:nvGraphicFramePr>
        <p:xfrm>
          <a:off x="2370455" y="1828800"/>
          <a:ext cx="4403090" cy="3200400"/>
        </p:xfrm>
        <a:graphic>
          <a:graphicData uri="http://schemas.openxmlformats.org/drawingml/2006/table">
            <a:tbl>
              <a:tblPr firstRow="1" firstCol="1" bandRow="1"/>
              <a:tblGrid>
                <a:gridCol w="3317875"/>
                <a:gridCol w="542925"/>
                <a:gridCol w="542290"/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67.6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only, not Hispanic/Latino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64.0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149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454604"/>
              </p:ext>
            </p:extLst>
          </p:nvPr>
        </p:nvGraphicFramePr>
        <p:xfrm>
          <a:off x="2286000" y="1524000"/>
          <a:ext cx="4403090" cy="3429000"/>
        </p:xfrm>
        <a:graphic>
          <a:graphicData uri="http://schemas.openxmlformats.org/drawingml/2006/table">
            <a:tbl>
              <a:tblPr firstRow="1" firstCol="1" bandRow="1"/>
              <a:tblGrid>
                <a:gridCol w="3317875"/>
                <a:gridCol w="542925"/>
                <a:gridCol w="542290"/>
              </a:tblGrid>
              <a:tr h="228600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67.7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838200" y="54102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</a:t>
            </a:r>
            <a:r>
              <a:rPr lang="en-US" sz="1200" i="1" dirty="0" err="1"/>
              <a:t>CROWNWeb</a:t>
            </a:r>
            <a:r>
              <a:rPr lang="en-US" sz="1200" i="1" dirty="0"/>
              <a:t>. Prevalent hemodialysis patients with a valid ESRD Medical Evidence CMS 2728 form, vascular access type determined from </a:t>
            </a:r>
            <a:r>
              <a:rPr lang="en-US" sz="1200" i="1" dirty="0" err="1"/>
              <a:t>CROWNWeb</a:t>
            </a:r>
            <a:r>
              <a:rPr lang="en-US" sz="1200" i="1" dirty="0"/>
              <a:t>. Abbreviations: CMS, Centers for Medicare and Medicaid Services; CKD, chronic kidney disease; ESRD, end-stage renal disease.</a:t>
            </a:r>
          </a:p>
        </p:txBody>
      </p:sp>
      <p:sp>
        <p:nvSpPr>
          <p:cNvPr id="10" name="Title 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/>
              <a:t>Table 2.9  HP2020 CKD-11.1: Increase the proportion of adult hemodialysis patients who use arteriovenous fistulas as the primary mode of vascular access: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Previous </a:t>
            </a:r>
            <a:r>
              <a:rPr lang="en-US" sz="1800" b="1" dirty="0"/>
              <a:t>data source target 50.6</a:t>
            </a:r>
            <a:r>
              <a:rPr lang="en-US" sz="1800" b="1" dirty="0" smtClean="0"/>
              <a:t>% </a:t>
            </a:r>
            <a:r>
              <a:rPr lang="en-US" sz="1800" i="1" dirty="0" smtClean="0"/>
              <a:t>(Continued)</a:t>
            </a:r>
            <a:endParaRPr lang="en-US" sz="1800" i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02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Title 12"/>
          <p:cNvSpPr txBox="1">
            <a:spLocks/>
          </p:cNvSpPr>
          <p:nvPr/>
        </p:nvSpPr>
        <p:spPr>
          <a:xfrm>
            <a:off x="457200" y="274638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/>
              <a:t>Table 2.10   HP2020 CKD-11.2: Reduce the proportion of adult hemodialysis patients who use catheters as the only mode of vascular access: </a:t>
            </a:r>
            <a:endParaRPr lang="en-US" sz="1800" b="1" dirty="0" smtClean="0"/>
          </a:p>
          <a:p>
            <a:r>
              <a:rPr lang="en-US" sz="1800" b="1" dirty="0" smtClean="0"/>
              <a:t>Previous </a:t>
            </a:r>
            <a:r>
              <a:rPr lang="en-US" sz="1800" b="1" dirty="0"/>
              <a:t>data source target 26.1%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2438400" y="5257800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 smtClean="0"/>
              <a:t>(Continued on next slide)</a:t>
            </a:r>
            <a:endParaRPr lang="en-US" sz="1200" i="1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093931"/>
              </p:ext>
            </p:extLst>
          </p:nvPr>
        </p:nvGraphicFramePr>
        <p:xfrm>
          <a:off x="2456180" y="1752600"/>
          <a:ext cx="4231640" cy="3200400"/>
        </p:xfrm>
        <a:graphic>
          <a:graphicData uri="http://schemas.openxmlformats.org/drawingml/2006/table">
            <a:tbl>
              <a:tblPr firstRow="1" firstCol="1" bandRow="1"/>
              <a:tblGrid>
                <a:gridCol w="3146425"/>
                <a:gridCol w="542925"/>
                <a:gridCol w="542290"/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only, not Hispanic/Latino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603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597155"/>
              </p:ext>
            </p:extLst>
          </p:nvPr>
        </p:nvGraphicFramePr>
        <p:xfrm>
          <a:off x="2438400" y="1524000"/>
          <a:ext cx="4231640" cy="3429000"/>
        </p:xfrm>
        <a:graphic>
          <a:graphicData uri="http://schemas.openxmlformats.org/drawingml/2006/table">
            <a:tbl>
              <a:tblPr firstRow="1" firstCol="1" bandRow="1"/>
              <a:tblGrid>
                <a:gridCol w="3146425"/>
                <a:gridCol w="542925"/>
                <a:gridCol w="542290"/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2730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838200" y="54102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</a:t>
            </a:r>
            <a:r>
              <a:rPr lang="en-US" sz="1200" i="1" dirty="0" err="1"/>
              <a:t>CROWNWeb</a:t>
            </a:r>
            <a:r>
              <a:rPr lang="en-US" sz="1200" i="1" dirty="0"/>
              <a:t>.  Prevalent hemodialysis patients with a valid ESRD Medical Evidence CMS 2728 form, vascular access type determined from </a:t>
            </a:r>
            <a:r>
              <a:rPr lang="en-US" sz="1200" i="1" dirty="0" err="1"/>
              <a:t>CROWNWeb</a:t>
            </a:r>
            <a:r>
              <a:rPr lang="en-US" sz="1200" i="1" dirty="0"/>
              <a:t>.  Abbreviations: CMS, Centers for Medicare and Medicaid Services; CKD, chronic kidney disease; ESRD, end-stage renal disease.</a:t>
            </a:r>
          </a:p>
        </p:txBody>
      </p:sp>
      <p:sp>
        <p:nvSpPr>
          <p:cNvPr id="10" name="Title 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/>
              <a:t>Table 2.10   HP2020 CKD-11.2: Reduce the proportion of adult hemodialysis patients who use catheters as the only mode of vascular access: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Previous </a:t>
            </a:r>
            <a:r>
              <a:rPr lang="en-US" sz="1800" b="1" dirty="0"/>
              <a:t>data source target 26.1</a:t>
            </a:r>
            <a:r>
              <a:rPr lang="en-US" sz="1800" b="1" dirty="0" smtClean="0"/>
              <a:t>% </a:t>
            </a:r>
            <a:r>
              <a:rPr lang="en-US" sz="1800" i="1" dirty="0" smtClean="0"/>
              <a:t>(Continued)</a:t>
            </a:r>
            <a:endParaRPr lang="en-US" sz="1800" i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205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Title 12"/>
          <p:cNvSpPr txBox="1">
            <a:spLocks/>
          </p:cNvSpPr>
          <p:nvPr/>
        </p:nvSpPr>
        <p:spPr>
          <a:xfrm>
            <a:off x="457200" y="274638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/>
              <a:t>Table 2.11  HP2020 CKD-11.3 Increase the proportion of adult hemodialysis patients who use arteriovenous fistulas or have a maturing fistula as the primary mode of vascular access at the start of renal replacement therapy: Target 34.5% 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1044271" y="5551009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 smtClean="0"/>
              <a:t>(Continued on next slide)</a:t>
            </a:r>
            <a:endParaRPr lang="en-US" sz="1200" i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4816922"/>
              </p:ext>
            </p:extLst>
          </p:nvPr>
        </p:nvGraphicFramePr>
        <p:xfrm>
          <a:off x="1060836" y="1524000"/>
          <a:ext cx="6931660" cy="3513582"/>
        </p:xfrm>
        <a:graphic>
          <a:graphicData uri="http://schemas.openxmlformats.org/drawingml/2006/table">
            <a:tbl>
              <a:tblPr firstRow="1" firstCol="1" bandRow="1"/>
              <a:tblGrid>
                <a:gridCol w="2155825"/>
                <a:gridCol w="530225"/>
                <a:gridCol w="530860"/>
                <a:gridCol w="530225"/>
                <a:gridCol w="530860"/>
                <a:gridCol w="530860"/>
                <a:gridCol w="530225"/>
                <a:gridCol w="530860"/>
                <a:gridCol w="530860"/>
                <a:gridCol w="530860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only, not 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38.4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82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5516217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Medicare patients aged 65 &amp; older with a hospitalized AKI event in a given year. Abbreviation: CKD, chronic kidney disease.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1354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baseline="30000" dirty="0"/>
              <a:t> </a:t>
            </a:r>
            <a:r>
              <a:rPr lang="en-US" b="1" dirty="0"/>
              <a:t>Table 2.1  HP2020 CKD-3 Increase the proportion of hospital patients who incurred acute kidney injury who have </a:t>
            </a:r>
            <a:r>
              <a:rPr lang="en-US" b="1" dirty="0" smtClean="0"/>
              <a:t>follow up </a:t>
            </a:r>
            <a:r>
              <a:rPr lang="en-US" b="1" dirty="0"/>
              <a:t>renal evaluation in 6 months post discharge: Target 12.2%</a:t>
            </a:r>
            <a:endParaRPr 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2</a:t>
            </a:fld>
            <a:endParaRPr lang="en-US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83385"/>
              </p:ext>
            </p:extLst>
          </p:nvPr>
        </p:nvGraphicFramePr>
        <p:xfrm>
          <a:off x="1219200" y="1447800"/>
          <a:ext cx="6812280" cy="3592068"/>
        </p:xfrm>
        <a:graphic>
          <a:graphicData uri="http://schemas.openxmlformats.org/drawingml/2006/table">
            <a:tbl>
              <a:tblPr firstRow="1" firstCol="1" bandRow="1"/>
              <a:tblGrid>
                <a:gridCol w="1504950"/>
                <a:gridCol w="397510"/>
                <a:gridCol w="397510"/>
                <a:gridCol w="397510"/>
                <a:gridCol w="411480"/>
                <a:gridCol w="411480"/>
                <a:gridCol w="411480"/>
                <a:gridCol w="411480"/>
                <a:gridCol w="411480"/>
                <a:gridCol w="411480"/>
                <a:gridCol w="411480"/>
                <a:gridCol w="411480"/>
                <a:gridCol w="411480"/>
                <a:gridCol w="411480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2730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2730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2730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2730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2730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2730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2730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2730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2730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2730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2730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2730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2730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Race/Ethnicity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71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205510"/>
              </p:ext>
            </p:extLst>
          </p:nvPr>
        </p:nvGraphicFramePr>
        <p:xfrm>
          <a:off x="1143000" y="1752600"/>
          <a:ext cx="6931660" cy="3084576"/>
        </p:xfrm>
        <a:graphic>
          <a:graphicData uri="http://schemas.openxmlformats.org/drawingml/2006/table">
            <a:tbl>
              <a:tblPr firstRow="1" firstCol="1" bandRow="1"/>
              <a:tblGrid>
                <a:gridCol w="2155825"/>
                <a:gridCol w="530225"/>
                <a:gridCol w="530860"/>
                <a:gridCol w="530225"/>
                <a:gridCol w="530860"/>
                <a:gridCol w="530860"/>
                <a:gridCol w="530225"/>
                <a:gridCol w="530860"/>
                <a:gridCol w="530860"/>
                <a:gridCol w="530860"/>
              </a:tblGrid>
              <a:tr h="190500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838200" y="54102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Incident hemodialysis patients aged 18 &amp; older. Abbreviations: CKD, chronic kidney disease.</a:t>
            </a:r>
          </a:p>
        </p:txBody>
      </p:sp>
      <p:sp>
        <p:nvSpPr>
          <p:cNvPr id="10" name="Title 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/>
              <a:t>Table 2.11  HP2020 CKD-11.3 Increase the proportion of adult hemodialysis patients who use arteriovenous fistulas or have a maturing fistula as the primary mode of vascular access at the start of renal replacement therapy: Target 34.5% </a:t>
            </a:r>
            <a:r>
              <a:rPr lang="en-US" sz="1800" i="1" dirty="0" smtClean="0"/>
              <a:t>(Continued)</a:t>
            </a:r>
            <a:endParaRPr lang="en-US" sz="1800" i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6789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Title 12"/>
          <p:cNvSpPr txBox="1">
            <a:spLocks/>
          </p:cNvSpPr>
          <p:nvPr/>
        </p:nvSpPr>
        <p:spPr>
          <a:xfrm>
            <a:off x="457200" y="1524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/>
              <a:t>Table 2.12  HP2020 CKD-12 Increase the proportion of dialysis patients waitlisted and/or receiving a deceased donor kidney transplant within 1 year of end-stage renal disease (ESRD) start (among patients under 70 years of age): </a:t>
            </a:r>
            <a:endParaRPr lang="en-US" sz="1800" b="1" dirty="0" smtClean="0"/>
          </a:p>
          <a:p>
            <a:r>
              <a:rPr lang="en-US" sz="1800" b="1" dirty="0" smtClean="0"/>
              <a:t>Target </a:t>
            </a:r>
            <a:r>
              <a:rPr lang="en-US" sz="1800" b="1" dirty="0"/>
              <a:t>18.4% of dialysis patients 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1063487" y="6028250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 smtClean="0"/>
              <a:t>(Continued on next slide)</a:t>
            </a:r>
            <a:endParaRPr lang="en-US" sz="1200" i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03384"/>
              </p:ext>
            </p:extLst>
          </p:nvPr>
        </p:nvGraphicFramePr>
        <p:xfrm>
          <a:off x="1076323" y="1447800"/>
          <a:ext cx="6991353" cy="4470273"/>
        </p:xfrm>
        <a:graphic>
          <a:graphicData uri="http://schemas.openxmlformats.org/drawingml/2006/table">
            <a:tbl>
              <a:tblPr firstRow="1" firstCol="1" bandRow="1"/>
              <a:tblGrid>
                <a:gridCol w="1256615"/>
                <a:gridCol w="409352"/>
                <a:gridCol w="409352"/>
                <a:gridCol w="409987"/>
                <a:gridCol w="409352"/>
                <a:gridCol w="409987"/>
                <a:gridCol w="409352"/>
                <a:gridCol w="409987"/>
                <a:gridCol w="409352"/>
                <a:gridCol w="409352"/>
                <a:gridCol w="409987"/>
                <a:gridCol w="409352"/>
                <a:gridCol w="409987"/>
                <a:gridCol w="409352"/>
                <a:gridCol w="409987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only, not Hispanic or Latino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138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1973982"/>
              </p:ext>
            </p:extLst>
          </p:nvPr>
        </p:nvGraphicFramePr>
        <p:xfrm>
          <a:off x="990600" y="1600200"/>
          <a:ext cx="6991353" cy="3470148"/>
        </p:xfrm>
        <a:graphic>
          <a:graphicData uri="http://schemas.openxmlformats.org/drawingml/2006/table">
            <a:tbl>
              <a:tblPr firstRow="1" firstCol="1" bandRow="1"/>
              <a:tblGrid>
                <a:gridCol w="1256615"/>
                <a:gridCol w="409352"/>
                <a:gridCol w="409352"/>
                <a:gridCol w="409987"/>
                <a:gridCol w="409352"/>
                <a:gridCol w="409987"/>
                <a:gridCol w="409352"/>
                <a:gridCol w="409987"/>
                <a:gridCol w="409352"/>
                <a:gridCol w="409352"/>
                <a:gridCol w="409987"/>
                <a:gridCol w="409352"/>
                <a:gridCol w="409987"/>
                <a:gridCol w="409352"/>
                <a:gridCol w="409987"/>
              </a:tblGrid>
              <a:tr h="1905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65-69</a:t>
                      </a: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838200" y="54102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Incident ESRD patients younger than 70. Abbreviations: CKD, chronic kidney disease; ESRD, end-stage renal disease.</a:t>
            </a:r>
          </a:p>
        </p:txBody>
      </p:sp>
      <p:sp>
        <p:nvSpPr>
          <p:cNvPr id="10" name="Title 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/>
              <a:t>Table 2.12  HP2020 CKD-12 Increase the proportion of dialysis patients waitlisted and/or receiving a deceased donor kidney transplant within 1 year of end-stage renal disease (ESRD) start (among patients under 70 years of age):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Target </a:t>
            </a:r>
            <a:r>
              <a:rPr lang="en-US" sz="1800" b="1" dirty="0"/>
              <a:t>18.4% of dialysis patients </a:t>
            </a:r>
            <a:r>
              <a:rPr lang="en-US" sz="1800" i="1" dirty="0" smtClean="0"/>
              <a:t>(Continued)</a:t>
            </a:r>
            <a:endParaRPr lang="en-US" sz="1800" i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7261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Title 12"/>
          <p:cNvSpPr txBox="1">
            <a:spLocks/>
          </p:cNvSpPr>
          <p:nvPr/>
        </p:nvSpPr>
        <p:spPr>
          <a:xfrm>
            <a:off x="457200" y="274638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dirty="0"/>
              <a:t>Table 2.13 HP2020 CKD-13.1 Increase the proportion of patients receiving a kidney transplant within 3 years of end-stage renal disease (ESRD): Target 19.7</a:t>
            </a:r>
            <a:r>
              <a:rPr lang="en-US" sz="1800" b="1" dirty="0" smtClean="0"/>
              <a:t>% 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1219200" y="5943600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 smtClean="0"/>
              <a:t>(Continued on next slide)</a:t>
            </a:r>
            <a:endParaRPr lang="en-US" sz="1200" i="1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0231801"/>
              </p:ext>
            </p:extLst>
          </p:nvPr>
        </p:nvGraphicFramePr>
        <p:xfrm>
          <a:off x="1219200" y="1066800"/>
          <a:ext cx="6880617" cy="4617212"/>
        </p:xfrm>
        <a:graphic>
          <a:graphicData uri="http://schemas.openxmlformats.org/drawingml/2006/table">
            <a:tbl>
              <a:tblPr firstRow="1" firstCol="1" bandRow="1"/>
              <a:tblGrid>
                <a:gridCol w="1341291"/>
                <a:gridCol w="426102"/>
                <a:gridCol w="426102"/>
                <a:gridCol w="426102"/>
                <a:gridCol w="426102"/>
                <a:gridCol w="426102"/>
                <a:gridCol w="426102"/>
                <a:gridCol w="426102"/>
                <a:gridCol w="426102"/>
                <a:gridCol w="426102"/>
                <a:gridCol w="426102"/>
                <a:gridCol w="426102"/>
                <a:gridCol w="426102"/>
                <a:gridCol w="426102"/>
              </a:tblGrid>
              <a:tr h="568706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70878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1998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1999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78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78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913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</a:p>
                  </a:txBody>
                  <a:tcPr marL="70878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6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</a:p>
                  </a:txBody>
                  <a:tcPr marL="70878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70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</a:p>
                  </a:txBody>
                  <a:tcPr marL="70878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13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</a:t>
                      </a:r>
                    </a:p>
                  </a:txBody>
                  <a:tcPr marL="70878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6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70878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6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70878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78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956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70878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13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</a:p>
                  </a:txBody>
                  <a:tcPr marL="70878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70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only, not Hispanic or Latino</a:t>
                      </a:r>
                    </a:p>
                  </a:txBody>
                  <a:tcPr marL="70878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13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</a:p>
                  </a:txBody>
                  <a:tcPr marL="70878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06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1852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0516195"/>
              </p:ext>
            </p:extLst>
          </p:nvPr>
        </p:nvGraphicFramePr>
        <p:xfrm>
          <a:off x="990600" y="1371600"/>
          <a:ext cx="6934195" cy="3662092"/>
        </p:xfrm>
        <a:graphic>
          <a:graphicData uri="http://schemas.openxmlformats.org/drawingml/2006/table">
            <a:tbl>
              <a:tblPr firstRow="1" firstCol="1" bandRow="1"/>
              <a:tblGrid>
                <a:gridCol w="1351735"/>
                <a:gridCol w="429420"/>
                <a:gridCol w="429420"/>
                <a:gridCol w="429420"/>
                <a:gridCol w="429420"/>
                <a:gridCol w="429420"/>
                <a:gridCol w="429420"/>
                <a:gridCol w="429420"/>
                <a:gridCol w="429420"/>
                <a:gridCol w="429420"/>
                <a:gridCol w="429420"/>
                <a:gridCol w="429420"/>
                <a:gridCol w="429420"/>
                <a:gridCol w="429420"/>
              </a:tblGrid>
              <a:tr h="577516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1998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1999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65-69</a:t>
                      </a: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838200" y="54102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Incident ESRD patients younger than 70. Abbreviations: CKD, chronic kidney disease; ESRD, end-stage renal disease.</a:t>
            </a:r>
          </a:p>
        </p:txBody>
      </p:sp>
      <p:sp>
        <p:nvSpPr>
          <p:cNvPr id="10" name="Title 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dirty="0"/>
              <a:t>Table 2.13 HP2020 CKD-13.1 Increase the proportion of patients receiving a kidney transplant within 3 years of end-stage renal disease (ESRD): Target 19.7</a:t>
            </a:r>
            <a:r>
              <a:rPr lang="en-US" sz="1800" b="1" dirty="0" smtClean="0"/>
              <a:t>% </a:t>
            </a:r>
            <a:r>
              <a:rPr lang="en-US" sz="1800" i="1" dirty="0" smtClean="0"/>
              <a:t>(Continued)</a:t>
            </a:r>
            <a:endParaRPr lang="en-US" sz="1800" i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4807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Title 12"/>
          <p:cNvSpPr txBox="1">
            <a:spLocks/>
          </p:cNvSpPr>
          <p:nvPr/>
        </p:nvSpPr>
        <p:spPr>
          <a:xfrm>
            <a:off x="457200" y="15240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dirty="0"/>
              <a:t>Figure 2.2 HP2020 CKD-13.1 Geographic distribution of the adjusted proportion of patients receiving a kidney transplant within 3 years of end-stage renal disease (ESRD), by state, in the U.S. population, 2010: Target 19.7% 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692" y="1219200"/>
            <a:ext cx="6190615" cy="439388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38200" y="5871865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Incident ESRD patients younger than 70.  Adjusted for age, sex, and race. Alaska and Hawaii are not reported due to small sample size. Abbreviations: CKD, chronic kidney disease. </a:t>
            </a:r>
          </a:p>
        </p:txBody>
      </p:sp>
    </p:spTree>
    <p:extLst>
      <p:ext uri="{BB962C8B-B14F-4D97-AF65-F5344CB8AC3E}">
        <p14:creationId xmlns:p14="http://schemas.microsoft.com/office/powerpoint/2010/main" val="11854384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Title 12"/>
          <p:cNvSpPr txBox="1">
            <a:spLocks/>
          </p:cNvSpPr>
          <p:nvPr/>
        </p:nvSpPr>
        <p:spPr>
          <a:xfrm>
            <a:off x="457200" y="274638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 smtClean="0"/>
              <a:t>Table </a:t>
            </a:r>
            <a:r>
              <a:rPr lang="en-US" sz="1800" b="1" dirty="0"/>
              <a:t>2.14  HP2020 CKD-13.2 Increase the proportion of patients who receive </a:t>
            </a:r>
            <a:endParaRPr lang="en-US" sz="1800" b="1" dirty="0" smtClean="0"/>
          </a:p>
          <a:p>
            <a:r>
              <a:rPr lang="en-US" sz="1800" b="1" dirty="0" smtClean="0"/>
              <a:t>a </a:t>
            </a:r>
            <a:r>
              <a:rPr lang="en-US" sz="1800" b="1" dirty="0"/>
              <a:t>preemptive transplant at the start of ESRD: No applicable target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1371600" y="5985181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 smtClean="0"/>
              <a:t>(Continued on next slide)</a:t>
            </a:r>
            <a:endParaRPr lang="en-US" sz="1200" i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3699808"/>
              </p:ext>
            </p:extLst>
          </p:nvPr>
        </p:nvGraphicFramePr>
        <p:xfrm>
          <a:off x="1295400" y="1143000"/>
          <a:ext cx="6804415" cy="4616378"/>
        </p:xfrm>
        <a:graphic>
          <a:graphicData uri="http://schemas.openxmlformats.org/drawingml/2006/table">
            <a:tbl>
              <a:tblPr firstRow="1" firstCol="1" bandRow="1"/>
              <a:tblGrid>
                <a:gridCol w="1326436"/>
                <a:gridCol w="421383"/>
                <a:gridCol w="421383"/>
                <a:gridCol w="421383"/>
                <a:gridCol w="421383"/>
                <a:gridCol w="421383"/>
                <a:gridCol w="421383"/>
                <a:gridCol w="421383"/>
                <a:gridCol w="421383"/>
                <a:gridCol w="421383"/>
                <a:gridCol w="421383"/>
                <a:gridCol w="421383"/>
                <a:gridCol w="421383"/>
                <a:gridCol w="421383"/>
              </a:tblGrid>
              <a:tr h="567872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17874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4" marR="6656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78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858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</a:p>
                  </a:txBody>
                  <a:tcPr marL="17874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291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</a:p>
                  </a:txBody>
                  <a:tcPr marL="17874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787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</a:p>
                  </a:txBody>
                  <a:tcPr marL="17874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858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</a:t>
                      </a:r>
                    </a:p>
                  </a:txBody>
                  <a:tcPr marL="17874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291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17874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2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17874" marR="178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47" marR="1244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47" marR="1244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47" marR="1244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47" marR="1244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47" marR="1244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47" marR="1244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47" marR="1244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47" marR="12449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78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62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17874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858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</a:p>
                  </a:txBody>
                  <a:tcPr marL="17874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787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only, not Hispanic or Latino</a:t>
                      </a:r>
                    </a:p>
                  </a:txBody>
                  <a:tcPr marL="17874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858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</a:p>
                  </a:txBody>
                  <a:tcPr marL="17874" marR="178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74" marR="12449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264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806249"/>
              </p:ext>
            </p:extLst>
          </p:nvPr>
        </p:nvGraphicFramePr>
        <p:xfrm>
          <a:off x="990600" y="1295400"/>
          <a:ext cx="7010396" cy="3662092"/>
        </p:xfrm>
        <a:graphic>
          <a:graphicData uri="http://schemas.openxmlformats.org/drawingml/2006/table">
            <a:tbl>
              <a:tblPr firstRow="1" firstCol="1" bandRow="1"/>
              <a:tblGrid>
                <a:gridCol w="1366589"/>
                <a:gridCol w="434139"/>
                <a:gridCol w="434139"/>
                <a:gridCol w="434139"/>
                <a:gridCol w="434139"/>
                <a:gridCol w="434139"/>
                <a:gridCol w="434139"/>
                <a:gridCol w="434139"/>
                <a:gridCol w="434139"/>
                <a:gridCol w="434139"/>
                <a:gridCol w="434139"/>
                <a:gridCol w="434139"/>
                <a:gridCol w="434139"/>
                <a:gridCol w="434139"/>
              </a:tblGrid>
              <a:tr h="577516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65-69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838200" y="54102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Incident ESRD patients younger than 70. *Values for cells with 10 or fewer patients are suppressed. Abbreviations: CKD, chronic kidney disease; ESRD, end-stage renal disease.</a:t>
            </a:r>
          </a:p>
        </p:txBody>
      </p:sp>
      <p:sp>
        <p:nvSpPr>
          <p:cNvPr id="10" name="Title 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 smtClean="0"/>
              <a:t>Table </a:t>
            </a:r>
            <a:r>
              <a:rPr lang="en-US" sz="1800" b="1" dirty="0"/>
              <a:t>2.14  HP2020 CKD-13.2 Increase the proportion of patients who receive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a </a:t>
            </a:r>
            <a:r>
              <a:rPr lang="en-US" sz="1800" b="1" dirty="0"/>
              <a:t>preemptive transplant at the start of ESRD: No applicable </a:t>
            </a:r>
            <a:r>
              <a:rPr lang="en-US" sz="1800" b="1" dirty="0" smtClean="0"/>
              <a:t>target </a:t>
            </a:r>
            <a:r>
              <a:rPr lang="en-US" sz="1800" i="1" dirty="0" smtClean="0"/>
              <a:t>(Continued)</a:t>
            </a:r>
            <a:endParaRPr lang="en-US" sz="1800" i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4418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Title 12"/>
          <p:cNvSpPr txBox="1">
            <a:spLocks/>
          </p:cNvSpPr>
          <p:nvPr/>
        </p:nvSpPr>
        <p:spPr>
          <a:xfrm>
            <a:off x="457200" y="274638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/>
              <a:t>Table 2.15  HP2020 CKD-14.1 Reduce the total number of deaths for </a:t>
            </a:r>
            <a:endParaRPr lang="en-US" sz="1800" b="1" dirty="0" smtClean="0"/>
          </a:p>
          <a:p>
            <a:r>
              <a:rPr lang="en-US" sz="1800" b="1" dirty="0" smtClean="0"/>
              <a:t>persons </a:t>
            </a:r>
            <a:r>
              <a:rPr lang="en-US" sz="1800" b="1" dirty="0"/>
              <a:t>on dialysis: Target 190.0 deaths per 1,000 patient years 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1143000" y="6018311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 smtClean="0"/>
              <a:t>(Continued on next slide)</a:t>
            </a:r>
            <a:endParaRPr lang="en-US" sz="1200" i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2864459"/>
              </p:ext>
            </p:extLst>
          </p:nvPr>
        </p:nvGraphicFramePr>
        <p:xfrm>
          <a:off x="1171575" y="1219200"/>
          <a:ext cx="6800850" cy="4427601"/>
        </p:xfrm>
        <a:graphic>
          <a:graphicData uri="http://schemas.openxmlformats.org/drawingml/2006/table">
            <a:tbl>
              <a:tblPr firstRow="1" firstCol="1" bandRow="1"/>
              <a:tblGrid>
                <a:gridCol w="1371856"/>
                <a:gridCol w="417273"/>
                <a:gridCol w="417908"/>
                <a:gridCol w="417273"/>
                <a:gridCol w="417908"/>
                <a:gridCol w="417273"/>
                <a:gridCol w="417908"/>
                <a:gridCol w="417273"/>
                <a:gridCol w="417908"/>
                <a:gridCol w="417273"/>
                <a:gridCol w="417908"/>
                <a:gridCol w="417273"/>
                <a:gridCol w="417908"/>
                <a:gridCol w="417908"/>
              </a:tblGrid>
              <a:tr h="342900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only, not 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239.8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460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890741"/>
              </p:ext>
            </p:extLst>
          </p:nvPr>
        </p:nvGraphicFramePr>
        <p:xfrm>
          <a:off x="1143000" y="1524000"/>
          <a:ext cx="6800850" cy="3662934"/>
        </p:xfrm>
        <a:graphic>
          <a:graphicData uri="http://schemas.openxmlformats.org/drawingml/2006/table">
            <a:tbl>
              <a:tblPr firstRow="1" firstCol="1" bandRow="1"/>
              <a:tblGrid>
                <a:gridCol w="1371856"/>
                <a:gridCol w="417273"/>
                <a:gridCol w="417908"/>
                <a:gridCol w="417273"/>
                <a:gridCol w="417908"/>
                <a:gridCol w="417273"/>
                <a:gridCol w="417908"/>
                <a:gridCol w="417273"/>
                <a:gridCol w="417908"/>
                <a:gridCol w="417273"/>
                <a:gridCol w="417908"/>
                <a:gridCol w="417273"/>
                <a:gridCol w="417908"/>
                <a:gridCol w="417908"/>
              </a:tblGrid>
              <a:tr h="1905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423.3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838200" y="5410200"/>
            <a:ext cx="723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Period prevalent dialysis patients. *Values for cells with 10 or fewer patients are suppressed. Abbreviations: CKD, chronic kidney disease.</a:t>
            </a:r>
          </a:p>
        </p:txBody>
      </p:sp>
      <p:sp>
        <p:nvSpPr>
          <p:cNvPr id="10" name="Title 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/>
              <a:t>Table 2.15  HP2020 CKD-14.1 Reduce the total number of deaths for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persons </a:t>
            </a:r>
            <a:r>
              <a:rPr lang="en-US" sz="1800" b="1" dirty="0"/>
              <a:t>on dialysis: Target 190.0 deaths per 1,000 patient years </a:t>
            </a:r>
            <a:r>
              <a:rPr lang="en-US" sz="1800" i="1" dirty="0" smtClean="0"/>
              <a:t>(Continued)</a:t>
            </a:r>
            <a:endParaRPr lang="en-US" sz="1800" i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96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/>
              <a:t>Table 2.2  HP2020 D-12 Increase the proportion of persons with diagnosed diabetes who obtain an annual urinary </a:t>
            </a:r>
            <a:r>
              <a:rPr lang="en-US" sz="1800" b="1" dirty="0" err="1"/>
              <a:t>microalbumin</a:t>
            </a:r>
            <a:r>
              <a:rPr lang="en-US" sz="1800" b="1" dirty="0"/>
              <a:t> measurement: Target 37.0%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9809515"/>
              </p:ext>
            </p:extLst>
          </p:nvPr>
        </p:nvGraphicFramePr>
        <p:xfrm>
          <a:off x="1143000" y="1219200"/>
          <a:ext cx="7086604" cy="3733802"/>
        </p:xfrm>
        <a:graphic>
          <a:graphicData uri="http://schemas.openxmlformats.org/drawingml/2006/table">
            <a:tbl>
              <a:tblPr firstRow="1" firstCol="1" bandRow="1"/>
              <a:tblGrid>
                <a:gridCol w="1401093"/>
                <a:gridCol w="437347"/>
                <a:gridCol w="437347"/>
                <a:gridCol w="437347"/>
                <a:gridCol w="437347"/>
                <a:gridCol w="437347"/>
                <a:gridCol w="437347"/>
                <a:gridCol w="437347"/>
                <a:gridCol w="437347"/>
                <a:gridCol w="437347"/>
                <a:gridCol w="437347"/>
                <a:gridCol w="437347"/>
                <a:gridCol w="437347"/>
                <a:gridCol w="437347"/>
              </a:tblGrid>
              <a:tr h="583779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Race/Ethnicity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918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593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918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593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9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19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593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4593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593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593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838200" y="5516217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Medicare patients with diabetes mellitus, aged 65 &amp; older. Abbreviations: D, diabetes mellitus.</a:t>
            </a:r>
          </a:p>
        </p:txBody>
      </p:sp>
    </p:spTree>
    <p:extLst>
      <p:ext uri="{BB962C8B-B14F-4D97-AF65-F5344CB8AC3E}">
        <p14:creationId xmlns:p14="http://schemas.microsoft.com/office/powerpoint/2010/main" val="28781232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Title 12"/>
          <p:cNvSpPr txBox="1">
            <a:spLocks/>
          </p:cNvSpPr>
          <p:nvPr/>
        </p:nvSpPr>
        <p:spPr>
          <a:xfrm>
            <a:off x="457200" y="274638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/>
              <a:t>Table 2.16  HP2020 CKD-14.2 Reduce the number of deaths in dialysis patients within the first 3 months of initiation of renal replacement therapy: </a:t>
            </a:r>
            <a:endParaRPr lang="en-US" sz="1800" b="1" dirty="0" smtClean="0"/>
          </a:p>
          <a:p>
            <a:r>
              <a:rPr lang="en-US" sz="1800" b="1" dirty="0" smtClean="0"/>
              <a:t>Target </a:t>
            </a:r>
            <a:r>
              <a:rPr lang="en-US" sz="1800" b="1" dirty="0"/>
              <a:t>328.7 deaths per 1,000 patient years at risk 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1219200" y="6101137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 smtClean="0"/>
              <a:t>(Continued on next slide)</a:t>
            </a:r>
            <a:endParaRPr lang="en-US" sz="1200" i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769717"/>
              </p:ext>
            </p:extLst>
          </p:nvPr>
        </p:nvGraphicFramePr>
        <p:xfrm>
          <a:off x="1241067" y="1371600"/>
          <a:ext cx="6661865" cy="4592939"/>
        </p:xfrm>
        <a:graphic>
          <a:graphicData uri="http://schemas.openxmlformats.org/drawingml/2006/table">
            <a:tbl>
              <a:tblPr firstRow="1" firstCol="1" bandRow="1"/>
              <a:tblGrid>
                <a:gridCol w="1175843"/>
                <a:gridCol w="421810"/>
                <a:gridCol w="421810"/>
                <a:gridCol w="421810"/>
                <a:gridCol w="422433"/>
                <a:gridCol w="421810"/>
                <a:gridCol w="421810"/>
                <a:gridCol w="422433"/>
                <a:gridCol w="421810"/>
                <a:gridCol w="421810"/>
                <a:gridCol w="422433"/>
                <a:gridCol w="421810"/>
                <a:gridCol w="421810"/>
                <a:gridCol w="422433"/>
              </a:tblGrid>
              <a:tr h="335892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6653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84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653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76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84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426.0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3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593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76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653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only, not Hispanic or 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76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498.0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498.4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495.1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427.3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9" marR="18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5394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855705"/>
              </p:ext>
            </p:extLst>
          </p:nvPr>
        </p:nvGraphicFramePr>
        <p:xfrm>
          <a:off x="1066800" y="1524000"/>
          <a:ext cx="6800848" cy="3662934"/>
        </p:xfrm>
        <a:graphic>
          <a:graphicData uri="http://schemas.openxmlformats.org/drawingml/2006/table">
            <a:tbl>
              <a:tblPr firstRow="1" firstCol="1" bandRow="1"/>
              <a:tblGrid>
                <a:gridCol w="1200374"/>
                <a:gridCol w="430610"/>
                <a:gridCol w="430610"/>
                <a:gridCol w="430610"/>
                <a:gridCol w="431246"/>
                <a:gridCol w="430610"/>
                <a:gridCol w="430610"/>
                <a:gridCol w="431246"/>
                <a:gridCol w="430610"/>
                <a:gridCol w="430610"/>
                <a:gridCol w="431246"/>
                <a:gridCol w="430610"/>
                <a:gridCol w="430610"/>
                <a:gridCol w="431246"/>
              </a:tblGrid>
              <a:tr h="190500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588.8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587.5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585.9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579.6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566.9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548.7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493.0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628.0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636.2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588.2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569.0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1054.8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1070.9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1022.3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987.0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901.0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902.8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873.4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871.7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838200" y="54102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Incident dialysis patients, unadjusted. “.” Zero values in this cell; *Values for cells with 10 or fewer patients are suppressed. Abbreviations: CKD, chronic kidney disease.</a:t>
            </a:r>
          </a:p>
        </p:txBody>
      </p:sp>
      <p:sp>
        <p:nvSpPr>
          <p:cNvPr id="10" name="Title 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/>
              <a:t>Table 2.16  HP2020 CKD-14.2 Reduce the number of deaths in dialysis patients within the first 3 months of initiation of renal replacement therapy: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Target </a:t>
            </a:r>
            <a:r>
              <a:rPr lang="en-US" sz="1800" b="1" dirty="0"/>
              <a:t>328.7 deaths per 1,000 patient years at risk </a:t>
            </a:r>
            <a:r>
              <a:rPr lang="en-US" sz="1800" i="1" dirty="0" smtClean="0"/>
              <a:t>(Continued)</a:t>
            </a:r>
            <a:endParaRPr lang="en-US" sz="1800" i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5395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Title 12"/>
          <p:cNvSpPr txBox="1">
            <a:spLocks/>
          </p:cNvSpPr>
          <p:nvPr/>
        </p:nvSpPr>
        <p:spPr>
          <a:xfrm>
            <a:off x="457200" y="274638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/>
              <a:t>Table 2.17  HP2020 CKD-14.3 Reduce the number of cardiovascular deaths for persons on dialysis: Target 80.9 deaths per 1,000 patient years at risk 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1225826" y="5779781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 smtClean="0"/>
              <a:t>(Continued on next slide)</a:t>
            </a:r>
            <a:endParaRPr lang="en-US" sz="1200" i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7284040"/>
              </p:ext>
            </p:extLst>
          </p:nvPr>
        </p:nvGraphicFramePr>
        <p:xfrm>
          <a:off x="1172210" y="1143000"/>
          <a:ext cx="6799580" cy="4427601"/>
        </p:xfrm>
        <a:graphic>
          <a:graphicData uri="http://schemas.openxmlformats.org/drawingml/2006/table">
            <a:tbl>
              <a:tblPr firstRow="1" firstCol="1" bandRow="1"/>
              <a:tblGrid>
                <a:gridCol w="12522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72.5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only, not Hispanic or Latino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7584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872104"/>
              </p:ext>
            </p:extLst>
          </p:nvPr>
        </p:nvGraphicFramePr>
        <p:xfrm>
          <a:off x="1219200" y="1371600"/>
          <a:ext cx="6799580" cy="3662934"/>
        </p:xfrm>
        <a:graphic>
          <a:graphicData uri="http://schemas.openxmlformats.org/drawingml/2006/table">
            <a:tbl>
              <a:tblPr firstRow="1" firstCol="1" bandRow="1"/>
              <a:tblGrid>
                <a:gridCol w="12522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</a:tblGrid>
              <a:tr h="1905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146.5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838200" y="54102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Period prevalent dialysis patients; unadjusted. *Values for cells with 10 or fewer patients are suppressed. Abbreviations: CKD, chronic kidney disease.</a:t>
            </a:r>
          </a:p>
        </p:txBody>
      </p:sp>
      <p:sp>
        <p:nvSpPr>
          <p:cNvPr id="10" name="Title 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/>
              <a:t>Table 2.17  HP2020 CKD-14.3 Reduce the number of cardiovascular deaths for persons on dialysis: Target 80.9 deaths per 1,000 patient years at risk </a:t>
            </a:r>
            <a:r>
              <a:rPr lang="en-US" sz="1800" i="1" dirty="0" smtClean="0"/>
              <a:t>(Continued)</a:t>
            </a:r>
            <a:endParaRPr lang="en-US" sz="1800" i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210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Title 12"/>
          <p:cNvSpPr txBox="1">
            <a:spLocks/>
          </p:cNvSpPr>
          <p:nvPr/>
        </p:nvSpPr>
        <p:spPr>
          <a:xfrm>
            <a:off x="457200" y="274638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/>
              <a:t>Table 2.18  HP2020 CKD-14.4 Reduce the total number of deaths for persons with a functioning kidney transplant: Target 29.3 deaths per 1,000 patient years at risk 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1219200" y="5846369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 smtClean="0"/>
              <a:t>(Continued on next slide)</a:t>
            </a:r>
            <a:endParaRPr lang="en-US" sz="1200" i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6166798"/>
              </p:ext>
            </p:extLst>
          </p:nvPr>
        </p:nvGraphicFramePr>
        <p:xfrm>
          <a:off x="1236403" y="1143000"/>
          <a:ext cx="6671193" cy="4592939"/>
        </p:xfrm>
        <a:graphic>
          <a:graphicData uri="http://schemas.openxmlformats.org/drawingml/2006/table">
            <a:tbl>
              <a:tblPr firstRow="1" firstCol="1" bandRow="1"/>
              <a:tblGrid>
                <a:gridCol w="1176062"/>
                <a:gridCol w="422511"/>
                <a:gridCol w="422511"/>
                <a:gridCol w="422511"/>
                <a:gridCol w="423133"/>
                <a:gridCol w="422511"/>
                <a:gridCol w="422511"/>
                <a:gridCol w="423133"/>
                <a:gridCol w="422511"/>
                <a:gridCol w="422511"/>
                <a:gridCol w="423133"/>
                <a:gridCol w="422511"/>
                <a:gridCol w="422511"/>
                <a:gridCol w="423133"/>
              </a:tblGrid>
              <a:tr h="335892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53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8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8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6653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8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84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8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653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8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76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8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84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8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3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8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8" marR="715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593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8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76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8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653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only, not Hispanic or 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8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76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8" marR="715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4518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866047"/>
              </p:ext>
            </p:extLst>
          </p:nvPr>
        </p:nvGraphicFramePr>
        <p:xfrm>
          <a:off x="1066800" y="1447800"/>
          <a:ext cx="6810376" cy="3662934"/>
        </p:xfrm>
        <a:graphic>
          <a:graphicData uri="http://schemas.openxmlformats.org/drawingml/2006/table">
            <a:tbl>
              <a:tblPr firstRow="1" firstCol="1" bandRow="1"/>
              <a:tblGrid>
                <a:gridCol w="1200598"/>
                <a:gridCol w="431326"/>
                <a:gridCol w="431326"/>
                <a:gridCol w="431326"/>
                <a:gridCol w="431961"/>
                <a:gridCol w="431326"/>
                <a:gridCol w="431326"/>
                <a:gridCol w="431961"/>
                <a:gridCol w="431326"/>
                <a:gridCol w="431326"/>
                <a:gridCol w="431961"/>
                <a:gridCol w="431326"/>
                <a:gridCol w="431326"/>
                <a:gridCol w="431961"/>
              </a:tblGrid>
              <a:tr h="190500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192.3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838200" y="54102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Period prevalent transplant patients, unadjusted. *Values for cells with 10 or fewer patients are suppressed. Abbreviations: CKD, chronic kidney disease.</a:t>
            </a:r>
          </a:p>
        </p:txBody>
      </p:sp>
      <p:sp>
        <p:nvSpPr>
          <p:cNvPr id="10" name="Title 12"/>
          <p:cNvSpPr txBox="1">
            <a:spLocks noGrp="1"/>
          </p:cNvSpPr>
          <p:nvPr>
            <p:ph type="title"/>
          </p:nvPr>
        </p:nvSpPr>
        <p:spPr>
          <a:xfrm>
            <a:off x="381000" y="274638"/>
            <a:ext cx="8382000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/>
              <a:t>Table 2.18  HP2020 CKD-14.4 Reduce the total number of deaths for persons with a functioning kidney transplant: Target 29.3 deaths per 1,000 patient years at risk </a:t>
            </a:r>
            <a:r>
              <a:rPr lang="en-US" sz="1600" i="1" dirty="0" smtClean="0"/>
              <a:t>(Continued)</a:t>
            </a:r>
            <a:endParaRPr lang="en-US" sz="1600" i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8661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7" name="Title 12"/>
          <p:cNvSpPr txBox="1">
            <a:spLocks/>
          </p:cNvSpPr>
          <p:nvPr/>
        </p:nvSpPr>
        <p:spPr>
          <a:xfrm>
            <a:off x="457200" y="274638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/>
              <a:t>Table 2.19  HP2020 CKD-14.5 Reduce the number of cardiovascular deaths in persons with a functioning kidney transplant: Target 4.5 deaths per 1,000 patient years at risk 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1143000" y="5791200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 smtClean="0"/>
              <a:t>(Continued on next slide)</a:t>
            </a:r>
            <a:endParaRPr lang="en-US" sz="1200" i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1162651"/>
              </p:ext>
            </p:extLst>
          </p:nvPr>
        </p:nvGraphicFramePr>
        <p:xfrm>
          <a:off x="1172845" y="1143000"/>
          <a:ext cx="6798310" cy="4427601"/>
        </p:xfrm>
        <a:graphic>
          <a:graphicData uri="http://schemas.openxmlformats.org/drawingml/2006/table">
            <a:tbl>
              <a:tblPr firstRow="1" firstCol="1" bandRow="1"/>
              <a:tblGrid>
                <a:gridCol w="1325245"/>
                <a:gridCol w="421005"/>
                <a:gridCol w="421005"/>
                <a:gridCol w="421005"/>
                <a:gridCol w="421005"/>
                <a:gridCol w="421005"/>
                <a:gridCol w="421005"/>
                <a:gridCol w="421005"/>
                <a:gridCol w="421005"/>
                <a:gridCol w="421005"/>
                <a:gridCol w="421005"/>
                <a:gridCol w="421005"/>
                <a:gridCol w="421005"/>
                <a:gridCol w="421005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only, not Hispanic or Latino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9447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259489"/>
              </p:ext>
            </p:extLst>
          </p:nvPr>
        </p:nvGraphicFramePr>
        <p:xfrm>
          <a:off x="1219200" y="1447800"/>
          <a:ext cx="6798310" cy="3662934"/>
        </p:xfrm>
        <a:graphic>
          <a:graphicData uri="http://schemas.openxmlformats.org/drawingml/2006/table">
            <a:tbl>
              <a:tblPr firstRow="1" firstCol="1" bandRow="1"/>
              <a:tblGrid>
                <a:gridCol w="1325245"/>
                <a:gridCol w="421005"/>
                <a:gridCol w="421005"/>
                <a:gridCol w="421005"/>
                <a:gridCol w="421005"/>
                <a:gridCol w="421005"/>
                <a:gridCol w="421005"/>
                <a:gridCol w="421005"/>
                <a:gridCol w="421005"/>
                <a:gridCol w="421005"/>
                <a:gridCol w="421005"/>
                <a:gridCol w="421005"/>
                <a:gridCol w="421005"/>
                <a:gridCol w="421005"/>
              </a:tblGrid>
              <a:tr h="1905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838200" y="54102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Period prevalent transplant patients, unadjusted. “.” Zero values in this cell; *Values for cells with 10 or fewer patients are suppressed. Abbreviations: CKD, chronic kidney disease.</a:t>
            </a:r>
          </a:p>
        </p:txBody>
      </p:sp>
      <p:sp>
        <p:nvSpPr>
          <p:cNvPr id="12" name="Title 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/>
              <a:t>Table 2.19  HP2020 CKD-14.5 Reduce the number of cardiovascular deaths in persons with a functioning kidney transplant: Target 4.5 deaths per 1,000 patient years at risk </a:t>
            </a:r>
            <a:r>
              <a:rPr lang="en-US" sz="1800" b="1" dirty="0" smtClean="0"/>
              <a:t> </a:t>
            </a:r>
            <a:r>
              <a:rPr lang="en-US" sz="1800" i="1" dirty="0" smtClean="0"/>
              <a:t>(Continued)</a:t>
            </a:r>
            <a:endParaRPr lang="en-US" sz="1800" i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81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baseline="30000" dirty="0"/>
              <a:t> </a:t>
            </a:r>
            <a:r>
              <a:rPr lang="en-US" sz="1800" b="1" dirty="0"/>
              <a:t>Table 2.3  HP2020 CKD-4.1 Increase the proportion of persons with chronic kidney disease who receive medical evaluation with serum creatinine, lipids, and </a:t>
            </a:r>
            <a:r>
              <a:rPr lang="en-US" sz="1800" b="1" dirty="0" err="1"/>
              <a:t>microalbuminuria</a:t>
            </a:r>
            <a:r>
              <a:rPr lang="en-US" sz="1800" b="1" dirty="0"/>
              <a:t>: Target 28.3% 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737056"/>
              </p:ext>
            </p:extLst>
          </p:nvPr>
        </p:nvGraphicFramePr>
        <p:xfrm>
          <a:off x="990600" y="1295400"/>
          <a:ext cx="7133594" cy="4022761"/>
        </p:xfrm>
        <a:graphic>
          <a:graphicData uri="http://schemas.openxmlformats.org/drawingml/2006/table">
            <a:tbl>
              <a:tblPr firstRow="1" firstCol="1" bandRow="1"/>
              <a:tblGrid>
                <a:gridCol w="1391676"/>
                <a:gridCol w="441686"/>
                <a:gridCol w="441686"/>
                <a:gridCol w="441686"/>
                <a:gridCol w="441686"/>
                <a:gridCol w="441686"/>
                <a:gridCol w="441686"/>
                <a:gridCol w="441686"/>
                <a:gridCol w="441686"/>
                <a:gridCol w="441686"/>
                <a:gridCol w="441686"/>
                <a:gridCol w="441686"/>
                <a:gridCol w="441686"/>
                <a:gridCol w="441686"/>
              </a:tblGrid>
              <a:tr h="598916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Race/Ethnicity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9891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63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27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63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63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713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63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6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963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63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63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838200" y="5516217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Medicare patients aged 65 &amp; older with CKD. Abbreviations: CKD, chronic kidney disease.</a:t>
            </a:r>
          </a:p>
        </p:txBody>
      </p:sp>
    </p:spTree>
    <p:extLst>
      <p:ext uri="{BB962C8B-B14F-4D97-AF65-F5344CB8AC3E}">
        <p14:creationId xmlns:p14="http://schemas.microsoft.com/office/powerpoint/2010/main" val="3320129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baseline="30000" dirty="0"/>
              <a:t> </a:t>
            </a:r>
            <a:r>
              <a:rPr lang="en-US" b="1" dirty="0"/>
              <a:t>Table 2.4  HP2020 CKD-4.2 Increase the proportion of persons with type 1 or type 2 diabetes and chronic kidney disease who receive medical evaluation with serum creatinine, </a:t>
            </a:r>
            <a:r>
              <a:rPr lang="en-US" b="1" dirty="0" err="1"/>
              <a:t>microalbuminuria</a:t>
            </a:r>
            <a:r>
              <a:rPr lang="en-US" b="1" dirty="0"/>
              <a:t>, A1c, lipids, and eye examinations: Target 25.3%</a:t>
            </a:r>
            <a:endParaRPr lang="en-US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8395506"/>
              </p:ext>
            </p:extLst>
          </p:nvPr>
        </p:nvGraphicFramePr>
        <p:xfrm>
          <a:off x="1043302" y="1371600"/>
          <a:ext cx="7057395" cy="3950175"/>
        </p:xfrm>
        <a:graphic>
          <a:graphicData uri="http://schemas.openxmlformats.org/drawingml/2006/table">
            <a:tbl>
              <a:tblPr firstRow="1" firstCol="1" bandRow="1"/>
              <a:tblGrid>
                <a:gridCol w="1376811"/>
                <a:gridCol w="436968"/>
                <a:gridCol w="436968"/>
                <a:gridCol w="436968"/>
                <a:gridCol w="436968"/>
                <a:gridCol w="436968"/>
                <a:gridCol w="436968"/>
                <a:gridCol w="436968"/>
                <a:gridCol w="436968"/>
                <a:gridCol w="436968"/>
                <a:gridCol w="436968"/>
                <a:gridCol w="436968"/>
                <a:gridCol w="436968"/>
                <a:gridCol w="436968"/>
              </a:tblGrid>
              <a:tr h="587016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985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0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Race/Ethnicity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8701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01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34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67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67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301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01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0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567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67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67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38200" y="5516217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Medicare patients aged 65 &amp; older with CKD &amp; diabetes mellitus. Abbreviations: CKD, chronic kidney disease; A1c, glycosylated hemoglobin.</a:t>
            </a:r>
          </a:p>
        </p:txBody>
      </p:sp>
    </p:spTree>
    <p:extLst>
      <p:ext uri="{BB962C8B-B14F-4D97-AF65-F5344CB8AC3E}">
        <p14:creationId xmlns:p14="http://schemas.microsoft.com/office/powerpoint/2010/main" val="1726386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baseline="30000" dirty="0"/>
              <a:t> </a:t>
            </a:r>
            <a:r>
              <a:rPr lang="en-US" sz="1800" b="1" dirty="0"/>
              <a:t>Table 2.5  HP2020 CKD-8 Reduce the rate of new cases of end-stage renal disease (ESRD): Target 344.3 new cases per million population 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0600" y="5867400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 smtClean="0"/>
              <a:t>(Continued on next slide)</a:t>
            </a:r>
            <a:endParaRPr lang="en-US" sz="1200" i="1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926658"/>
              </p:ext>
            </p:extLst>
          </p:nvPr>
        </p:nvGraphicFramePr>
        <p:xfrm>
          <a:off x="1143000" y="1295400"/>
          <a:ext cx="6838950" cy="4280154"/>
        </p:xfrm>
        <a:graphic>
          <a:graphicData uri="http://schemas.openxmlformats.org/drawingml/2006/table">
            <a:tbl>
              <a:tblPr firstRow="1" firstCol="1" bandRow="1"/>
              <a:tblGrid>
                <a:gridCol w="1258118"/>
                <a:gridCol w="428904"/>
                <a:gridCol w="429539"/>
                <a:gridCol w="428904"/>
                <a:gridCol w="429539"/>
                <a:gridCol w="429539"/>
                <a:gridCol w="428904"/>
                <a:gridCol w="429539"/>
                <a:gridCol w="428904"/>
                <a:gridCol w="429539"/>
                <a:gridCol w="429539"/>
                <a:gridCol w="428904"/>
                <a:gridCol w="429539"/>
                <a:gridCol w="429539"/>
              </a:tblGrid>
              <a:tr h="21717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</a:p>
                  </a:txBody>
                  <a:tcPr marL="2730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709.5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622.4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633.6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524.8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538.0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543.4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</a:p>
                  </a:txBody>
                  <a:tcPr marL="2730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304.2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only~</a:t>
                      </a:r>
                    </a:p>
                  </a:txBody>
                  <a:tcPr marL="2730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3547.7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3552.0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2902.8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2388.6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2175.3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2578.2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2356.9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2465.1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</a:t>
                      </a:r>
                    </a:p>
                  </a:txBody>
                  <a:tcPr marL="2730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1126.0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1131.7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1093.8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1091.6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1072.7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1070.5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989.1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939.6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2730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2730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2730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643.2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640.9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589.6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586.4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583.5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576.7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563.9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528.0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515.4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</a:p>
                  </a:txBody>
                  <a:tcPr marL="2730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only, not Hispanic or Latino</a:t>
                      </a:r>
                    </a:p>
                  </a:txBody>
                  <a:tcPr marL="2730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1143.9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1153.5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1152.0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1134.8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1095.7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1093.6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1054.5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1011.0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962.9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939.9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</a:p>
                  </a:txBody>
                  <a:tcPr marL="2730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253.4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630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490250"/>
              </p:ext>
            </p:extLst>
          </p:nvPr>
        </p:nvGraphicFramePr>
        <p:xfrm>
          <a:off x="1185863" y="990600"/>
          <a:ext cx="7000873" cy="4240765"/>
        </p:xfrm>
        <a:graphic>
          <a:graphicData uri="http://schemas.openxmlformats.org/drawingml/2006/table">
            <a:tbl>
              <a:tblPr firstRow="1" firstCol="1" bandRow="1"/>
              <a:tblGrid>
                <a:gridCol w="1287906"/>
                <a:gridCol w="439059"/>
                <a:gridCol w="439709"/>
                <a:gridCol w="439059"/>
                <a:gridCol w="439709"/>
                <a:gridCol w="439709"/>
                <a:gridCol w="439059"/>
                <a:gridCol w="439709"/>
                <a:gridCol w="439059"/>
                <a:gridCol w="439709"/>
                <a:gridCol w="439709"/>
                <a:gridCol w="439059"/>
                <a:gridCol w="439709"/>
                <a:gridCol w="439709"/>
              </a:tblGrid>
              <a:tr h="19501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501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494.4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1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327.1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501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1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1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1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1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501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1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1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606.8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612.2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574.8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546.2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501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1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841.4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823.3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821.3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799.6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796.2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776.8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738.3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737.0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45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1580.1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1611.7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1654.3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1598.8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1599.3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1451.6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1438.7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1436.3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1406.8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1397.6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1384.0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1379.3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1351.7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1358.4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1351.8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1267.8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1224.8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1756.0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1853.7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1843.7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1844.6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1889.8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1876.8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1853.2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1864.0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1859.1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1783.0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1687.0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1674.4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4563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1259.2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1406.0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1463.6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1478.7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1508.6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1547.8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1477.3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1365.0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1306.4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1221.2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itle 7"/>
          <p:cNvSpPr txBox="1">
            <a:spLocks/>
          </p:cNvSpPr>
          <p:nvPr/>
        </p:nvSpPr>
        <p:spPr>
          <a:xfrm>
            <a:off x="457200" y="274638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baseline="30000" dirty="0" smtClean="0"/>
              <a:t> </a:t>
            </a:r>
            <a:r>
              <a:rPr lang="en-US" sz="1800" b="1" dirty="0" smtClean="0"/>
              <a:t>Table 2.5  HP2020 CKD-8 Reduce the rate of new cases of end-stage renal disease (ESRD): Target 344.3 new cases per million population </a:t>
            </a:r>
            <a:r>
              <a:rPr lang="en-US" sz="1800" i="1" dirty="0" smtClean="0"/>
              <a:t>(Continued</a:t>
            </a:r>
            <a:r>
              <a:rPr lang="en-US" sz="1800" i="1" dirty="0" smtClean="0"/>
              <a:t>)</a:t>
            </a:r>
            <a:r>
              <a:rPr lang="en-US" sz="1800" b="1" dirty="0" smtClean="0"/>
              <a:t> 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8200" y="5334000"/>
            <a:ext cx="7696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USRDS ESRD Database and CDC Bridged Race </a:t>
            </a:r>
            <a:r>
              <a:rPr lang="en-US" sz="1200" i="1" dirty="0" err="1"/>
              <a:t>Intercensal</a:t>
            </a:r>
            <a:r>
              <a:rPr lang="en-US" sz="1200" i="1" dirty="0"/>
              <a:t> Estimates Dataset, Incident ESRD patients. Rates adjusted for: overall, age/sex/race; rates by age adjusted for sex/race; rates by sex adjusted for age/race; rates by race/ethnicity adjusted for age/sex. Reference: 2012 patients. “.” Zero values in this cell. ~Estimate shown is imprecise due to small sample size and may be unstable over time. Abbreviations: CDC, Centers for Disease Control and Prevention; CKD, chronic kidney disease; ESRD, end-stage renal disease.</a:t>
            </a:r>
          </a:p>
        </p:txBody>
      </p:sp>
    </p:spTree>
    <p:extLst>
      <p:ext uri="{BB962C8B-B14F-4D97-AF65-F5344CB8AC3E}">
        <p14:creationId xmlns:p14="http://schemas.microsoft.com/office/powerpoint/2010/main" val="2681303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/>
              <a:t>Table 2.6  HP2020 CKD-9.1 Reduce kidney failure due to diabetes: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Target </a:t>
            </a:r>
            <a:r>
              <a:rPr lang="en-US" sz="1800" b="1" dirty="0"/>
              <a:t>150.6 per million population </a:t>
            </a:r>
            <a:endParaRPr lang="en-US" sz="1800" b="1" baseline="30000" dirty="0">
              <a:solidFill>
                <a:srgbClr val="FF0000"/>
              </a:solidFill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990600" y="5791200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 smtClean="0"/>
              <a:t>(Continued on next slide)</a:t>
            </a:r>
            <a:endParaRPr lang="en-US" sz="1200" i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096503"/>
              </p:ext>
            </p:extLst>
          </p:nvPr>
        </p:nvGraphicFramePr>
        <p:xfrm>
          <a:off x="1143000" y="1066800"/>
          <a:ext cx="6829539" cy="4405884"/>
        </p:xfrm>
        <a:graphic>
          <a:graphicData uri="http://schemas.openxmlformats.org/drawingml/2006/table">
            <a:tbl>
              <a:tblPr firstRow="1" firstCol="1" bandRow="1"/>
              <a:tblGrid>
                <a:gridCol w="1296774"/>
                <a:gridCol w="34290"/>
                <a:gridCol w="370236"/>
                <a:gridCol w="427195"/>
                <a:gridCol w="427195"/>
                <a:gridCol w="427195"/>
                <a:gridCol w="427828"/>
                <a:gridCol w="427195"/>
                <a:gridCol w="427195"/>
                <a:gridCol w="427195"/>
                <a:gridCol w="427828"/>
                <a:gridCol w="427195"/>
                <a:gridCol w="427195"/>
                <a:gridCol w="427195"/>
                <a:gridCol w="427828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7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30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526.0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494.4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391.1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only~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2190.5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2256.4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1699.7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1729.3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1490.5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1309.2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1537.5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1446.7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1480.8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525.9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520.2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496.4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497.1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502.9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Ethnicity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African American only, not Hispanic or 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533.8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528.2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503.3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504.9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107.0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951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679573"/>
              </p:ext>
            </p:extLst>
          </p:nvPr>
        </p:nvGraphicFramePr>
        <p:xfrm>
          <a:off x="1157290" y="1371600"/>
          <a:ext cx="6829419" cy="3662934"/>
        </p:xfrm>
        <a:graphic>
          <a:graphicData uri="http://schemas.openxmlformats.org/drawingml/2006/table">
            <a:tbl>
              <a:tblPr firstRow="1" firstCol="1" bandRow="1"/>
              <a:tblGrid>
                <a:gridCol w="1314083"/>
                <a:gridCol w="371371"/>
                <a:gridCol w="428505"/>
                <a:gridCol w="428505"/>
                <a:gridCol w="428505"/>
                <a:gridCol w="429140"/>
                <a:gridCol w="428505"/>
                <a:gridCol w="428505"/>
                <a:gridCol w="428505"/>
                <a:gridCol w="429140"/>
                <a:gridCol w="428505"/>
                <a:gridCol w="428505"/>
                <a:gridCol w="428505"/>
                <a:gridCol w="429140"/>
              </a:tblGrid>
              <a:tr h="113665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889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3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496.6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706.7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646.5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748.3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736.3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721.6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725.9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649.1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722.2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700.4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719.1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641.0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327.0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itle 6"/>
          <p:cNvSpPr txBox="1">
            <a:spLocks/>
          </p:cNvSpPr>
          <p:nvPr/>
        </p:nvSpPr>
        <p:spPr>
          <a:xfrm>
            <a:off x="457200" y="274638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dirty="0" smtClean="0"/>
              <a:t>Table 2.6  HP2020 CKD-9.1 Reduce kidney failure due to diabetes: </a:t>
            </a:r>
          </a:p>
          <a:p>
            <a:r>
              <a:rPr lang="en-US" sz="1800" b="1" dirty="0" smtClean="0"/>
              <a:t>Target 150.6 per million population </a:t>
            </a:r>
            <a:r>
              <a:rPr lang="en-US" sz="1800" i="1" dirty="0" smtClean="0"/>
              <a:t>(Continued)</a:t>
            </a:r>
            <a:endParaRPr lang="en-US" sz="1800" i="1" baseline="300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8200" y="5410200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USRDS ESRD Database and CDC Bridged Race </a:t>
            </a:r>
            <a:r>
              <a:rPr lang="en-US" sz="1200" i="1" dirty="0" err="1"/>
              <a:t>Intercensal</a:t>
            </a:r>
            <a:r>
              <a:rPr lang="en-US" sz="1200" i="1" dirty="0"/>
              <a:t> Estimates Dataset, Incident ESRD patients. Adjusted for age/sex/race; reference: 2012. “.” Zero values in this cell. *Values for cells with 10 or fewer patients are suppressed.  ~Estimate shown is imprecise due to small sample size and may be unstable over time.  Abbreviations: CDC, Centers for Disease Control and Prevention; CKD, chronic kidney disease; ESRD, end-stage renal disease.</a:t>
            </a:r>
          </a:p>
        </p:txBody>
      </p:sp>
    </p:spTree>
    <p:extLst>
      <p:ext uri="{BB962C8B-B14F-4D97-AF65-F5344CB8AC3E}">
        <p14:creationId xmlns:p14="http://schemas.microsoft.com/office/powerpoint/2010/main" val="4038940402"/>
      </p:ext>
    </p:extLst>
  </p:cSld>
  <p:clrMapOvr>
    <a:masterClrMapping/>
  </p:clrMapOvr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265</TotalTime>
  <Words>8858</Words>
  <Application>Microsoft Office PowerPoint</Application>
  <PresentationFormat>On-screen Show (4:3)</PresentationFormat>
  <Paragraphs>6738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ADR_PPT_Template_CKD</vt:lpstr>
      <vt:lpstr>PowerPoint Presentation</vt:lpstr>
      <vt:lpstr>PowerPoint Presentation</vt:lpstr>
      <vt:lpstr>Table 2.2  HP2020 D-12 Increase the proportion of persons with diagnosed diabetes who obtain an annual urinary microalbumin measurement: Target 37.0%</vt:lpstr>
      <vt:lpstr> Table 2.3  HP2020 CKD-4.1 Increase the proportion of persons with chronic kidney disease who receive medical evaluation with serum creatinine, lipids, and microalbuminuria: Target 28.3% </vt:lpstr>
      <vt:lpstr>PowerPoint Presentation</vt:lpstr>
      <vt:lpstr> Table 2.5  HP2020 CKD-8 Reduce the rate of new cases of end-stage renal disease (ESRD): Target 344.3 new cases per million population </vt:lpstr>
      <vt:lpstr>PowerPoint Presentation</vt:lpstr>
      <vt:lpstr>Table 2.6  HP2020 CKD-9.1 Reduce kidney failure due to diabetes:  Target 150.6 per million population </vt:lpstr>
      <vt:lpstr>PowerPoint Presentation</vt:lpstr>
      <vt:lpstr> Table 2.7  HP2020 CKD-9.2 Reduce kidney failure due to diabetes among  persons with diabetes: Target 2,380.5 per million population</vt:lpstr>
      <vt:lpstr> Table 2.7  HP2020 CKD-9.2 Reduce kidney failure due to diabetes among  persons with diabetes: Target 2,380.5 per million population (Continued)</vt:lpstr>
      <vt:lpstr> Table 2.8  HP2020 CKD-10 Increase the proportion of chronic kidney disease patients receiving care from a nephrologist at least 12 months before the start of  renal replacement therapy: Target 29.8% </vt:lpstr>
      <vt:lpstr>PowerPoint Presentation</vt:lpstr>
      <vt:lpstr>PowerPoint Presentation</vt:lpstr>
      <vt:lpstr>PowerPoint Presentation</vt:lpstr>
      <vt:lpstr> Table 2.9  HP2020 CKD-11.1: Increase the proportion of adult hemodialysis patients who use arteriovenous fistulas as the primary mode of vascular access:  Previous data source target 50.6% (Continued)</vt:lpstr>
      <vt:lpstr>PowerPoint Presentation</vt:lpstr>
      <vt:lpstr> Table 2.10   HP2020 CKD-11.2: Reduce the proportion of adult hemodialysis patients who use catheters as the only mode of vascular access:  Previous data source target 26.1% (Continued)</vt:lpstr>
      <vt:lpstr>PowerPoint Presentation</vt:lpstr>
      <vt:lpstr> Table 2.11  HP2020 CKD-11.3 Increase the proportion of adult hemodialysis patients who use arteriovenous fistulas or have a maturing fistula as the primary mode of vascular access at the start of renal replacement therapy: Target 34.5% (Continued)</vt:lpstr>
      <vt:lpstr>PowerPoint Presentation</vt:lpstr>
      <vt:lpstr> Table 2.12  HP2020 CKD-12 Increase the proportion of dialysis patients waitlisted and/or receiving a deceased donor kidney transplant within 1 year of end-stage renal disease (ESRD) start (among patients under 70 years of age):  Target 18.4% of dialysis patients (Continued)</vt:lpstr>
      <vt:lpstr>PowerPoint Presentation</vt:lpstr>
      <vt:lpstr>Table 2.13 HP2020 CKD-13.1 Increase the proportion of patients receiving a kidney transplant within 3 years of end-stage renal disease (ESRD): Target 19.7% (Continued)</vt:lpstr>
      <vt:lpstr>PowerPoint Presentation</vt:lpstr>
      <vt:lpstr>PowerPoint Presentation</vt:lpstr>
      <vt:lpstr> Table 2.14  HP2020 CKD-13.2 Increase the proportion of patients who receive  a preemptive transplant at the start of ESRD: No applicable target (Continued)</vt:lpstr>
      <vt:lpstr>PowerPoint Presentation</vt:lpstr>
      <vt:lpstr> Table 2.15  HP2020 CKD-14.1 Reduce the total number of deaths for  persons on dialysis: Target 190.0 deaths per 1,000 patient years (Continued)</vt:lpstr>
      <vt:lpstr>PowerPoint Presentation</vt:lpstr>
      <vt:lpstr> Table 2.16  HP2020 CKD-14.2 Reduce the number of deaths in dialysis patients within the first 3 months of initiation of renal replacement therapy:  Target 328.7 deaths per 1,000 patient years at risk (Continued)</vt:lpstr>
      <vt:lpstr>PowerPoint Presentation</vt:lpstr>
      <vt:lpstr> Table 2.17  HP2020 CKD-14.3 Reduce the number of cardiovascular deaths for persons on dialysis: Target 80.9 deaths per 1,000 patient years at risk (Continued)</vt:lpstr>
      <vt:lpstr>PowerPoint Presentation</vt:lpstr>
      <vt:lpstr> Table 2.18  HP2020 CKD-14.4 Reduce the total number of deaths for persons with a functioning kidney transplant: Target 29.3 deaths per 1,000 patient years at risk (Continued)</vt:lpstr>
      <vt:lpstr>PowerPoint Presentation</vt:lpstr>
      <vt:lpstr> Table 2.19  HP2020 CKD-14.5 Reduce the number of cardiovascular deaths in persons with a functioning kidney transplant: Target 4.5 deaths per 1,000 patient years at risk  (Continued)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Lan Tong</cp:lastModifiedBy>
  <cp:revision>56</cp:revision>
  <dcterms:created xsi:type="dcterms:W3CDTF">2014-11-10T19:37:45Z</dcterms:created>
  <dcterms:modified xsi:type="dcterms:W3CDTF">2015-11-11T20:00:07Z</dcterms:modified>
</cp:coreProperties>
</file>