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CA8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72" autoAdjust="0"/>
  </p:normalViewPr>
  <p:slideViewPr>
    <p:cSldViewPr showGuides="1">
      <p:cViewPr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210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460689"/>
            <a:ext cx="3200399" cy="124861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04874" y="2362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2015 </a:t>
            </a:r>
            <a:r>
              <a:rPr lang="en-US" sz="2400" b="1" cap="small" baseline="0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baseline="0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Volume 2: End-Stage Renal Disease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0" y="3733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ndara" panose="020E0502030303020204" pitchFamily="34" charset="0"/>
              </a:rPr>
              <a:t>Chapter 3: Clinical Indicators and Preventive Care</a:t>
            </a:r>
            <a:endParaRPr lang="en-US" sz="3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0E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Vol 2, ESRD, Ch 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1597"/>
            <a:ext cx="1165357" cy="454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61" r:id="rId4"/>
    <p:sldLayoutId id="21474836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48" y="1095417"/>
            <a:ext cx="4574704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6477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3.7 </a:t>
            </a:r>
            <a:r>
              <a:rPr lang="en-US" sz="2800" b="1" baseline="30000" dirty="0"/>
              <a:t>Percentage of all adult hemodialysis </a:t>
            </a:r>
            <a:r>
              <a:rPr lang="en-US" sz="2800" b="1" baseline="30000" dirty="0" smtClean="0"/>
              <a:t>patients, 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>from </a:t>
            </a:r>
            <a:r>
              <a:rPr lang="en-US" sz="2800" b="1" baseline="30000" dirty="0"/>
              <a:t>Medicare </a:t>
            </a:r>
            <a:r>
              <a:rPr lang="en-US" sz="2800" b="1" baseline="30000" dirty="0" smtClean="0"/>
              <a:t>claims </a:t>
            </a:r>
            <a:r>
              <a:rPr lang="en-US" sz="2800" b="1" baseline="30000" dirty="0"/>
              <a:t>data, 2010-2013 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638800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 smtClean="0"/>
              <a:t>Data Source</a:t>
            </a:r>
            <a:r>
              <a:rPr lang="en-US" i="1" baseline="30000" dirty="0"/>
              <a:t>: Special analyses, USRDS ESRD Database. The percentage of hemodialysis patients ≥18 years old at the start of the month with ≥1 red blood cell transfusion claims in a given month among hemodialysis patients having a claim for at least one dialysis session during the month. Abbreviation: RBC, red blood cell.  </a:t>
            </a:r>
            <a:r>
              <a:rPr lang="en-US" i="1" dirty="0" smtClean="0"/>
              <a:t> </a:t>
            </a:r>
            <a:endParaRPr lang="en-US" i="1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1639883" y="762000"/>
            <a:ext cx="5864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baseline="30000" dirty="0">
                <a:solidFill>
                  <a:prstClr val="black"/>
                </a:solidFill>
                <a:ea typeface="+mj-ea"/>
                <a:cs typeface="+mj-cs"/>
              </a:rPr>
              <a:t>(a) by number of red blood cell transfusions received in a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1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71600"/>
            <a:ext cx="6858014" cy="411480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3.7 </a:t>
            </a:r>
            <a:r>
              <a:rPr lang="en-US" sz="2800" b="1" baseline="30000" dirty="0"/>
              <a:t>Percentage of all adult hemodialysis </a:t>
            </a:r>
            <a:r>
              <a:rPr lang="en-US" sz="2800" b="1" baseline="30000" dirty="0" smtClean="0"/>
              <a:t>patients, 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>from </a:t>
            </a:r>
            <a:r>
              <a:rPr lang="en-US" sz="2800" b="1" baseline="30000" dirty="0"/>
              <a:t>Medicare </a:t>
            </a:r>
            <a:r>
              <a:rPr lang="en-US" sz="2800" b="1" baseline="30000" dirty="0" smtClean="0"/>
              <a:t>claims </a:t>
            </a:r>
            <a:r>
              <a:rPr lang="en-US" sz="2800" b="1" baseline="30000" dirty="0"/>
              <a:t>data, 2010-2013</a:t>
            </a:r>
            <a:r>
              <a:rPr lang="en-US" sz="2800" b="1" baseline="30000" dirty="0" smtClean="0"/>
              <a:t> </a:t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638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 smtClean="0"/>
              <a:t>Data Source</a:t>
            </a:r>
            <a:r>
              <a:rPr lang="en-US" i="1" baseline="30000" dirty="0"/>
              <a:t>: Special analyses, USRDS ESRD Database. The percentage of hemodialysis patients ≥18 years old at the start of the month with ≥1 red blood cell transfusion claims in a given month among hemodialysis patients having a claim for at least one dialysis session during the month. Abbreviation: RBC, red blood cell.  </a:t>
            </a:r>
            <a:r>
              <a:rPr lang="en-US" i="1" baseline="30000" dirty="0" smtClean="0"/>
              <a:t> </a:t>
            </a:r>
            <a:endParaRPr lang="en-US" i="1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1359358" y="914400"/>
            <a:ext cx="64252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baseline="30000" dirty="0">
                <a:solidFill>
                  <a:prstClr val="black"/>
                </a:solidFill>
                <a:ea typeface="+mj-ea"/>
                <a:cs typeface="+mj-cs"/>
              </a:rPr>
              <a:t>(b) with ≥1 claims for a red blood cell transfusion in a month by 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8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222512"/>
            <a:ext cx="6858014" cy="411480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3.8 </a:t>
            </a:r>
            <a:r>
              <a:rPr lang="en-US" sz="2800" b="1" baseline="30000" dirty="0"/>
              <a:t>Mean monthly </a:t>
            </a:r>
            <a:r>
              <a:rPr lang="en-US" sz="2800" b="1" baseline="30000" dirty="0" err="1"/>
              <a:t>Hgb</a:t>
            </a:r>
            <a:r>
              <a:rPr lang="en-US" sz="2800" b="1" baseline="30000" dirty="0"/>
              <a:t> level and mean monthly EPO dose (expressed as units/week) in adult peritoneal dialysis patients on dialysis ≥90 days, 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>Medicare </a:t>
            </a:r>
            <a:r>
              <a:rPr lang="en-US" sz="2800" b="1" baseline="30000" dirty="0"/>
              <a:t>claims, 1995-2013</a:t>
            </a: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 smtClean="0"/>
              <a:t>Data Source</a:t>
            </a:r>
            <a:r>
              <a:rPr lang="en-US" i="1" baseline="30000" dirty="0"/>
              <a:t>: Special analyses, USRDS ESRD Database. The percentage of hemodialysis patients ≥18 years old at the start of the month with ≥1 red blood cell transfusion claims in a given month among hemodialysis patients having a claim for at least one dialysis session during the month. Abbreviation: RBC, red blood cell.  </a:t>
            </a:r>
            <a:r>
              <a:rPr lang="en-US" i="1" baseline="30000" dirty="0" smtClean="0"/>
              <a:t> </a:t>
            </a:r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val="259744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3" y="1066800"/>
            <a:ext cx="6812294" cy="423063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3.9 Distribution </a:t>
            </a:r>
            <a:r>
              <a:rPr lang="en-US" sz="2800" b="1" baseline="30000" dirty="0"/>
              <a:t>of monthly </a:t>
            </a:r>
            <a:r>
              <a:rPr lang="en-US" sz="2800" b="1" baseline="30000" dirty="0" err="1"/>
              <a:t>Hgb</a:t>
            </a:r>
            <a:r>
              <a:rPr lang="en-US" sz="2800" b="1" baseline="30000" dirty="0"/>
              <a:t> (g/</a:t>
            </a:r>
            <a:r>
              <a:rPr lang="en-US" sz="2800" b="1" baseline="30000" dirty="0" err="1"/>
              <a:t>dL</a:t>
            </a:r>
            <a:r>
              <a:rPr lang="en-US" sz="2800" b="1" baseline="30000" dirty="0"/>
              <a:t>) levels in ESA-treated adult (≥18 years old) peritoneal dialysis patients on dialysis ≥90 days, Medicare claims, 1995-2013</a:t>
            </a: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Distribution of </a:t>
            </a:r>
            <a:r>
              <a:rPr lang="en-US" i="1" baseline="30000" dirty="0" err="1"/>
              <a:t>Hgb</a:t>
            </a:r>
            <a:r>
              <a:rPr lang="en-US" i="1" baseline="30000" dirty="0"/>
              <a:t> levels among peritoneal dialysis patients within a given month who had claims for </a:t>
            </a:r>
            <a:r>
              <a:rPr lang="en-US" i="1" baseline="30000" dirty="0" err="1"/>
              <a:t>Hgb</a:t>
            </a:r>
            <a:r>
              <a:rPr lang="en-US" i="1" baseline="30000" dirty="0"/>
              <a:t> level and ESA use, were on dialysis ≥90 days, and were ≥18 years old at the start of the month. Abbreviations: ESA, erythropoiesis-stimulating agents; </a:t>
            </a:r>
            <a:r>
              <a:rPr lang="en-US" i="1" baseline="30000" dirty="0" err="1"/>
              <a:t>Hgb</a:t>
            </a:r>
            <a:r>
              <a:rPr lang="en-US" i="1" baseline="30000" dirty="0"/>
              <a:t>, hemoglobin.</a:t>
            </a:r>
          </a:p>
        </p:txBody>
      </p:sp>
    </p:spTree>
    <p:extLst>
      <p:ext uri="{BB962C8B-B14F-4D97-AF65-F5344CB8AC3E}">
        <p14:creationId xmlns:p14="http://schemas.microsoft.com/office/powerpoint/2010/main" val="220649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219200"/>
            <a:ext cx="6858014" cy="381610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3.10 </a:t>
            </a:r>
            <a:r>
              <a:rPr lang="en-US" sz="2800" b="1" baseline="30000" dirty="0"/>
              <a:t>Monthly IV iron use and mean monthly IV iron dose in adult peritoneal dialysis patients on dialysis ≥90 days, Medicare claims, 2005-2013</a:t>
            </a: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Monthly IV iron use is among peritoneal dialysis patients on dialysis ≥90 days and ≥18 years old at the start of the given month. Mean IV iron dose was calculated as the average does of IV iron a patient received, among patients receiving iron during the month. Abbreviation: IV, intravenous.</a:t>
            </a:r>
          </a:p>
        </p:txBody>
      </p:sp>
    </p:spTree>
    <p:extLst>
      <p:ext uri="{BB962C8B-B14F-4D97-AF65-F5344CB8AC3E}">
        <p14:creationId xmlns:p14="http://schemas.microsoft.com/office/powerpoint/2010/main" val="412414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18" y="990600"/>
            <a:ext cx="4276765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3.11 </a:t>
            </a:r>
            <a:r>
              <a:rPr lang="en-US" sz="2800" b="1" baseline="30000" dirty="0"/>
              <a:t>Distribution of TSAT levels (%) in adult peritoneal dialysis patients on dialysis for at least 1 year, </a:t>
            </a:r>
            <a:r>
              <a:rPr lang="en-US" sz="2800" b="1" baseline="30000" dirty="0" err="1"/>
              <a:t>CROWNWeb</a:t>
            </a:r>
            <a:r>
              <a:rPr lang="en-US" sz="2800" b="1" baseline="30000" dirty="0"/>
              <a:t> data, December 2012, 2013, and 2014</a:t>
            </a: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</a:t>
            </a:r>
            <a:r>
              <a:rPr lang="en-US" i="1" baseline="30000" dirty="0" err="1"/>
              <a:t>CROWNWeb</a:t>
            </a:r>
            <a:r>
              <a:rPr lang="en-US" i="1" baseline="30000" dirty="0"/>
              <a:t> clinical extracts for October to December for years 2012, 2013 and 2014. Dialysis patients on treatment for ESRD at least 1 year at the time of measurement of TSAT level for that year, ≥18 years old as of December 1st of that year, and who were alive through December 31 of that year. Abbreviation: TSAT, transferrin saturation.</a:t>
            </a:r>
          </a:p>
        </p:txBody>
      </p:sp>
    </p:spTree>
    <p:extLst>
      <p:ext uri="{BB962C8B-B14F-4D97-AF65-F5344CB8AC3E}">
        <p14:creationId xmlns:p14="http://schemas.microsoft.com/office/powerpoint/2010/main" val="906902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15" y="1144166"/>
            <a:ext cx="4477371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3.12 </a:t>
            </a:r>
            <a:r>
              <a:rPr lang="en-US" sz="2800" b="1" baseline="30000" dirty="0"/>
              <a:t>Distribution of the most recent serum ferritin (ng/mL) level taken between October and December in adult peritoneal dialysis patients on dialysis for at least 1 year, </a:t>
            </a:r>
            <a:r>
              <a:rPr lang="en-US" sz="2800" b="1" baseline="30000" dirty="0" err="1"/>
              <a:t>CROWNWeb</a:t>
            </a:r>
            <a:r>
              <a:rPr lang="en-US" sz="2800" b="1" baseline="30000" dirty="0"/>
              <a:t> data, December 2012, 2013, and 2014</a:t>
            </a: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Source: </a:t>
            </a:r>
            <a:r>
              <a:rPr lang="en-US" i="1" baseline="30000" dirty="0"/>
              <a:t>Special analyses, USRDS ESRD Database. </a:t>
            </a:r>
            <a:r>
              <a:rPr lang="en-US" i="1" baseline="30000" dirty="0" err="1"/>
              <a:t>CROWNWeb</a:t>
            </a:r>
            <a:r>
              <a:rPr lang="en-US" i="1" baseline="30000" dirty="0"/>
              <a:t> clinical extracts for October to December for years 2012, 2013 and 2014. Dialysis patients on treatment for ESRD at least 1 year at the time of measurement of serum ferritin for that year, ≥18 years old as of December 1 of that year, and who were alive through December 31 of that year</a:t>
            </a:r>
          </a:p>
        </p:txBody>
      </p:sp>
    </p:spTree>
    <p:extLst>
      <p:ext uri="{BB962C8B-B14F-4D97-AF65-F5344CB8AC3E}">
        <p14:creationId xmlns:p14="http://schemas.microsoft.com/office/powerpoint/2010/main" val="209109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0668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3.13 Percentage </a:t>
            </a:r>
            <a:r>
              <a:rPr lang="en-US" sz="2800" b="1" baseline="30000" dirty="0"/>
              <a:t>of all adult peritoneal dialysis patients from Medicare claims data, 2010-2013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The percentage of peritoneal dialysis patients with ≥1 red blood cell transfusion claims in a given month was among peritoneal dialysis patients having a claim for at least one dialysis session during the month, and who were ≥18 years old at the start of the month. Abbreviation: RBC, red blood cell.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900" y="838200"/>
            <a:ext cx="7696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>
                <a:solidFill>
                  <a:prstClr val="black"/>
                </a:solidFill>
                <a:ea typeface="+mj-ea"/>
                <a:cs typeface="+mj-cs"/>
              </a:rPr>
              <a:t>(a) by number of red blood cell transfusions received in a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36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71600"/>
            <a:ext cx="6858014" cy="411480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3.13 Percentage </a:t>
            </a:r>
            <a:r>
              <a:rPr lang="en-US" sz="2800" b="1" baseline="30000" dirty="0"/>
              <a:t>of all adult peritoneal dialysis patients from Medicare claims data, 2010-2013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The percentage of peritoneal dialysis patients with ≥1 red blood cell transfusion claims in a given month was among peritoneal dialysis patients having a claim for at least one dialysis session during the month, and who were ≥18 years old at the start of the month. Abbreviation: RBC, red blood cell.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0" y="990600"/>
            <a:ext cx="7696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>
                <a:solidFill>
                  <a:prstClr val="black"/>
                </a:solidFill>
                <a:ea typeface="+mj-ea"/>
                <a:cs typeface="+mj-cs"/>
              </a:rPr>
              <a:t>(b) with ≥1 claims for a red blood cell transfusion in a month by 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7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55" y="1066800"/>
            <a:ext cx="476169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3.14 Distribution </a:t>
            </a:r>
            <a:r>
              <a:rPr lang="en-US" sz="2800" b="1" baseline="30000" dirty="0"/>
              <a:t>of serum calcium levels in adult hemodialysis patients on dialysis for at least 1 year, </a:t>
            </a:r>
            <a:r>
              <a:rPr lang="en-US" sz="2800" b="1" baseline="30000" dirty="0" err="1"/>
              <a:t>CROWNWeb</a:t>
            </a:r>
            <a:r>
              <a:rPr lang="en-US" sz="2800" b="1" baseline="30000" dirty="0"/>
              <a:t> data, December 2012, 2013, and 2014 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</a:t>
            </a:r>
            <a:r>
              <a:rPr lang="en-US" i="1" baseline="30000" dirty="0" err="1"/>
              <a:t>CROWNWeb</a:t>
            </a:r>
            <a:r>
              <a:rPr lang="en-US" i="1" baseline="30000" dirty="0"/>
              <a:t> clinical extracts for October to December for years 2012, 2013 and 2014. Dialysis patients on treatment for ESRD at least 1 year at the time of measurement of serum calcium for that year, ≥18 years old as of December 1 of that year and who were alive through December 31 of that year.</a:t>
            </a:r>
          </a:p>
        </p:txBody>
      </p:sp>
    </p:spTree>
    <p:extLst>
      <p:ext uri="{BB962C8B-B14F-4D97-AF65-F5344CB8AC3E}">
        <p14:creationId xmlns:p14="http://schemas.microsoft.com/office/powerpoint/2010/main" val="325276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562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Data Source: Special analyses, USRDS ESRD Database. Results shown are for laboratory values reported to </a:t>
            </a:r>
            <a:r>
              <a:rPr lang="en-US" i="1" baseline="30000" dirty="0" err="1" smtClean="0"/>
              <a:t>CROWNWeb</a:t>
            </a:r>
            <a:r>
              <a:rPr lang="en-US" i="1" baseline="30000" dirty="0" smtClean="0"/>
              <a:t> for December 2014, restricted to patients as follows: Panel a: Dialysis patients initiating treatment for ESRD at least 1 year prior to December 1, 2014, and who were alive through December 31, 2014</a:t>
            </a:r>
            <a:r>
              <a:rPr lang="en-US" i="1" baseline="30000" dirty="0"/>
              <a:t>. Abbreviations: ESRD, end-stage renal disease; HD, hemodialysis; </a:t>
            </a:r>
            <a:r>
              <a:rPr lang="en-US" i="1" baseline="30000" dirty="0" err="1"/>
              <a:t>Hgb</a:t>
            </a:r>
            <a:r>
              <a:rPr lang="en-US" i="1" baseline="30000" dirty="0"/>
              <a:t>, hemoglobin; </a:t>
            </a:r>
            <a:r>
              <a:rPr lang="en-US" i="1" baseline="30000" dirty="0" err="1"/>
              <a:t>Kt</a:t>
            </a:r>
            <a:r>
              <a:rPr lang="en-US" i="1" baseline="30000" dirty="0"/>
              <a:t>/V, see Glossary; PD, peritoneal dialysis.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 smtClean="0"/>
              <a:t>Figure 3.1 ESRD </a:t>
            </a:r>
            <a:r>
              <a:rPr lang="en-US" sz="2800" b="1" baseline="30000" dirty="0"/>
              <a:t>clinical </a:t>
            </a:r>
            <a:r>
              <a:rPr lang="en-US" sz="2800" b="1" baseline="30000" dirty="0" smtClean="0"/>
              <a:t>indicators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, </a:t>
            </a:r>
            <a:r>
              <a:rPr lang="en-US" sz="2800" b="1" baseline="30000" dirty="0" err="1">
                <a:solidFill>
                  <a:prstClr val="black"/>
                </a:solidFill>
              </a:rPr>
              <a:t>CROWNWeb</a:t>
            </a:r>
            <a:r>
              <a:rPr lang="en-US" sz="2800" b="1" baseline="30000" dirty="0">
                <a:solidFill>
                  <a:prstClr val="black"/>
                </a:solidFill>
              </a:rPr>
              <a:t> data, December 2014</a:t>
            </a:r>
            <a:r>
              <a:rPr lang="en-US" sz="2800" b="1" baseline="30000" dirty="0" smtClean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</a:t>
            </a:fld>
            <a:endParaRPr lang="en-US" b="1" dirty="0"/>
          </a:p>
        </p:txBody>
      </p:sp>
      <p:pic>
        <p:nvPicPr>
          <p:cNvPr id="1027" name="Picture 3" descr="\\vasa\USRDSdocs\ADR\2015\Chapters\Volume 2 - ESRD\3 - Clinical Indicators\Powerpoint\V2_C3_ClinicalInd_F1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05" y="1226619"/>
            <a:ext cx="5510791" cy="43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44669"/>
            <a:ext cx="853440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baseline="30000" dirty="0" smtClean="0">
                <a:solidFill>
                  <a:prstClr val="black"/>
                </a:solidFill>
              </a:rPr>
              <a:t>(a) Percentage </a:t>
            </a:r>
            <a:r>
              <a:rPr lang="en-US" sz="2600" b="1" baseline="30000" dirty="0">
                <a:solidFill>
                  <a:prstClr val="black"/>
                </a:solidFill>
              </a:rPr>
              <a:t>of prevalent hemodialysis and peritoneal dialysis patients meeting </a:t>
            </a:r>
            <a:endParaRPr lang="en-US" sz="2600" b="1" baseline="30000" dirty="0" smtClean="0">
              <a:solidFill>
                <a:prstClr val="black"/>
              </a:solidFill>
            </a:endParaRPr>
          </a:p>
          <a:p>
            <a:pPr lvl="0" algn="ctr"/>
            <a:r>
              <a:rPr lang="en-US" sz="2600" b="1" baseline="30000" dirty="0" smtClean="0">
                <a:solidFill>
                  <a:prstClr val="black"/>
                </a:solidFill>
              </a:rPr>
              <a:t>clinical </a:t>
            </a:r>
            <a:r>
              <a:rPr lang="en-US" sz="2600" b="1" baseline="30000" dirty="0">
                <a:solidFill>
                  <a:prstClr val="black"/>
                </a:solidFill>
              </a:rPr>
              <a:t>care guidelines for dialysis adequacy by modality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0" y="1144166"/>
            <a:ext cx="4793681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3.15 </a:t>
            </a:r>
            <a:r>
              <a:rPr lang="en-US" sz="2800" b="1" baseline="30000" dirty="0"/>
              <a:t>Distribution of serum calcium (levels in adult peritoneal dialysis patients on dialysis for at least 1 year, </a:t>
            </a:r>
            <a:r>
              <a:rPr lang="en-US" sz="2800" b="1" baseline="30000" dirty="0" err="1"/>
              <a:t>CROWNWeb</a:t>
            </a:r>
            <a:r>
              <a:rPr lang="en-US" sz="2800" b="1" baseline="30000" dirty="0"/>
              <a:t> data, 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>December </a:t>
            </a:r>
            <a:r>
              <a:rPr lang="en-US" sz="2800" b="1" baseline="30000" dirty="0"/>
              <a:t>2012, 2013, and 2014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</a:t>
            </a:r>
            <a:r>
              <a:rPr lang="en-US" i="1" baseline="30000" dirty="0" err="1"/>
              <a:t>CROWNWeb</a:t>
            </a:r>
            <a:r>
              <a:rPr lang="en-US" i="1" baseline="30000" dirty="0"/>
              <a:t> clinical extracts for October to December for years 2012, 2013 and 2014. Dialysis patients on treatment for ESRD at least 1 year at the time of measurement of serum calcium for that year, ≥18 years old as of December 1 of that year and who were alive through December 31 of that year.</a:t>
            </a:r>
          </a:p>
        </p:txBody>
      </p:sp>
    </p:spTree>
    <p:extLst>
      <p:ext uri="{BB962C8B-B14F-4D97-AF65-F5344CB8AC3E}">
        <p14:creationId xmlns:p14="http://schemas.microsoft.com/office/powerpoint/2010/main" val="2454942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50" y="1144166"/>
            <a:ext cx="4480501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3.16 </a:t>
            </a:r>
            <a:r>
              <a:rPr lang="en-US" sz="2800" b="1" baseline="30000" dirty="0"/>
              <a:t>Distribution of serum phosphorus (%) levels in adult hemodialysis patients on dialysis for at least 1 year, </a:t>
            </a:r>
            <a:r>
              <a:rPr lang="en-US" sz="2800" b="1" baseline="30000" dirty="0" err="1"/>
              <a:t>CROWNWeb</a:t>
            </a:r>
            <a:r>
              <a:rPr lang="en-US" sz="2800" b="1" baseline="30000" dirty="0"/>
              <a:t> data, 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>December </a:t>
            </a:r>
            <a:r>
              <a:rPr lang="en-US" sz="2800" b="1" baseline="30000" dirty="0"/>
              <a:t>2012, 2013, and 2014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</a:t>
            </a:r>
            <a:r>
              <a:rPr lang="en-US" i="1" baseline="30000" dirty="0" err="1"/>
              <a:t>CROWNWeb</a:t>
            </a:r>
            <a:r>
              <a:rPr lang="en-US" i="1" baseline="30000" dirty="0"/>
              <a:t> clinical extracts for December 2012, December 2013, and December 2014. Dialysis patients on treatment for ESRD at least 1 year at the time of measurement of serum phosphorus for that year, ≥18 years old as of December 1 of that year and who were alive through December 31 of that year.</a:t>
            </a:r>
          </a:p>
        </p:txBody>
      </p:sp>
    </p:spTree>
    <p:extLst>
      <p:ext uri="{BB962C8B-B14F-4D97-AF65-F5344CB8AC3E}">
        <p14:creationId xmlns:p14="http://schemas.microsoft.com/office/powerpoint/2010/main" val="397601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43" y="1066800"/>
            <a:ext cx="4452315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3.17 </a:t>
            </a:r>
            <a:r>
              <a:rPr lang="en-US" sz="2800" b="1" baseline="30000" dirty="0"/>
              <a:t>Distribution of serum phosphorus (%) levels in adult peritoneal dialysis patients on dialysis for at least 1 year, CROWNWEB data, 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>December </a:t>
            </a:r>
            <a:r>
              <a:rPr lang="en-US" sz="2800" b="1" baseline="30000" dirty="0"/>
              <a:t>2012, 2013, and 2014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</a:t>
            </a:r>
            <a:r>
              <a:rPr lang="en-US" i="1" baseline="30000" dirty="0" err="1"/>
              <a:t>CROWNWeb</a:t>
            </a:r>
            <a:r>
              <a:rPr lang="en-US" i="1" baseline="30000" dirty="0"/>
              <a:t> clinical extracts for December 2012, December 2013, and December 2014. Dialysis patients on treatment for ESRD at least 1 year at the time of measurement of serum phosphorus for that year, ≥18 years old as of December 1 of that year and who were alive through December 31 of that year.</a:t>
            </a:r>
          </a:p>
        </p:txBody>
      </p:sp>
    </p:spTree>
    <p:extLst>
      <p:ext uri="{BB962C8B-B14F-4D97-AF65-F5344CB8AC3E}">
        <p14:creationId xmlns:p14="http://schemas.microsoft.com/office/powerpoint/2010/main" val="282909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295400"/>
            <a:ext cx="6858014" cy="385268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3.18 Diabetes-related </a:t>
            </a:r>
            <a:r>
              <a:rPr lang="en-US" sz="2800" b="1" baseline="30000" dirty="0"/>
              <a:t>care among ESRD patients with diabetes mellitus aged 18-75 years, Medicare claims, 2004-2013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Point prevalent Medicare ESRD patients aged 18 to 75 years with a diagnosis claim for diabetes mellitus in the previous year; diabetes-related care in the measurement year. Abbreviations: ESRD, end-stage renal disease; HbA1C, glycosylated hemoglobin.</a:t>
            </a:r>
          </a:p>
        </p:txBody>
      </p:sp>
    </p:spTree>
    <p:extLst>
      <p:ext uri="{BB962C8B-B14F-4D97-AF65-F5344CB8AC3E}">
        <p14:creationId xmlns:p14="http://schemas.microsoft.com/office/powerpoint/2010/main" val="3625393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3.19 Percentage </a:t>
            </a:r>
            <a:r>
              <a:rPr lang="en-US" sz="2800" b="1" baseline="30000" dirty="0"/>
              <a:t>of ESRD patients with a claim for seasonal influenza vaccination (August 1-April 30 of subsequent </a:t>
            </a:r>
            <a:r>
              <a:rPr lang="en-US" sz="2800" b="1" baseline="30000" dirty="0" smtClean="0"/>
              <a:t>year</a:t>
            </a:r>
            <a:r>
              <a:rPr lang="en-US" sz="2800" b="1" baseline="30000" dirty="0"/>
              <a:t>)</a:t>
            </a:r>
            <a:r>
              <a:rPr lang="en-US" sz="2800" b="1" baseline="30000" dirty="0" smtClean="0"/>
              <a:t> </a:t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ESRD patients initiating treatment for ESRD at least 90 days before seasonal period: August 1-April 30 for influenza.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disease; HD, hemodialysis; Nat Am, Native American; PD, peritoneal dialysis; </a:t>
            </a:r>
            <a:r>
              <a:rPr lang="en-US" i="1" baseline="30000" dirty="0" err="1"/>
              <a:t>Tx</a:t>
            </a:r>
            <a:r>
              <a:rPr lang="en-US" i="1" baseline="30000" dirty="0"/>
              <a:t>, transplant..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219200"/>
            <a:ext cx="6858014" cy="4114808"/>
          </a:xfrm>
        </p:spPr>
      </p:pic>
      <p:sp>
        <p:nvSpPr>
          <p:cNvPr id="3" name="Rectangle 2"/>
          <p:cNvSpPr/>
          <p:nvPr/>
        </p:nvSpPr>
        <p:spPr>
          <a:xfrm>
            <a:off x="4002229" y="838200"/>
            <a:ext cx="11395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baseline="30000" dirty="0">
                <a:solidFill>
                  <a:prstClr val="black"/>
                </a:solidFill>
                <a:ea typeface="+mj-ea"/>
                <a:cs typeface="+mj-cs"/>
              </a:rPr>
              <a:t>(a) 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41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3.19 Percentage </a:t>
            </a:r>
            <a:r>
              <a:rPr lang="en-US" sz="2800" b="1" baseline="30000" dirty="0"/>
              <a:t>of ESRD patients with a claim for seasonal influenza vaccination (August 1-April 30 of subsequent </a:t>
            </a:r>
            <a:r>
              <a:rPr lang="en-US" sz="2800" b="1" baseline="30000" dirty="0" smtClean="0"/>
              <a:t>year</a:t>
            </a:r>
            <a:r>
              <a:rPr lang="en-US" sz="2800" b="1" baseline="30000" dirty="0"/>
              <a:t>)</a:t>
            </a:r>
            <a:r>
              <a:rPr lang="en-US" sz="2800" b="1" baseline="30000" dirty="0" smtClean="0"/>
              <a:t> </a:t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ESRD patients initiating treatment for ESRD at least 90 days before seasonal period: August 1-April 30 for influenza.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disease; HD, hemodialysis; Nat Am, Native American; PD, peritoneal dialysis; </a:t>
            </a:r>
            <a:r>
              <a:rPr lang="en-US" i="1" baseline="30000" dirty="0" err="1"/>
              <a:t>Tx</a:t>
            </a:r>
            <a:r>
              <a:rPr lang="en-US" i="1" baseline="30000" dirty="0"/>
              <a:t>, transplant..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47800"/>
            <a:ext cx="6858014" cy="4114808"/>
          </a:xfrm>
        </p:spPr>
      </p:pic>
      <p:sp>
        <p:nvSpPr>
          <p:cNvPr id="4" name="Rectangle 3"/>
          <p:cNvSpPr/>
          <p:nvPr/>
        </p:nvSpPr>
        <p:spPr>
          <a:xfrm>
            <a:off x="4151436" y="914400"/>
            <a:ext cx="8411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baseline="30000" dirty="0">
                <a:solidFill>
                  <a:prstClr val="black"/>
                </a:solidFill>
                <a:ea typeface="+mj-ea"/>
                <a:cs typeface="+mj-cs"/>
              </a:rPr>
              <a:t>(b)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03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3.19 Percentage </a:t>
            </a:r>
            <a:r>
              <a:rPr lang="en-US" sz="2800" b="1" baseline="30000" dirty="0"/>
              <a:t>of ESRD patients with a claim for seasonal influenza vaccination (August 1-April 30 of subsequent </a:t>
            </a:r>
            <a:r>
              <a:rPr lang="en-US" sz="2800" b="1" baseline="30000" dirty="0" smtClean="0"/>
              <a:t>year</a:t>
            </a:r>
            <a:r>
              <a:rPr lang="en-US" sz="2800" b="1" baseline="30000" dirty="0"/>
              <a:t>)</a:t>
            </a:r>
            <a:r>
              <a:rPr lang="en-US" sz="2800" b="1" baseline="30000" dirty="0" smtClean="0"/>
              <a:t> </a:t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ESRD patients initiating treatment for ESRD at least 90 days before seasonal period: August 1-April 30 for influenza.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disease; HD, hemodialysis; Nat Am, Native American; PD, peritoneal dialysis; </a:t>
            </a:r>
            <a:r>
              <a:rPr lang="en-US" i="1" baseline="30000" dirty="0" err="1"/>
              <a:t>Tx</a:t>
            </a:r>
            <a:r>
              <a:rPr lang="en-US" i="1" baseline="30000" dirty="0"/>
              <a:t>, transplant..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295400"/>
            <a:ext cx="6858014" cy="4114808"/>
          </a:xfrm>
        </p:spPr>
      </p:pic>
      <p:sp>
        <p:nvSpPr>
          <p:cNvPr id="9" name="TextBox 8"/>
          <p:cNvSpPr txBox="1"/>
          <p:nvPr/>
        </p:nvSpPr>
        <p:spPr>
          <a:xfrm>
            <a:off x="3565663" y="919761"/>
            <a:ext cx="20193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/>
              <a:t>(c) Race/Ethnicity</a:t>
            </a:r>
            <a:endParaRPr lang="en-US" sz="2600" baseline="30000" dirty="0"/>
          </a:p>
        </p:txBody>
      </p:sp>
    </p:spTree>
    <p:extLst>
      <p:ext uri="{BB962C8B-B14F-4D97-AF65-F5344CB8AC3E}">
        <p14:creationId xmlns:p14="http://schemas.microsoft.com/office/powerpoint/2010/main" val="3974803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3.19 Percentage </a:t>
            </a:r>
            <a:r>
              <a:rPr lang="en-US" sz="2800" b="1" baseline="30000" dirty="0"/>
              <a:t>of ESRD patients with a claim for seasonal influenza vaccination (August 1-April 30 of subsequent </a:t>
            </a:r>
            <a:r>
              <a:rPr lang="en-US" sz="2800" b="1" baseline="30000" dirty="0" smtClean="0"/>
              <a:t>year</a:t>
            </a:r>
            <a:r>
              <a:rPr lang="en-US" sz="2800" b="1" baseline="30000" dirty="0"/>
              <a:t>)</a:t>
            </a:r>
            <a:r>
              <a:rPr lang="en-US" sz="2800" b="1" baseline="30000" dirty="0" smtClean="0"/>
              <a:t> </a:t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endParaRPr lang="en-US" sz="26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70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ESRD patients initiating treatment for ESRD at least 90 days before seasonal period: August 1-April 30 for influenza.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disease; HD, hemodialysis; Nat Am, Native American; PD, peritoneal dialysis; </a:t>
            </a:r>
            <a:r>
              <a:rPr lang="en-US" i="1" baseline="30000" dirty="0" err="1"/>
              <a:t>Tx</a:t>
            </a:r>
            <a:r>
              <a:rPr lang="en-US" i="1" baseline="30000" dirty="0"/>
              <a:t>, transplant..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71600"/>
            <a:ext cx="6858014" cy="4114808"/>
          </a:xfrm>
        </p:spPr>
      </p:pic>
      <p:sp>
        <p:nvSpPr>
          <p:cNvPr id="4" name="TextBox 3"/>
          <p:cNvSpPr txBox="1"/>
          <p:nvPr/>
        </p:nvSpPr>
        <p:spPr>
          <a:xfrm>
            <a:off x="3771900" y="106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/>
              <a:t>(d) Modality</a:t>
            </a:r>
            <a:endParaRPr lang="en-US" sz="2600" baseline="30000" dirty="0"/>
          </a:p>
        </p:txBody>
      </p:sp>
    </p:spTree>
    <p:extLst>
      <p:ext uri="{BB962C8B-B14F-4D97-AF65-F5344CB8AC3E}">
        <p14:creationId xmlns:p14="http://schemas.microsoft.com/office/powerpoint/2010/main" val="397480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 </a:t>
            </a:r>
            <a:r>
              <a:rPr lang="en-US" sz="2800" b="1" baseline="30000" dirty="0"/>
              <a:t>ESRD clinical </a:t>
            </a:r>
            <a:r>
              <a:rPr lang="en-US" sz="2800" b="1" baseline="30000" dirty="0" smtClean="0"/>
              <a:t>indicators</a:t>
            </a:r>
            <a:r>
              <a:rPr lang="en-US" sz="2800" b="1" baseline="30000" dirty="0">
                <a:solidFill>
                  <a:prstClr val="black"/>
                </a:solidFill>
              </a:rPr>
              <a:t> , </a:t>
            </a:r>
            <a:r>
              <a:rPr lang="en-US" sz="2800" b="1" baseline="30000" dirty="0" err="1">
                <a:solidFill>
                  <a:prstClr val="black"/>
                </a:solidFill>
              </a:rPr>
              <a:t>CROWNWeb</a:t>
            </a:r>
            <a:r>
              <a:rPr lang="en-US" sz="2800" b="1" baseline="30000" dirty="0">
                <a:solidFill>
                  <a:prstClr val="black"/>
                </a:solidFill>
              </a:rPr>
              <a:t> data, December 2014</a:t>
            </a:r>
            <a:r>
              <a:rPr lang="en-US" sz="2800" b="1" baseline="30000" dirty="0" smtClean="0"/>
              <a:t> </a:t>
            </a:r>
            <a:r>
              <a:rPr lang="en-US" sz="2600" b="1" baseline="30000" dirty="0"/>
              <a:t/>
            </a:r>
            <a:br>
              <a:rPr lang="en-US" sz="2600" b="1" baseline="30000" dirty="0"/>
            </a:br>
            <a:endParaRPr lang="en-US" sz="2600" b="1" baseline="30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39" y="1066800"/>
            <a:ext cx="418892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562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Results shown are for laboratory values reported to </a:t>
            </a:r>
            <a:r>
              <a:rPr lang="en-US" i="1" baseline="30000" dirty="0" err="1"/>
              <a:t>CROWNWeb</a:t>
            </a:r>
            <a:r>
              <a:rPr lang="en-US" i="1" baseline="30000" dirty="0"/>
              <a:t> for December 2014, restricted to patients as follows</a:t>
            </a:r>
            <a:r>
              <a:rPr lang="en-US" i="1" baseline="30000" dirty="0" smtClean="0"/>
              <a:t>: </a:t>
            </a:r>
            <a:r>
              <a:rPr lang="en-US" i="1" baseline="30000" dirty="0"/>
              <a:t>Panel b: Dialysis patients initiating treatment for </a:t>
            </a:r>
            <a:r>
              <a:rPr lang="en-US" i="1" baseline="30000" dirty="0" smtClean="0"/>
              <a:t>ESRD </a:t>
            </a:r>
            <a:r>
              <a:rPr lang="en-US" i="1" baseline="30000" dirty="0"/>
              <a:t>at least 90 days prior to December 1, 2014, who were ≥18 years old as of December 1, 2014, and who were alive through December 31, 2014. Abbreviations: ESRD, end-stage renal disease; HD, hemodialysis; </a:t>
            </a:r>
            <a:r>
              <a:rPr lang="en-US" i="1" baseline="30000" dirty="0" err="1"/>
              <a:t>Hgb</a:t>
            </a:r>
            <a:r>
              <a:rPr lang="en-US" i="1" baseline="30000" dirty="0"/>
              <a:t>, hemoglobin; </a:t>
            </a:r>
            <a:r>
              <a:rPr lang="en-US" i="1" baseline="30000" dirty="0" err="1"/>
              <a:t>Kt</a:t>
            </a:r>
            <a:r>
              <a:rPr lang="en-US" i="1" baseline="30000" dirty="0"/>
              <a:t>/V, see Glossary; PD, peritoneal dialysis.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039" y="533400"/>
            <a:ext cx="8285922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>
                <a:solidFill>
                  <a:prstClr val="black"/>
                </a:solidFill>
                <a:ea typeface="+mj-ea"/>
                <a:cs typeface="+mj-cs"/>
              </a:rPr>
              <a:t>(b) percentage distribution of achieved mean </a:t>
            </a:r>
            <a:r>
              <a:rPr lang="en-US" sz="2600" b="1" baseline="30000" dirty="0" err="1">
                <a:solidFill>
                  <a:prstClr val="black"/>
                </a:solidFill>
                <a:ea typeface="+mj-ea"/>
                <a:cs typeface="+mj-cs"/>
              </a:rPr>
              <a:t>Hgb</a:t>
            </a:r>
            <a:r>
              <a:rPr lang="en-US" sz="2600" b="1" baseline="30000" dirty="0">
                <a:solidFill>
                  <a:prstClr val="black"/>
                </a:solidFill>
                <a:ea typeface="+mj-ea"/>
                <a:cs typeface="+mj-cs"/>
              </a:rPr>
              <a:t> among prevalent hemodialysis </a:t>
            </a:r>
            <a:endParaRPr lang="en-US" sz="2600" b="1" baseline="30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en-US" sz="2600" b="1" baseline="30000" dirty="0" smtClean="0">
                <a:solidFill>
                  <a:prstClr val="black"/>
                </a:solidFill>
                <a:ea typeface="+mj-ea"/>
                <a:cs typeface="+mj-cs"/>
              </a:rPr>
              <a:t>and </a:t>
            </a:r>
            <a:r>
              <a:rPr lang="en-US" sz="2600" b="1" baseline="30000" dirty="0">
                <a:solidFill>
                  <a:prstClr val="black"/>
                </a:solidFill>
                <a:ea typeface="+mj-ea"/>
                <a:cs typeface="+mj-cs"/>
              </a:rPr>
              <a:t>peritoneal dialysis patients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2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76" y="868362"/>
            <a:ext cx="5551848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Results shown are for laboratory values reported to </a:t>
            </a:r>
            <a:r>
              <a:rPr lang="en-US" i="1" baseline="30000" dirty="0" err="1"/>
              <a:t>CROWNWeb</a:t>
            </a:r>
            <a:r>
              <a:rPr lang="en-US" i="1" baseline="30000" dirty="0"/>
              <a:t> for December 2014, restricted to patients as follows: Panel c: Hemodialysis and peritoneal dialysis patients initiating treatment for ESRD at least 1 year prior to December 1, 2014, who were ≥18 years old as of December 1, 2014, and who were alive through December 31, 2014. Abbreviations: ESRD, end-stage renal disease; HD, hemodialysis; </a:t>
            </a:r>
            <a:r>
              <a:rPr lang="en-US" i="1" baseline="30000" dirty="0" err="1"/>
              <a:t>Hgb</a:t>
            </a:r>
            <a:r>
              <a:rPr lang="en-US" i="1" baseline="30000" dirty="0"/>
              <a:t>, hemoglobin; </a:t>
            </a:r>
            <a:r>
              <a:rPr lang="en-US" i="1" baseline="30000" dirty="0" err="1"/>
              <a:t>Kt</a:t>
            </a:r>
            <a:r>
              <a:rPr lang="en-US" i="1" baseline="30000" dirty="0"/>
              <a:t>/V, see Glossary; PD, peritoneal dialysis.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01175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3.1 </a:t>
            </a:r>
            <a:r>
              <a:rPr lang="en-US" sz="2800" b="1" baseline="30000" dirty="0"/>
              <a:t>ESRD clinical </a:t>
            </a:r>
            <a:r>
              <a:rPr lang="en-US" sz="2800" b="1" baseline="30000" dirty="0" smtClean="0"/>
              <a:t>indicators</a:t>
            </a:r>
            <a:r>
              <a:rPr lang="en-US" sz="2800" b="1" baseline="30000" dirty="0">
                <a:solidFill>
                  <a:prstClr val="black"/>
                </a:solidFill>
              </a:rPr>
              <a:t>, </a:t>
            </a:r>
            <a:r>
              <a:rPr lang="en-US" sz="2800" b="1" baseline="30000" dirty="0" err="1">
                <a:solidFill>
                  <a:prstClr val="black"/>
                </a:solidFill>
              </a:rPr>
              <a:t>CROWNWeb</a:t>
            </a:r>
            <a:r>
              <a:rPr lang="en-US" sz="2800" b="1" baseline="30000" dirty="0">
                <a:solidFill>
                  <a:prstClr val="black"/>
                </a:solidFill>
              </a:rPr>
              <a:t> data, December 2014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baseline="30000" dirty="0" smtClean="0"/>
              <a:t> </a:t>
            </a:r>
            <a:r>
              <a:rPr lang="en-US" sz="2600" b="1" baseline="30000" dirty="0"/>
              <a:t/>
            </a:r>
            <a:br>
              <a:rPr lang="en-US" sz="2600" b="1" baseline="30000" dirty="0"/>
            </a:br>
            <a:endParaRPr lang="en-US" sz="2600" b="1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1233281" y="563562"/>
            <a:ext cx="6677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solidFill>
                  <a:prstClr val="black"/>
                </a:solidFill>
                <a:ea typeface="+mj-ea"/>
                <a:cs typeface="+mj-cs"/>
              </a:rPr>
              <a:t>(c) percentage of patients with serum calcium &gt;10.2 mg/</a:t>
            </a:r>
            <a:r>
              <a:rPr lang="en-US" sz="2600" b="1" baseline="30000" dirty="0" err="1">
                <a:solidFill>
                  <a:prstClr val="black"/>
                </a:solidFill>
                <a:ea typeface="+mj-ea"/>
                <a:cs typeface="+mj-cs"/>
              </a:rPr>
              <a:t>dL</a:t>
            </a:r>
            <a:r>
              <a:rPr lang="en-US" sz="2600" b="1" baseline="30000" dirty="0">
                <a:solidFill>
                  <a:prstClr val="black"/>
                </a:solidFill>
                <a:ea typeface="+mj-ea"/>
                <a:cs typeface="+mj-cs"/>
              </a:rPr>
              <a:t> by </a:t>
            </a:r>
            <a:r>
              <a:rPr lang="en-US" sz="2600" b="1" baseline="30000" dirty="0" smtClean="0">
                <a:solidFill>
                  <a:prstClr val="black"/>
                </a:solidFill>
                <a:ea typeface="+mj-ea"/>
                <a:cs typeface="+mj-cs"/>
              </a:rPr>
              <a:t>modality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5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7" y="1219200"/>
            <a:ext cx="6477007" cy="388620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3.2 Mean </a:t>
            </a:r>
            <a:r>
              <a:rPr lang="en-US" sz="2800" b="1" baseline="30000" dirty="0"/>
              <a:t>monthly </a:t>
            </a:r>
            <a:r>
              <a:rPr lang="en-US" sz="2800" b="1" baseline="30000" dirty="0" err="1"/>
              <a:t>Hgb</a:t>
            </a:r>
            <a:r>
              <a:rPr lang="en-US" sz="2800" b="1" baseline="30000" dirty="0"/>
              <a:t> level and mean monthly EPO dose (expressed as units/week) in adult hemodialysis patients on dialysis ≥90 days, Medicare claims, 1995-2013 </a:t>
            </a: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Special analyses, USRDS ESRD Database. Mean monthly </a:t>
            </a:r>
            <a:r>
              <a:rPr lang="en-US" i="1" baseline="30000" dirty="0" err="1"/>
              <a:t>Hgb</a:t>
            </a:r>
            <a:r>
              <a:rPr lang="en-US" i="1" baseline="30000" dirty="0"/>
              <a:t> level among ESA-treated hemodialysis patients within a given month (1995 through 2013) or all hemodialysis patients (April 2012 to December 2013 only) who, within the given month, had a </a:t>
            </a:r>
            <a:r>
              <a:rPr lang="en-US" i="1" baseline="30000" dirty="0" err="1"/>
              <a:t>Hgb</a:t>
            </a:r>
            <a:r>
              <a:rPr lang="en-US" i="1" baseline="30000" dirty="0"/>
              <a:t> claim, were on dialysis ≥90 days, and were ≥18 years old at the start of the month. Mean monthly EPO (</a:t>
            </a:r>
            <a:r>
              <a:rPr lang="en-US" i="1" baseline="30000" dirty="0" err="1"/>
              <a:t>epoetin</a:t>
            </a:r>
            <a:r>
              <a:rPr lang="en-US" i="1" baseline="30000" dirty="0"/>
              <a:t> alfa) dose is shown for hemodialysis patients within a given month who had an EPO claim, were on dialysis ≥90 days, and were ≥18 years old at the start of the month. EPO dose is expressed as mean EPO units per week averaged over all EPO claims within a given month. Abbreviations: EPO, erythropoietin; ESA, erythropoiesis-stimulating agents; </a:t>
            </a:r>
            <a:r>
              <a:rPr lang="en-US" i="1" baseline="30000" dirty="0" err="1"/>
              <a:t>Hgb</a:t>
            </a:r>
            <a:r>
              <a:rPr lang="en-US" i="1" baseline="30000" dirty="0"/>
              <a:t>, hemoglobin.</a:t>
            </a:r>
          </a:p>
        </p:txBody>
      </p:sp>
    </p:spTree>
    <p:extLst>
      <p:ext uri="{BB962C8B-B14F-4D97-AF65-F5344CB8AC3E}">
        <p14:creationId xmlns:p14="http://schemas.microsoft.com/office/powerpoint/2010/main" val="236415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09" y="954015"/>
            <a:ext cx="6830582" cy="430378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3.3 </a:t>
            </a:r>
            <a:r>
              <a:rPr lang="en-US" sz="2800" b="1" baseline="30000" dirty="0"/>
              <a:t>Distribution of monthly </a:t>
            </a:r>
            <a:r>
              <a:rPr lang="en-US" sz="2800" b="1" baseline="30000" dirty="0" err="1"/>
              <a:t>Hgb</a:t>
            </a:r>
            <a:r>
              <a:rPr lang="en-US" sz="2800" b="1" baseline="30000" dirty="0"/>
              <a:t> (g/</a:t>
            </a:r>
            <a:r>
              <a:rPr lang="en-US" sz="2800" b="1" baseline="30000" dirty="0" err="1"/>
              <a:t>dL</a:t>
            </a:r>
            <a:r>
              <a:rPr lang="en-US" sz="2800" b="1" baseline="30000" dirty="0"/>
              <a:t>) levels in ESA-treated adult hemodialysis patients on dialysis ≥90 days, Medicare claims, 1995-2013</a:t>
            </a: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638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</a:t>
            </a:r>
            <a:r>
              <a:rPr lang="en-US" i="1" baseline="30000" dirty="0" smtClean="0"/>
              <a:t>: Special </a:t>
            </a:r>
            <a:r>
              <a:rPr lang="en-US" i="1" baseline="30000" dirty="0"/>
              <a:t>analyses, USRDS ESRD Database. Distribution among hemodialysis patients within a given month who had claims for </a:t>
            </a:r>
            <a:r>
              <a:rPr lang="en-US" i="1" baseline="30000" dirty="0" err="1"/>
              <a:t>Hgb</a:t>
            </a:r>
            <a:r>
              <a:rPr lang="en-US" i="1" baseline="30000" dirty="0"/>
              <a:t> level and ESA use, were on dialysis ≥90 days, and were ≥18 years old at the start of the month. Abbreviations: ESA, erythropoiesis-stimulating agents; </a:t>
            </a:r>
            <a:r>
              <a:rPr lang="en-US" i="1" baseline="30000" dirty="0" err="1"/>
              <a:t>Hgb</a:t>
            </a:r>
            <a:r>
              <a:rPr lang="en-US" i="1" baseline="30000" dirty="0"/>
              <a:t>, hemoglobin.  </a:t>
            </a:r>
            <a:r>
              <a:rPr lang="en-US" i="1" baseline="30000" dirty="0" smtClean="0"/>
              <a:t> </a:t>
            </a:r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val="276335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1" y="1295400"/>
            <a:ext cx="7004318" cy="379781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3.4 </a:t>
            </a:r>
            <a:r>
              <a:rPr lang="en-US" sz="2800" b="1" baseline="30000" dirty="0"/>
              <a:t>Monthly IV iron use and mean monthly IV iron dose in adult hemodialysis patients on dialysis ≥90 days, Medicare claims, 2005-2013</a:t>
            </a: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638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Data Source:  Special analyses, USRDS ESRD Database. Monthly IV iron use is among hemodialysis patients on dialysis ≥90 days and ≥18 years old at the start of the given month. Mean IV iron dose was calculated as the average does of IV iron a patient received, among patients receiving iron during the month. Abbreviation: IV, intravenous. </a:t>
            </a:r>
          </a:p>
        </p:txBody>
      </p:sp>
    </p:spTree>
    <p:extLst>
      <p:ext uri="{BB962C8B-B14F-4D97-AF65-F5344CB8AC3E}">
        <p14:creationId xmlns:p14="http://schemas.microsoft.com/office/powerpoint/2010/main" val="296291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93" y="990600"/>
            <a:ext cx="4252215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3.5 </a:t>
            </a:r>
            <a:r>
              <a:rPr lang="en-US" sz="2800" b="1" baseline="30000" dirty="0"/>
              <a:t>Distribution of TSAT levels (%) in adult hemodialysis patients on dialysis for at least 1 year, </a:t>
            </a:r>
            <a:r>
              <a:rPr lang="en-US" sz="2800" b="1" baseline="30000" dirty="0" err="1"/>
              <a:t>CROWNWeb</a:t>
            </a:r>
            <a:r>
              <a:rPr lang="en-US" sz="2800" b="1" baseline="30000" dirty="0"/>
              <a:t> data, December 2012, 2013, 2014</a:t>
            </a: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6388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 smtClean="0"/>
              <a:t>Data Source:</a:t>
            </a:r>
            <a:r>
              <a:rPr lang="en-US" i="1" dirty="0" smtClean="0"/>
              <a:t> </a:t>
            </a:r>
            <a:r>
              <a:rPr lang="en-US" i="1" baseline="30000" dirty="0" smtClean="0"/>
              <a:t>Special </a:t>
            </a:r>
            <a:r>
              <a:rPr lang="en-US" i="1" baseline="30000" dirty="0"/>
              <a:t>analyses, USRDS ESRD Database. </a:t>
            </a:r>
            <a:r>
              <a:rPr lang="en-US" i="1" baseline="30000" dirty="0" err="1"/>
              <a:t>CROWNWeb</a:t>
            </a:r>
            <a:r>
              <a:rPr lang="en-US" i="1" baseline="30000" dirty="0"/>
              <a:t> clinical extracts for December 2012, December 2013 and December 2014. Dialysis patients on treatment for ESRD at least 1 year at the time of measurement of TSAT level for that year, ≥18 years old as of December 1 of that year and who were alive through December 31 of that year. Abbreviation: TSAT, transferrin saturation.</a:t>
            </a:r>
          </a:p>
        </p:txBody>
      </p:sp>
    </p:spTree>
    <p:extLst>
      <p:ext uri="{BB962C8B-B14F-4D97-AF65-F5344CB8AC3E}">
        <p14:creationId xmlns:p14="http://schemas.microsoft.com/office/powerpoint/2010/main" val="352178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75" y="1143000"/>
            <a:ext cx="4584451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 2, ESRD, </a:t>
            </a:r>
            <a:r>
              <a:rPr lang="en-US" dirty="0" err="1"/>
              <a:t>Ch</a:t>
            </a:r>
            <a:r>
              <a:rPr lang="en-US" dirty="0"/>
              <a:t> 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3.6 Distribution </a:t>
            </a:r>
            <a:r>
              <a:rPr lang="en-US" sz="2800" b="1" baseline="30000" dirty="0"/>
              <a:t>of the most recent value of serum ferritin (ng/mL) level taken between October and December in adult hemodialysis patients on 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>dialysis </a:t>
            </a:r>
            <a:r>
              <a:rPr lang="en-US" sz="2800" b="1" baseline="30000" dirty="0"/>
              <a:t>for at least 1 year, </a:t>
            </a:r>
            <a:r>
              <a:rPr lang="en-US" sz="2800" b="1" baseline="30000" dirty="0" err="1"/>
              <a:t>CROWNWeb</a:t>
            </a:r>
            <a:r>
              <a:rPr lang="en-US" sz="2800" b="1" baseline="30000" dirty="0"/>
              <a:t> data, 2012-2014  </a:t>
            </a:r>
            <a:endParaRPr lang="en-US" sz="26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670129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 smtClean="0"/>
              <a:t>Data Source:</a:t>
            </a:r>
            <a:r>
              <a:rPr lang="en-US" i="1" dirty="0" smtClean="0"/>
              <a:t> </a:t>
            </a:r>
            <a:r>
              <a:rPr lang="en-US" i="1" baseline="30000" dirty="0" smtClean="0"/>
              <a:t>Special </a:t>
            </a:r>
            <a:r>
              <a:rPr lang="en-US" i="1" baseline="30000" dirty="0"/>
              <a:t>analyses, USRDS ESRD Database. </a:t>
            </a:r>
            <a:r>
              <a:rPr lang="en-US" i="1" baseline="30000" dirty="0" err="1"/>
              <a:t>CROWNWeb</a:t>
            </a:r>
            <a:r>
              <a:rPr lang="en-US" i="1" baseline="30000" dirty="0"/>
              <a:t> clinical extracts for October to December for years 2012, 2013 and 2014. Dialysis patients initiating treatment for ESRD at least 1 year at the time of measurement of serum ferritin for that year, ≥18 years old as of December 1 of that year and who were alive through December 31 of that year. </a:t>
            </a:r>
          </a:p>
        </p:txBody>
      </p:sp>
    </p:spTree>
    <p:extLst>
      <p:ext uri="{BB962C8B-B14F-4D97-AF65-F5344CB8AC3E}">
        <p14:creationId xmlns:p14="http://schemas.microsoft.com/office/powerpoint/2010/main" val="2181044061"/>
      </p:ext>
    </p:extLst>
  </p:cSld>
  <p:clrMapOvr>
    <a:masterClrMapping/>
  </p:clrMapOvr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278</TotalTime>
  <Words>2788</Words>
  <Application>Microsoft Office PowerPoint</Application>
  <PresentationFormat>On-screen Show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ADR_PPT_Template_CKD</vt:lpstr>
      <vt:lpstr>PowerPoint Presentation</vt:lpstr>
      <vt:lpstr>PowerPoint Presentation</vt:lpstr>
      <vt:lpstr>Figure 3.1 ESRD clinical indicators , CROWNWeb data, December 2014  </vt:lpstr>
      <vt:lpstr>Figure 3.1 ESRD clinical indicators, CROWNWeb data, December 2014   </vt:lpstr>
      <vt:lpstr>Figure 3.2 Mean monthly Hgb level and mean monthly EPO dose (expressed as units/week) in adult hemodialysis patients on dialysis ≥90 days, Medicare claims, 1995-2013 </vt:lpstr>
      <vt:lpstr>Figure 3.3 Distribution of monthly Hgb (g/dL) levels in ESA-treated adult hemodialysis patients on dialysis ≥90 days, Medicare claims, 1995-2013</vt:lpstr>
      <vt:lpstr>Figure 3.4 Monthly IV iron use and mean monthly IV iron dose in adult hemodialysis patients on dialysis ≥90 days, Medicare claims, 2005-2013</vt:lpstr>
      <vt:lpstr>Figure 3.5 Distribution of TSAT levels (%) in adult hemodialysis patients on dialysis for at least 1 year, CROWNWeb data, December 2012, 2013, 2014</vt:lpstr>
      <vt:lpstr>Figure 3.6 Distribution of the most recent value of serum ferritin (ng/mL) level taken between October and December in adult hemodialysis patients on  dialysis for at least 1 year, CROWNWeb data, 2012-2014  </vt:lpstr>
      <vt:lpstr>Figure 3.7 Percentage of all adult hemodialysis patients,  from Medicare claims data, 2010-2013  </vt:lpstr>
      <vt:lpstr>Figure 3.7 Percentage of all adult hemodialysis patients,  from Medicare claims data, 2010-2013  </vt:lpstr>
      <vt:lpstr>Figure 3.8 Mean monthly Hgb level and mean monthly EPO dose (expressed as units/week) in adult peritoneal dialysis patients on dialysis ≥90 days,  Medicare claims, 1995-2013</vt:lpstr>
      <vt:lpstr>Figure 3.9 Distribution of monthly Hgb (g/dL) levels in ESA-treated adult (≥18 years old) peritoneal dialysis patients on dialysis ≥90 days, Medicare claims, 1995-2013</vt:lpstr>
      <vt:lpstr>Figure 3.10 Monthly IV iron use and mean monthly IV iron dose in adult peritoneal dialysis patients on dialysis ≥90 days, Medicare claims, 2005-2013</vt:lpstr>
      <vt:lpstr>Figure 3.11 Distribution of TSAT levels (%) in adult peritoneal dialysis patients on dialysis for at least 1 year, CROWNWeb data, December 2012, 2013, and 2014</vt:lpstr>
      <vt:lpstr>Figure 3.12 Distribution of the most recent serum ferritin (ng/mL) level taken between October and December in adult peritoneal dialysis patients on dialysis for at least 1 year, CROWNWeb data, December 2012, 2013, and 2014</vt:lpstr>
      <vt:lpstr>Figure 3.13 Percentage of all adult peritoneal dialysis patients from Medicare claims data, 2010-2013 </vt:lpstr>
      <vt:lpstr>Figure 3.13 Percentage of all adult peritoneal dialysis patients from Medicare claims data, 2010-2013 </vt:lpstr>
      <vt:lpstr>Figure 3.14 Distribution of serum calcium levels in adult hemodialysis patients on dialysis for at least 1 year, CROWNWeb data, December 2012, 2013, and 2014  </vt:lpstr>
      <vt:lpstr>Figure 3.15 Distribution of serum calcium (levels in adult peritoneal dialysis patients on dialysis for at least 1 year, CROWNWeb data,  December 2012, 2013, and 2014 </vt:lpstr>
      <vt:lpstr>Figure 3.16 Distribution of serum phosphorus (%) levels in adult hemodialysis patients on dialysis for at least 1 year, CROWNWeb data,  December 2012, 2013, and 2014 </vt:lpstr>
      <vt:lpstr>Figure 3.17 Distribution of serum phosphorus (%) levels in adult peritoneal dialysis patients on dialysis for at least 1 year, CROWNWEB data,  December 2012, 2013, and 2014 </vt:lpstr>
      <vt:lpstr>Figure 3.18 Diabetes-related care among ESRD patients with diabetes mellitus aged 18-75 years, Medicare claims, 2004-2013 </vt:lpstr>
      <vt:lpstr>Figure 3.19 Percentage of ESRD patients with a claim for seasonal influenza vaccination (August 1-April 30 of subsequent year)   </vt:lpstr>
      <vt:lpstr>Figure 3.19 Percentage of ESRD patients with a claim for seasonal influenza vaccination (August 1-April 30 of subsequent year)   </vt:lpstr>
      <vt:lpstr>Figure 3.19 Percentage of ESRD patients with a claim for seasonal influenza vaccination (August 1-April 30 of subsequent year)   </vt:lpstr>
      <vt:lpstr>Figure 3.19 Percentage of ESRD patients with a claim for seasonal influenza vaccination (August 1-April 30 of subsequent year)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Lan Tong</cp:lastModifiedBy>
  <cp:revision>74</cp:revision>
  <dcterms:created xsi:type="dcterms:W3CDTF">2014-11-10T19:37:45Z</dcterms:created>
  <dcterms:modified xsi:type="dcterms:W3CDTF">2015-11-11T20:02:39Z</dcterms:modified>
</cp:coreProperties>
</file>