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56" r:id="rId2"/>
    <p:sldId id="260" r:id="rId3"/>
    <p:sldId id="261" r:id="rId4"/>
    <p:sldId id="262" r:id="rId5"/>
    <p:sldId id="263" r:id="rId6"/>
    <p:sldId id="264" r:id="rId7"/>
    <p:sldId id="266" r:id="rId8"/>
    <p:sldId id="267" r:id="rId9"/>
    <p:sldId id="265" r:id="rId10"/>
    <p:sldId id="269" r:id="rId11"/>
    <p:sldId id="270" r:id="rId12"/>
    <p:sldId id="271" r:id="rId13"/>
    <p:sldId id="272" r:id="rId14"/>
    <p:sldId id="268" r:id="rId15"/>
    <p:sldId id="273" r:id="rId16"/>
    <p:sldId id="274" r:id="rId17"/>
    <p:sldId id="275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67CA8"/>
    <a:srgbClr val="0E5480"/>
    <a:srgbClr val="002966"/>
    <a:srgbClr val="48070E"/>
    <a:srgbClr val="7A2F36"/>
    <a:srgbClr val="AC616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44" autoAdjust="0"/>
    <p:restoredTop sz="94672" autoAdjust="0"/>
  </p:normalViewPr>
  <p:slideViewPr>
    <p:cSldViewPr showGuides="1">
      <p:cViewPr>
        <p:scale>
          <a:sx n="100" d="100"/>
          <a:sy n="100" d="100"/>
        </p:scale>
        <p:origin x="-946" y="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86" d="100"/>
          <a:sy n="86" d="100"/>
        </p:scale>
        <p:origin x="-2100" y="-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106686-F82D-4753-94CB-70FF72A4246B}" type="datetimeFigureOut">
              <a:rPr lang="en-US" smtClean="0"/>
              <a:t>11/11/2015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78B029-9C19-4863-A099-C3EB469D97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5120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C62516-1E61-479A-8F13-75B68A779684}" type="datetimeFigureOut">
              <a:rPr lang="en-US" smtClean="0"/>
              <a:t>11/11/2015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EDF32A-2C87-427B-8169-B6092B3362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59900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86075" y="460689"/>
            <a:ext cx="3200399" cy="1248616"/>
          </a:xfrm>
          <a:prstGeom prst="rect">
            <a:avLst/>
          </a:prstGeom>
        </p:spPr>
      </p:pic>
      <p:sp>
        <p:nvSpPr>
          <p:cNvPr id="2" name="TextBox 1"/>
          <p:cNvSpPr txBox="1"/>
          <p:nvPr userDrawn="1"/>
        </p:nvSpPr>
        <p:spPr>
          <a:xfrm>
            <a:off x="904874" y="2362200"/>
            <a:ext cx="7162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367CA8"/>
                </a:solidFill>
                <a:latin typeface="Constantia" panose="02030602050306030303" pitchFamily="18" charset="0"/>
              </a:rPr>
              <a:t>2015 </a:t>
            </a:r>
            <a:r>
              <a:rPr lang="en-US" sz="2400" b="1" cap="small" baseline="0" dirty="0" smtClean="0">
                <a:solidFill>
                  <a:srgbClr val="367CA8"/>
                </a:solidFill>
                <a:latin typeface="Constantia" panose="02030602050306030303" pitchFamily="18" charset="0"/>
              </a:rPr>
              <a:t>ANNUAL DATA REPORT</a:t>
            </a:r>
          </a:p>
          <a:p>
            <a:pPr algn="ctr"/>
            <a:r>
              <a:rPr lang="en-US" sz="2400" b="1" cap="small" baseline="0" dirty="0" smtClean="0">
                <a:solidFill>
                  <a:srgbClr val="367CA8"/>
                </a:solidFill>
                <a:latin typeface="Constantia" panose="02030602050306030303" pitchFamily="18" charset="0"/>
              </a:rPr>
              <a:t>Volume 2: End-Stage Renal Disease</a:t>
            </a:r>
          </a:p>
        </p:txBody>
      </p:sp>
      <p:sp>
        <p:nvSpPr>
          <p:cNvPr id="4" name="TextBox 3"/>
          <p:cNvSpPr txBox="1"/>
          <p:nvPr userDrawn="1"/>
        </p:nvSpPr>
        <p:spPr>
          <a:xfrm>
            <a:off x="762000" y="3733800"/>
            <a:ext cx="7467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latin typeface="Candara" panose="020E0502030303020204" pitchFamily="34" charset="0"/>
              </a:rPr>
              <a:t>Chapter 5: Hospitalization</a:t>
            </a:r>
            <a:endParaRPr lang="en-US" sz="3600" b="1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18315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227FC0-035E-484D-AA62-D3060292562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3581400" y="6477000"/>
            <a:ext cx="1981200" cy="304800"/>
          </a:xfrm>
        </p:spPr>
        <p:txBody>
          <a:bodyPr/>
          <a:lstStyle/>
          <a:p>
            <a:r>
              <a:rPr lang="en-US" dirty="0" smtClean="0"/>
              <a:t>Vol 2, ESRD, </a:t>
            </a:r>
            <a:r>
              <a:rPr lang="en-US" dirty="0" err="1" smtClean="0"/>
              <a:t>Ch</a:t>
            </a:r>
            <a:r>
              <a:rPr lang="en-US" dirty="0" smtClean="0"/>
              <a:t> 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2608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227FC0-035E-484D-AA62-D3060292562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3581400" y="6477000"/>
            <a:ext cx="1981200" cy="304800"/>
          </a:xfrm>
        </p:spPr>
        <p:txBody>
          <a:bodyPr/>
          <a:lstStyle/>
          <a:p>
            <a:r>
              <a:rPr lang="en-US" dirty="0" smtClean="0"/>
              <a:t>Vol 2, ESRD, </a:t>
            </a:r>
            <a:r>
              <a:rPr lang="en-US" dirty="0" err="1" smtClean="0"/>
              <a:t>Ch</a:t>
            </a:r>
            <a:r>
              <a:rPr lang="en-US" dirty="0" smtClean="0"/>
              <a:t> 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95874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227FC0-035E-484D-AA62-D3060292562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3581400" y="6477000"/>
            <a:ext cx="1981200" cy="304800"/>
          </a:xfrm>
        </p:spPr>
        <p:txBody>
          <a:bodyPr/>
          <a:lstStyle/>
          <a:p>
            <a:r>
              <a:rPr lang="en-US" dirty="0" smtClean="0"/>
              <a:t>Vol 2, ESRD, </a:t>
            </a:r>
            <a:r>
              <a:rPr lang="en-US" dirty="0" err="1" smtClean="0"/>
              <a:t>Ch</a:t>
            </a:r>
            <a:r>
              <a:rPr lang="en-US" dirty="0" smtClean="0"/>
              <a:t> 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42415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227FC0-035E-484D-AA62-D3060292562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Picture Placeholder 2"/>
          <p:cNvSpPr>
            <a:spLocks noGrp="1"/>
          </p:cNvSpPr>
          <p:nvPr>
            <p:ph type="pic" idx="1"/>
          </p:nvPr>
        </p:nvSpPr>
        <p:spPr>
          <a:xfrm>
            <a:off x="381000" y="1219200"/>
            <a:ext cx="8305800" cy="4191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6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5638800"/>
            <a:ext cx="8305800" cy="5334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  <a:prstGeom prst="rect">
            <a:avLst/>
          </a:prstGeom>
        </p:spPr>
        <p:txBody>
          <a:bodyPr/>
          <a:lstStyle>
            <a:lvl1pPr algn="l">
              <a:defRPr sz="18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3581400" y="6477000"/>
            <a:ext cx="1981200" cy="304800"/>
          </a:xfrm>
        </p:spPr>
        <p:txBody>
          <a:bodyPr/>
          <a:lstStyle/>
          <a:p>
            <a:r>
              <a:rPr lang="en-US" dirty="0" smtClean="0"/>
              <a:t>Vol 2, ESRD, </a:t>
            </a:r>
            <a:r>
              <a:rPr lang="en-US" dirty="0" err="1" smtClean="0"/>
              <a:t>Ch</a:t>
            </a:r>
            <a:r>
              <a:rPr lang="en-US" dirty="0" smtClean="0"/>
              <a:t> 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81485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>
            <a:spLocks noChangeAspect="1"/>
          </p:cNvSpPr>
          <p:nvPr userDrawn="1"/>
        </p:nvSpPr>
        <p:spPr>
          <a:xfrm>
            <a:off x="0" y="6410325"/>
            <a:ext cx="9144000" cy="457200"/>
          </a:xfrm>
          <a:prstGeom prst="rect">
            <a:avLst/>
          </a:prstGeom>
          <a:solidFill>
            <a:srgbClr val="0E548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81400" y="6477000"/>
            <a:ext cx="1981200" cy="304800"/>
          </a:xfrm>
          <a:prstGeom prst="rect">
            <a:avLst/>
          </a:prstGeom>
        </p:spPr>
        <p:txBody>
          <a:bodyPr/>
          <a:lstStyle>
            <a:lvl1pPr algn="ctr">
              <a:defRPr sz="1400" b="1">
                <a:solidFill>
                  <a:schemeClr val="bg1"/>
                </a:solidFill>
              </a:defRPr>
            </a:lvl1pPr>
          </a:lstStyle>
          <a:p>
            <a:r>
              <a:rPr lang="nl-NL" smtClean="0"/>
              <a:t>Vol 2, ESRD, Ch 1</a:t>
            </a:r>
            <a:endParaRPr lang="en-US" dirty="0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96200" y="6477000"/>
            <a:ext cx="914400" cy="274320"/>
          </a:xfrm>
          <a:prstGeom prst="rect">
            <a:avLst/>
          </a:prstGeom>
        </p:spPr>
        <p:txBody>
          <a:bodyPr/>
          <a:lstStyle>
            <a:lvl1pPr algn="r">
              <a:defRPr sz="1400">
                <a:solidFill>
                  <a:schemeClr val="bg1"/>
                </a:solidFill>
              </a:defRPr>
            </a:lvl1pPr>
          </a:lstStyle>
          <a:p>
            <a:fld id="{3F227FC0-035E-484D-AA62-D30602925625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411597"/>
            <a:ext cx="1165357" cy="454657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35673752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6" r:id="rId2"/>
    <p:sldLayoutId id="2147483664" r:id="rId3"/>
    <p:sldLayoutId id="2147483661" r:id="rId4"/>
    <p:sldLayoutId id="2147483663" r:id="rId5"/>
  </p:sldLayoutIdLst>
  <p:timing>
    <p:tnLst>
      <p:par>
        <p:cTn id="1" dur="indefinite" restart="never" nodeType="tmRoot"/>
      </p:par>
    </p:tnLst>
  </p:timing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59614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227FC0-035E-484D-AA62-D30602925625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Vol 2, ESRD, Ch 1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723901" y="5715000"/>
            <a:ext cx="76962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i="1" baseline="30000" dirty="0"/>
              <a:t>Data Source: Special analyses, USRDS ESRD Database. Period prevalent ESRD patients, adjusted for age, sex, race, &amp; primary cause of kidney failure; reference group: ESRD patients, 2011. Abbreviation: ESRD, end-stage renal disease.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313549"/>
            <a:ext cx="9144000" cy="6668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baseline="30000" dirty="0"/>
              <a:t>Figure 5.4 Adjusted hospital days for infection &amp; cardiovascular causes, for ESRD patients by their treatment modality, 2005-2013</a:t>
            </a:r>
          </a:p>
        </p:txBody>
      </p:sp>
      <p:sp>
        <p:nvSpPr>
          <p:cNvPr id="8" name="Rectangle 7"/>
          <p:cNvSpPr/>
          <p:nvPr/>
        </p:nvSpPr>
        <p:spPr>
          <a:xfrm>
            <a:off x="0" y="1143000"/>
            <a:ext cx="9153526" cy="523220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pPr algn="ctr"/>
            <a:r>
              <a:rPr lang="en-US" sz="2800" b="1" baseline="30000" dirty="0" smtClean="0"/>
              <a:t>(</a:t>
            </a:r>
            <a:r>
              <a:rPr lang="en-US" sz="2800" b="1" baseline="30000" dirty="0"/>
              <a:t>b) Cardiovascular</a:t>
            </a:r>
          </a:p>
        </p:txBody>
      </p:sp>
      <p:pic>
        <p:nvPicPr>
          <p:cNvPr id="8194" name="Picture 2" descr="\\vasa\USRDSdocs\ADR\2015\Chapters\Volume 2 - ESRD\5 - Hospitalization\Powerpoint\ESRDHosp_F4b_300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6342" y="1628120"/>
            <a:ext cx="4431316" cy="38404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20796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227FC0-035E-484D-AA62-D30602925625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Vol 2, ESRD, Ch 1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723901" y="5334000"/>
            <a:ext cx="76962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i="1" baseline="30000" dirty="0"/>
              <a:t>Data Source: </a:t>
            </a:r>
            <a:r>
              <a:rPr lang="en-US" i="1" baseline="30000" dirty="0" smtClean="0"/>
              <a:t>Special </a:t>
            </a:r>
            <a:r>
              <a:rPr lang="en-US" i="1" baseline="30000" dirty="0"/>
              <a:t>analyses, USRDS ESRD Database and Medicare 5 percent sample. January 1, 2013 point prevalent Medicare patients aged 66 &amp; older on December 31, 2012. For general Medicare: January 1, 2013 point prevalent, Medicare patients aged 66 &amp; older, discharged alive from an all-cause index hospitalization between January 1, 2013, and December 1, 2013, unadjusted. CKD determined using claims for 2012. Abbreviations: CKD, chronic kidney disease; ESRD, end-stage renal disease; </a:t>
            </a:r>
            <a:r>
              <a:rPr lang="en-US" i="1" baseline="30000" dirty="0" err="1"/>
              <a:t>rehosp</a:t>
            </a:r>
            <a:r>
              <a:rPr lang="en-US" i="1" baseline="30000" dirty="0"/>
              <a:t>, </a:t>
            </a:r>
            <a:r>
              <a:rPr lang="en-US" i="1" baseline="30000" dirty="0" err="1"/>
              <a:t>rehospitalization</a:t>
            </a:r>
            <a:r>
              <a:rPr lang="en-US" i="1" baseline="30000" dirty="0"/>
              <a:t>.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313549"/>
            <a:ext cx="91440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baseline="30000" dirty="0"/>
              <a:t>Figure 5.5 Proportion of patients aged 66 &amp; older discharged alive from the hospital </a:t>
            </a:r>
            <a:endParaRPr lang="en-US" sz="2800" b="1" baseline="30000" dirty="0" smtClean="0"/>
          </a:p>
          <a:p>
            <a:pPr algn="ctr"/>
            <a:r>
              <a:rPr lang="en-US" sz="2800" b="1" baseline="30000" dirty="0" smtClean="0"/>
              <a:t>who </a:t>
            </a:r>
            <a:r>
              <a:rPr lang="en-US" sz="2800" b="1" baseline="30000" dirty="0"/>
              <a:t>either were </a:t>
            </a:r>
            <a:r>
              <a:rPr lang="en-US" sz="2800" b="1" baseline="30000" dirty="0" err="1"/>
              <a:t>rehospitalized</a:t>
            </a:r>
            <a:r>
              <a:rPr lang="en-US" sz="2800" b="1" baseline="30000" dirty="0"/>
              <a:t> or died within 30 days of discharge, </a:t>
            </a:r>
            <a:endParaRPr lang="en-US" sz="2800" b="1" baseline="30000" dirty="0" smtClean="0"/>
          </a:p>
          <a:p>
            <a:pPr algn="ctr"/>
            <a:r>
              <a:rPr lang="en-US" sz="2800" b="1" baseline="30000" dirty="0" smtClean="0"/>
              <a:t>by </a:t>
            </a:r>
            <a:r>
              <a:rPr lang="en-US" sz="2800" b="1" baseline="30000" dirty="0"/>
              <a:t>kidney disease status, 2013</a:t>
            </a:r>
          </a:p>
        </p:txBody>
      </p:sp>
      <p:pic>
        <p:nvPicPr>
          <p:cNvPr id="9218" name="Picture 2" descr="\\vasa\USRDSdocs\ADR\2015\Chapters\Volume 2 - ESRD\5 - Hospitalization\Powerpoint\ESRDHosp_F5_300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325" y="1267656"/>
            <a:ext cx="6193350" cy="37490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44993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227FC0-035E-484D-AA62-D30602925625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Vol 2, ESRD, Ch 1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742951" y="5410200"/>
            <a:ext cx="76962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i="1" baseline="30000" dirty="0"/>
              <a:t>Data Source: Special analyses, USRDS ESRD Database. Period prevalent hemodialysis patients, all ages, 2013; unadjusted. Includes live hospital discharges from January 1 to December 1, 2013. Cause-specific hospitalizations are defined by principal ICD-9-CM codes. See Vol. 2, ESRD Analytical Methods for principal ICD-9-CM diagnosis codes included in each cause of hospitalization category. Abbreviations: </a:t>
            </a:r>
            <a:r>
              <a:rPr lang="en-US" i="1" baseline="30000" dirty="0" err="1"/>
              <a:t>Af</a:t>
            </a:r>
            <a:r>
              <a:rPr lang="en-US" i="1" baseline="30000" dirty="0"/>
              <a:t> Am, African American; ESRD, end-stage renal disease; Nat Am, Native American; Other, other or unidentified race; </a:t>
            </a:r>
            <a:r>
              <a:rPr lang="en-US" i="1" baseline="30000" dirty="0" err="1"/>
              <a:t>rehosp</a:t>
            </a:r>
            <a:r>
              <a:rPr lang="en-US" i="1" baseline="30000" dirty="0"/>
              <a:t>, </a:t>
            </a:r>
            <a:r>
              <a:rPr lang="en-US" i="1" baseline="30000" dirty="0" err="1"/>
              <a:t>rehospitalization</a:t>
            </a:r>
            <a:r>
              <a:rPr lang="en-US" i="1" baseline="30000" dirty="0"/>
              <a:t>.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313549"/>
            <a:ext cx="91440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baseline="30000" dirty="0"/>
              <a:t>Figure 5.6 Proportion of hemodialysis patients discharged alive from the hospital </a:t>
            </a:r>
            <a:endParaRPr lang="en-US" sz="2800" b="1" baseline="30000" dirty="0" smtClean="0"/>
          </a:p>
          <a:p>
            <a:pPr algn="ctr"/>
            <a:r>
              <a:rPr lang="en-US" sz="2800" b="1" baseline="30000" dirty="0" smtClean="0"/>
              <a:t>who </a:t>
            </a:r>
            <a:r>
              <a:rPr lang="en-US" sz="2800" b="1" baseline="30000" dirty="0"/>
              <a:t>either were </a:t>
            </a:r>
            <a:r>
              <a:rPr lang="en-US" sz="2800" b="1" baseline="30000" dirty="0" err="1"/>
              <a:t>rehospitalized</a:t>
            </a:r>
            <a:r>
              <a:rPr lang="en-US" sz="2800" b="1" baseline="30000" dirty="0"/>
              <a:t> or died within 30 days of discharge, </a:t>
            </a:r>
            <a:endParaRPr lang="en-US" sz="2800" b="1" baseline="30000" dirty="0" smtClean="0"/>
          </a:p>
          <a:p>
            <a:pPr algn="ctr"/>
            <a:r>
              <a:rPr lang="en-US" sz="2800" b="1" baseline="30000" dirty="0" smtClean="0"/>
              <a:t>by </a:t>
            </a:r>
            <a:r>
              <a:rPr lang="en-US" sz="2800" b="1" baseline="30000" dirty="0"/>
              <a:t>demographic characteristics, 2013</a:t>
            </a:r>
          </a:p>
        </p:txBody>
      </p:sp>
      <p:pic>
        <p:nvPicPr>
          <p:cNvPr id="10242" name="Picture 2" descr="\\vasa\USRDSdocs\ADR\2015\Chapters\Volume 2 - ESRD\5 - Hospitalization\Powerpoint\ESRDHosp_F6a_300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2203" y="1704975"/>
            <a:ext cx="5589120" cy="33832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8"/>
          <p:cNvSpPr/>
          <p:nvPr/>
        </p:nvSpPr>
        <p:spPr>
          <a:xfrm>
            <a:off x="0" y="1267656"/>
            <a:ext cx="9153526" cy="523220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pPr algn="ctr"/>
            <a:r>
              <a:rPr lang="en-US" sz="2800" b="1" baseline="30000" dirty="0"/>
              <a:t>(a) </a:t>
            </a:r>
            <a:r>
              <a:rPr lang="en-US" sz="2800" b="1" baseline="30000" dirty="0" smtClean="0"/>
              <a:t>By age</a:t>
            </a:r>
            <a:endParaRPr lang="en-US" sz="2800" b="1" baseline="30000" dirty="0"/>
          </a:p>
        </p:txBody>
      </p:sp>
    </p:spTree>
    <p:extLst>
      <p:ext uri="{BB962C8B-B14F-4D97-AF65-F5344CB8AC3E}">
        <p14:creationId xmlns:p14="http://schemas.microsoft.com/office/powerpoint/2010/main" val="197305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227FC0-035E-484D-AA62-D30602925625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Vol 2, ESRD, Ch 1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742951" y="5410200"/>
            <a:ext cx="76962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i="1" baseline="30000" dirty="0"/>
              <a:t>Data Source: Special analyses, USRDS ESRD Database. Period prevalent hemodialysis patients, all ages, 2013; unadjusted. Includes live hospital discharges from January 1 to December 1, 2013. Cause-specific hospitalizations are defined by principal ICD-9-CM codes. See Vol. 2, ESRD Analytical Methods for principal ICD-9-CM diagnosis codes included in each cause of hospitalization category. Abbreviations: </a:t>
            </a:r>
            <a:r>
              <a:rPr lang="en-US" i="1" baseline="30000" dirty="0" err="1"/>
              <a:t>Af</a:t>
            </a:r>
            <a:r>
              <a:rPr lang="en-US" i="1" baseline="30000" dirty="0"/>
              <a:t> Am, African American; ESRD, end-stage renal disease; Nat Am, Native American; Other, other or unidentified race; </a:t>
            </a:r>
            <a:r>
              <a:rPr lang="en-US" i="1" baseline="30000" dirty="0" err="1"/>
              <a:t>rehosp</a:t>
            </a:r>
            <a:r>
              <a:rPr lang="en-US" i="1" baseline="30000" dirty="0"/>
              <a:t>, </a:t>
            </a:r>
            <a:r>
              <a:rPr lang="en-US" i="1" baseline="30000" dirty="0" err="1"/>
              <a:t>rehospitalization</a:t>
            </a:r>
            <a:r>
              <a:rPr lang="en-US" i="1" baseline="30000" dirty="0"/>
              <a:t>.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313549"/>
            <a:ext cx="91440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baseline="30000" dirty="0"/>
              <a:t>Figure 5.6 Proportion of hemodialysis patients discharged alive from the hospital </a:t>
            </a:r>
            <a:endParaRPr lang="en-US" sz="2800" b="1" baseline="30000" dirty="0" smtClean="0"/>
          </a:p>
          <a:p>
            <a:pPr algn="ctr"/>
            <a:r>
              <a:rPr lang="en-US" sz="2800" b="1" baseline="30000" dirty="0" smtClean="0"/>
              <a:t>who </a:t>
            </a:r>
            <a:r>
              <a:rPr lang="en-US" sz="2800" b="1" baseline="30000" dirty="0"/>
              <a:t>either were </a:t>
            </a:r>
            <a:r>
              <a:rPr lang="en-US" sz="2800" b="1" baseline="30000" dirty="0" err="1"/>
              <a:t>rehospitalized</a:t>
            </a:r>
            <a:r>
              <a:rPr lang="en-US" sz="2800" b="1" baseline="30000" dirty="0"/>
              <a:t> or died within 30 days of discharge, </a:t>
            </a:r>
            <a:endParaRPr lang="en-US" sz="2800" b="1" baseline="30000" dirty="0" smtClean="0"/>
          </a:p>
          <a:p>
            <a:pPr algn="ctr"/>
            <a:r>
              <a:rPr lang="en-US" sz="2800" b="1" baseline="30000" dirty="0" smtClean="0"/>
              <a:t>by </a:t>
            </a:r>
            <a:r>
              <a:rPr lang="en-US" sz="2800" b="1" baseline="30000" dirty="0"/>
              <a:t>demographic characteristics, 2013</a:t>
            </a:r>
          </a:p>
        </p:txBody>
      </p:sp>
      <p:sp>
        <p:nvSpPr>
          <p:cNvPr id="9" name="Rectangle 8"/>
          <p:cNvSpPr/>
          <p:nvPr/>
        </p:nvSpPr>
        <p:spPr>
          <a:xfrm>
            <a:off x="0" y="1267656"/>
            <a:ext cx="9153526" cy="523220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pPr algn="ctr"/>
            <a:r>
              <a:rPr lang="en-US" sz="2800" b="1" baseline="30000" dirty="0" smtClean="0"/>
              <a:t>(b) By race/ethnicity</a:t>
            </a:r>
            <a:endParaRPr lang="en-US" sz="2800" b="1" baseline="30000" dirty="0"/>
          </a:p>
        </p:txBody>
      </p:sp>
      <p:pic>
        <p:nvPicPr>
          <p:cNvPr id="11266" name="Picture 2" descr="\\vasa\USRDSdocs\ADR\2015\Chapters\Volume 2 - ESRD\5 - Hospitalization\Powerpoint\ESRDHosp_F6b_300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2202" y="1771826"/>
            <a:ext cx="5589122" cy="33832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39245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227FC0-035E-484D-AA62-D30602925625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Vol 2, ESRD, Ch 1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723900" y="5410200"/>
            <a:ext cx="76962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i="1" baseline="30000" dirty="0"/>
              <a:t>Data Source: Special analyses, USRDS ESRD Database. Period prevalent hemodialysis patients, all ages, 2013, unadjusted. Includes live hospital discharges from January 1 to December 1, 2013. Cause-specific hospitalizations are defined by principal ICD-9-CM codes. See Vol. 2, ESRD Analytical Methods for principal ICD-9-CM diagnosis codes included in each cause of hospitalization category. Abbreviations: CVD, cardiovascular disease; ESRD, end-stage renal disease; </a:t>
            </a:r>
            <a:r>
              <a:rPr lang="en-US" i="1" baseline="30000" dirty="0" err="1"/>
              <a:t>rehosp</a:t>
            </a:r>
            <a:r>
              <a:rPr lang="en-US" i="1" baseline="30000" dirty="0"/>
              <a:t>, </a:t>
            </a:r>
            <a:r>
              <a:rPr lang="en-US" i="1" baseline="30000" dirty="0" err="1"/>
              <a:t>rehospitalization</a:t>
            </a:r>
            <a:r>
              <a:rPr lang="en-US" i="1" baseline="30000" dirty="0"/>
              <a:t>; VA, vascular access.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313549"/>
            <a:ext cx="91440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baseline="30000" dirty="0"/>
              <a:t>Figure 5.7 Proportion of hemodialysis patients discharged alive that either were </a:t>
            </a:r>
            <a:r>
              <a:rPr lang="en-US" sz="2800" b="1" baseline="30000" dirty="0" err="1"/>
              <a:t>rehospitalized</a:t>
            </a:r>
            <a:r>
              <a:rPr lang="en-US" sz="2800" b="1" baseline="30000" dirty="0"/>
              <a:t> or died within 30 days of discharge, </a:t>
            </a:r>
            <a:endParaRPr lang="en-US" sz="2800" b="1" baseline="30000" dirty="0" smtClean="0"/>
          </a:p>
          <a:p>
            <a:pPr algn="ctr"/>
            <a:r>
              <a:rPr lang="en-US" sz="2800" b="1" baseline="30000" dirty="0" smtClean="0"/>
              <a:t>by </a:t>
            </a:r>
            <a:r>
              <a:rPr lang="en-US" sz="2800" b="1" baseline="30000" dirty="0"/>
              <a:t>cause of index hospitalization, 2013 </a:t>
            </a:r>
          </a:p>
        </p:txBody>
      </p:sp>
      <p:pic>
        <p:nvPicPr>
          <p:cNvPr id="12290" name="Picture 2" descr="\\vasa\USRDSdocs\ADR\2015\Chapters\Volume 2 - ESRD\5 - Hospitalization\Powerpoint\ESRDHosp_F7_300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4268" y="1219200"/>
            <a:ext cx="6495464" cy="39319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81053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227FC0-035E-484D-AA62-D30602925625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Vol 2, ESRD, Ch 1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723900" y="5410200"/>
            <a:ext cx="76962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i="1" baseline="30000" dirty="0"/>
              <a:t>Data Source: Special analyses, USRDS ESRD Database. Period prevalent hemodialysis patients, all ages, 2013, unadjusted. Includes live hospital discharges from January 1 to December 1, 2013. Cause-specific hospitalizations are defined by principal ICD-9-CM codes. See Vol. 2, ESRD Analytical Methods for principal ICD-9-CM diagnosis codes included in each cause of hospitalization category. Abbreviations: CVD, cardiovascular disease; ESRD, end-stage renal disease; </a:t>
            </a:r>
            <a:r>
              <a:rPr lang="en-US" i="1" baseline="30000" dirty="0" err="1"/>
              <a:t>rehosp</a:t>
            </a:r>
            <a:r>
              <a:rPr lang="en-US" i="1" baseline="30000" dirty="0"/>
              <a:t>, </a:t>
            </a:r>
            <a:r>
              <a:rPr lang="en-US" i="1" baseline="30000" dirty="0" err="1"/>
              <a:t>rehospitalization</a:t>
            </a:r>
            <a:r>
              <a:rPr lang="en-US" i="1" baseline="30000" dirty="0"/>
              <a:t>; VA, vascular access.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313549"/>
            <a:ext cx="9144000" cy="6668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baseline="30000" dirty="0"/>
              <a:t>Figure 5.8 Proportion of hemodialysis patients with cause-specific </a:t>
            </a:r>
            <a:r>
              <a:rPr lang="en-US" sz="2800" b="1" baseline="30000" dirty="0" err="1"/>
              <a:t>rehospitalizations</a:t>
            </a:r>
            <a:r>
              <a:rPr lang="en-US" sz="2800" b="1" baseline="30000" dirty="0"/>
              <a:t> </a:t>
            </a:r>
            <a:endParaRPr lang="en-US" sz="2800" b="1" baseline="30000" dirty="0" smtClean="0"/>
          </a:p>
          <a:p>
            <a:pPr algn="ctr"/>
            <a:r>
              <a:rPr lang="en-US" sz="2800" b="1" baseline="30000" dirty="0" smtClean="0"/>
              <a:t>within </a:t>
            </a:r>
            <a:r>
              <a:rPr lang="en-US" sz="2800" b="1" baseline="30000" dirty="0"/>
              <a:t>30 days of discharge, by cause of index hospitalization, 2013</a:t>
            </a:r>
          </a:p>
        </p:txBody>
      </p:sp>
      <p:pic>
        <p:nvPicPr>
          <p:cNvPr id="13314" name="Picture 2" descr="\\vasa\USRDSdocs\ADR\2015\Chapters\Volume 2 - ESRD\5 - Hospitalization\Powerpoint\ESRDHosp_F8_300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4268" y="1219200"/>
            <a:ext cx="6495464" cy="39319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77076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227FC0-035E-484D-AA62-D30602925625}" type="slidenum">
              <a:rPr lang="en-US" smtClean="0"/>
              <a:pPr/>
              <a:t>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Vol 2, ESRD, Ch 1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723900" y="5410200"/>
            <a:ext cx="76962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i="1" baseline="30000" dirty="0"/>
              <a:t>Data Source: Special analyses, USRDS ESRD Database. Period prevalent hemodialysis patients, all ages, 2013, unadjusted. Patients less than age 22 are not represented as a group due to insufficient sample size. Includes live hospital discharges from January 1 to December 1, 2013. Cause-specific hospitalizations are defined by principal ICD-9-CM codes. See Vol. 2, ESRD Analytical Methods for principal ICD-9-CM diagnosis codes included in each cause of hospitalization category. Abbreviations: CVD, cardiovascular disease; ESRD, end-stage renal disease; </a:t>
            </a:r>
            <a:r>
              <a:rPr lang="en-US" i="1" baseline="30000" dirty="0" err="1"/>
              <a:t>rehosp</a:t>
            </a:r>
            <a:r>
              <a:rPr lang="en-US" i="1" baseline="30000" dirty="0"/>
              <a:t>, </a:t>
            </a:r>
            <a:r>
              <a:rPr lang="en-US" i="1" baseline="30000" dirty="0" err="1"/>
              <a:t>rehospitalization</a:t>
            </a:r>
            <a:r>
              <a:rPr lang="en-US" i="1" baseline="30000" dirty="0"/>
              <a:t>.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313549"/>
            <a:ext cx="91440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baseline="30000" dirty="0"/>
              <a:t>Figure 5.9 Proportion of hemodialysis patients discharged alive that either were </a:t>
            </a:r>
            <a:r>
              <a:rPr lang="en-US" sz="2800" b="1" baseline="30000" dirty="0" err="1"/>
              <a:t>rehospitalized</a:t>
            </a:r>
            <a:r>
              <a:rPr lang="en-US" sz="2800" b="1" baseline="30000" dirty="0"/>
              <a:t> or died within 30 days of discharge for cardiovascular index hospitalization, by age, 2013</a:t>
            </a:r>
          </a:p>
        </p:txBody>
      </p:sp>
      <p:pic>
        <p:nvPicPr>
          <p:cNvPr id="14338" name="Picture 2" descr="\\vasa\USRDSdocs\ADR\2015\Chapters\Volume 2 - ESRD\5 - Hospitalization\Powerpoint\ESRDHosp_F9_300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4268" y="1353308"/>
            <a:ext cx="6495464" cy="39319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1337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227FC0-035E-484D-AA62-D30602925625}" type="slidenum">
              <a:rPr lang="en-US" smtClean="0"/>
              <a:pPr/>
              <a:t>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Vol 2, ESRD, Ch 1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723900" y="5410200"/>
            <a:ext cx="76962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i="1" baseline="30000" dirty="0"/>
              <a:t>Data Source: </a:t>
            </a:r>
            <a:r>
              <a:rPr lang="en-US" i="1" baseline="30000" dirty="0" smtClean="0"/>
              <a:t>Special </a:t>
            </a:r>
            <a:r>
              <a:rPr lang="en-US" i="1" baseline="30000" dirty="0"/>
              <a:t>analyses, USRDS ESRD Database. Period prevalent hemodialysis patients, all ages, 2013, unadjusted. Includes live hospital discharges from January 1 to December 1, 2013. Cause-specific hospitalizations are defined by principal ICD-9-CM codes. See Vol. 2, ESRD Analytical Methods for principal ICD-9-CM diagnosis codes included in each cause of hospitalization category. Abbreviations: AMI, acute myocardial infarction; CHF, congestive heart failure; ESRD, end-stage renal disease; </a:t>
            </a:r>
            <a:r>
              <a:rPr lang="en-US" i="1" baseline="30000" dirty="0" err="1"/>
              <a:t>rehosp</a:t>
            </a:r>
            <a:r>
              <a:rPr lang="en-US" i="1" baseline="30000" dirty="0"/>
              <a:t>, </a:t>
            </a:r>
            <a:r>
              <a:rPr lang="en-US" i="1" baseline="30000" dirty="0" err="1"/>
              <a:t>rehospitalization</a:t>
            </a:r>
            <a:r>
              <a:rPr lang="en-US" i="1" baseline="30000" dirty="0"/>
              <a:t>.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313549"/>
            <a:ext cx="91440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baseline="30000" dirty="0"/>
              <a:t>Figure 5.10 Proportion of hemodialysis patients discharged alive that either were </a:t>
            </a:r>
            <a:r>
              <a:rPr lang="en-US" sz="2800" b="1" baseline="30000" dirty="0" err="1"/>
              <a:t>rehospitalized</a:t>
            </a:r>
            <a:r>
              <a:rPr lang="en-US" sz="2800" b="1" baseline="30000" dirty="0"/>
              <a:t> or died within 30 days of discharge for cardiovascular index hospitalization, by cause-specific cardiovascular index hospitalization, 2013</a:t>
            </a:r>
          </a:p>
        </p:txBody>
      </p:sp>
      <p:pic>
        <p:nvPicPr>
          <p:cNvPr id="15362" name="Picture 2" descr="\\vasa\USRDSdocs\ADR\2015\Chapters\Volume 2 - ESRD\5 - Hospitalization\Powerpoint\ESRDHosp_F10_300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4268" y="1353308"/>
            <a:ext cx="6495464" cy="39319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56965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723900" y="5715002"/>
            <a:ext cx="76962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i="1" baseline="30000" dirty="0"/>
              <a:t>Data Source: </a:t>
            </a:r>
            <a:r>
              <a:rPr lang="en-US" i="1" baseline="30000" dirty="0" smtClean="0"/>
              <a:t>Reference </a:t>
            </a:r>
            <a:r>
              <a:rPr lang="en-US" i="1" baseline="30000" dirty="0"/>
              <a:t>tables: G.1, G.3, G.4, G.5, G.6, G.8, G.9, G.10, and special analyses, USRDS ESRD Database. Period prevalent ESRD patients; adjusted for age, sex, race, &amp; primary diagnosis; ref: ESRD patients, 2011. Abbreviations: ESRD, end-stage renal disease.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313549"/>
            <a:ext cx="9144000" cy="6668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baseline="30000" dirty="0"/>
              <a:t>Figure 5.1 Adjusted hospitalization rates for ESRD patients, </a:t>
            </a:r>
            <a:endParaRPr lang="en-US" sz="2800" b="1" baseline="30000" dirty="0" smtClean="0"/>
          </a:p>
          <a:p>
            <a:pPr algn="ctr"/>
            <a:r>
              <a:rPr lang="en-US" sz="2800" b="1" baseline="30000" dirty="0" smtClean="0"/>
              <a:t>by </a:t>
            </a:r>
            <a:r>
              <a:rPr lang="en-US" sz="2800" b="1" baseline="30000" dirty="0"/>
              <a:t>treatment modality, </a:t>
            </a:r>
            <a:r>
              <a:rPr lang="en-US" sz="2800" b="1" baseline="30000" dirty="0" smtClean="0"/>
              <a:t>2005-2013</a:t>
            </a:r>
            <a:endParaRPr lang="en-US" sz="2800" b="1" baseline="30000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Vol 2, ESRD, </a:t>
            </a:r>
            <a:r>
              <a:rPr lang="en-US" dirty="0" err="1" smtClean="0"/>
              <a:t>Ch</a:t>
            </a:r>
            <a:r>
              <a:rPr lang="en-US" dirty="0" smtClean="0"/>
              <a:t> 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227FC0-035E-484D-AA62-D30602925625}" type="slidenum">
              <a:rPr lang="en-US" b="1" smtClean="0"/>
              <a:pPr/>
              <a:t>2</a:t>
            </a:fld>
            <a:endParaRPr lang="en-US" b="1" dirty="0"/>
          </a:p>
        </p:txBody>
      </p:sp>
      <p:pic>
        <p:nvPicPr>
          <p:cNvPr id="1026" name="Picture 2" descr="\\vasa\USRDSdocs\ADR\2015\Chapters\Volume 2 - ESRD\5 - Hospitalization\Powerpoint\ESRDHosp_F1a_300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80260" y="1161287"/>
            <a:ext cx="4983480" cy="43190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0717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227FC0-035E-484D-AA62-D30602925625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Vol 2, ESRD, Ch 1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723901" y="5715000"/>
            <a:ext cx="76962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i="1" baseline="30000" dirty="0"/>
              <a:t>Data Source: Reference tables: G.1, G.3, G.4, G.5, and special analyses, USRDS ESRD Database. Period prevalent ESRD patients; adjusted for age, sex, race, &amp; primary diagnosis; ref: ESRD patients, 2011. </a:t>
            </a:r>
            <a:r>
              <a:rPr lang="en-US" i="1" baseline="30000" dirty="0" smtClean="0"/>
              <a:t>Abbreviations</a:t>
            </a:r>
            <a:r>
              <a:rPr lang="en-US" i="1" baseline="30000" dirty="0"/>
              <a:t>: ESRD, end-stage renal disease.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313549"/>
            <a:ext cx="9144000" cy="8104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baseline="30000" dirty="0"/>
              <a:t>Figure </a:t>
            </a:r>
            <a:r>
              <a:rPr lang="en-US" sz="2800" b="1" baseline="30000" dirty="0" smtClean="0"/>
              <a:t>5.2</a:t>
            </a:r>
            <a:r>
              <a:rPr lang="en-US" sz="2800" b="1" dirty="0"/>
              <a:t> </a:t>
            </a:r>
            <a:r>
              <a:rPr lang="en-US" sz="2800" b="1" baseline="30000" dirty="0"/>
              <a:t>Adjusted all-cause &amp; cause-specific hospitalization rates for ESRD patients, </a:t>
            </a:r>
            <a:endParaRPr lang="en-US" sz="2800" b="1" baseline="30000" dirty="0" smtClean="0"/>
          </a:p>
          <a:p>
            <a:pPr algn="ctr"/>
            <a:r>
              <a:rPr lang="en-US" sz="2800" b="1" baseline="30000" dirty="0" smtClean="0"/>
              <a:t>by </a:t>
            </a:r>
            <a:r>
              <a:rPr lang="en-US" sz="2800" b="1" baseline="30000" dirty="0"/>
              <a:t>treatment modality, 2005-2013</a:t>
            </a:r>
          </a:p>
        </p:txBody>
      </p:sp>
      <p:sp>
        <p:nvSpPr>
          <p:cNvPr id="9" name="Rectangle 8"/>
          <p:cNvSpPr/>
          <p:nvPr/>
        </p:nvSpPr>
        <p:spPr>
          <a:xfrm>
            <a:off x="1" y="1076980"/>
            <a:ext cx="9144000" cy="523220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pPr algn="ctr"/>
            <a:r>
              <a:rPr lang="en-US" sz="2800" b="1" baseline="30000" dirty="0"/>
              <a:t>(a) All ESRD</a:t>
            </a:r>
          </a:p>
        </p:txBody>
      </p:sp>
      <p:pic>
        <p:nvPicPr>
          <p:cNvPr id="2050" name="Picture 2" descr="\\vasa\USRDSdocs\ADR\2015\Chapters\Volume 2 - ESRD\5 - Hospitalization\Powerpoint\ESRDHosp_F2a_300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8477" y="1695450"/>
            <a:ext cx="5547048" cy="37917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84636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227FC0-035E-484D-AA62-D30602925625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Vol 2, ESRD, Ch 1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723901" y="5715000"/>
            <a:ext cx="76962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i="1" baseline="30000" dirty="0"/>
              <a:t>Data Source: Reference tables: G.1, G.3, G.4, G.5, and special analyses, USRDS ESRD Database. Period prevalent ESRD patients; adjusted for age, sex, race, &amp; primary diagnosis; ref: ESRD patients, 2011. </a:t>
            </a:r>
            <a:r>
              <a:rPr lang="en-US" i="1" baseline="30000" dirty="0" smtClean="0"/>
              <a:t>Abbreviations</a:t>
            </a:r>
            <a:r>
              <a:rPr lang="en-US" i="1" baseline="30000" dirty="0"/>
              <a:t>: ESRD, end-stage renal disease.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313549"/>
            <a:ext cx="9144000" cy="8104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baseline="30000" dirty="0"/>
              <a:t>Figure </a:t>
            </a:r>
            <a:r>
              <a:rPr lang="en-US" sz="2800" b="1" baseline="30000" dirty="0" smtClean="0"/>
              <a:t>5.2</a:t>
            </a:r>
            <a:r>
              <a:rPr lang="en-US" sz="2800" b="1" dirty="0"/>
              <a:t> </a:t>
            </a:r>
            <a:r>
              <a:rPr lang="en-US" sz="2800" b="1" baseline="30000" dirty="0"/>
              <a:t>Adjusted all-cause &amp; cause-specific hospitalization rates for ESRD patients, </a:t>
            </a:r>
            <a:endParaRPr lang="en-US" sz="2800" b="1" baseline="30000" dirty="0" smtClean="0"/>
          </a:p>
          <a:p>
            <a:pPr algn="ctr"/>
            <a:r>
              <a:rPr lang="en-US" sz="2800" b="1" baseline="30000" dirty="0" smtClean="0"/>
              <a:t>by </a:t>
            </a:r>
            <a:r>
              <a:rPr lang="en-US" sz="2800" b="1" baseline="30000" dirty="0"/>
              <a:t>treatment modality, 2005-2013</a:t>
            </a:r>
          </a:p>
        </p:txBody>
      </p:sp>
      <p:sp>
        <p:nvSpPr>
          <p:cNvPr id="8" name="Rectangle 7"/>
          <p:cNvSpPr/>
          <p:nvPr/>
        </p:nvSpPr>
        <p:spPr>
          <a:xfrm>
            <a:off x="1" y="1143000"/>
            <a:ext cx="9144000" cy="304800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pPr algn="ctr"/>
            <a:r>
              <a:rPr lang="en-US" sz="2800" b="1" baseline="30000" dirty="0" smtClean="0"/>
              <a:t>(</a:t>
            </a:r>
            <a:r>
              <a:rPr lang="en-US" sz="2800" b="1" baseline="30000" dirty="0"/>
              <a:t>b</a:t>
            </a:r>
            <a:r>
              <a:rPr lang="en-US" sz="2800" b="1" baseline="30000" dirty="0" smtClean="0"/>
              <a:t>) Hemodialysis</a:t>
            </a:r>
            <a:endParaRPr lang="en-US" sz="2800" b="1" baseline="30000" dirty="0"/>
          </a:p>
        </p:txBody>
      </p:sp>
      <p:pic>
        <p:nvPicPr>
          <p:cNvPr id="3074" name="Picture 2" descr="\\vasa\USRDSdocs\ADR\2015\Chapters\Volume 2 - ESRD\5 - Hospitalization\Powerpoint\ESRDHosp_F2b_300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8755" y="1676400"/>
            <a:ext cx="5484616" cy="37490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9826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227FC0-035E-484D-AA62-D30602925625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Vol 2, ESRD, Ch 1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723901" y="5715000"/>
            <a:ext cx="76962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i="1" baseline="30000" dirty="0"/>
              <a:t>Data Source: Reference tables: G.1, G.3, G.4, G.5, and special analyses, USRDS ESRD Database. Period prevalent ESRD patients; adjusted for age, sex, race, &amp; primary diagnosis; ref: ESRD patients, 2011. </a:t>
            </a:r>
            <a:r>
              <a:rPr lang="en-US" i="1" baseline="30000" dirty="0" smtClean="0"/>
              <a:t>Abbreviations</a:t>
            </a:r>
            <a:r>
              <a:rPr lang="en-US" i="1" baseline="30000" dirty="0"/>
              <a:t>: ESRD, end-stage renal disease.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313549"/>
            <a:ext cx="9144000" cy="8104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baseline="30000" dirty="0"/>
              <a:t>Figure </a:t>
            </a:r>
            <a:r>
              <a:rPr lang="en-US" sz="2800" b="1" baseline="30000" dirty="0" smtClean="0"/>
              <a:t>5.2</a:t>
            </a:r>
            <a:r>
              <a:rPr lang="en-US" sz="2800" b="1" dirty="0"/>
              <a:t> </a:t>
            </a:r>
            <a:r>
              <a:rPr lang="en-US" sz="2800" b="1" baseline="30000" dirty="0"/>
              <a:t>Adjusted all-cause &amp; cause-specific hospitalization rates for ESRD patients, </a:t>
            </a:r>
            <a:endParaRPr lang="en-US" sz="2800" b="1" baseline="30000" dirty="0" smtClean="0"/>
          </a:p>
          <a:p>
            <a:pPr algn="ctr"/>
            <a:r>
              <a:rPr lang="en-US" sz="2800" b="1" baseline="30000" dirty="0" smtClean="0"/>
              <a:t>by </a:t>
            </a:r>
            <a:r>
              <a:rPr lang="en-US" sz="2800" b="1" baseline="30000" dirty="0"/>
              <a:t>treatment modality, 2005-2013</a:t>
            </a:r>
          </a:p>
        </p:txBody>
      </p:sp>
      <p:sp>
        <p:nvSpPr>
          <p:cNvPr id="8" name="Rectangle 7"/>
          <p:cNvSpPr/>
          <p:nvPr/>
        </p:nvSpPr>
        <p:spPr>
          <a:xfrm>
            <a:off x="1" y="1124027"/>
            <a:ext cx="9144000" cy="523220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pPr algn="ctr"/>
            <a:r>
              <a:rPr lang="en-US" sz="2800" b="1" baseline="30000" dirty="0" smtClean="0"/>
              <a:t>(</a:t>
            </a:r>
            <a:r>
              <a:rPr lang="en-US" sz="2800" b="1" baseline="30000" dirty="0"/>
              <a:t>c</a:t>
            </a:r>
            <a:r>
              <a:rPr lang="en-US" sz="2800" b="1" baseline="30000" dirty="0" smtClean="0"/>
              <a:t>) Peritoneal Dialysis</a:t>
            </a:r>
            <a:endParaRPr lang="en-US" sz="2800" b="1" baseline="30000" dirty="0"/>
          </a:p>
        </p:txBody>
      </p:sp>
      <p:pic>
        <p:nvPicPr>
          <p:cNvPr id="4098" name="Picture 2" descr="\\vasa\USRDSdocs\ADR\2015\Chapters\Volume 2 - ESRD\5 - Hospitalization\Powerpoint\ESRDHosp_F2c_300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9693" y="1724025"/>
            <a:ext cx="5484616" cy="37490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6017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227FC0-035E-484D-AA62-D30602925625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Vol 2, ESRD, Ch 1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723901" y="5715000"/>
            <a:ext cx="76962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i="1" baseline="30000" dirty="0"/>
              <a:t>Data Source: Reference tables: G.1, G.3, G.4, G.5, and special analyses, USRDS ESRD Database. Period prevalent ESRD patients; adjusted for age, sex, race, &amp; primary diagnosis; ref: ESRD patients, 2011. </a:t>
            </a:r>
            <a:r>
              <a:rPr lang="en-US" i="1" baseline="30000" dirty="0" smtClean="0"/>
              <a:t>Abbreviations</a:t>
            </a:r>
            <a:r>
              <a:rPr lang="en-US" i="1" baseline="30000" dirty="0"/>
              <a:t>: ESRD, end-stage renal disease.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313549"/>
            <a:ext cx="9144000" cy="8104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baseline="30000" dirty="0"/>
              <a:t>Figure </a:t>
            </a:r>
            <a:r>
              <a:rPr lang="en-US" sz="2800" b="1" baseline="30000" dirty="0" smtClean="0"/>
              <a:t>5.2</a:t>
            </a:r>
            <a:r>
              <a:rPr lang="en-US" sz="2800" b="1" dirty="0"/>
              <a:t> </a:t>
            </a:r>
            <a:r>
              <a:rPr lang="en-US" sz="2800" b="1" baseline="30000" dirty="0"/>
              <a:t>Adjusted all-cause &amp; cause-specific hospitalization rates for ESRD patients, </a:t>
            </a:r>
            <a:endParaRPr lang="en-US" sz="2800" b="1" baseline="30000" dirty="0" smtClean="0"/>
          </a:p>
          <a:p>
            <a:pPr algn="ctr"/>
            <a:r>
              <a:rPr lang="en-US" sz="2800" b="1" baseline="30000" dirty="0" smtClean="0"/>
              <a:t>by </a:t>
            </a:r>
            <a:r>
              <a:rPr lang="en-US" sz="2800" b="1" baseline="30000" dirty="0"/>
              <a:t>treatment modality, 2005-2013</a:t>
            </a:r>
          </a:p>
        </p:txBody>
      </p:sp>
      <p:sp>
        <p:nvSpPr>
          <p:cNvPr id="8" name="Rectangle 7"/>
          <p:cNvSpPr/>
          <p:nvPr/>
        </p:nvSpPr>
        <p:spPr>
          <a:xfrm>
            <a:off x="1" y="1124027"/>
            <a:ext cx="9144000" cy="523220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pPr algn="ctr"/>
            <a:r>
              <a:rPr lang="en-US" sz="2800" b="1" baseline="30000" dirty="0"/>
              <a:t>(d) Transplant</a:t>
            </a:r>
          </a:p>
        </p:txBody>
      </p:sp>
      <p:pic>
        <p:nvPicPr>
          <p:cNvPr id="5122" name="Picture 2" descr="\\vasa\USRDSdocs\ADR\2015\Chapters\Volume 2 - ESRD\5 - Hospitalization\Powerpoint\ESRDHosp_F2d_300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9691" y="1752600"/>
            <a:ext cx="5484617" cy="37490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18064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227FC0-035E-484D-AA62-D30602925625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Vol 2, ESRD, Ch 1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723900" y="5638800"/>
            <a:ext cx="76962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i="1" baseline="30000" dirty="0"/>
              <a:t>Data Source: Reference Tables G.3, G.13, and special analyses, USRDS ESRD Database. Period prevalent hemodialysis patients aged 22 &amp; older; adjusted for age, sex, race, ethnicity, &amp; primary cause of kidney failure. Rates by one factor adjusted for the remaining three; reference group, hemodialysis patients, 2011. See Vol. 2, ESRD Analytical Methods for principal ICD-9-CM diagnosis codes included in each cause of hospitalization category.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313549"/>
            <a:ext cx="9144000" cy="6668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baseline="30000" dirty="0" smtClean="0"/>
              <a:t>Table </a:t>
            </a:r>
            <a:r>
              <a:rPr lang="en-US" sz="2800" b="1" baseline="30000" dirty="0"/>
              <a:t>5.1 Rates of all-cause &amp; cause-specific hospitalization per patient year for </a:t>
            </a:r>
            <a:endParaRPr lang="en-US" sz="2800" b="1" baseline="30000" dirty="0" smtClean="0"/>
          </a:p>
          <a:p>
            <a:pPr algn="ctr"/>
            <a:r>
              <a:rPr lang="en-US" sz="2800" b="1" baseline="30000" dirty="0" smtClean="0"/>
              <a:t>adult </a:t>
            </a:r>
            <a:r>
              <a:rPr lang="en-US" sz="2800" b="1" baseline="30000" dirty="0"/>
              <a:t>hemodialysis patients, 2004-2013</a:t>
            </a: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2952277"/>
              </p:ext>
            </p:extLst>
          </p:nvPr>
        </p:nvGraphicFramePr>
        <p:xfrm>
          <a:off x="1788589" y="838200"/>
          <a:ext cx="5566822" cy="4574286"/>
        </p:xfrm>
        <a:graphic>
          <a:graphicData uri="http://schemas.openxmlformats.org/drawingml/2006/table">
            <a:tbl>
              <a:tblPr firstRow="1" firstCol="1" bandRow="1"/>
              <a:tblGrid>
                <a:gridCol w="1150303"/>
                <a:gridCol w="80918"/>
                <a:gridCol w="541379"/>
                <a:gridCol w="528682"/>
                <a:gridCol w="555599"/>
                <a:gridCol w="541379"/>
                <a:gridCol w="542902"/>
                <a:gridCol w="541379"/>
                <a:gridCol w="542902"/>
                <a:gridCol w="541379"/>
              </a:tblGrid>
              <a:tr h="31213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900" dirty="0">
                        <a:effectLst/>
                        <a:latin typeface="Calibri"/>
                      </a:endParaRPr>
                    </a:p>
                  </a:txBody>
                  <a:tcPr marL="55518" marR="5551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All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518" marR="55518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Cardiovascular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518" marR="555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Infection (any)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518" marR="555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Vascular access infection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518" marR="555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56068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900"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Unadjusted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Adjusted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Unadjusted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Adjusted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Unadjusted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Adjusted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Unadjusted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Adjusted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6068"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2004-2005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2.12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2.13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0.63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0.63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0.48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0.48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0.14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0.14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56068"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2006-2007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2.08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2.08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0.60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0.60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0.49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0.49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0.13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0.13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6068"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2008-2009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2.02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2.02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0.58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0.58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0.49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0.49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0.12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0.12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6068"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2010-2011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1.97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1.97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0.52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0.52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0.48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0.48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0.10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0.10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6068"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2012-2013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1.81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1.81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0.45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0.45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0.45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0.45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0.05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0.05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6068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900"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900"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900"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900"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900"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900"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900" dirty="0"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900"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900"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56068"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2012-2013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900"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900"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900"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900"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900"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900"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900"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900"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6068"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Age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56068">
                <a:tc gridSpan="2"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22-44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1.79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1.96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0.36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0.37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0.42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0.46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0.07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0.08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6068">
                <a:tc gridSpan="2"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45-64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1.76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1.76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0.42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0.42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0.43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0.43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0.05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0.06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6068">
                <a:tc gridSpan="2"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65-74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1.86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1.82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0.49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0.48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0.46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0.45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0.05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0.05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6068">
                <a:tc gridSpan="2"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75+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1.88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1.87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0.51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0.50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0.50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0.49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0.04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0.05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6068"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Sex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56068">
                <a:tc gridSpan="2"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Male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1.68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1.68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0.42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0.43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0.42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0.42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0.05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0.05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6068">
                <a:tc gridSpan="2"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Female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1.99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1.98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0.48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0.48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0.49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0.49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0.06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0.06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6068"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Race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56068">
                <a:tc gridSpan="2"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White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1.86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1.85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0.46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0.45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0.49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0.48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0.05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0.05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6068">
                <a:tc gridSpan="2"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Black/African American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1.80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1.83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0.45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0.46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0.41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0.43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0.06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0.06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6068">
                <a:tc gridSpan="2"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Other race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1.43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1.40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0.35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0.34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0.39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0.38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0.04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0.04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6068"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Ethnicity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56068">
                <a:tc gridSpan="2"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Hispanic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1.70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1.70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0.41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0.41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0.44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0.44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0.05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0.05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6068"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Cause of Renal Failure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56068">
                <a:tc gridSpan="2"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Diabetes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2.00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2.03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0.49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0.49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0.50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0.50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0.05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0.06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6068">
                <a:tc gridSpan="2"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Hypertension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1.68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1.68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0.46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0.46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0.40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0.40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0.05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0.05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6068">
                <a:tc gridSpan="2"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Glomerulonephritis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1.55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1.56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0.36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0.38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0.39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0.39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0.05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0.05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6068">
                <a:tc gridSpan="2"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Other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1.69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1.72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0.37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0.38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0.46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0.46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0.05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0.05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97373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227FC0-035E-484D-AA62-D30602925625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Vol 2, ESRD, Ch 1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723901" y="5715000"/>
            <a:ext cx="76962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i="1" baseline="30000" dirty="0"/>
              <a:t>Data Source: Reference Tables G.1, G.3, G.4, G.5, G.6, G.8, G.9, G.10, and special analyses, USRDS ESRD Database. Period prevalent ESRD patients; adjusted for age, sex, race, &amp; primary cause of kidney failure. Reference group: ESRD patients, 2011. Abbreviation: ESRD, end-stage renal disease. 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313549"/>
            <a:ext cx="9144000" cy="3795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baseline="30000" dirty="0"/>
              <a:t>Figure 5.3 Adjusted hospital days for ESRD patients, by treatment modality, 2005-2013</a:t>
            </a:r>
          </a:p>
        </p:txBody>
      </p:sp>
      <p:pic>
        <p:nvPicPr>
          <p:cNvPr id="8" name="Picture 1" descr="\\vasa\USRDSdocs\ADR\2015\Chapters\Volume 2 - ESRD\5 - Hospitalization\Powerpoint\ESRDHosp_F3_300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5325" y="1143000"/>
            <a:ext cx="4853351" cy="42062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20259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227FC0-035E-484D-AA62-D30602925625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Vol 2, ESRD, Ch 1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723901" y="5715000"/>
            <a:ext cx="76962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i="1" baseline="30000" dirty="0"/>
              <a:t>Data Source: Special analyses, USRDS ESRD Database. Period prevalent ESRD patients, adjusted for age, sex, race, &amp; primary cause of kidney failure; reference group: ESRD patients, 2011. Abbreviation: ESRD, end-stage renal disease.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313549"/>
            <a:ext cx="9144000" cy="6668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baseline="30000" dirty="0"/>
              <a:t>Figure 5.4 Adjusted hospital days for infection &amp; cardiovascular causes, for ESRD patients by their treatment modality, 2005-2013</a:t>
            </a:r>
          </a:p>
        </p:txBody>
      </p:sp>
      <p:sp>
        <p:nvSpPr>
          <p:cNvPr id="11" name="Rectangle 10"/>
          <p:cNvSpPr/>
          <p:nvPr/>
        </p:nvSpPr>
        <p:spPr>
          <a:xfrm>
            <a:off x="0" y="980398"/>
            <a:ext cx="9153526" cy="523220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pPr algn="ctr"/>
            <a:r>
              <a:rPr lang="en-US" sz="2800" b="1" baseline="30000" dirty="0"/>
              <a:t>(a) Infection</a:t>
            </a:r>
          </a:p>
        </p:txBody>
      </p:sp>
      <p:pic>
        <p:nvPicPr>
          <p:cNvPr id="7170" name="Picture 2" descr="\\vasa\USRDSdocs\ADR\2015\Chapters\Volume 2 - ESRD\5 - Hospitalization\Powerpoint\ESRDHosp_F4a_300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6342" y="1666220"/>
            <a:ext cx="4431316" cy="38404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3179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DR_PPT_Template_CKD">
  <a:themeElements>
    <a:clrScheme name="USRDS ADR Color Palette">
      <a:dk1>
        <a:sysClr val="windowText" lastClr="000000"/>
      </a:dk1>
      <a:lt1>
        <a:sysClr val="window" lastClr="FFFFFF"/>
      </a:lt1>
      <a:dk2>
        <a:srgbClr val="48070E"/>
      </a:dk2>
      <a:lt2>
        <a:srgbClr val="FFFFFF"/>
      </a:lt2>
      <a:accent1>
        <a:srgbClr val="7A2F36"/>
      </a:accent1>
      <a:accent2>
        <a:srgbClr val="AC6168"/>
      </a:accent2>
      <a:accent3>
        <a:srgbClr val="002966"/>
      </a:accent3>
      <a:accent4>
        <a:srgbClr val="0E5480"/>
      </a:accent4>
      <a:accent5>
        <a:srgbClr val="367CA8"/>
      </a:accent5>
      <a:accent6>
        <a:srgbClr val="FFC76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ADR_PPT_Template_CKD</Template>
  <TotalTime>191</TotalTime>
  <Words>1881</Words>
  <Application>Microsoft Office PowerPoint</Application>
  <PresentationFormat>On-screen Show (4:3)</PresentationFormat>
  <Paragraphs>315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ADR_PPT_Template_CKD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Ruth Shamraj</dc:creator>
  <cp:lastModifiedBy>Lan Tong</cp:lastModifiedBy>
  <cp:revision>64</cp:revision>
  <dcterms:created xsi:type="dcterms:W3CDTF">2014-11-10T19:37:45Z</dcterms:created>
  <dcterms:modified xsi:type="dcterms:W3CDTF">2015-11-11T20:06:44Z</dcterms:modified>
</cp:coreProperties>
</file>