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7CA8"/>
    <a:srgbClr val="0E5480"/>
    <a:srgbClr val="002966"/>
    <a:srgbClr val="48070E"/>
    <a:srgbClr val="7A2F36"/>
    <a:srgbClr val="AC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94672" autoAdjust="0"/>
  </p:normalViewPr>
  <p:slideViewPr>
    <p:cSldViewPr showGuides="1">
      <p:cViewPr>
        <p:scale>
          <a:sx n="80" d="100"/>
          <a:sy n="80" d="100"/>
        </p:scale>
        <p:origin x="-1522" y="-4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6" d="100"/>
          <a:sy n="86" d="100"/>
        </p:scale>
        <p:origin x="-210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10/30/2015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10/30/2015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86075" y="460689"/>
            <a:ext cx="3200399" cy="1248616"/>
          </a:xfrm>
          <a:prstGeom prst="rect">
            <a:avLst/>
          </a:prstGeom>
        </p:spPr>
      </p:pic>
      <p:sp>
        <p:nvSpPr>
          <p:cNvPr id="2" name="TextBox 1"/>
          <p:cNvSpPr txBox="1"/>
          <p:nvPr userDrawn="1"/>
        </p:nvSpPr>
        <p:spPr>
          <a:xfrm>
            <a:off x="904874" y="2362200"/>
            <a:ext cx="7162800" cy="830997"/>
          </a:xfrm>
          <a:prstGeom prst="rect">
            <a:avLst/>
          </a:prstGeom>
          <a:noFill/>
        </p:spPr>
        <p:txBody>
          <a:bodyPr wrap="square" rtlCol="0">
            <a:spAutoFit/>
          </a:bodyPr>
          <a:lstStyle/>
          <a:p>
            <a:pPr algn="ctr"/>
            <a:r>
              <a:rPr lang="en-US" sz="2400" b="1" dirty="0" smtClean="0">
                <a:solidFill>
                  <a:srgbClr val="367CA8"/>
                </a:solidFill>
                <a:latin typeface="Constantia" panose="02030602050306030303" pitchFamily="18" charset="0"/>
              </a:rPr>
              <a:t>2015 </a:t>
            </a:r>
            <a:r>
              <a:rPr lang="en-US" sz="2400" b="1" cap="small" baseline="0" dirty="0" smtClean="0">
                <a:solidFill>
                  <a:srgbClr val="367CA8"/>
                </a:solidFill>
                <a:latin typeface="Constantia" panose="02030602050306030303" pitchFamily="18" charset="0"/>
              </a:rPr>
              <a:t>ANNUAL DATA REPORT</a:t>
            </a:r>
          </a:p>
          <a:p>
            <a:pPr algn="ctr"/>
            <a:r>
              <a:rPr lang="en-US" sz="2400" b="1" cap="small" baseline="0" dirty="0" smtClean="0">
                <a:solidFill>
                  <a:srgbClr val="367CA8"/>
                </a:solidFill>
                <a:latin typeface="Constantia" panose="02030602050306030303" pitchFamily="18" charset="0"/>
              </a:rPr>
              <a:t>Volume 2: End-Stage Renal Disease</a:t>
            </a:r>
          </a:p>
        </p:txBody>
      </p:sp>
      <p:sp>
        <p:nvSpPr>
          <p:cNvPr id="4" name="TextBox 3"/>
          <p:cNvSpPr txBox="1"/>
          <p:nvPr userDrawn="1"/>
        </p:nvSpPr>
        <p:spPr>
          <a:xfrm>
            <a:off x="762000" y="3733800"/>
            <a:ext cx="7467600" cy="646331"/>
          </a:xfrm>
          <a:prstGeom prst="rect">
            <a:avLst/>
          </a:prstGeom>
          <a:noFill/>
        </p:spPr>
        <p:txBody>
          <a:bodyPr wrap="square" rtlCol="0">
            <a:spAutoFit/>
          </a:bodyPr>
          <a:lstStyle/>
          <a:p>
            <a:pPr algn="ctr"/>
            <a:r>
              <a:rPr lang="en-US" sz="3600" b="1" dirty="0" smtClean="0">
                <a:latin typeface="Candara" panose="020E0502030303020204" pitchFamily="34" charset="0"/>
              </a:rPr>
              <a:t>Chapter 6: Mortality</a:t>
            </a:r>
            <a:endParaRPr lang="en-US" sz="3600" b="1" dirty="0">
              <a:latin typeface="Candara" panose="020E0502030303020204" pitchFamily="34" charset="0"/>
            </a:endParaRPr>
          </a:p>
        </p:txBody>
      </p:sp>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4142608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
        <p:nvSpPr>
          <p:cNvPr id="8"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userDrawn="1"/>
        </p:nvSpPr>
        <p:spPr>
          <a:xfrm>
            <a:off x="0" y="6410325"/>
            <a:ext cx="9144000" cy="457200"/>
          </a:xfrm>
          <a:prstGeom prst="rect">
            <a:avLst/>
          </a:prstGeom>
          <a:solidFill>
            <a:srgbClr val="0E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3"/>
          </p:nvPr>
        </p:nvSpPr>
        <p:spPr>
          <a:xfrm>
            <a:off x="3581400" y="6477000"/>
            <a:ext cx="1981200" cy="304800"/>
          </a:xfrm>
          <a:prstGeom prst="rect">
            <a:avLst/>
          </a:prstGeom>
        </p:spPr>
        <p:txBody>
          <a:bodyPr/>
          <a:lstStyle>
            <a:lvl1pPr algn="ctr">
              <a:defRPr sz="1400" b="1">
                <a:solidFill>
                  <a:schemeClr val="bg1"/>
                </a:solidFill>
              </a:defRPr>
            </a:lvl1pPr>
          </a:lstStyle>
          <a:p>
            <a:r>
              <a:rPr lang="nl-NL" smtClean="0"/>
              <a:t>Vol 2, ESRD, Ch 1</a:t>
            </a: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bg1"/>
                </a:solidFill>
              </a:defRPr>
            </a:lvl1pPr>
          </a:lstStyle>
          <a:p>
            <a:fld id="{3F227FC0-035E-484D-AA62-D30602925625}" type="slidenum">
              <a:rPr lang="en-US" smtClean="0"/>
              <a:pPr/>
              <a:t>‹#›</a:t>
            </a:fld>
            <a:endParaRPr lang="en-US" dirty="0"/>
          </a:p>
        </p:txBody>
      </p:sp>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6411597"/>
            <a:ext cx="1165357" cy="454657"/>
          </a:xfrm>
          <a:prstGeom prst="rect">
            <a:avLst/>
          </a:prstGeom>
          <a:solidFill>
            <a:schemeClr val="bg1"/>
          </a:solidFill>
          <a:ln>
            <a:noFill/>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4" r:id="rId3"/>
    <p:sldLayoutId id="2147483661" r:id="rId4"/>
    <p:sldLayoutId id="2147483663" r:id="rId5"/>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50" y="5945834"/>
            <a:ext cx="8534400" cy="461665"/>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Reference Tables I.1_adj-I.36_adj. Adjusted survival probabilities, from day one, in the ESRD population. Ref: incident ESRD patients, 2011. Adjusted for age, sex, race, Hispanic ethnicity, and primary diagnosis. Abbreviation: ESRD, end-stage renal disease.</a:t>
            </a:r>
          </a:p>
        </p:txBody>
      </p:sp>
      <p:sp>
        <p:nvSpPr>
          <p:cNvPr id="4" name="Rectangle 3"/>
          <p:cNvSpPr/>
          <p:nvPr/>
        </p:nvSpPr>
        <p:spPr>
          <a:xfrm>
            <a:off x="-19050" y="152400"/>
            <a:ext cx="9144000" cy="584775"/>
          </a:xfrm>
          <a:prstGeom prst="rect">
            <a:avLst/>
          </a:prstGeom>
        </p:spPr>
        <p:txBody>
          <a:bodyPr wrap="square">
            <a:spAutoFit/>
          </a:bodyPr>
          <a:lstStyle/>
          <a:p>
            <a:pPr algn="ctr"/>
            <a:r>
              <a:rPr lang="en-US" sz="2400" b="1" baseline="30000" dirty="0" smtClean="0"/>
              <a:t>Table 6.3b </a:t>
            </a:r>
            <a:r>
              <a:rPr lang="en-US" sz="2400" b="1" baseline="30000" dirty="0"/>
              <a:t>Adjusted survival (%) by age, sex, race, and primary cause of ESRD, </a:t>
            </a:r>
            <a:r>
              <a:rPr lang="en-US" sz="2400" b="1" baseline="30000" dirty="0" smtClean="0"/>
              <a:t>for </a:t>
            </a:r>
            <a:r>
              <a:rPr lang="en-US" sz="2400" b="1" baseline="30000" dirty="0"/>
              <a:t>ESRD patients </a:t>
            </a:r>
            <a:endParaRPr lang="en-US" sz="2400" b="1" baseline="30000" dirty="0" smtClean="0"/>
          </a:p>
          <a:p>
            <a:pPr algn="ctr"/>
            <a:r>
              <a:rPr lang="en-US" sz="2400" b="1" baseline="30000" dirty="0" smtClean="0"/>
              <a:t>in </a:t>
            </a:r>
            <a:r>
              <a:rPr lang="en-US" sz="2400" b="1" baseline="30000" dirty="0"/>
              <a:t>the 2008 incident cohort (initiating ESRD treatment in 2008)</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10</a:t>
            </a:fld>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3473681503"/>
              </p:ext>
            </p:extLst>
          </p:nvPr>
        </p:nvGraphicFramePr>
        <p:xfrm>
          <a:off x="1599661" y="1066800"/>
          <a:ext cx="5906578" cy="4626864"/>
        </p:xfrm>
        <a:graphic>
          <a:graphicData uri="http://schemas.openxmlformats.org/drawingml/2006/table">
            <a:tbl>
              <a:tblPr firstRow="1" firstCol="1" bandRow="1"/>
              <a:tblGrid>
                <a:gridCol w="1757490"/>
                <a:gridCol w="767588"/>
                <a:gridCol w="845375"/>
                <a:gridCol w="845375"/>
                <a:gridCol w="845375"/>
                <a:gridCol w="845375"/>
              </a:tblGrid>
              <a:tr h="167640">
                <a:tc>
                  <a:txBody>
                    <a:bodyPr/>
                    <a:lstStyle/>
                    <a:p>
                      <a:pPr marL="0" marR="0" algn="ctr">
                        <a:lnSpc>
                          <a:spcPct val="115000"/>
                        </a:lnSpc>
                        <a:spcBef>
                          <a:spcPts val="0"/>
                        </a:spcBef>
                        <a:spcAft>
                          <a:spcPts val="0"/>
                        </a:spcAft>
                      </a:pPr>
                      <a:r>
                        <a:rPr lang="en-US" sz="1200" b="1">
                          <a:effectLst/>
                          <a:latin typeface="Calibri"/>
                          <a:ea typeface="Times New Roman"/>
                          <a:cs typeface="Times New Roman"/>
                        </a:rPr>
                        <a:t>2008 cohort</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Times New Roman"/>
                          <a:cs typeface="Times New Roman"/>
                        </a:rPr>
                        <a:t>3 months</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b="1">
                          <a:effectLst/>
                          <a:latin typeface="Calibri"/>
                          <a:ea typeface="Times New Roman"/>
                          <a:cs typeface="Times New Roman"/>
                        </a:rPr>
                        <a:t>12 months</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Times New Roman"/>
                          <a:cs typeface="Times New Roman"/>
                        </a:rPr>
                        <a:t>24 months</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b="1">
                          <a:effectLst/>
                          <a:latin typeface="Calibri"/>
                          <a:ea typeface="Times New Roman"/>
                          <a:cs typeface="Times New Roman"/>
                        </a:rPr>
                        <a:t>36 months</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Times New Roman"/>
                          <a:cs typeface="Times New Roman"/>
                        </a:rPr>
                        <a:t>60 months</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5260">
                <a:tc>
                  <a:txBody>
                    <a:bodyPr/>
                    <a:lstStyle/>
                    <a:p>
                      <a:pPr marL="0" marR="0">
                        <a:lnSpc>
                          <a:spcPct val="115000"/>
                        </a:lnSpc>
                        <a:spcBef>
                          <a:spcPts val="0"/>
                        </a:spcBef>
                        <a:spcAft>
                          <a:spcPts val="0"/>
                        </a:spcAft>
                      </a:pPr>
                      <a:r>
                        <a:rPr lang="en-US" sz="1200" b="1">
                          <a:solidFill>
                            <a:srgbClr val="000000"/>
                          </a:solidFill>
                          <a:effectLst/>
                          <a:latin typeface="Calibri"/>
                          <a:ea typeface="Times New Roman"/>
                          <a:cs typeface="Times New Roman"/>
                        </a:rPr>
                        <a:t>Age</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75260">
                <a:tc>
                  <a:txBody>
                    <a:bodyPr/>
                    <a:lstStyle/>
                    <a:p>
                      <a:pPr marL="142240" marR="0">
                        <a:lnSpc>
                          <a:spcPct val="115000"/>
                        </a:lnSpc>
                        <a:spcBef>
                          <a:spcPts val="0"/>
                        </a:spcBef>
                        <a:spcAft>
                          <a:spcPts val="0"/>
                        </a:spcAft>
                      </a:pPr>
                      <a:r>
                        <a:rPr lang="en-US" sz="1200">
                          <a:solidFill>
                            <a:srgbClr val="000000"/>
                          </a:solidFill>
                          <a:effectLst/>
                          <a:latin typeface="Calibri"/>
                          <a:ea typeface="Calibri"/>
                          <a:cs typeface="Times New Roman"/>
                        </a:rPr>
                        <a:t>0-21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98.5</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95.3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93.2</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91.8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88.7</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solidFill>
                            <a:srgbClr val="000000"/>
                          </a:solidFill>
                          <a:effectLst/>
                          <a:latin typeface="Calibri"/>
                          <a:ea typeface="Calibri"/>
                          <a:cs typeface="Times New Roman"/>
                        </a:rPr>
                        <a:t>22-44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97.6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91.8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86.4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81.7</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73.8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solidFill>
                            <a:srgbClr val="000000"/>
                          </a:solidFill>
                          <a:effectLst/>
                          <a:latin typeface="Calibri"/>
                          <a:ea typeface="Calibri"/>
                          <a:cs typeface="Times New Roman"/>
                        </a:rPr>
                        <a:t>45-64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95.3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85.6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76.4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68.3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54.5</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solidFill>
                            <a:srgbClr val="000000"/>
                          </a:solidFill>
                          <a:effectLst/>
                          <a:latin typeface="Calibri"/>
                          <a:ea typeface="Calibri"/>
                          <a:cs typeface="Times New Roman"/>
                        </a:rPr>
                        <a:t>65-74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91.1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75.0</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61.8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50.9</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34.1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solidFill>
                            <a:srgbClr val="000000"/>
                          </a:solidFill>
                          <a:effectLst/>
                          <a:latin typeface="Calibri"/>
                          <a:ea typeface="Calibri"/>
                          <a:cs typeface="Times New Roman"/>
                        </a:rPr>
                        <a:t>75+</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85.1</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62.2</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45.6</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33.2</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17.1</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75260">
                <a:tc>
                  <a:txBody>
                    <a:bodyPr/>
                    <a:lstStyle/>
                    <a:p>
                      <a:pPr marL="0" marR="0">
                        <a:lnSpc>
                          <a:spcPct val="115000"/>
                        </a:lnSpc>
                        <a:spcBef>
                          <a:spcPts val="0"/>
                        </a:spcBef>
                        <a:spcAft>
                          <a:spcPts val="0"/>
                        </a:spcAft>
                      </a:pPr>
                      <a:r>
                        <a:rPr lang="en-US" sz="1200" b="1">
                          <a:effectLst/>
                          <a:latin typeface="Calibri"/>
                          <a:ea typeface="Times New Roman"/>
                          <a:cs typeface="Times New Roman"/>
                        </a:rPr>
                        <a:t>Sex</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Male</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91.8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77.6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65.9</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56.4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42.4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Female</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92.0</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77.9</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66.5</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57.2</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42.8</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75260">
                <a:tc>
                  <a:txBody>
                    <a:bodyPr/>
                    <a:lstStyle/>
                    <a:p>
                      <a:pPr marL="0" marR="0">
                        <a:lnSpc>
                          <a:spcPct val="115000"/>
                        </a:lnSpc>
                        <a:spcBef>
                          <a:spcPts val="0"/>
                        </a:spcBef>
                        <a:spcAft>
                          <a:spcPts val="0"/>
                        </a:spcAft>
                      </a:pPr>
                      <a:r>
                        <a:rPr lang="en-US" sz="1200" b="1">
                          <a:effectLst/>
                          <a:latin typeface="Calibri"/>
                          <a:ea typeface="Times New Roman"/>
                          <a:cs typeface="Times New Roman"/>
                        </a:rPr>
                        <a:t>Race</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White</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91.2</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76.3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64.2</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54.6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40.2</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Black/African American</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93.1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79.7</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69.1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60.1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46.1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Native American</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92.5</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78.6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65.8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55.9</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42.4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Asian</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95.3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85.1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75.4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67.0</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53.9</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Other</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90.1</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71.6</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57.7</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47.2</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34.4</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75260">
                <a:tc>
                  <a:txBody>
                    <a:bodyPr/>
                    <a:lstStyle/>
                    <a:p>
                      <a:pPr marL="0" marR="0">
                        <a:lnSpc>
                          <a:spcPct val="115000"/>
                        </a:lnSpc>
                        <a:spcBef>
                          <a:spcPts val="0"/>
                        </a:spcBef>
                        <a:spcAft>
                          <a:spcPts val="0"/>
                        </a:spcAft>
                      </a:pPr>
                      <a:r>
                        <a:rPr lang="en-US" sz="1200" b="1">
                          <a:effectLst/>
                          <a:latin typeface="Calibri"/>
                          <a:ea typeface="Times New Roman"/>
                          <a:cs typeface="Times New Roman"/>
                        </a:rPr>
                        <a:t>Primary cause of ESRD</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Times New Roman"/>
                        </a:rPr>
                        <a:t> </a:t>
                      </a:r>
                      <a:endParaRPr lang="en-US" sz="12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Diabetes</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92.9</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78.3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65.2</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54.3</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37.9</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Hypertension</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92.2</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78.8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67.7</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58.6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44.6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Glomerulonephritis</a:t>
                      </a:r>
                      <a:endParaRPr lang="en-US" sz="12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94.4</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83.8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74.6</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66.8</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55.1</a:t>
                      </a:r>
                      <a:endParaRPr lang="en-US" sz="1200">
                        <a:effectLst/>
                        <a:latin typeface="Calibri"/>
                        <a:ea typeface="Calibri"/>
                        <a:cs typeface="Times New Roman"/>
                      </a:endParaRPr>
                    </a:p>
                  </a:txBody>
                  <a:tcPr marL="68580" marR="68580" marT="0" marB="0" anchor="b">
                    <a:lnL>
                      <a:noFill/>
                    </a:lnL>
                    <a:lnR>
                      <a:noFill/>
                    </a:lnR>
                    <a:lnT>
                      <a:noFill/>
                    </a:lnT>
                    <a:lnB>
                      <a:noFill/>
                    </a:lnB>
                    <a:solidFill>
                      <a:srgbClr val="F2F2F2"/>
                    </a:solidFill>
                  </a:tcPr>
                </a:tc>
              </a:tr>
              <a:tr h="175260">
                <a:tc>
                  <a:txBody>
                    <a:bodyPr/>
                    <a:lstStyle/>
                    <a:p>
                      <a:pPr marL="142240" marR="0">
                        <a:lnSpc>
                          <a:spcPct val="115000"/>
                        </a:lnSpc>
                        <a:spcBef>
                          <a:spcPts val="0"/>
                        </a:spcBef>
                        <a:spcAft>
                          <a:spcPts val="0"/>
                        </a:spcAft>
                      </a:pPr>
                      <a:r>
                        <a:rPr lang="en-US" sz="1200">
                          <a:effectLst/>
                          <a:latin typeface="Calibri"/>
                          <a:ea typeface="Times New Roman"/>
                          <a:cs typeface="Times New Roman"/>
                        </a:rPr>
                        <a:t>Other</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90.1</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71.6</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57.7</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47.2</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34.4</a:t>
                      </a:r>
                      <a:endParaRPr lang="en-US" sz="120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75260">
                <a:tc>
                  <a:txBody>
                    <a:bodyPr/>
                    <a:lstStyle/>
                    <a:p>
                      <a:pPr marL="0" marR="0">
                        <a:lnSpc>
                          <a:spcPct val="115000"/>
                        </a:lnSpc>
                        <a:spcBef>
                          <a:spcPts val="0"/>
                        </a:spcBef>
                        <a:spcAft>
                          <a:spcPts val="0"/>
                        </a:spcAft>
                      </a:pPr>
                      <a:r>
                        <a:rPr lang="en-US" sz="1200" b="1">
                          <a:effectLst/>
                          <a:latin typeface="Calibri"/>
                          <a:ea typeface="Times New Roman"/>
                          <a:cs typeface="Times New Roman"/>
                        </a:rPr>
                        <a:t>All patients</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91.9</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77.7</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66.2</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200">
                          <a:solidFill>
                            <a:srgbClr val="000000"/>
                          </a:solidFill>
                          <a:effectLst/>
                          <a:latin typeface="Calibri"/>
                          <a:ea typeface="Calibri"/>
                          <a:cs typeface="Times New Roman"/>
                        </a:rPr>
                        <a:t>56.8</a:t>
                      </a:r>
                      <a:endParaRPr lang="en-US" sz="120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200" dirty="0">
                          <a:solidFill>
                            <a:srgbClr val="000000"/>
                          </a:solidFill>
                          <a:effectLst/>
                          <a:latin typeface="Calibri"/>
                          <a:ea typeface="Calibri"/>
                          <a:cs typeface="Times New Roman"/>
                        </a:rPr>
                        <a:t>42.6</a:t>
                      </a:r>
                      <a:endParaRPr lang="en-US" sz="1200" dirty="0">
                        <a:effectLst/>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3994725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5562600"/>
            <a:ext cx="8953500" cy="830997"/>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Reference Table H.13; special analyses, USRDS ESRDS Database; and National Vital Statistics Report. “Table 7. Life expectancy at selected ages, by race, Hispanic origin, race for non-Hispanic population, and sex: United States, 2012 (2015).” Expected remaining lifetimes (years) of the general U.S. population and of period prevalent dialysis and transplant patients. </a:t>
            </a:r>
            <a:r>
              <a:rPr lang="en-US" i="1" baseline="30000" dirty="0" err="1"/>
              <a:t>acell</a:t>
            </a:r>
            <a:r>
              <a:rPr lang="en-US" i="1" baseline="30000" dirty="0"/>
              <a:t> values combine ages 75+. Abbreviation: ESRD, end-stage renal disease.</a:t>
            </a:r>
          </a:p>
        </p:txBody>
      </p:sp>
      <p:sp>
        <p:nvSpPr>
          <p:cNvPr id="4" name="Rectangle 3"/>
          <p:cNvSpPr/>
          <p:nvPr/>
        </p:nvSpPr>
        <p:spPr>
          <a:xfrm>
            <a:off x="-19050" y="86868"/>
            <a:ext cx="9144000" cy="830997"/>
          </a:xfrm>
          <a:prstGeom prst="rect">
            <a:avLst/>
          </a:prstGeom>
        </p:spPr>
        <p:txBody>
          <a:bodyPr wrap="square">
            <a:spAutoFit/>
          </a:bodyPr>
          <a:lstStyle/>
          <a:p>
            <a:pPr algn="ctr"/>
            <a:r>
              <a:rPr lang="en-US" sz="2400" b="1" baseline="30000" dirty="0" smtClean="0"/>
              <a:t>Table 6.4 </a:t>
            </a:r>
            <a:r>
              <a:rPr lang="en-US" sz="2400" b="1" baseline="30000" dirty="0"/>
              <a:t>Expected remaining lifetime (years) by age, sex, and treatment modality of prevalent dialysis patients, prevalent transplant patients, and the general U.S. population (2012), based on USRDS data and the National Vital Statistics Report (2013)</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11</a:t>
            </a:fld>
            <a:endParaRPr lang="en-US" b="1" dirty="0"/>
          </a:p>
        </p:txBody>
      </p:sp>
      <p:graphicFrame>
        <p:nvGraphicFramePr>
          <p:cNvPr id="7" name="Table 6"/>
          <p:cNvGraphicFramePr>
            <a:graphicFrameLocks noGrp="1"/>
          </p:cNvGraphicFramePr>
          <p:nvPr>
            <p:extLst>
              <p:ext uri="{D42A27DB-BD31-4B8C-83A1-F6EECF244321}">
                <p14:modId xmlns:p14="http://schemas.microsoft.com/office/powerpoint/2010/main" val="2761096097"/>
              </p:ext>
            </p:extLst>
          </p:nvPr>
        </p:nvGraphicFramePr>
        <p:xfrm>
          <a:off x="1961513" y="889290"/>
          <a:ext cx="5447861" cy="4444708"/>
        </p:xfrm>
        <a:graphic>
          <a:graphicData uri="http://schemas.openxmlformats.org/drawingml/2006/table">
            <a:tbl>
              <a:tblPr firstRow="1" firstCol="1" bandRow="1"/>
              <a:tblGrid>
                <a:gridCol w="565551"/>
                <a:gridCol w="548687"/>
                <a:gridCol w="676187"/>
                <a:gridCol w="554108"/>
                <a:gridCol w="676187"/>
                <a:gridCol w="156170"/>
                <a:gridCol w="1096953"/>
                <a:gridCol w="1174018"/>
              </a:tblGrid>
              <a:tr h="233932">
                <a:tc>
                  <a:txBody>
                    <a:bodyPr/>
                    <a:lstStyle/>
                    <a:p>
                      <a:pPr>
                        <a:lnSpc>
                          <a:spcPct val="115000"/>
                        </a:lnSpc>
                      </a:pPr>
                      <a:endParaRPr lang="en-US" sz="1300" dirty="0">
                        <a:effectLst/>
                        <a:latin typeface="Calibri"/>
                      </a:endParaRPr>
                    </a:p>
                  </a:txBody>
                  <a:tcPr marL="65385" marR="65385" marT="0" marB="0" anchor="b">
                    <a:lnL>
                      <a:noFill/>
                    </a:lnL>
                    <a:lnR>
                      <a:noFill/>
                    </a:lnR>
                    <a:lnT w="12700" cap="flat" cmpd="sng" algn="ctr">
                      <a:solidFill>
                        <a:srgbClr val="000000"/>
                      </a:solidFill>
                      <a:prstDash val="solid"/>
                      <a:round/>
                      <a:headEnd type="none" w="med" len="med"/>
                      <a:tailEnd type="none" w="med" len="med"/>
                    </a:lnT>
                    <a:lnB>
                      <a:noFill/>
                    </a:lnB>
                  </a:tcPr>
                </a:tc>
                <a:tc gridSpan="4">
                  <a:txBody>
                    <a:bodyPr/>
                    <a:lstStyle/>
                    <a:p>
                      <a:pPr marL="0" marR="0" algn="ctr">
                        <a:lnSpc>
                          <a:spcPct val="115000"/>
                        </a:lnSpc>
                        <a:spcBef>
                          <a:spcPts val="0"/>
                        </a:spcBef>
                        <a:spcAft>
                          <a:spcPts val="0"/>
                        </a:spcAft>
                      </a:pPr>
                      <a:r>
                        <a:rPr lang="en-US" sz="1300" b="1">
                          <a:effectLst/>
                          <a:latin typeface="Calibri"/>
                          <a:ea typeface="Calibri"/>
                          <a:cs typeface="Times New Roman"/>
                        </a:rPr>
                        <a:t>ESRD patients, 2013</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1000"/>
                        </a:spcAft>
                      </a:pPr>
                      <a:r>
                        <a:rPr lang="en-US" sz="1300" b="1">
                          <a:effectLst/>
                          <a:latin typeface="Calibri"/>
                          <a:ea typeface="Calibri"/>
                          <a:cs typeface="Times New Roman"/>
                        </a:rPr>
                        <a:t> </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tcPr>
                </a:tc>
                <a:tc rowSpan="2" gridSpan="2">
                  <a:txBody>
                    <a:bodyPr/>
                    <a:lstStyle/>
                    <a:p>
                      <a:pPr marL="0" marR="0" algn="ctr">
                        <a:lnSpc>
                          <a:spcPct val="115000"/>
                        </a:lnSpc>
                        <a:spcBef>
                          <a:spcPts val="0"/>
                        </a:spcBef>
                        <a:spcAft>
                          <a:spcPts val="0"/>
                        </a:spcAft>
                      </a:pPr>
                      <a:r>
                        <a:rPr lang="en-US" sz="1300" b="1">
                          <a:effectLst/>
                          <a:latin typeface="Calibri"/>
                          <a:ea typeface="Calibri"/>
                          <a:cs typeface="Times New Roman"/>
                        </a:rPr>
                        <a:t>General U.S. population, 2012</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r>
              <a:tr h="233932">
                <a:tc>
                  <a:txBody>
                    <a:bodyPr/>
                    <a:lstStyle/>
                    <a:p>
                      <a:pPr>
                        <a:lnSpc>
                          <a:spcPct val="115000"/>
                        </a:lnSpc>
                      </a:pPr>
                      <a:endParaRPr lang="en-US" sz="1300">
                        <a:effectLst/>
                        <a:latin typeface="Calibri"/>
                      </a:endParaRPr>
                    </a:p>
                  </a:txBody>
                  <a:tcPr marL="65385" marR="65385"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300" b="1">
                          <a:effectLst/>
                          <a:latin typeface="Calibri"/>
                          <a:ea typeface="Calibri"/>
                          <a:cs typeface="Times New Roman"/>
                        </a:rPr>
                        <a:t>Dialysis</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300" b="1">
                          <a:effectLst/>
                          <a:latin typeface="Calibri"/>
                          <a:ea typeface="Calibri"/>
                          <a:cs typeface="Times New Roman"/>
                        </a:rPr>
                        <a:t>Transplant</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300" b="1">
                          <a:effectLst/>
                          <a:latin typeface="Calibri"/>
                          <a:ea typeface="Calibri"/>
                          <a:cs typeface="Times New Roman"/>
                        </a:rPr>
                        <a:t> </a:t>
                      </a:r>
                      <a:endParaRPr lang="en-US" sz="1300">
                        <a:effectLst/>
                        <a:latin typeface="Calibri"/>
                        <a:ea typeface="Calibri"/>
                        <a:cs typeface="Times New Roman"/>
                      </a:endParaRPr>
                    </a:p>
                  </a:txBody>
                  <a:tcPr marL="65385" marR="65385" marT="0" marB="0">
                    <a:lnL>
                      <a:noFill/>
                    </a:lnL>
                    <a:lnR>
                      <a:noFill/>
                    </a:lnR>
                    <a:lnT>
                      <a:noFill/>
                    </a:lnT>
                    <a:lnB>
                      <a:noFill/>
                    </a:lnB>
                  </a:tcPr>
                </a:tc>
                <a:tc gridSpan="2" vMerge="1">
                  <a:txBody>
                    <a:bodyPr/>
                    <a:lstStyle/>
                    <a:p>
                      <a:endParaRPr lang="en-US"/>
                    </a:p>
                  </a:txBody>
                  <a:tcPr/>
                </a:tc>
                <a:tc hMerge="1" vMerge="1">
                  <a:txBody>
                    <a:bodyPr/>
                    <a:lstStyle/>
                    <a:p>
                      <a:endParaRPr lang="en-US"/>
                    </a:p>
                  </a:txBody>
                  <a:tcPr/>
                </a:tc>
              </a:tr>
              <a:tr h="233932">
                <a:tc>
                  <a:txBody>
                    <a:bodyPr/>
                    <a:lstStyle/>
                    <a:p>
                      <a:pPr marL="0" marR="0" algn="ctr">
                        <a:lnSpc>
                          <a:spcPct val="115000"/>
                        </a:lnSpc>
                        <a:spcBef>
                          <a:spcPts val="0"/>
                        </a:spcBef>
                        <a:spcAft>
                          <a:spcPts val="0"/>
                        </a:spcAft>
                      </a:pPr>
                      <a:r>
                        <a:rPr lang="en-US" sz="1300" b="1">
                          <a:effectLst/>
                          <a:latin typeface="Calibri"/>
                          <a:ea typeface="Calibri"/>
                          <a:cs typeface="Times New Roman"/>
                        </a:rPr>
                        <a:t>Age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Male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Female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Male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Female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 </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Male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300" b="1">
                          <a:effectLst/>
                          <a:latin typeface="Calibri"/>
                          <a:ea typeface="Calibri"/>
                          <a:cs typeface="Times New Roman"/>
                        </a:rPr>
                        <a:t>Female</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0-14 </a:t>
                      </a: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24.1</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22.4</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59.2</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61.2</a:t>
                      </a:r>
                      <a:endParaRPr lang="en-US" sz="1300">
                        <a:effectLst/>
                        <a:latin typeface="Calibri"/>
                        <a:ea typeface="Calibri"/>
                        <a:cs typeface="Times New Roman"/>
                      </a:endParaRP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70.7</a:t>
                      </a: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75.4</a:t>
                      </a:r>
                    </a:p>
                  </a:txBody>
                  <a:tcPr marL="65385" marR="65385" marT="0" marB="0" anchor="ctr">
                    <a:lnL>
                      <a:noFill/>
                    </a:lnL>
                    <a:lnR>
                      <a:noFill/>
                    </a:lnR>
                    <a:lnT w="12700" cap="flat" cmpd="sng" algn="ctr">
                      <a:solidFill>
                        <a:srgbClr val="000000"/>
                      </a:solidFill>
                      <a:prstDash val="solid"/>
                      <a:round/>
                      <a:headEnd type="none" w="med" len="med"/>
                      <a:tailEnd type="none" w="med" len="med"/>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15-19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20.9</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19.3</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46.8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48.6</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59.7</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64.4</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20-24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18.1</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16.5</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42.5</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44.2</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55.0</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59.5</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25-29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15.8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dirty="0">
                          <a:solidFill>
                            <a:srgbClr val="000000"/>
                          </a:solidFill>
                          <a:effectLst/>
                          <a:latin typeface="Calibri"/>
                          <a:ea typeface="Calibri"/>
                          <a:cs typeface="Times New Roman"/>
                        </a:rPr>
                        <a:t>14.3</a:t>
                      </a:r>
                      <a:endParaRPr lang="en-US" sz="1300" dirty="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38.6</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40.2</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dirty="0">
                          <a:effectLst/>
                          <a:latin typeface="Calibri"/>
                          <a:ea typeface="Calibri"/>
                          <a:cs typeface="Times New Roman"/>
                        </a:rPr>
                        <a:t>50.3</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54.6</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30-34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14.1</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13.0</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34.7</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36.4</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45.7</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49.7</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35-39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12.5</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11.7</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30.8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32.4</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41.0</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45.0</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40-44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10.8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10.3</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26.9</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28.6</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36.4</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40.3</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45-49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9.1</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8.8</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23.2</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24.8</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31.9</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35.6</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50-54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7.7</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7.7</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19.8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21.3</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27.7</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31.1</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55-59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6.5</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6.6</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16.6</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18.1</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23.7</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26.8</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60-64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5.5</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5.7</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13.8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15.2</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19.8</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22.6</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65-69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4.5</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4.8</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11.4</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12.7</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16.2</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18.5</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i="1">
                          <a:effectLst/>
                          <a:latin typeface="Calibri"/>
                          <a:ea typeface="Calibri"/>
                          <a:cs typeface="Times New Roman"/>
                        </a:rPr>
                        <a:t>70-74 </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4.0</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9.4</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10.4</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i="1">
                          <a:effectLst/>
                          <a:latin typeface="Calibri"/>
                          <a:ea typeface="Calibri"/>
                          <a:cs typeface="Times New Roman"/>
                        </a:rPr>
                        <a:t> </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i="1">
                          <a:effectLst/>
                          <a:latin typeface="Calibri"/>
                          <a:ea typeface="Calibri"/>
                          <a:cs typeface="Times New Roman"/>
                        </a:rPr>
                        <a:t>12.8</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i="1">
                          <a:effectLst/>
                          <a:latin typeface="Calibri"/>
                          <a:ea typeface="Calibri"/>
                          <a:cs typeface="Times New Roman"/>
                        </a:rPr>
                        <a:t>14.7</a:t>
                      </a:r>
                      <a:endParaRPr lang="en-US" sz="1300">
                        <a:effectLst/>
                        <a:latin typeface="Calibri"/>
                        <a:ea typeface="Calibri"/>
                        <a:cs typeface="Times New Roman"/>
                      </a:endParaRP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75-79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3.2</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3.5</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7.7a</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8.6a</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9.8</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11.3</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80-84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2.6</a:t>
                      </a:r>
                      <a:endParaRPr lang="en-US" sz="1300">
                        <a:effectLst/>
                        <a:latin typeface="Calibri"/>
                        <a:ea typeface="Calibri"/>
                        <a:cs typeface="Times New Roman"/>
                      </a:endParaRP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2.9</a:t>
                      </a:r>
                      <a:endParaRPr lang="en-US" sz="1300">
                        <a:effectLst/>
                        <a:latin typeface="Calibri"/>
                        <a:ea typeface="Calibri"/>
                        <a:cs typeface="Times New Roman"/>
                      </a:endParaRPr>
                    </a:p>
                  </a:txBody>
                  <a:tcPr marL="65385" marR="65385" marT="0" marB="0" anchor="ctr">
                    <a:lnL>
                      <a:noFill/>
                    </a:lnL>
                    <a:lnR>
                      <a:noFill/>
                    </a:lnR>
                    <a:lnT>
                      <a:noFill/>
                    </a:lnT>
                    <a:lnB>
                      <a:noFill/>
                    </a:lnB>
                  </a:tcPr>
                </a:tc>
                <a:tc>
                  <a:txBody>
                    <a:bodyPr/>
                    <a:lstStyle/>
                    <a:p>
                      <a:pPr>
                        <a:lnSpc>
                          <a:spcPct val="115000"/>
                        </a:lnSpc>
                      </a:pPr>
                      <a:endParaRPr lang="en-US" sz="1300">
                        <a:effectLst/>
                        <a:latin typeface="Calibri"/>
                      </a:endParaRPr>
                    </a:p>
                  </a:txBody>
                  <a:tcPr marL="65385" marR="65385" marT="0" marB="0" anchor="ctr">
                    <a:lnL>
                      <a:noFill/>
                    </a:lnL>
                    <a:lnR>
                      <a:noFill/>
                    </a:lnR>
                    <a:lnT>
                      <a:noFill/>
                    </a:lnT>
                    <a:lnB>
                      <a:noFill/>
                    </a:lnB>
                    <a:solidFill>
                      <a:srgbClr val="F2F2F2"/>
                    </a:solidFill>
                  </a:tcPr>
                </a:tc>
                <a:tc>
                  <a:txBody>
                    <a:bodyPr/>
                    <a:lstStyle/>
                    <a:p>
                      <a:pPr>
                        <a:lnSpc>
                          <a:spcPct val="115000"/>
                        </a:lnSpc>
                      </a:pPr>
                      <a:endParaRPr lang="en-US" sz="1300">
                        <a:effectLst/>
                        <a:latin typeface="Calibri"/>
                      </a:endParaRP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7.1</a:t>
                      </a:r>
                    </a:p>
                  </a:txBody>
                  <a:tcPr marL="65385" marR="6538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300">
                          <a:effectLst/>
                          <a:latin typeface="Calibri"/>
                          <a:ea typeface="Calibri"/>
                          <a:cs typeface="Times New Roman"/>
                        </a:rPr>
                        <a:t>8.4</a:t>
                      </a:r>
                    </a:p>
                  </a:txBody>
                  <a:tcPr marL="65385" marR="65385" marT="0" marB="0" anchor="ctr">
                    <a:lnL>
                      <a:noFill/>
                    </a:lnL>
                    <a:lnR>
                      <a:noFill/>
                    </a:lnR>
                    <a:lnT>
                      <a:noFill/>
                    </a:lnT>
                    <a:lnB>
                      <a:noFill/>
                    </a:lnB>
                  </a:tcPr>
                </a:tc>
              </a:tr>
              <a:tr h="233932">
                <a:tc>
                  <a:txBody>
                    <a:bodyPr/>
                    <a:lstStyle/>
                    <a:p>
                      <a:pPr marL="13335" marR="0">
                        <a:lnSpc>
                          <a:spcPct val="115000"/>
                        </a:lnSpc>
                        <a:spcBef>
                          <a:spcPts val="0"/>
                        </a:spcBef>
                        <a:spcAft>
                          <a:spcPts val="0"/>
                        </a:spcAft>
                      </a:pPr>
                      <a:r>
                        <a:rPr lang="en-US" sz="1300">
                          <a:effectLst/>
                          <a:latin typeface="Calibri"/>
                          <a:ea typeface="Calibri"/>
                          <a:cs typeface="Times New Roman"/>
                        </a:rPr>
                        <a:t>85+ </a:t>
                      </a: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2.1</a:t>
                      </a:r>
                      <a:endParaRPr lang="en-US" sz="1300">
                        <a:effectLst/>
                        <a:latin typeface="Calibri"/>
                        <a:ea typeface="Calibri"/>
                        <a:cs typeface="Times New Roman"/>
                      </a:endParaRP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300">
                          <a:solidFill>
                            <a:srgbClr val="000000"/>
                          </a:solidFill>
                          <a:effectLst/>
                          <a:latin typeface="Calibri"/>
                          <a:ea typeface="Calibri"/>
                          <a:cs typeface="Times New Roman"/>
                        </a:rPr>
                        <a:t>2.4</a:t>
                      </a:r>
                      <a:endParaRPr lang="en-US" sz="1300">
                        <a:effectLst/>
                        <a:latin typeface="Calibri"/>
                        <a:ea typeface="Calibri"/>
                        <a:cs typeface="Times New Roman"/>
                      </a:endParaRP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300">
                        <a:effectLst/>
                        <a:latin typeface="Calibri"/>
                      </a:endParaRP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pPr>
                      <a:endParaRPr lang="en-US" sz="1300">
                        <a:effectLst/>
                        <a:latin typeface="Calibri"/>
                      </a:endParaRP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 </a:t>
                      </a: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a:ea typeface="Calibri"/>
                          <a:cs typeface="Times New Roman"/>
                        </a:rPr>
                        <a:t>4.9</a:t>
                      </a: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300" dirty="0">
                          <a:effectLst/>
                          <a:latin typeface="Calibri"/>
                          <a:ea typeface="Calibri"/>
                          <a:cs typeface="Times New Roman"/>
                        </a:rPr>
                        <a:t>5.8</a:t>
                      </a:r>
                    </a:p>
                  </a:txBody>
                  <a:tcPr marL="65385" marR="65385"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0906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562600"/>
            <a:ext cx="7696200" cy="830997"/>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and Medicare 5 percent sample. Adjusted for race. Medicare data limited to patients with at least one month of Medicare eligibility in 2013. Ref: Medicare patients, 2013. Abbreviations: AMI, acute myocardial infarction; CHF, congestive heart failure; CMS, Centers for Medicare &amp; Medicaid; CVA/TIA, cerebrovascular accident/transient ischemic attack; ESRD, end-stage renal disease.</a:t>
            </a:r>
          </a:p>
        </p:txBody>
      </p:sp>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smtClean="0"/>
              <a:t>Table 6.5 </a:t>
            </a:r>
            <a:r>
              <a:rPr lang="en-US" sz="2800" b="1" baseline="30000" dirty="0"/>
              <a:t>Adjusted mortality (deaths per 1,000 patient-years) by age, sex, treatment modality, and Medicare comorbidity among ESRD patients and people covered </a:t>
            </a:r>
            <a:endParaRPr lang="en-US" sz="2800" b="1" baseline="30000" dirty="0" smtClean="0"/>
          </a:p>
          <a:p>
            <a:pPr algn="ctr"/>
            <a:r>
              <a:rPr lang="en-US" sz="2800" b="1" baseline="30000" dirty="0" smtClean="0"/>
              <a:t>by </a:t>
            </a:r>
            <a:r>
              <a:rPr lang="en-US" sz="2800" b="1" baseline="30000" dirty="0"/>
              <a:t>Medicare in 2013, based on USRDS and CMS data, 2013</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12</a:t>
            </a:fld>
            <a:endParaRPr lang="en-US" b="1" dirty="0"/>
          </a:p>
        </p:txBody>
      </p:sp>
      <p:graphicFrame>
        <p:nvGraphicFramePr>
          <p:cNvPr id="7" name="Table 6"/>
          <p:cNvGraphicFramePr>
            <a:graphicFrameLocks noGrp="1"/>
          </p:cNvGraphicFramePr>
          <p:nvPr>
            <p:extLst>
              <p:ext uri="{D42A27DB-BD31-4B8C-83A1-F6EECF244321}">
                <p14:modId xmlns:p14="http://schemas.microsoft.com/office/powerpoint/2010/main" val="3280171350"/>
              </p:ext>
            </p:extLst>
          </p:nvPr>
        </p:nvGraphicFramePr>
        <p:xfrm>
          <a:off x="416306" y="2286000"/>
          <a:ext cx="8311389" cy="1490980"/>
        </p:xfrm>
        <a:graphic>
          <a:graphicData uri="http://schemas.openxmlformats.org/drawingml/2006/table">
            <a:tbl>
              <a:tblPr firstRow="1" firstCol="1" bandRow="1"/>
              <a:tblGrid>
                <a:gridCol w="666750"/>
                <a:gridCol w="790766"/>
                <a:gridCol w="825818"/>
                <a:gridCol w="1077024"/>
                <a:gridCol w="1255395"/>
                <a:gridCol w="769938"/>
                <a:gridCol w="929576"/>
                <a:gridCol w="548640"/>
                <a:gridCol w="898842"/>
                <a:gridCol w="548640"/>
              </a:tblGrid>
              <a:tr h="182880">
                <a:tc>
                  <a:txBody>
                    <a:bodyPr/>
                    <a:lstStyle/>
                    <a:p>
                      <a:pPr marL="0" marR="0" algn="ctr">
                        <a:lnSpc>
                          <a:spcPct val="115000"/>
                        </a:lnSpc>
                        <a:spcBef>
                          <a:spcPts val="100"/>
                        </a:spcBef>
                        <a:spcAft>
                          <a:spcPts val="100"/>
                        </a:spcAft>
                      </a:pPr>
                      <a:r>
                        <a:rPr lang="en-US" sz="1600" b="1" dirty="0">
                          <a:effectLst/>
                          <a:latin typeface="Calibri"/>
                          <a:ea typeface="Calibri"/>
                          <a:cs typeface="Times New Roman"/>
                        </a:rPr>
                        <a:t>Age</a:t>
                      </a:r>
                      <a:endParaRPr lang="en-US" sz="1600" dirty="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Sex</a:t>
                      </a:r>
                      <a:endParaRPr lang="en-US" sz="1600">
                        <a:effectLst/>
                        <a:latin typeface="Calibri"/>
                        <a:ea typeface="Calibri"/>
                        <a:cs typeface="Times New Roman"/>
                      </a:endParaRPr>
                    </a:p>
                  </a:txBody>
                  <a:tcPr marL="73025" marR="73025" marT="8890" marB="889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Dialysis</a:t>
                      </a:r>
                      <a:endParaRPr lang="en-US" sz="1600">
                        <a:effectLst/>
                        <a:latin typeface="Calibri"/>
                        <a:ea typeface="Calibri"/>
                        <a:cs typeface="Times New Roman"/>
                      </a:endParaRPr>
                    </a:p>
                  </a:txBody>
                  <a:tcPr marL="73025" marR="73025" marT="8890" marB="889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Transplant</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All Medicare</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Cancer</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Diabetes</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CHF</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CVA/TIA</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100"/>
                        </a:spcBef>
                        <a:spcAft>
                          <a:spcPts val="100"/>
                        </a:spcAft>
                      </a:pPr>
                      <a:r>
                        <a:rPr lang="en-US" sz="1600" b="1">
                          <a:effectLst/>
                          <a:latin typeface="Calibri"/>
                          <a:ea typeface="Calibri"/>
                          <a:cs typeface="Times New Roman"/>
                        </a:rPr>
                        <a:t>AMI</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2880">
                <a:tc>
                  <a:txBody>
                    <a:bodyPr/>
                    <a:lstStyle/>
                    <a:p>
                      <a:pPr marL="0" marR="0">
                        <a:lnSpc>
                          <a:spcPct val="115000"/>
                        </a:lnSpc>
                        <a:spcBef>
                          <a:spcPts val="0"/>
                        </a:spcBef>
                        <a:spcAft>
                          <a:spcPts val="0"/>
                        </a:spcAft>
                      </a:pPr>
                      <a:r>
                        <a:rPr lang="en-US" sz="1600" b="1">
                          <a:effectLst/>
                          <a:latin typeface="Calibri"/>
                          <a:ea typeface="Calibri"/>
                          <a:cs typeface="Times New Roman"/>
                        </a:rPr>
                        <a:t>65-74</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effectLst/>
                          <a:latin typeface="Calibri"/>
                          <a:ea typeface="Calibri"/>
                          <a:cs typeface="Times New Roman"/>
                        </a:rPr>
                        <a:t>Male</a:t>
                      </a:r>
                    </a:p>
                  </a:txBody>
                  <a:tcPr marL="73025" marR="73025" marT="8890" marB="889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235</a:t>
                      </a:r>
                      <a:endParaRPr lang="en-US" sz="1600">
                        <a:effectLst/>
                        <a:latin typeface="Calibri"/>
                        <a:ea typeface="Calibri"/>
                        <a:cs typeface="Times New Roman"/>
                      </a:endParaRPr>
                    </a:p>
                  </a:txBody>
                  <a:tcPr marL="73025" marR="73025" marT="8890" marB="889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Times New Roman"/>
                        </a:rPr>
                        <a:t>68</a:t>
                      </a:r>
                      <a:endParaRPr lang="en-US" sz="1600" dirty="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27</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75</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42</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107</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75</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91</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82880">
                <a:tc>
                  <a:txBody>
                    <a:bodyPr/>
                    <a:lstStyle/>
                    <a:p>
                      <a:pPr>
                        <a:lnSpc>
                          <a:spcPct val="115000"/>
                        </a:lnSpc>
                      </a:pPr>
                      <a:endParaRPr lang="en-US" sz="1600">
                        <a:effectLst/>
                        <a:latin typeface="Calibri"/>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effectLst/>
                          <a:latin typeface="Calibri"/>
                          <a:ea typeface="Calibri"/>
                          <a:cs typeface="Times New Roman"/>
                        </a:rPr>
                        <a:t>Female</a:t>
                      </a:r>
                    </a:p>
                  </a:txBody>
                  <a:tcPr marL="73025" marR="73025" marT="8890" marB="889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214</a:t>
                      </a:r>
                      <a:endParaRPr lang="en-US" sz="1600">
                        <a:effectLst/>
                        <a:latin typeface="Calibri"/>
                        <a:ea typeface="Calibri"/>
                        <a:cs typeface="Times New Roman"/>
                      </a:endParaRPr>
                    </a:p>
                  </a:txBody>
                  <a:tcPr marL="73025" marR="73025" marT="8890" marB="889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60</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18</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69</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31</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99</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56</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96</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82880">
                <a:tc>
                  <a:txBody>
                    <a:bodyPr/>
                    <a:lstStyle/>
                    <a:p>
                      <a:pPr marL="0" marR="0">
                        <a:lnSpc>
                          <a:spcPct val="115000"/>
                        </a:lnSpc>
                        <a:spcBef>
                          <a:spcPts val="0"/>
                        </a:spcBef>
                        <a:spcAft>
                          <a:spcPts val="0"/>
                        </a:spcAft>
                      </a:pPr>
                      <a:r>
                        <a:rPr lang="en-US" sz="1600" b="1">
                          <a:effectLst/>
                          <a:latin typeface="Calibri"/>
                          <a:ea typeface="Calibri"/>
                          <a:cs typeface="Times New Roman"/>
                        </a:rPr>
                        <a:t>75+</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effectLst/>
                          <a:latin typeface="Calibri"/>
                          <a:ea typeface="Calibri"/>
                          <a:cs typeface="Times New Roman"/>
                        </a:rPr>
                        <a:t>Male</a:t>
                      </a:r>
                    </a:p>
                  </a:txBody>
                  <a:tcPr marL="73025" marR="73025" marT="8890" marB="889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357</a:t>
                      </a:r>
                      <a:endParaRPr lang="en-US" sz="1600">
                        <a:effectLst/>
                        <a:latin typeface="Calibri"/>
                        <a:ea typeface="Calibri"/>
                        <a:cs typeface="Times New Roman"/>
                      </a:endParaRPr>
                    </a:p>
                  </a:txBody>
                  <a:tcPr marL="73025" marR="73025" marT="8890" marB="889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126</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91</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135</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109</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232</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167</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202</a:t>
                      </a:r>
                      <a:endParaRPr lang="en-US" sz="1600">
                        <a:effectLst/>
                        <a:latin typeface="Calibri"/>
                        <a:ea typeface="Calibri"/>
                        <a:cs typeface="Times New Roman"/>
                      </a:endParaRPr>
                    </a:p>
                  </a:txBody>
                  <a:tcPr marL="73025" marR="73025" marT="8890" marB="889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82880">
                <a:tc>
                  <a:txBody>
                    <a:bodyPr/>
                    <a:lstStyle/>
                    <a:p>
                      <a:pPr>
                        <a:lnSpc>
                          <a:spcPct val="115000"/>
                        </a:lnSpc>
                      </a:pPr>
                      <a:endParaRPr lang="en-US" sz="1600">
                        <a:effectLst/>
                        <a:latin typeface="Calibri"/>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a:ea typeface="Calibri"/>
                          <a:cs typeface="Times New Roman"/>
                        </a:rPr>
                        <a:t>Female</a:t>
                      </a:r>
                    </a:p>
                  </a:txBody>
                  <a:tcPr marL="73025" marR="73025" marT="8890" marB="889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321</a:t>
                      </a:r>
                      <a:endParaRPr lang="en-US" sz="1600">
                        <a:effectLst/>
                        <a:latin typeface="Calibri"/>
                        <a:ea typeface="Calibri"/>
                        <a:cs typeface="Times New Roman"/>
                      </a:endParaRPr>
                    </a:p>
                  </a:txBody>
                  <a:tcPr marL="73025" marR="73025" marT="8890" marB="889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122</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85</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139</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104</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229</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Times New Roman"/>
                        </a:rPr>
                        <a:t>156</a:t>
                      </a:r>
                      <a:endParaRPr lang="en-US" sz="160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Times New Roman"/>
                        </a:rPr>
                        <a:t>212</a:t>
                      </a:r>
                      <a:endParaRPr lang="en-US" sz="1600" dirty="0">
                        <a:effectLst/>
                        <a:latin typeface="Calibri"/>
                        <a:ea typeface="Calibri"/>
                        <a:cs typeface="Times New Roman"/>
                      </a:endParaRPr>
                    </a:p>
                  </a:txBody>
                  <a:tcPr marL="73025" marR="73025" marT="8890" marB="889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2112445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5562600"/>
            <a:ext cx="8077200" cy="830997"/>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and Medicare 5 percent sample. Unadjusted and adjusted (sex and race) mortality rates starting with the January 1 point prevalent sample in the ESRD and general populations, aged 65 and older (per 1,000 patient-years at risk). Ref: period prevalent ESRD patients, 2012. Abbreviations: AMI, acute myocardial infarction; CHF, congestive heart failure; CVA/TIA, cerebrovascular accident/transient ischemic attack; ESRD, end-stage renal disease.</a:t>
            </a:r>
          </a:p>
        </p:txBody>
      </p:sp>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smtClean="0"/>
              <a:t>Table 6.6a </a:t>
            </a:r>
            <a:r>
              <a:rPr lang="en-US" sz="2800" b="1" baseline="30000" dirty="0"/>
              <a:t>Adjusted mortality (deaths per 1,000 patient-years) by calendar year, treatment modality, and Medicare comorbidity among ESRD patients and comorbidity-specific Medicare populations aged 65 &amp; older, </a:t>
            </a:r>
            <a:r>
              <a:rPr lang="en-US" sz="2800" b="1" baseline="30000" dirty="0" smtClean="0"/>
              <a:t>1996-2005</a:t>
            </a:r>
            <a:endParaRPr lang="en-US" sz="2800" b="1" baseline="30000" dirty="0"/>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13</a:t>
            </a:fld>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1034573132"/>
              </p:ext>
            </p:extLst>
          </p:nvPr>
        </p:nvGraphicFramePr>
        <p:xfrm>
          <a:off x="1189035" y="1905000"/>
          <a:ext cx="6765930" cy="2944368"/>
        </p:xfrm>
        <a:graphic>
          <a:graphicData uri="http://schemas.openxmlformats.org/drawingml/2006/table">
            <a:tbl>
              <a:tblPr firstRow="1" firstCol="1" bandRow="1"/>
              <a:tblGrid>
                <a:gridCol w="1289050"/>
                <a:gridCol w="547688"/>
                <a:gridCol w="547688"/>
                <a:gridCol w="547688"/>
                <a:gridCol w="547688"/>
                <a:gridCol w="547688"/>
                <a:gridCol w="547688"/>
                <a:gridCol w="547688"/>
                <a:gridCol w="547688"/>
                <a:gridCol w="547688"/>
                <a:gridCol w="547688"/>
              </a:tblGrid>
              <a:tr h="167640">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1996</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1997</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1998</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1999</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2000</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2001</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2002</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2003</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2004</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2005</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640">
                <a:tc>
                  <a:txBody>
                    <a:bodyPr/>
                    <a:lstStyle/>
                    <a:p>
                      <a:pPr marL="0" marR="0">
                        <a:lnSpc>
                          <a:spcPct val="115000"/>
                        </a:lnSpc>
                        <a:spcBef>
                          <a:spcPts val="0"/>
                        </a:spcBef>
                        <a:spcAft>
                          <a:spcPts val="0"/>
                        </a:spcAft>
                      </a:pPr>
                      <a:r>
                        <a:rPr lang="en-US" sz="1400" b="1">
                          <a:effectLst/>
                          <a:latin typeface="Calibri"/>
                          <a:ea typeface="Times New Roman"/>
                          <a:cs typeface="Times New Roman"/>
                        </a:rPr>
                        <a:t>Modality</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dirty="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ESRD</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357</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390</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375</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382</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391</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406</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335</a:t>
                      </a:r>
                      <a:endParaRPr lang="en-US" sz="1400">
                        <a:effectLst/>
                        <a:latin typeface="Calibri"/>
                        <a:ea typeface="Calibri"/>
                        <a:cs typeface="Times New Roman"/>
                      </a:endParaRPr>
                    </a:p>
                  </a:txBody>
                  <a:tcPr marL="73025" marR="73025" marT="0" marB="0" anchor="ctr">
                    <a:lnL>
                      <a:noFill/>
                    </a:lnL>
                    <a:lnR>
                      <a:noFill/>
                    </a:lnR>
                    <a:lnT>
                      <a:noFill/>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Dialysis</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349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368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402</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399</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400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415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437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365</a:t>
                      </a:r>
                      <a:endParaRPr lang="en-US" sz="1400">
                        <a:effectLst/>
                        <a:latin typeface="Calibri"/>
                        <a:ea typeface="Calibri"/>
                        <a:cs typeface="Times New Roman"/>
                      </a:endParaRPr>
                    </a:p>
                  </a:txBody>
                  <a:tcPr marL="73025" marR="73025" marT="0" marB="0" anchor="ctr">
                    <a:lnL>
                      <a:noFill/>
                    </a:lnL>
                    <a:lnR>
                      <a:noFill/>
                    </a:lnR>
                    <a:lnT>
                      <a:noFill/>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Transplant</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79</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87</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110</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82</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73</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76</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81</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118</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100</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95</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r>
              <a:tr h="167640">
                <a:tc>
                  <a:txBody>
                    <a:bodyPr/>
                    <a:lstStyle/>
                    <a:p>
                      <a:pPr marL="36830" marR="0" indent="-36830">
                        <a:lnSpc>
                          <a:spcPct val="115000"/>
                        </a:lnSpc>
                        <a:spcBef>
                          <a:spcPts val="0"/>
                        </a:spcBef>
                        <a:spcAft>
                          <a:spcPts val="0"/>
                        </a:spcAft>
                      </a:pPr>
                      <a:r>
                        <a:rPr lang="en-US" sz="1400" b="1">
                          <a:effectLst/>
                          <a:latin typeface="Calibri"/>
                          <a:ea typeface="Times New Roman"/>
                          <a:cs typeface="Times New Roman"/>
                        </a:rPr>
                        <a:t>Medicare data </a:t>
                      </a:r>
                      <a:br>
                        <a:rPr lang="en-US" sz="1400" b="1">
                          <a:effectLst/>
                          <a:latin typeface="Calibri"/>
                          <a:ea typeface="Times New Roman"/>
                          <a:cs typeface="Times New Roman"/>
                        </a:rPr>
                      </a:br>
                      <a:r>
                        <a:rPr lang="en-US" sz="1400" b="1">
                          <a:effectLst/>
                          <a:latin typeface="Calibri"/>
                          <a:ea typeface="Times New Roman"/>
                          <a:cs typeface="Times New Roman"/>
                        </a:rPr>
                        <a:t>comorbidities</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151</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146</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137</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140</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142</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113</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122</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120</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118</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107</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Cancer</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76</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76</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82</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66</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61</a:t>
                      </a:r>
                      <a:endParaRPr lang="en-US" sz="1400">
                        <a:effectLst/>
                        <a:latin typeface="Calibri"/>
                        <a:ea typeface="Calibri"/>
                        <a:cs typeface="Times New Roman"/>
                      </a:endParaRPr>
                    </a:p>
                  </a:txBody>
                  <a:tcPr marL="73025" marR="73025" marT="0" marB="0" anchor="ctr">
                    <a:lnL>
                      <a:noFill/>
                    </a:lnL>
                    <a:lnR>
                      <a:noFill/>
                    </a:lnR>
                    <a:lnT>
                      <a:noFill/>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Diabetes</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170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154</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154</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141</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143</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131</a:t>
                      </a:r>
                      <a:endParaRPr lang="en-US" sz="1400">
                        <a:effectLst/>
                        <a:latin typeface="Calibri"/>
                        <a:ea typeface="Calibri"/>
                        <a:cs typeface="Times New Roman"/>
                      </a:endParaRPr>
                    </a:p>
                  </a:txBody>
                  <a:tcPr marL="73025" marR="73025" marT="0" marB="0" anchor="ctr">
                    <a:lnL>
                      <a:noFill/>
                    </a:lnL>
                    <a:lnR>
                      <a:noFill/>
                    </a:lnR>
                    <a:lnT>
                      <a:noFill/>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CHF</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124</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117</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116</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126</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116</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102</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96</a:t>
                      </a:r>
                      <a:endParaRPr lang="en-US" sz="1400">
                        <a:effectLst/>
                        <a:latin typeface="Calibri"/>
                        <a:ea typeface="Calibri"/>
                        <a:cs typeface="Times New Roman"/>
                      </a:endParaRPr>
                    </a:p>
                  </a:txBody>
                  <a:tcPr marL="73025" marR="73025" marT="0" marB="0" anchor="ctr">
                    <a:lnL>
                      <a:noFill/>
                    </a:lnL>
                    <a:lnR>
                      <a:noFill/>
                    </a:lnR>
                    <a:lnT>
                      <a:noFill/>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CVA/TIA</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132</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126</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119</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106</a:t>
                      </a:r>
                      <a:endParaRPr lang="en-US" sz="1400">
                        <a:effectLst/>
                        <a:latin typeface="Calibri"/>
                        <a:ea typeface="Calibri"/>
                        <a:cs typeface="Times New Roman"/>
                      </a:endParaRPr>
                    </a:p>
                  </a:txBody>
                  <a:tcPr marL="73025" marR="73025" marT="0" marB="0" anchor="ctr">
                    <a:lnL>
                      <a:noFill/>
                    </a:lnL>
                    <a:lnR>
                      <a:noFill/>
                    </a:lnR>
                    <a:lnT>
                      <a:noFill/>
                    </a:lnT>
                    <a:lnB>
                      <a:noFill/>
                    </a:lnB>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AMI</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338</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357</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382</a:t>
                      </a: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390</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375</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382</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380</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391</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406</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335</a:t>
                      </a: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611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5562600"/>
            <a:ext cx="8077200" cy="830997"/>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and Medicare 5 percent sample. Unadjusted and adjusted (sex and race) mortality rates starting with the January 1 point prevalent sample in the ESRD and general populations, aged 65 and older (per 1,000 patient-years at risk). Ref: period prevalent ESRD patients, 2012. Abbreviations: AMI, acute myocardial infarction; CHF, congestive heart failure; CVA/TIA, cerebrovascular accident/transient ischemic attack; ESRD, end-stage renal disease.</a:t>
            </a:r>
          </a:p>
        </p:txBody>
      </p:sp>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smtClean="0"/>
              <a:t>Table 6.6b </a:t>
            </a:r>
            <a:r>
              <a:rPr lang="en-US" sz="2800" b="1" baseline="30000" dirty="0"/>
              <a:t>Adjusted mortality (deaths per 1,000 patient-years) by calendar year, treatment modality, and Medicare comorbidity among ESRD patients and comorbidity-specific Medicare populations aged 65 &amp; older, </a:t>
            </a:r>
            <a:r>
              <a:rPr lang="en-US" sz="2800" b="1" baseline="30000" dirty="0" smtClean="0"/>
              <a:t>1996, 2006-2013</a:t>
            </a:r>
            <a:endParaRPr lang="en-US" sz="2800" b="1" baseline="30000" dirty="0"/>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14</a:t>
            </a:fld>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4187654131"/>
              </p:ext>
            </p:extLst>
          </p:nvPr>
        </p:nvGraphicFramePr>
        <p:xfrm>
          <a:off x="533398" y="1524000"/>
          <a:ext cx="8077205" cy="3189732"/>
        </p:xfrm>
        <a:graphic>
          <a:graphicData uri="http://schemas.openxmlformats.org/drawingml/2006/table">
            <a:tbl>
              <a:tblPr firstRow="1" firstCol="1" bandRow="1"/>
              <a:tblGrid>
                <a:gridCol w="1289050"/>
                <a:gridCol w="547688"/>
                <a:gridCol w="307975"/>
                <a:gridCol w="547688"/>
                <a:gridCol w="547688"/>
                <a:gridCol w="547688"/>
                <a:gridCol w="547688"/>
                <a:gridCol w="547688"/>
                <a:gridCol w="547688"/>
                <a:gridCol w="547688"/>
                <a:gridCol w="547688"/>
                <a:gridCol w="547688"/>
                <a:gridCol w="1003300"/>
              </a:tblGrid>
              <a:tr h="167640">
                <a:tc>
                  <a:txBody>
                    <a:bodyPr/>
                    <a:lstStyle/>
                    <a:p>
                      <a:pPr>
                        <a:lnSpc>
                          <a:spcPct val="115000"/>
                        </a:lnSpc>
                      </a:pPr>
                      <a:endParaRPr lang="en-US" sz="1400" dirty="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1996</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dirty="0" smtClean="0">
                          <a:effectLst/>
                          <a:latin typeface="Calibri"/>
                          <a:ea typeface="Calibri"/>
                          <a:cs typeface="Times New Roman"/>
                        </a:rPr>
                        <a:t>…</a:t>
                      </a:r>
                      <a:endParaRPr lang="en-US" sz="1400" dirty="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a:ea typeface="Times New Roman"/>
                          <a:cs typeface="Times New Roman"/>
                        </a:rPr>
                        <a:t>2005</a:t>
                      </a:r>
                      <a:endParaRPr lang="en-US" sz="1400" dirty="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2006</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r">
                        <a:lnSpc>
                          <a:spcPct val="115000"/>
                        </a:lnSpc>
                        <a:spcBef>
                          <a:spcPts val="0"/>
                        </a:spcBef>
                        <a:spcAft>
                          <a:spcPts val="0"/>
                        </a:spcAft>
                      </a:pPr>
                      <a:r>
                        <a:rPr lang="en-US" sz="1400" b="1">
                          <a:effectLst/>
                          <a:latin typeface="Calibri"/>
                          <a:ea typeface="Times New Roman"/>
                          <a:cs typeface="Times New Roman"/>
                        </a:rPr>
                        <a:t>2007</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2008</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2009</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2010</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2011</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2012</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effectLst/>
                          <a:latin typeface="Calibri"/>
                          <a:ea typeface="Times New Roman"/>
                          <a:cs typeface="Times New Roman"/>
                        </a:rPr>
                        <a:t>2013</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b="1" dirty="0">
                          <a:effectLst/>
                          <a:latin typeface="Calibri"/>
                          <a:ea typeface="Times New Roman"/>
                          <a:cs typeface="Times New Roman"/>
                        </a:rPr>
                        <a:t>Decline </a:t>
                      </a:r>
                      <a:endParaRPr lang="en-US" sz="1400" b="1" dirty="0" smtClean="0">
                        <a:effectLst/>
                        <a:latin typeface="Calibri"/>
                        <a:ea typeface="Times New Roman"/>
                        <a:cs typeface="Times New Roman"/>
                      </a:endParaRPr>
                    </a:p>
                    <a:p>
                      <a:pPr marL="0" marR="0" algn="ctr">
                        <a:lnSpc>
                          <a:spcPct val="115000"/>
                        </a:lnSpc>
                        <a:spcBef>
                          <a:spcPts val="0"/>
                        </a:spcBef>
                        <a:spcAft>
                          <a:spcPts val="0"/>
                        </a:spcAft>
                      </a:pPr>
                      <a:r>
                        <a:rPr lang="en-US" sz="1400" b="1" dirty="0" smtClean="0">
                          <a:effectLst/>
                          <a:latin typeface="Calibri"/>
                          <a:ea typeface="Times New Roman"/>
                          <a:cs typeface="Times New Roman"/>
                        </a:rPr>
                        <a:t>1996- </a:t>
                      </a:r>
                      <a:r>
                        <a:rPr lang="en-US" sz="1400" b="1" dirty="0">
                          <a:effectLst/>
                          <a:latin typeface="Calibri"/>
                          <a:ea typeface="Times New Roman"/>
                          <a:cs typeface="Times New Roman"/>
                        </a:rPr>
                        <a:t>2012</a:t>
                      </a:r>
                      <a:endParaRPr lang="en-US" sz="1400" dirty="0">
                        <a:effectLst/>
                        <a:latin typeface="Calibri"/>
                        <a:ea typeface="Calibri"/>
                        <a:cs typeface="Times New Roman"/>
                      </a:endParaRPr>
                    </a:p>
                  </a:txBody>
                  <a:tcPr marL="73025" marR="7302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67640">
                <a:tc>
                  <a:txBody>
                    <a:bodyPr/>
                    <a:lstStyle/>
                    <a:p>
                      <a:pPr marL="0" marR="0">
                        <a:lnSpc>
                          <a:spcPct val="115000"/>
                        </a:lnSpc>
                        <a:spcBef>
                          <a:spcPts val="0"/>
                        </a:spcBef>
                        <a:spcAft>
                          <a:spcPts val="0"/>
                        </a:spcAft>
                      </a:pPr>
                      <a:r>
                        <a:rPr lang="en-US" sz="1400" b="1">
                          <a:effectLst/>
                          <a:latin typeface="Calibri"/>
                          <a:ea typeface="Times New Roman"/>
                          <a:cs typeface="Times New Roman"/>
                        </a:rPr>
                        <a:t>Modality</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dirty="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effectLst/>
                          <a:latin typeface="Calibri"/>
                          <a:ea typeface="Times New Roman"/>
                          <a:cs typeface="Times New Roman"/>
                        </a:rPr>
                        <a:t> </a:t>
                      </a:r>
                      <a:endParaRPr lang="en-US" sz="1400">
                        <a:effectLst/>
                        <a:latin typeface="Calibri"/>
                        <a:ea typeface="Calibri"/>
                        <a:cs typeface="Times New Roma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400">
                          <a:effectLst/>
                          <a:latin typeface="Calibri"/>
                          <a:ea typeface="Times New Roman"/>
                          <a:cs typeface="Times New Roman"/>
                        </a:rPr>
                        <a:t> </a:t>
                      </a:r>
                      <a:endParaRPr lang="en-US" sz="1400">
                        <a:effectLst/>
                        <a:latin typeface="Calibri"/>
                        <a:ea typeface="Calibri"/>
                        <a:cs typeface="Times New Roman"/>
                      </a:endParaRPr>
                    </a:p>
                  </a:txBody>
                  <a:tcPr marL="73025" marR="73025"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ESRD</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280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271</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266</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257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222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174</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Dialysis</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349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365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310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307</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298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313</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307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328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288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219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Transplant</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79</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95</a:t>
                      </a: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82</a:t>
                      </a: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74</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96</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91</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91</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94</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85</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72</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67640">
                <a:tc>
                  <a:txBody>
                    <a:bodyPr/>
                    <a:lstStyle/>
                    <a:p>
                      <a:pPr marL="36830" marR="0" indent="-36830">
                        <a:lnSpc>
                          <a:spcPct val="115000"/>
                        </a:lnSpc>
                        <a:spcBef>
                          <a:spcPts val="0"/>
                        </a:spcBef>
                        <a:spcAft>
                          <a:spcPts val="0"/>
                        </a:spcAft>
                      </a:pPr>
                      <a:r>
                        <a:rPr lang="en-US" sz="1400" b="1">
                          <a:effectLst/>
                          <a:latin typeface="Calibri"/>
                          <a:ea typeface="Times New Roman"/>
                          <a:cs typeface="Times New Roman"/>
                        </a:rPr>
                        <a:t>Medicare data </a:t>
                      </a:r>
                      <a:br>
                        <a:rPr lang="en-US" sz="1400" b="1">
                          <a:effectLst/>
                          <a:latin typeface="Calibri"/>
                          <a:ea typeface="Times New Roman"/>
                          <a:cs typeface="Times New Roman"/>
                        </a:rPr>
                      </a:br>
                      <a:r>
                        <a:rPr lang="en-US" sz="1400" b="1">
                          <a:effectLst/>
                          <a:latin typeface="Calibri"/>
                          <a:ea typeface="Times New Roman"/>
                          <a:cs typeface="Times New Roman"/>
                        </a:rPr>
                        <a:t>comorbidities</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151</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107</a:t>
                      </a:r>
                      <a:endParaRPr lang="en-US" sz="1400" dirty="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110</a:t>
                      </a:r>
                      <a:endParaRPr lang="en-US" sz="1400" dirty="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106</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107</a:t>
                      </a:r>
                      <a:endParaRPr lang="en-US" sz="1400" dirty="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102</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98</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99</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100</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99</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34%</a:t>
                      </a:r>
                      <a:endParaRPr lang="en-US" sz="1400">
                        <a:effectLst/>
                        <a:latin typeface="Calibri"/>
                        <a:ea typeface="Calibri"/>
                        <a:cs typeface="Times New Roman"/>
                      </a:endParaRPr>
                    </a:p>
                  </a:txBody>
                  <a:tcPr marL="73025" marR="73025"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Cancer</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61</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58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57</a:t>
                      </a:r>
                      <a:endParaRPr lang="en-US" sz="1400" dirty="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55</a:t>
                      </a: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52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52</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53</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54</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32%</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Diabetes</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170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131</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134</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128</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125</a:t>
                      </a:r>
                      <a:endParaRPr lang="en-US" sz="1400" dirty="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120</a:t>
                      </a: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23%</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CHF</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124</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96</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95</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89</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89</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84</a:t>
                      </a: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92</a:t>
                      </a:r>
                      <a:endParaRPr lang="en-US" sz="1400" dirty="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CVA/TIA</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157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106</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118</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113</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117</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109</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121</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117</a:t>
                      </a:r>
                      <a:endParaRPr lang="en-US" sz="1400">
                        <a:effectLst/>
                        <a:latin typeface="Calibri"/>
                        <a:ea typeface="Calibri"/>
                        <a:cs typeface="Times New Roman"/>
                      </a:endParaRPr>
                    </a:p>
                  </a:txBody>
                  <a:tcPr marL="7302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127</a:t>
                      </a:r>
                      <a:endParaRPr lang="en-US" sz="1400" dirty="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125</a:t>
                      </a:r>
                      <a:endParaRPr lang="en-US" sz="1400" dirty="0">
                        <a:effectLst/>
                        <a:latin typeface="Calibri"/>
                        <a:ea typeface="Calibri"/>
                        <a:cs typeface="Times New Roman"/>
                      </a:endParaRPr>
                    </a:p>
                  </a:txBody>
                  <a:tcPr marL="73025" marR="73025"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20%</a:t>
                      </a:r>
                      <a:endParaRPr lang="en-US" sz="1400">
                        <a:effectLst/>
                        <a:latin typeface="Calibri"/>
                        <a:ea typeface="Calibri"/>
                        <a:cs typeface="Times New Roman"/>
                      </a:endParaRPr>
                    </a:p>
                  </a:txBody>
                  <a:tcPr marL="73025" marR="73025" marT="0" marB="0" anchor="ctr">
                    <a:lnL>
                      <a:noFill/>
                    </a:lnL>
                    <a:lnR>
                      <a:noFill/>
                    </a:lnR>
                    <a:lnT>
                      <a:noFill/>
                    </a:lnT>
                    <a:lnB>
                      <a:noFill/>
                    </a:lnB>
                    <a:solidFill>
                      <a:srgbClr val="F2F2F2"/>
                    </a:solidFill>
                  </a:tcPr>
                </a:tc>
              </a:tr>
              <a:tr h="167640">
                <a:tc>
                  <a:txBody>
                    <a:bodyPr/>
                    <a:lstStyle/>
                    <a:p>
                      <a:pPr marL="34925" marR="0">
                        <a:lnSpc>
                          <a:spcPct val="115000"/>
                        </a:lnSpc>
                        <a:spcBef>
                          <a:spcPts val="0"/>
                        </a:spcBef>
                        <a:spcAft>
                          <a:spcPts val="0"/>
                        </a:spcAft>
                      </a:pPr>
                      <a:r>
                        <a:rPr lang="en-US" sz="1400">
                          <a:effectLst/>
                          <a:latin typeface="Calibri"/>
                          <a:ea typeface="Times New Roman"/>
                          <a:cs typeface="Times New Roman"/>
                        </a:rPr>
                        <a:t>AMI</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338</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335</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280</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271</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261</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266</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257</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265</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222</a:t>
                      </a:r>
                      <a:endParaRPr lang="en-US" sz="140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174</a:t>
                      </a: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48%</a:t>
                      </a:r>
                      <a:endParaRPr lang="en-US" sz="1400" dirty="0">
                        <a:effectLst/>
                        <a:latin typeface="Calibri"/>
                        <a:ea typeface="Calibri"/>
                        <a:cs typeface="Times New Roman"/>
                      </a:endParaRPr>
                    </a:p>
                  </a:txBody>
                  <a:tcPr marL="73025" marR="73025"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3795604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715001"/>
            <a:ext cx="7696200" cy="646331"/>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a:t>
            </a:r>
            <a:r>
              <a:rPr lang="en-US" i="1" baseline="30000" dirty="0" smtClean="0">
                <a:solidFill>
                  <a:srgbClr val="FF0000"/>
                </a:solidFill>
              </a:rPr>
              <a:t> </a:t>
            </a:r>
            <a:r>
              <a:rPr lang="en-US" i="1" baseline="30000" dirty="0"/>
              <a:t>Reference Tables H.2_adj, H4_adj, H.8_adj, H.9_adj, and H.10_adj; and special analyses, USRDS ESRD Database. Adjusted for age, sex, race, ethnicity, primary diagnosis and vintage. Ref: period prevalent ESRD patients, 2011. Abbreviations: HD, hemodialysis; PD, peritoneal dialysis.</a:t>
            </a: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Figure </a:t>
            </a:r>
            <a:r>
              <a:rPr lang="en-US" sz="2800" b="1" baseline="30000" dirty="0" smtClean="0"/>
              <a:t>6.1a </a:t>
            </a:r>
            <a:r>
              <a:rPr lang="en-US" sz="2800" b="1" baseline="30000" dirty="0"/>
              <a:t>Adjusted all-cause mortality (deaths per 1,000 patient-years) by treatment </a:t>
            </a:r>
            <a:r>
              <a:rPr lang="en-US" sz="2800" b="1" baseline="30000" dirty="0" smtClean="0"/>
              <a:t>modality: overall</a:t>
            </a:r>
            <a:r>
              <a:rPr lang="en-US" sz="2800" b="1" baseline="30000" dirty="0"/>
              <a:t>, dialysis, and </a:t>
            </a:r>
            <a:r>
              <a:rPr lang="en-US" sz="2800" b="1" baseline="30000" dirty="0" smtClean="0"/>
              <a:t>transplant </a:t>
            </a:r>
            <a:r>
              <a:rPr lang="en-US" sz="2800" b="1" baseline="30000" dirty="0"/>
              <a:t>for period-prevalent patients, 1996-2013</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2</a:t>
            </a:fld>
            <a:endParaRPr lang="en-US" b="1" dirty="0"/>
          </a:p>
        </p:txBody>
      </p:sp>
      <p:pic>
        <p:nvPicPr>
          <p:cNvPr id="1026" name="Picture 2" descr="\\vasa\USRDSdocs\ADR\2015\Chapters\Volume 2 - ESRD\6 - Mortality\Powerpoint\V2_CH6_F1a_300d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000" y="914400"/>
            <a:ext cx="78740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717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715001"/>
            <a:ext cx="7696200" cy="646331"/>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a:t>
            </a:r>
            <a:r>
              <a:rPr lang="en-US" i="1" baseline="30000" dirty="0" smtClean="0">
                <a:solidFill>
                  <a:srgbClr val="FF0000"/>
                </a:solidFill>
              </a:rPr>
              <a:t> </a:t>
            </a:r>
            <a:r>
              <a:rPr lang="en-US" i="1" baseline="30000" dirty="0"/>
              <a:t>Reference Tables H.2_adj, H4_adj, H.8_adj, H.9_adj, and H.10_adj; and special analyses, USRDS ESRD Database. Adjusted for age, sex, race, ethnicity, primary diagnosis and vintage. Ref: period prevalent ESRD patients, 2011. Abbreviations: HD, hemodialysis; PD, peritoneal dialysis.</a:t>
            </a: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Figure </a:t>
            </a:r>
            <a:r>
              <a:rPr lang="en-US" sz="2800" b="1" baseline="30000" dirty="0" smtClean="0"/>
              <a:t>6.1b </a:t>
            </a:r>
            <a:r>
              <a:rPr lang="en-US" sz="2800" b="1" baseline="30000" dirty="0"/>
              <a:t>Adjusted all-cause mortality (deaths per 1,000 patient-years) by treatment </a:t>
            </a:r>
            <a:r>
              <a:rPr lang="en-US" sz="2800" b="1" baseline="30000" dirty="0" smtClean="0"/>
              <a:t>modality</a:t>
            </a:r>
            <a:r>
              <a:rPr lang="en-US" sz="2800" b="1" baseline="30000" dirty="0"/>
              <a:t>: hemodialysis and peritoneal dialysis for period-prevalent patients, 1996-2013</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3</a:t>
            </a:fld>
            <a:endParaRPr lang="en-US" b="1" dirty="0"/>
          </a:p>
        </p:txBody>
      </p:sp>
      <p:pic>
        <p:nvPicPr>
          <p:cNvPr id="2050" name="Picture 2" descr="\\vasa\USRDSdocs\ADR\2015\Chapters\Volume 2 - ESRD\6 - Mortality\Powerpoint\V2_CH6_F1b_300d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 y="911352"/>
            <a:ext cx="7879081" cy="4727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920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786735"/>
            <a:ext cx="7696200" cy="461665"/>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Adjusted for age, sex, race, and primary diagnosis. Ref: period prevalent ESRD patients, 2011. Abbreviation: ESRD, end-stage renal disease</a:t>
            </a:r>
            <a:r>
              <a:rPr lang="en-US" i="1" baseline="30000" dirty="0" smtClean="0"/>
              <a:t>.</a:t>
            </a:r>
            <a:endParaRPr lang="en-US" i="1" baseline="30000" dirty="0"/>
          </a:p>
        </p:txBody>
      </p:sp>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Figure </a:t>
            </a:r>
            <a:r>
              <a:rPr lang="en-US" sz="2800" b="1" baseline="30000" dirty="0" smtClean="0"/>
              <a:t>6.2a Adjusted </a:t>
            </a:r>
            <a:r>
              <a:rPr lang="en-US" sz="2800" b="1" baseline="30000" dirty="0"/>
              <a:t>all-cause mortality (deaths per 1,000 patient-years) by treatment modality, cohort (year of ESRD onset), and number of years after start of dialysis among incident </a:t>
            </a:r>
            <a:r>
              <a:rPr lang="en-US" sz="2800" b="1" baseline="30000" dirty="0" smtClean="0"/>
              <a:t>hemodialysis patients, 1996</a:t>
            </a:r>
            <a:r>
              <a:rPr lang="en-US" sz="2800" b="1" baseline="30000" dirty="0"/>
              <a:t>, 2001, 2006, and 2011</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4</a:t>
            </a:fld>
            <a:endParaRPr lang="en-US" b="1" dirty="0"/>
          </a:p>
        </p:txBody>
      </p:sp>
      <p:pic>
        <p:nvPicPr>
          <p:cNvPr id="3074" name="Picture 2" descr="\\vasa\USRDSdocs\ADR\2015\Chapters\Volume 2 - ESRD\6 - Mortality\Powerpoint\V2_CH6_F2a_300d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110996"/>
            <a:ext cx="7673341" cy="4604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953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786735"/>
            <a:ext cx="7696200" cy="461665"/>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Adjusted for age, sex, race, and primary diagnosis. Ref: period prevalent ESRD patients, 2011. Abbreviation: ESRD, end-stage renal disease</a:t>
            </a:r>
            <a:r>
              <a:rPr lang="en-US" i="1" baseline="30000" dirty="0" smtClean="0"/>
              <a:t>.</a:t>
            </a:r>
            <a:endParaRPr lang="en-US" i="1" baseline="30000" dirty="0"/>
          </a:p>
        </p:txBody>
      </p:sp>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Figure </a:t>
            </a:r>
            <a:r>
              <a:rPr lang="en-US" sz="2800" b="1" baseline="30000" dirty="0" smtClean="0"/>
              <a:t>6.2b Adjusted </a:t>
            </a:r>
            <a:r>
              <a:rPr lang="en-US" sz="2800" b="1" baseline="30000" dirty="0"/>
              <a:t>all-cause mortality (deaths per 1,000 patient-years) by treatment modality, cohort (year of ESRD onset), and number of years after start of dialysis among incident peritoneal dialysis patients, </a:t>
            </a:r>
            <a:r>
              <a:rPr lang="en-US" sz="2800" b="1" baseline="30000" dirty="0" smtClean="0"/>
              <a:t>1996</a:t>
            </a:r>
            <a:r>
              <a:rPr lang="en-US" sz="2800" b="1" baseline="30000" dirty="0"/>
              <a:t>, 2001, 2006, and 2011</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5</a:t>
            </a:fld>
            <a:endParaRPr lang="en-US" b="1" dirty="0"/>
          </a:p>
        </p:txBody>
      </p:sp>
      <p:pic>
        <p:nvPicPr>
          <p:cNvPr id="4098" name="Picture 2" descr="\\vasa\USRDSdocs\ADR\2015\Chapters\Volume 2 - ESRD\6 - Mortality\Powerpoint\V2_CH6_F2b_300d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1540" y="1143000"/>
            <a:ext cx="7620001"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103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715001"/>
            <a:ext cx="7696200" cy="646331"/>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Adjusted (age, race, sex, ethnicity, and primary diagnosis) mortality among 2012 incident ESRD patients during the first year of therapy. Ref: incident ESRD patients, 2011. Abbreviations: ESRD, end-stage renal disease; HD, hemodialysis; PD, peritoneal dialysis.</a:t>
            </a: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Figure </a:t>
            </a:r>
            <a:r>
              <a:rPr lang="en-US" sz="2800" b="1" baseline="30000" dirty="0" smtClean="0"/>
              <a:t>6.3 </a:t>
            </a:r>
            <a:r>
              <a:rPr lang="en-US" sz="2800" b="1" baseline="30000" dirty="0"/>
              <a:t>Adjusted mortality (deaths per 1000 patient-years) by treatment modality and number of months after treatment initiation among ESRD patients, 2012</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6</a:t>
            </a:fld>
            <a:endParaRPr lang="en-US" b="1" dirty="0"/>
          </a:p>
        </p:txBody>
      </p:sp>
      <p:pic>
        <p:nvPicPr>
          <p:cNvPr id="5122" name="Picture 2" descr="\\vasa\USRDSdocs\ADR\2015\Chapters\Volume 2 - ESRD\6 - Mortality\Powerpoint\V2_CH6_F3_300dp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594" y="987553"/>
            <a:ext cx="7879081" cy="4727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706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715001"/>
            <a:ext cx="7696200" cy="461665"/>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Adjusted (sex and primary diagnosis) all-cause mortality among 2012 period prevalent patients. Ref: period prevalent ESRD patients, 2011. Abbreviation: ESRD, end-stage renal disease.</a:t>
            </a: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smtClean="0"/>
              <a:t>Table 6.1 </a:t>
            </a:r>
            <a:r>
              <a:rPr lang="en-US" sz="2800" b="1" baseline="30000" dirty="0"/>
              <a:t>Adjusted all-cause mortality (deaths per 1,000 patient-years) </a:t>
            </a:r>
            <a:endParaRPr lang="en-US" sz="2800" b="1" baseline="30000" dirty="0" smtClean="0"/>
          </a:p>
          <a:p>
            <a:pPr algn="ctr"/>
            <a:r>
              <a:rPr lang="en-US" sz="2800" b="1" baseline="30000" dirty="0" smtClean="0"/>
              <a:t>by </a:t>
            </a:r>
            <a:r>
              <a:rPr lang="en-US" sz="2800" b="1" baseline="30000" dirty="0"/>
              <a:t>patient age and race among ESRD patients, 2012</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7</a:t>
            </a:fld>
            <a:endParaRPr lang="en-US" b="1" dirty="0"/>
          </a:p>
        </p:txBody>
      </p:sp>
      <p:graphicFrame>
        <p:nvGraphicFramePr>
          <p:cNvPr id="7" name="Table 6"/>
          <p:cNvGraphicFramePr>
            <a:graphicFrameLocks noGrp="1"/>
          </p:cNvGraphicFramePr>
          <p:nvPr>
            <p:extLst>
              <p:ext uri="{D42A27DB-BD31-4B8C-83A1-F6EECF244321}">
                <p14:modId xmlns:p14="http://schemas.microsoft.com/office/powerpoint/2010/main" val="1825724810"/>
              </p:ext>
            </p:extLst>
          </p:nvPr>
        </p:nvGraphicFramePr>
        <p:xfrm>
          <a:off x="2222341" y="1524000"/>
          <a:ext cx="4699318" cy="3925824"/>
        </p:xfrm>
        <a:graphic>
          <a:graphicData uri="http://schemas.openxmlformats.org/drawingml/2006/table">
            <a:tbl>
              <a:tblPr firstRow="1" firstCol="1"/>
              <a:tblGrid>
                <a:gridCol w="592773"/>
                <a:gridCol w="1860042"/>
                <a:gridCol w="559308"/>
                <a:gridCol w="736092"/>
                <a:gridCol w="951103"/>
              </a:tblGrid>
              <a:tr h="18288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Age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Race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a:ea typeface="Times New Roman"/>
                          <a:cs typeface="Times New Roman"/>
                        </a:rPr>
                        <a:t>ESRD</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solidFill>
                            <a:srgbClr val="000000"/>
                          </a:solidFill>
                          <a:effectLst/>
                          <a:latin typeface="Calibri"/>
                          <a:ea typeface="Times New Roman"/>
                          <a:cs typeface="Times New Roman"/>
                        </a:rPr>
                        <a:t>Dialysis</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a:ea typeface="Times New Roman"/>
                          <a:cs typeface="Times New Roman"/>
                        </a:rPr>
                        <a:t>Transplant</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8288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0-21</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White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12</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31</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Black/African American</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20</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35</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Other</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29</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8288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22-44</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White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37</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62</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Black/African American</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48</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60</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10</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Other</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24</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8288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45-64</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White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99</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143</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30</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Black/African American</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98</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114</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29</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Other</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71</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99</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21</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8288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65-74</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White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197</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245</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70</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Black/African American</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167</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183</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71</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Other</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137</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171</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61</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8288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75+</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White</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359</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382</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136</a:t>
                      </a:r>
                      <a:endParaRPr lang="en-US" sz="1800">
                        <a:solidFill>
                          <a:srgbClr val="000000"/>
                        </a:solidFill>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Black/African American</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275</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283</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132</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a:noFill/>
                    </a:lnB>
                    <a:solidFill>
                      <a:srgbClr val="F2F2F2"/>
                    </a:solidFill>
                  </a:tcPr>
                </a:tc>
              </a:tr>
              <a:tr h="182880">
                <a:tc>
                  <a:txBody>
                    <a:bodyPr/>
                    <a:lstStyle/>
                    <a:p>
                      <a:endParaRPr lang="en-US" sz="1400">
                        <a:solidFill>
                          <a:srgbClr val="000000"/>
                        </a:solidFill>
                        <a:effectLst/>
                        <a:latin typeface="Calibri"/>
                        <a:ea typeface="Times New Roma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solidFill>
                            <a:srgbClr val="000000"/>
                          </a:solidFill>
                          <a:effectLst/>
                          <a:latin typeface="Calibri"/>
                          <a:ea typeface="Times New Roman"/>
                          <a:cs typeface="Times New Roman"/>
                        </a:rPr>
                        <a:t>Other</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239</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254</a:t>
                      </a:r>
                      <a:endParaRPr lang="en-US" sz="180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112</a:t>
                      </a:r>
                      <a:endParaRPr lang="en-US" sz="1800" dirty="0">
                        <a:solidFill>
                          <a:srgbClr val="000000"/>
                        </a:solidFill>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775035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5638800"/>
            <a:ext cx="7696200" cy="646331"/>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Special analyses, USRDS ESRD Database. Adjusted (age, race, sex, ethnicity, and primary diagnosis) all-cause mortality among 2012 prevalent patients. Ref: period prevalent ESRD patients, 2011. Abbreviations: CVD, cardiovascular disease; ESRD, end-stage renal disease.</a:t>
            </a: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smtClean="0"/>
              <a:t>Table 6.2 </a:t>
            </a:r>
            <a:r>
              <a:rPr lang="en-US" sz="2800" b="1" baseline="30000" dirty="0"/>
              <a:t>Unadjusted percentages of deaths due to cardiovascular disease (CVD), infection, other specified causes, and with missing data, by modality among ESRD patients, 2012</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8</a:t>
            </a:fld>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446906964"/>
              </p:ext>
            </p:extLst>
          </p:nvPr>
        </p:nvGraphicFramePr>
        <p:xfrm>
          <a:off x="2135896" y="2286000"/>
          <a:ext cx="4872208" cy="1717548"/>
        </p:xfrm>
        <a:graphic>
          <a:graphicData uri="http://schemas.openxmlformats.org/drawingml/2006/table">
            <a:tbl>
              <a:tblPr firstRow="1" firstCol="1" bandRow="1"/>
              <a:tblGrid>
                <a:gridCol w="1060641"/>
                <a:gridCol w="967150"/>
                <a:gridCol w="974216"/>
                <a:gridCol w="974216"/>
                <a:gridCol w="149413"/>
                <a:gridCol w="746572"/>
              </a:tblGrid>
              <a:tr h="190500">
                <a:tc rowSpan="2">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 </a:t>
                      </a:r>
                      <a:endParaRPr lang="en-US" sz="14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1400" b="1" dirty="0">
                          <a:solidFill>
                            <a:srgbClr val="000000"/>
                          </a:solidFill>
                          <a:effectLst/>
                          <a:latin typeface="Calibri"/>
                          <a:ea typeface="Times New Roman"/>
                          <a:cs typeface="Times New Roman"/>
                        </a:rPr>
                        <a:t>Cause-specific mortality</a:t>
                      </a:r>
                      <a:endParaRPr lang="en-US" sz="1400" dirty="0">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1000"/>
                        </a:spcAft>
                      </a:pPr>
                      <a:r>
                        <a:rPr lang="en-US" sz="1400" dirty="0">
                          <a:effectLst/>
                          <a:latin typeface="Calibri"/>
                          <a:ea typeface="Calibri"/>
                          <a:cs typeface="Times New Roman"/>
                        </a:rPr>
                        <a:t> </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vMerge="1">
                  <a:txBody>
                    <a:bodyPr/>
                    <a:lstStyle/>
                    <a:p>
                      <a:endParaRPr lang="en-US"/>
                    </a:p>
                  </a:txBody>
                  <a:tcPr/>
                </a:tc>
                <a:tc>
                  <a:txBody>
                    <a:bodyPr/>
                    <a:lstStyle/>
                    <a:p>
                      <a:pPr marL="0" marR="0" algn="ctr">
                        <a:lnSpc>
                          <a:spcPct val="115000"/>
                        </a:lnSpc>
                        <a:spcBef>
                          <a:spcPts val="0"/>
                        </a:spcBef>
                        <a:spcAft>
                          <a:spcPts val="0"/>
                        </a:spcAft>
                      </a:pPr>
                      <a:r>
                        <a:rPr lang="en-US" sz="1400" b="1">
                          <a:solidFill>
                            <a:srgbClr val="000000"/>
                          </a:solidFill>
                          <a:effectLst/>
                          <a:latin typeface="Calibri"/>
                          <a:ea typeface="Times New Roman"/>
                          <a:cs typeface="Times New Roman"/>
                        </a:rPr>
                        <a:t>CVD</a:t>
                      </a:r>
                      <a:endParaRPr lang="en-US" sz="1400">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b="1">
                          <a:solidFill>
                            <a:srgbClr val="000000"/>
                          </a:solidFill>
                          <a:effectLst/>
                          <a:latin typeface="Calibri"/>
                          <a:ea typeface="Times New Roman"/>
                          <a:cs typeface="Times New Roman"/>
                        </a:rPr>
                        <a:t>Infection</a:t>
                      </a:r>
                      <a:endParaRPr lang="en-US" sz="1400">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00"/>
                          </a:solidFill>
                          <a:effectLst/>
                          <a:latin typeface="Calibri"/>
                          <a:ea typeface="Times New Roman"/>
                          <a:cs typeface="Times New Roman"/>
                        </a:rPr>
                        <a:t>Other cause</a:t>
                      </a:r>
                      <a:endParaRPr lang="en-US" sz="1400" dirty="0">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marL="0" marR="0" algn="ctr">
                        <a:lnSpc>
                          <a:spcPct val="115000"/>
                        </a:lnSpc>
                        <a:spcBef>
                          <a:spcPts val="0"/>
                        </a:spcBef>
                        <a:spcAft>
                          <a:spcPts val="0"/>
                        </a:spcAft>
                      </a:pPr>
                      <a:r>
                        <a:rPr lang="en-US" sz="1400" b="1" dirty="0">
                          <a:solidFill>
                            <a:srgbClr val="000000"/>
                          </a:solidFill>
                          <a:effectLst/>
                          <a:latin typeface="Calibri"/>
                          <a:ea typeface="Times New Roman"/>
                          <a:cs typeface="Times New Roman"/>
                        </a:rPr>
                        <a:t>Missing cause</a:t>
                      </a:r>
                      <a:endParaRPr lang="en-US" sz="1400" dirty="0">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90500">
                <a:tc>
                  <a:txBody>
                    <a:bodyPr/>
                    <a:lstStyle/>
                    <a:p>
                      <a:pPr marL="0" marR="0">
                        <a:lnSpc>
                          <a:spcPct val="115000"/>
                        </a:lnSpc>
                        <a:spcBef>
                          <a:spcPts val="0"/>
                        </a:spcBef>
                        <a:spcAft>
                          <a:spcPts val="0"/>
                        </a:spcAft>
                      </a:pPr>
                      <a:r>
                        <a:rPr lang="en-US" sz="1400" b="1">
                          <a:solidFill>
                            <a:srgbClr val="000000"/>
                          </a:solidFill>
                          <a:effectLst/>
                          <a:latin typeface="Calibri"/>
                          <a:ea typeface="Times New Roman"/>
                          <a:cs typeface="Times New Roman"/>
                        </a:rPr>
                        <a:t>Modality</a:t>
                      </a:r>
                      <a:endParaRPr lang="en-US" sz="14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400">
                        <a:effectLst/>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a:lnSpc>
                          <a:spcPct val="115000"/>
                        </a:lnSpc>
                      </a:pPr>
                      <a:endParaRPr lang="en-US" sz="1400">
                        <a:effectLst/>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r h="182880">
                <a:tc>
                  <a:txBody>
                    <a:bodyPr/>
                    <a:lstStyle/>
                    <a:p>
                      <a:pPr marL="0" marR="0" indent="127000">
                        <a:lnSpc>
                          <a:spcPct val="115000"/>
                        </a:lnSpc>
                        <a:spcBef>
                          <a:spcPts val="0"/>
                        </a:spcBef>
                        <a:spcAft>
                          <a:spcPts val="0"/>
                        </a:spcAft>
                      </a:pPr>
                      <a:r>
                        <a:rPr lang="en-US" sz="1400">
                          <a:solidFill>
                            <a:srgbClr val="000000"/>
                          </a:solidFill>
                          <a:effectLst/>
                          <a:latin typeface="Calibri"/>
                          <a:ea typeface="Times New Roman"/>
                          <a:cs typeface="Times New Roman"/>
                        </a:rPr>
                        <a:t>ESRD</a:t>
                      </a:r>
                      <a:endParaRPr lang="en-US" sz="1400">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39%</a:t>
                      </a:r>
                      <a:endParaRPr lang="en-US" sz="1400">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a:t>
                      </a:r>
                      <a:endParaRPr lang="en-US" sz="1400">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a:t>
                      </a:r>
                      <a:endParaRPr lang="en-US" sz="1400">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26%</a:t>
                      </a:r>
                      <a:endParaRPr lang="en-US" sz="1400">
                        <a:effectLst/>
                        <a:latin typeface="Calibri"/>
                        <a:ea typeface="Calibri"/>
                        <a:cs typeface="Times New Roman"/>
                      </a:endParaRPr>
                    </a:p>
                  </a:txBody>
                  <a:tcPr marL="68580" marR="68580" marT="0" marB="0" anchor="ctr">
                    <a:lnL>
                      <a:noFill/>
                    </a:lnL>
                    <a:lnR>
                      <a:noFill/>
                    </a:lnR>
                    <a:lnT>
                      <a:noFill/>
                    </a:lnT>
                    <a:lnB>
                      <a:noFill/>
                    </a:lnB>
                  </a:tcPr>
                </a:tc>
                <a:tc hMerge="1">
                  <a:txBody>
                    <a:bodyPr/>
                    <a:lstStyle/>
                    <a:p>
                      <a:endParaRPr lang="en-US"/>
                    </a:p>
                  </a:txBody>
                  <a:tcPr/>
                </a:tc>
              </a:tr>
              <a:tr h="182880">
                <a:tc>
                  <a:txBody>
                    <a:bodyPr/>
                    <a:lstStyle/>
                    <a:p>
                      <a:pPr marL="0" marR="0" indent="127000">
                        <a:lnSpc>
                          <a:spcPct val="115000"/>
                        </a:lnSpc>
                        <a:spcBef>
                          <a:spcPts val="0"/>
                        </a:spcBef>
                        <a:spcAft>
                          <a:spcPts val="0"/>
                        </a:spcAft>
                      </a:pPr>
                      <a:r>
                        <a:rPr lang="en-US" sz="1400">
                          <a:solidFill>
                            <a:srgbClr val="000000"/>
                          </a:solidFill>
                          <a:effectLst/>
                          <a:latin typeface="Calibri"/>
                          <a:ea typeface="Times New Roman"/>
                          <a:cs typeface="Times New Roman"/>
                        </a:rPr>
                        <a:t>Dialysis</a:t>
                      </a:r>
                      <a:endParaRPr lang="en-US" sz="1400">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41%</a:t>
                      </a:r>
                      <a:endParaRPr lang="en-US" sz="1400">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9%</a:t>
                      </a:r>
                      <a:endParaRPr lang="en-US" sz="1400">
                        <a:effectLst/>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27%</a:t>
                      </a:r>
                      <a:endParaRPr lang="en-US" sz="1400">
                        <a:effectLst/>
                        <a:latin typeface="Calibri"/>
                        <a:ea typeface="Calibri"/>
                        <a:cs typeface="Times New Roman"/>
                      </a:endParaRPr>
                    </a:p>
                  </a:txBody>
                  <a:tcPr marL="68580" marR="6858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23%</a:t>
                      </a:r>
                      <a:endParaRPr lang="en-US" sz="1400">
                        <a:effectLst/>
                        <a:latin typeface="Calibri"/>
                        <a:ea typeface="Calibri"/>
                        <a:cs typeface="Times New Roman"/>
                      </a:endParaRPr>
                    </a:p>
                  </a:txBody>
                  <a:tcPr marL="68580" marR="68580" marT="0" marB="0" anchor="ctr">
                    <a:lnL>
                      <a:noFill/>
                    </a:lnL>
                    <a:lnR>
                      <a:noFill/>
                    </a:lnR>
                    <a:lnT>
                      <a:noFill/>
                    </a:lnT>
                    <a:lnB>
                      <a:noFill/>
                    </a:lnB>
                  </a:tcPr>
                </a:tc>
                <a:tc hMerge="1">
                  <a:txBody>
                    <a:bodyPr/>
                    <a:lstStyle/>
                    <a:p>
                      <a:endParaRPr lang="en-US"/>
                    </a:p>
                  </a:txBody>
                  <a:tcPr/>
                </a:tc>
              </a:tr>
              <a:tr h="190500">
                <a:tc>
                  <a:txBody>
                    <a:bodyPr/>
                    <a:lstStyle/>
                    <a:p>
                      <a:pPr marL="0" marR="0" indent="127000">
                        <a:lnSpc>
                          <a:spcPct val="115000"/>
                        </a:lnSpc>
                        <a:spcBef>
                          <a:spcPts val="0"/>
                        </a:spcBef>
                        <a:spcAft>
                          <a:spcPts val="0"/>
                        </a:spcAft>
                      </a:pPr>
                      <a:r>
                        <a:rPr lang="en-US" sz="1400">
                          <a:solidFill>
                            <a:srgbClr val="000000"/>
                          </a:solidFill>
                          <a:effectLst/>
                          <a:latin typeface="Calibri"/>
                          <a:ea typeface="Times New Roman"/>
                          <a:cs typeface="Times New Roman"/>
                        </a:rPr>
                        <a:t>Transplant</a:t>
                      </a:r>
                      <a:endParaRPr lang="en-US" sz="140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11%</a:t>
                      </a:r>
                      <a:endParaRPr lang="en-US" sz="140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6%</a:t>
                      </a:r>
                      <a:endParaRPr lang="en-US" sz="140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a:ea typeface="Calibri"/>
                          <a:cs typeface="Times New Roman"/>
                        </a:rPr>
                        <a:t>16%</a:t>
                      </a:r>
                      <a:endParaRPr lang="en-US" sz="140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gridSpan="2">
                  <a:txBody>
                    <a:bodyPr/>
                    <a:lstStyle/>
                    <a:p>
                      <a:pPr marL="0" marR="0" algn="ctr">
                        <a:lnSpc>
                          <a:spcPct val="115000"/>
                        </a:lnSpc>
                        <a:spcBef>
                          <a:spcPts val="0"/>
                        </a:spcBef>
                        <a:spcAft>
                          <a:spcPts val="0"/>
                        </a:spcAft>
                      </a:pPr>
                      <a:r>
                        <a:rPr lang="en-US" sz="1400" dirty="0">
                          <a:solidFill>
                            <a:srgbClr val="000000"/>
                          </a:solidFill>
                          <a:effectLst/>
                          <a:latin typeface="Calibri"/>
                          <a:ea typeface="Calibri"/>
                          <a:cs typeface="Times New Roman"/>
                        </a:rPr>
                        <a:t>68%</a:t>
                      </a:r>
                      <a:endParaRPr lang="en-US" sz="1400" dirty="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2350387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50" y="5945834"/>
            <a:ext cx="8534400" cy="461665"/>
          </a:xfrm>
          <a:prstGeom prst="rect">
            <a:avLst/>
          </a:prstGeom>
        </p:spPr>
        <p:txBody>
          <a:bodyPr wrap="square">
            <a:spAutoFit/>
          </a:bodyPr>
          <a:lstStyle/>
          <a:p>
            <a:r>
              <a:rPr lang="en-US" i="1" baseline="30000" dirty="0" smtClean="0"/>
              <a:t>Data </a:t>
            </a:r>
            <a:r>
              <a:rPr lang="en-US" i="1" baseline="30000" dirty="0"/>
              <a:t>Source</a:t>
            </a:r>
            <a:r>
              <a:rPr lang="en-US" i="1" baseline="30000" dirty="0" smtClean="0"/>
              <a:t>: </a:t>
            </a:r>
            <a:r>
              <a:rPr lang="en-US" i="1" baseline="30000" dirty="0"/>
              <a:t>Reference Tables I.1_adj-I.36_adj. Adjusted survival probabilities, from day one, in the ESRD population. Ref: incident ESRD patients, 2011. Adjusted for age, sex, race, Hispanic ethnicity, and primary diagnosis. Abbreviation: ESRD, end-stage renal disease.</a:t>
            </a:r>
          </a:p>
        </p:txBody>
      </p:sp>
      <p:sp>
        <p:nvSpPr>
          <p:cNvPr id="4" name="Rectangle 3"/>
          <p:cNvSpPr/>
          <p:nvPr/>
        </p:nvSpPr>
        <p:spPr>
          <a:xfrm>
            <a:off x="-19050" y="152400"/>
            <a:ext cx="9144000" cy="584775"/>
          </a:xfrm>
          <a:prstGeom prst="rect">
            <a:avLst/>
          </a:prstGeom>
        </p:spPr>
        <p:txBody>
          <a:bodyPr wrap="square">
            <a:spAutoFit/>
          </a:bodyPr>
          <a:lstStyle/>
          <a:p>
            <a:pPr algn="ctr"/>
            <a:r>
              <a:rPr lang="en-US" sz="2400" b="1" baseline="30000" dirty="0" smtClean="0"/>
              <a:t>Table 6.3a </a:t>
            </a:r>
            <a:r>
              <a:rPr lang="en-US" sz="2400" b="1" baseline="30000" dirty="0"/>
              <a:t>Adjusted survival (%) by </a:t>
            </a:r>
            <a:r>
              <a:rPr lang="en-US" sz="2400" b="1" baseline="30000" dirty="0" smtClean="0"/>
              <a:t>treatment </a:t>
            </a:r>
            <a:r>
              <a:rPr lang="en-US" sz="2400" b="1" baseline="30000" dirty="0"/>
              <a:t>modality and incident cohort year (year of ESRD onset), </a:t>
            </a:r>
            <a:endParaRPr lang="en-US" sz="2400" b="1" baseline="30000" dirty="0" smtClean="0"/>
          </a:p>
          <a:p>
            <a:pPr algn="ctr"/>
            <a:r>
              <a:rPr lang="en-US" sz="2400" b="1" baseline="30000" dirty="0" smtClean="0"/>
              <a:t>for </a:t>
            </a:r>
            <a:r>
              <a:rPr lang="en-US" sz="2400" b="1" baseline="30000" dirty="0"/>
              <a:t>ESRD patients in the 2008 incident cohort (initiating ESRD treatment in 2008)</a:t>
            </a: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6</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9</a:t>
            </a:fld>
            <a:endParaRPr lang="en-US" b="1" dirty="0"/>
          </a:p>
        </p:txBody>
      </p:sp>
      <p:graphicFrame>
        <p:nvGraphicFramePr>
          <p:cNvPr id="7" name="Table 6"/>
          <p:cNvGraphicFramePr>
            <a:graphicFrameLocks noGrp="1"/>
          </p:cNvGraphicFramePr>
          <p:nvPr>
            <p:extLst>
              <p:ext uri="{D42A27DB-BD31-4B8C-83A1-F6EECF244321}">
                <p14:modId xmlns:p14="http://schemas.microsoft.com/office/powerpoint/2010/main" val="410451250"/>
              </p:ext>
            </p:extLst>
          </p:nvPr>
        </p:nvGraphicFramePr>
        <p:xfrm>
          <a:off x="1904999" y="753707"/>
          <a:ext cx="5629769" cy="5037493"/>
        </p:xfrm>
        <a:graphic>
          <a:graphicData uri="http://schemas.openxmlformats.org/drawingml/2006/table">
            <a:tbl>
              <a:tblPr firstRow="1" firstCol="1" bandRow="1"/>
              <a:tblGrid>
                <a:gridCol w="1724673"/>
                <a:gridCol w="722272"/>
                <a:gridCol w="795706"/>
                <a:gridCol w="795706"/>
                <a:gridCol w="795706"/>
                <a:gridCol w="795706"/>
              </a:tblGrid>
              <a:tr h="272581">
                <a:tc>
                  <a:txBody>
                    <a:bodyPr/>
                    <a:lstStyle/>
                    <a:p>
                      <a:pPr>
                        <a:lnSpc>
                          <a:spcPct val="115000"/>
                        </a:lnSpc>
                      </a:pPr>
                      <a:endParaRPr lang="en-US" sz="1100" dirty="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Times New Roman"/>
                          <a:cs typeface="Times New Roman"/>
                        </a:rPr>
                        <a:t>3 </a:t>
                      </a:r>
                      <a:r>
                        <a:rPr lang="en-US" sz="1100" b="1" dirty="0" smtClean="0">
                          <a:effectLst/>
                          <a:latin typeface="Calibri"/>
                          <a:ea typeface="Times New Roman"/>
                          <a:cs typeface="Times New Roman"/>
                        </a:rPr>
                        <a:t>months</a:t>
                      </a:r>
                      <a:endParaRPr lang="en-US" sz="1100" dirty="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12 months</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24 months</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36 months</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60 months</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98538">
                <a:tc>
                  <a:txBody>
                    <a:bodyPr/>
                    <a:lstStyle/>
                    <a:p>
                      <a:pPr marL="0" marR="0">
                        <a:lnSpc>
                          <a:spcPct val="115000"/>
                        </a:lnSpc>
                        <a:spcBef>
                          <a:spcPts val="0"/>
                        </a:spcBef>
                        <a:spcAft>
                          <a:spcPts val="0"/>
                        </a:spcAft>
                      </a:pPr>
                      <a:r>
                        <a:rPr lang="en-US" sz="1100" b="1">
                          <a:effectLst/>
                          <a:latin typeface="Calibri"/>
                          <a:ea typeface="Times New Roman"/>
                          <a:cs typeface="Times New Roman"/>
                        </a:rPr>
                        <a:t>Hemodialysis</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2000</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91.0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74.4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60.6</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50.1</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34.5</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2002</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91.0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74.6</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61.1</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50.7</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35.9</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2004</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91.0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74.8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61.9</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51.8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37.3</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2006</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91.1</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75.4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63.0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53.4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38.8</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2008</a:t>
                      </a:r>
                      <a:endParaRPr lang="en-US" sz="1100">
                        <a:effectLst/>
                        <a:latin typeface="Calibri"/>
                        <a:ea typeface="Calibri"/>
                        <a:cs typeface="Times New Roman"/>
                      </a:endParaRPr>
                    </a:p>
                  </a:txBody>
                  <a:tcPr marL="63569" marR="6356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91.4</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76.3</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64.4</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54.7</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40.2</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98538">
                <a:tc>
                  <a:txBody>
                    <a:bodyPr/>
                    <a:lstStyle/>
                    <a:p>
                      <a:pPr marL="0" marR="0">
                        <a:lnSpc>
                          <a:spcPct val="115000"/>
                        </a:lnSpc>
                        <a:spcBef>
                          <a:spcPts val="0"/>
                        </a:spcBef>
                        <a:spcAft>
                          <a:spcPts val="0"/>
                        </a:spcAft>
                      </a:pPr>
                      <a:r>
                        <a:rPr lang="en-US" sz="1100" b="1">
                          <a:effectLst/>
                          <a:latin typeface="Calibri"/>
                          <a:ea typeface="Times New Roman"/>
                          <a:cs typeface="Times New Roman"/>
                        </a:rPr>
                        <a:t>Peritoneal dialysis</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2000</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94.7</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80.3</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64.3</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52.8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37.3</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2002</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95.8</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82.9</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68.4</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57.0</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41.6</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2004</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96.1</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84.8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71.8</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60.8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45.7</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2006</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96.9</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86.4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73.7</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62.4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47.1</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2008</a:t>
                      </a:r>
                      <a:endParaRPr lang="en-US" sz="1100">
                        <a:effectLst/>
                        <a:latin typeface="Calibri"/>
                        <a:ea typeface="Calibri"/>
                        <a:cs typeface="Times New Roman"/>
                      </a:endParaRPr>
                    </a:p>
                  </a:txBody>
                  <a:tcPr marL="63569" marR="6356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97.4</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88.5</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76.4</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66.4</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50.3</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98538">
                <a:tc>
                  <a:txBody>
                    <a:bodyPr/>
                    <a:lstStyle/>
                    <a:p>
                      <a:pPr marL="0" marR="0">
                        <a:lnSpc>
                          <a:spcPct val="115000"/>
                        </a:lnSpc>
                        <a:spcBef>
                          <a:spcPts val="0"/>
                        </a:spcBef>
                        <a:spcAft>
                          <a:spcPts val="0"/>
                        </a:spcAft>
                      </a:pPr>
                      <a:r>
                        <a:rPr lang="en-US" sz="1100" b="1" spc="-20">
                          <a:effectLst/>
                          <a:latin typeface="Calibri"/>
                          <a:ea typeface="Times New Roman"/>
                          <a:cs typeface="Times New Roman"/>
                        </a:rPr>
                        <a:t>Deceased-donor transplant</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nSpc>
                          <a:spcPct val="115000"/>
                        </a:lnSpc>
                      </a:pPr>
                      <a:endParaRPr lang="en-US" sz="1100">
                        <a:effectLst/>
                        <a:latin typeface="Calibri"/>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 </a:t>
                      </a:r>
                    </a:p>
                  </a:txBody>
                  <a:tcPr marL="63569" marR="63569" marT="0" marB="0">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2000</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94.5</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88.1</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82.7</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77.9</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65.8</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2002</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95.1</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89.9</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84.4</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79.5</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68.8</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2004</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96.1</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90.4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85.5</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79.8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69.7</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2006</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96.0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91.4</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86.9</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82.7</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72.4</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2008</a:t>
                      </a:r>
                      <a:endParaRPr lang="en-US" sz="1100">
                        <a:effectLst/>
                        <a:latin typeface="Calibri"/>
                        <a:ea typeface="Calibri"/>
                        <a:cs typeface="Times New Roman"/>
                      </a:endParaRPr>
                    </a:p>
                  </a:txBody>
                  <a:tcPr marL="63569" marR="6356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96.8</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92.8</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88.7</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84.6</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74.6</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98538">
                <a:tc>
                  <a:txBody>
                    <a:bodyPr/>
                    <a:lstStyle/>
                    <a:p>
                      <a:pPr marL="0" marR="0">
                        <a:lnSpc>
                          <a:spcPct val="115000"/>
                        </a:lnSpc>
                        <a:spcBef>
                          <a:spcPts val="0"/>
                        </a:spcBef>
                        <a:spcAft>
                          <a:spcPts val="0"/>
                        </a:spcAft>
                      </a:pPr>
                      <a:r>
                        <a:rPr lang="en-US" sz="1100" b="1">
                          <a:solidFill>
                            <a:srgbClr val="000000"/>
                          </a:solidFill>
                          <a:effectLst/>
                          <a:latin typeface="Calibri"/>
                          <a:ea typeface="Times New Roman"/>
                          <a:cs typeface="Times New Roman"/>
                        </a:rPr>
                        <a:t>Living donor transplant</a:t>
                      </a:r>
                      <a:endParaRPr lang="en-US" sz="1100">
                        <a:effectLst/>
                        <a:latin typeface="Calibri"/>
                        <a:ea typeface="Calibri"/>
                        <a:cs typeface="Times New Roman"/>
                      </a:endParaRP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 </a:t>
                      </a: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 </a:t>
                      </a: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 </a:t>
                      </a: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 </a:t>
                      </a: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 </a:t>
                      </a:r>
                    </a:p>
                  </a:txBody>
                  <a:tcPr marL="63569" marR="63569"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2000</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97.0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93.2</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88.7</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84.9</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74.8</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2002</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97.6</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94.2</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90.0</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86.3</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77.6</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2004</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98.2</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95.3</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92.4</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88.9</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81.8</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2006</a:t>
                      </a:r>
                      <a:endParaRPr lang="en-US" sz="1100">
                        <a:effectLst/>
                        <a:latin typeface="Calibri"/>
                        <a:ea typeface="Calibri"/>
                        <a:cs typeface="Times New Roman"/>
                      </a:endParaRPr>
                    </a:p>
                  </a:txBody>
                  <a:tcPr marL="63569" marR="63569"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98.6</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96.3</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93.7</a:t>
                      </a:r>
                    </a:p>
                  </a:txBody>
                  <a:tcPr marL="63569" marR="63569" marT="0" marB="0" anchor="b">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90.8</a:t>
                      </a:r>
                    </a:p>
                  </a:txBody>
                  <a:tcPr marL="63569" marR="63569" marT="0" marB="0" anchor="b">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83.5</a:t>
                      </a:r>
                    </a:p>
                  </a:txBody>
                  <a:tcPr marL="63569" marR="63569" marT="0" marB="0" anchor="b">
                    <a:lnL>
                      <a:noFill/>
                    </a:lnL>
                    <a:lnR>
                      <a:noFill/>
                    </a:lnR>
                    <a:lnT>
                      <a:noFill/>
                    </a:lnT>
                    <a:lnB>
                      <a:noFill/>
                    </a:lnB>
                    <a:solidFill>
                      <a:srgbClr val="F2F2F2"/>
                    </a:solidFill>
                  </a:tcPr>
                </a:tc>
              </a:tr>
              <a:tr h="198538">
                <a:tc>
                  <a:txBody>
                    <a:bodyPr/>
                    <a:lstStyle/>
                    <a:p>
                      <a:pPr marL="135255" marR="0">
                        <a:lnSpc>
                          <a:spcPct val="115000"/>
                        </a:lnSpc>
                        <a:spcBef>
                          <a:spcPts val="0"/>
                        </a:spcBef>
                        <a:spcAft>
                          <a:spcPts val="0"/>
                        </a:spcAft>
                      </a:pPr>
                      <a:r>
                        <a:rPr lang="en-US" sz="1100">
                          <a:effectLst/>
                          <a:latin typeface="Calibri"/>
                          <a:ea typeface="Times New Roman"/>
                          <a:cs typeface="Times New Roman"/>
                        </a:rPr>
                        <a:t>2008</a:t>
                      </a:r>
                      <a:endParaRPr lang="en-US" sz="1100">
                        <a:effectLst/>
                        <a:latin typeface="Calibri"/>
                        <a:ea typeface="Calibri"/>
                        <a:cs typeface="Times New Roman"/>
                      </a:endParaRPr>
                    </a:p>
                  </a:txBody>
                  <a:tcPr marL="63569" marR="6356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98.7</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97.1</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94.9</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92.2</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86.9</a:t>
                      </a:r>
                    </a:p>
                  </a:txBody>
                  <a:tcPr marL="63569" marR="63569"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3172437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ADR_PPT_Template_CKD">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ADR_PPT_Template_CKD</Template>
  <TotalTime>272</TotalTime>
  <Words>2135</Words>
  <Application>Microsoft Office PowerPoint</Application>
  <PresentationFormat>On-screen Show (4:3)</PresentationFormat>
  <Paragraphs>836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ADR_PPT_Template_CKD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Shamraj</dc:creator>
  <cp:lastModifiedBy>Lan Tong</cp:lastModifiedBy>
  <cp:revision>66</cp:revision>
  <dcterms:created xsi:type="dcterms:W3CDTF">2014-11-10T19:37:45Z</dcterms:created>
  <dcterms:modified xsi:type="dcterms:W3CDTF">2015-10-30T16:07:08Z</dcterms:modified>
</cp:coreProperties>
</file>