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8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72" autoAdjust="0"/>
  </p:normalViewPr>
  <p:slideViewPr>
    <p:cSldViewPr showGuides="1">
      <p:cViewPr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210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60689"/>
            <a:ext cx="3200399" cy="124861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04874" y="2362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2015 </a:t>
            </a:r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Volume 2: End-Stage Renal Disease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0" y="3733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ndara" panose="020E0502030303020204" pitchFamily="34" charset="0"/>
              </a:rPr>
              <a:t>Chapter 7: Transplantation</a:t>
            </a:r>
            <a:endParaRPr lang="en-US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0E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Vol 2, ESRD, Ch 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1597"/>
            <a:ext cx="1165357" cy="454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E9(2). Unadjusted deceased donor kidney transplant rates by recipient </a:t>
            </a:r>
            <a:r>
              <a:rPr lang="en-US" i="1" baseline="30000" dirty="0" smtClean="0"/>
              <a:t>age. </a:t>
            </a:r>
            <a:r>
              <a:rPr lang="en-US" i="1" baseline="30000" dirty="0"/>
              <a:t>Abbreviation: </a:t>
            </a:r>
            <a:r>
              <a:rPr lang="en-US" i="1" baseline="30000" dirty="0" err="1" smtClean="0"/>
              <a:t>pt</a:t>
            </a:r>
            <a:r>
              <a:rPr lang="en-US" i="1" baseline="30000" dirty="0" smtClean="0"/>
              <a:t>, patient.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10</a:t>
            </a:fld>
            <a:endParaRPr lang="en-US" b="1" dirty="0"/>
          </a:p>
        </p:txBody>
      </p:sp>
      <p:pic>
        <p:nvPicPr>
          <p:cNvPr id="8194" name="Picture 2" descr="X:\ADR\2015\Chapters\Volume 2 - ESRD\7 - Transplantation\Powerpoint\V2_C7_Txp_F07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7.7 </a:t>
            </a:r>
            <a:r>
              <a:rPr lang="en-US" sz="2800" b="1" baseline="30000" dirty="0"/>
              <a:t>Number of deceased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age,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60127"/>
            <a:ext cx="9144000" cy="35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 Transplant </a:t>
            </a:r>
            <a:r>
              <a:rPr lang="en-US" sz="2600" b="1" baseline="30000" dirty="0"/>
              <a:t>rates by </a:t>
            </a:r>
            <a:r>
              <a:rPr lang="en-US" sz="2600" b="1" baseline="30000" dirty="0" smtClean="0"/>
              <a:t>age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E8(2). Deceased donor kidney transplant counts by recipient sex.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7.8 Number of deceased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sex,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11</a:t>
            </a:fld>
            <a:endParaRPr lang="en-US" b="1" dirty="0"/>
          </a:p>
        </p:txBody>
      </p:sp>
      <p:pic>
        <p:nvPicPr>
          <p:cNvPr id="9218" name="Picture 2" descr="X:\ADR\2015\Chapters\Volume 2 - ESRD\7 - Transplantation\Powerpoint\V2_C7_Txp_F08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transplants by </a:t>
            </a:r>
            <a:r>
              <a:rPr lang="en-US" sz="2600" b="1" baseline="30000" dirty="0" smtClean="0"/>
              <a:t>sex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715001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E9(2). Unadjusted deceased donor kidney transplant rates by recipient sex. Abbreviation: </a:t>
            </a:r>
            <a:r>
              <a:rPr lang="en-US" i="1" baseline="30000" dirty="0" err="1"/>
              <a:t>pt</a:t>
            </a:r>
            <a:r>
              <a:rPr lang="en-US" i="1" baseline="30000" dirty="0"/>
              <a:t> </a:t>
            </a:r>
            <a:r>
              <a:rPr lang="en-US" i="1" baseline="30000" dirty="0" err="1"/>
              <a:t>yrs</a:t>
            </a:r>
            <a:r>
              <a:rPr lang="en-US" i="1" baseline="30000" dirty="0"/>
              <a:t>, patient </a:t>
            </a:r>
            <a:r>
              <a:rPr lang="en-US" i="1" baseline="30000" dirty="0" smtClean="0"/>
              <a:t>years.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12</a:t>
            </a:fld>
            <a:endParaRPr lang="en-US" b="1" dirty="0"/>
          </a:p>
        </p:txBody>
      </p:sp>
      <p:pic>
        <p:nvPicPr>
          <p:cNvPr id="10242" name="Picture 2" descr="X:\ADR\2015\Chapters\Volume 2 - ESRD\7 - Transplantation\Powerpoint\V2_C7_Txp_F08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7.8 Number of deceased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sex,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</a:t>
            </a:r>
            <a:r>
              <a:rPr lang="en-US" sz="2600" b="1" baseline="30000" dirty="0"/>
              <a:t>rates by </a:t>
            </a:r>
            <a:r>
              <a:rPr lang="en-US" sz="2600" b="1" baseline="30000" dirty="0" smtClean="0"/>
              <a:t>sex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E8(2). Deceased donor kidney transplant counts by recipient race. Abbreviations: </a:t>
            </a:r>
            <a:r>
              <a:rPr lang="en-US" i="1" baseline="30000" dirty="0" err="1"/>
              <a:t>Blk</a:t>
            </a:r>
            <a:r>
              <a:rPr lang="en-US" i="1" baseline="30000" dirty="0"/>
              <a:t>/</a:t>
            </a:r>
            <a:r>
              <a:rPr lang="en-US" i="1" baseline="30000" dirty="0" err="1"/>
              <a:t>Af</a:t>
            </a:r>
            <a:r>
              <a:rPr lang="en-US" i="1" baseline="30000" dirty="0"/>
              <a:t> Am, Black/African American; Native Am, Native American.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7.9 Number of deceased donor transplants and </a:t>
            </a:r>
            <a:r>
              <a:rPr lang="en-US" sz="2800" b="1" baseline="30000" dirty="0" smtClean="0"/>
              <a:t>unadjusted </a:t>
            </a:r>
            <a:r>
              <a:rPr lang="en-US" sz="2800" b="1" baseline="30000" dirty="0"/>
              <a:t>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race,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13</a:t>
            </a:fld>
            <a:endParaRPr lang="en-US" b="1" dirty="0"/>
          </a:p>
        </p:txBody>
      </p:sp>
      <p:pic>
        <p:nvPicPr>
          <p:cNvPr id="11266" name="Picture 2" descr="X:\ADR\2015\Chapters\Volume 2 - ESRD\7 - Transplantation\Powerpoint\V2_C7_Txp_F09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transplants by </a:t>
            </a:r>
            <a:r>
              <a:rPr lang="en-US" sz="2600" b="1" baseline="30000" dirty="0" smtClean="0"/>
              <a:t>race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E9(2). Unadjusted deceased donor kidney transplant rates by recipient race. Abbreviations: </a:t>
            </a:r>
            <a:r>
              <a:rPr lang="en-US" i="1" baseline="30000" dirty="0" err="1"/>
              <a:t>Blk</a:t>
            </a:r>
            <a:r>
              <a:rPr lang="en-US" i="1" baseline="30000" dirty="0"/>
              <a:t>/</a:t>
            </a:r>
            <a:r>
              <a:rPr lang="en-US" i="1" baseline="30000" dirty="0" err="1"/>
              <a:t>Af</a:t>
            </a:r>
            <a:r>
              <a:rPr lang="en-US" i="1" baseline="30000" dirty="0"/>
              <a:t> Am, Black/African American; Native Am, Native American; </a:t>
            </a:r>
            <a:r>
              <a:rPr lang="en-US" i="1" baseline="30000" dirty="0" err="1"/>
              <a:t>pt</a:t>
            </a:r>
            <a:r>
              <a:rPr lang="en-US" i="1" baseline="30000" dirty="0"/>
              <a:t>, patient.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14</a:t>
            </a:fld>
            <a:endParaRPr lang="en-US" b="1" dirty="0"/>
          </a:p>
        </p:txBody>
      </p:sp>
      <p:pic>
        <p:nvPicPr>
          <p:cNvPr id="12290" name="Picture 2" descr="X:\ADR\2015\Chapters\Volume 2 - ESRD\7 - Transplantation\Powerpoint\V2_C7_Txp_F09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7.9 Number of deceased donor transplants and </a:t>
            </a:r>
            <a:r>
              <a:rPr lang="en-US" sz="2800" b="1" baseline="30000" dirty="0" smtClean="0"/>
              <a:t>unadjusted </a:t>
            </a:r>
            <a:r>
              <a:rPr lang="en-US" sz="2800" b="1" baseline="30000" dirty="0"/>
              <a:t>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race,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by race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E8(2). Deceased donor kidney transplant counts by recipient primary cause of ESRD. Abbreviations: DM, diabetes mellitus; ESRD, end-stage renal disease; GN, glomerulonephritis; HTN, hypertension.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7.10 Number </a:t>
            </a:r>
            <a:r>
              <a:rPr lang="en-US" sz="2800" b="1" baseline="30000" dirty="0"/>
              <a:t>of deceased donor transplants and unadjusted transplant rates among deceased donor kidney recipients, by recipient primary cause of ESRD, </a:t>
            </a:r>
            <a:r>
              <a:rPr lang="en-US" sz="2800" b="1" baseline="30000" dirty="0" smtClean="0"/>
              <a:t>1996-2013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15</a:t>
            </a:fld>
            <a:endParaRPr lang="en-US" b="1" dirty="0"/>
          </a:p>
        </p:txBody>
      </p:sp>
      <p:pic>
        <p:nvPicPr>
          <p:cNvPr id="13314" name="Picture 2" descr="X:\ADR\2015\Chapters\Volume 2 - ESRD\7 - Transplantation\Powerpoint\V2_C7_Txp_F10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transplants by primary cause of </a:t>
            </a:r>
            <a:r>
              <a:rPr lang="en-US" sz="2600" b="1" baseline="30000" dirty="0" smtClean="0"/>
              <a:t>ESRD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E9(2). Unadjusted deceased donor kidney transplant rates by recipient primary cause of ESRD. Abbreviations: DM, diabetes mellitus; ESRD, end-stage renal disease; GN, glomerulonephritis; HTN, </a:t>
            </a:r>
            <a:r>
              <a:rPr lang="en-US" i="1" baseline="30000" dirty="0" smtClean="0"/>
              <a:t>hypertension; </a:t>
            </a:r>
            <a:r>
              <a:rPr lang="en-US" i="1" baseline="30000" dirty="0" err="1" smtClean="0"/>
              <a:t>pt</a:t>
            </a:r>
            <a:r>
              <a:rPr lang="en-US" i="1" baseline="30000" dirty="0" smtClean="0"/>
              <a:t>, patient.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16</a:t>
            </a:fld>
            <a:endParaRPr lang="en-US" b="1" dirty="0"/>
          </a:p>
        </p:txBody>
      </p:sp>
      <p:pic>
        <p:nvPicPr>
          <p:cNvPr id="14338" name="Picture 2" descr="X:\ADR\2015\Chapters\Volume 2 - ESRD\7 - Transplantation\Powerpoint\V2_C7_Txp_F10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primary cause of </a:t>
            </a:r>
            <a:r>
              <a:rPr lang="en-US" sz="2600" b="1" baseline="30000" dirty="0" smtClean="0"/>
              <a:t>ESRD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7.10 Number </a:t>
            </a:r>
            <a:r>
              <a:rPr lang="en-US" sz="2800" b="1" baseline="30000" dirty="0"/>
              <a:t>of deceased donor transplants and unadjusted transplant rates among deceased donor kidney recipients, by recipient primary cause of ESRD, </a:t>
            </a:r>
            <a:r>
              <a:rPr lang="en-US" sz="2800" b="1" baseline="30000" dirty="0" smtClean="0"/>
              <a:t>1996-2013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E8(3). Living donor kidney transplant counts by recipient </a:t>
            </a:r>
            <a:r>
              <a:rPr lang="en-US" i="1" baseline="30000" dirty="0" smtClean="0"/>
              <a:t>age.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7.11 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age,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17</a:t>
            </a:fld>
            <a:endParaRPr lang="en-US" b="1" dirty="0"/>
          </a:p>
        </p:txBody>
      </p:sp>
      <p:pic>
        <p:nvPicPr>
          <p:cNvPr id="15362" name="Picture 2" descr="X:\ADR\2015\Chapters\Volume 2 - ESRD\7 - Transplantation\Powerpoint\V2_C7_Txp_F11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transplants by </a:t>
            </a:r>
            <a:r>
              <a:rPr lang="en-US" sz="2600" b="1" baseline="30000" dirty="0" smtClean="0"/>
              <a:t>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E9(3). Unadjusted living donor kidney transplant rates by recipient age. Abbreviation: </a:t>
            </a:r>
            <a:r>
              <a:rPr lang="en-US" i="1" baseline="30000" dirty="0" err="1"/>
              <a:t>pt</a:t>
            </a:r>
            <a:r>
              <a:rPr lang="en-US" i="1" baseline="30000" dirty="0"/>
              <a:t>, </a:t>
            </a:r>
            <a:r>
              <a:rPr lang="en-US" i="1" baseline="30000" dirty="0" smtClean="0"/>
              <a:t>patient.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18</a:t>
            </a:fld>
            <a:endParaRPr lang="en-US" b="1" dirty="0"/>
          </a:p>
        </p:txBody>
      </p:sp>
      <p:pic>
        <p:nvPicPr>
          <p:cNvPr id="16386" name="Picture 2" descr="X:\ADR\2015\Chapters\Volume 2 - ESRD\7 - Transplantation\Powerpoint\V2_C7_Txp_F11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7.11 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age,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</a:t>
            </a:r>
            <a:r>
              <a:rPr lang="en-US" sz="2600" b="1" baseline="30000" dirty="0" smtClean="0"/>
              <a:t>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E8(3). Living donor kidney transplant counts by recipient </a:t>
            </a:r>
            <a:r>
              <a:rPr lang="en-US" i="1" baseline="30000" dirty="0" smtClean="0"/>
              <a:t>sex.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19</a:t>
            </a:fld>
            <a:endParaRPr lang="en-US" b="1" dirty="0"/>
          </a:p>
        </p:txBody>
      </p:sp>
      <p:pic>
        <p:nvPicPr>
          <p:cNvPr id="17410" name="Picture 2" descr="X:\ADR\2015\Chapters\Volume 2 - ESRD\7 - Transplantation\Powerpoint\V2_C7_Txp_F12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7.12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</a:t>
            </a:r>
            <a:r>
              <a:rPr lang="en-US" sz="2800" b="1" baseline="30000" dirty="0" smtClean="0"/>
              <a:t>sex,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transplants 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</a:t>
            </a:r>
            <a:r>
              <a:rPr lang="en-US" i="1" baseline="30000" dirty="0"/>
              <a:t>Source: Reference Tables E4 and E9. Percentage of dialysis patients on the kidney waiting list is for all dialysis patients. Unadjusted transplant rates are for all dialysis patients. Abbreviations: </a:t>
            </a:r>
            <a:r>
              <a:rPr lang="en-US" i="1" baseline="30000" dirty="0" err="1"/>
              <a:t>Tx</a:t>
            </a:r>
            <a:r>
              <a:rPr lang="en-US" i="1" baseline="30000" dirty="0"/>
              <a:t>, transplant; </a:t>
            </a:r>
            <a:r>
              <a:rPr lang="en-US" i="1" baseline="30000" dirty="0" err="1"/>
              <a:t>pt</a:t>
            </a:r>
            <a:r>
              <a:rPr lang="en-US" i="1" baseline="30000" dirty="0"/>
              <a:t> </a:t>
            </a:r>
            <a:r>
              <a:rPr lang="en-US" i="1" baseline="30000" dirty="0" err="1"/>
              <a:t>yrs</a:t>
            </a:r>
            <a:r>
              <a:rPr lang="en-US" i="1" baseline="30000" dirty="0"/>
              <a:t>, patient </a:t>
            </a:r>
            <a:r>
              <a:rPr lang="en-US" i="1" baseline="30000" dirty="0" smtClean="0"/>
              <a:t>years.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9951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7</a:t>
            </a:r>
            <a:r>
              <a:rPr lang="en-US" sz="2800" b="1" baseline="30000" dirty="0" smtClean="0"/>
              <a:t>.1 </a:t>
            </a:r>
            <a:r>
              <a:rPr lang="en-US" sz="2800" b="1" baseline="30000" dirty="0"/>
              <a:t>Percentage of dialysis patients wait-listed and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unadjusted </a:t>
            </a:r>
            <a:r>
              <a:rPr lang="en-US" sz="2800" b="1" baseline="30000" dirty="0"/>
              <a:t>kidney transplant rates,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</a:t>
            </a:fld>
            <a:endParaRPr lang="en-US" b="1" dirty="0"/>
          </a:p>
        </p:txBody>
      </p:sp>
      <p:pic>
        <p:nvPicPr>
          <p:cNvPr id="1026" name="Picture 2" descr="X:\ADR\2015\Chapters\Volume 2 - ESRD\7 - Transplantation\Powerpoint\V2_C7_Txp_F01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E9(3). Unadjusted living donor kidney transplant rates by recipient sex. Abbreviation: </a:t>
            </a:r>
            <a:r>
              <a:rPr lang="en-US" i="1" baseline="30000" dirty="0" err="1"/>
              <a:t>pt</a:t>
            </a:r>
            <a:r>
              <a:rPr lang="en-US" i="1" baseline="30000" dirty="0"/>
              <a:t> </a:t>
            </a:r>
            <a:r>
              <a:rPr lang="en-US" i="1" baseline="30000" dirty="0" err="1"/>
              <a:t>yrs</a:t>
            </a:r>
            <a:r>
              <a:rPr lang="en-US" i="1" baseline="30000" dirty="0"/>
              <a:t>, patient </a:t>
            </a:r>
            <a:r>
              <a:rPr lang="en-US" i="1" baseline="30000" dirty="0" smtClean="0"/>
              <a:t>years.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20</a:t>
            </a:fld>
            <a:endParaRPr lang="en-US" b="1" dirty="0"/>
          </a:p>
        </p:txBody>
      </p:sp>
      <p:pic>
        <p:nvPicPr>
          <p:cNvPr id="18434" name="Picture 2" descr="X:\ADR\2015\Chapters\Volume 2 - ESRD\7 - Transplantation\Powerpoint\V2_C7_Txp_F12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7.12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</a:t>
            </a:r>
            <a:r>
              <a:rPr lang="en-US" sz="2800" b="1" baseline="30000" dirty="0" smtClean="0"/>
              <a:t>sex,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E8(3). Living donor kidney transplant counts by recipient race. Abbreviations: </a:t>
            </a:r>
            <a:r>
              <a:rPr lang="en-US" i="1" baseline="30000" dirty="0" err="1"/>
              <a:t>Blk</a:t>
            </a:r>
            <a:r>
              <a:rPr lang="en-US" i="1" baseline="30000" dirty="0"/>
              <a:t>/</a:t>
            </a:r>
            <a:r>
              <a:rPr lang="en-US" i="1" baseline="30000" dirty="0" err="1"/>
              <a:t>Af</a:t>
            </a:r>
            <a:r>
              <a:rPr lang="en-US" i="1" baseline="30000" dirty="0"/>
              <a:t> Am, Black/African American; Native Am, Native American.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21</a:t>
            </a:fld>
            <a:endParaRPr lang="en-US" b="1" dirty="0"/>
          </a:p>
        </p:txBody>
      </p:sp>
      <p:pic>
        <p:nvPicPr>
          <p:cNvPr id="19458" name="Picture 2" descr="X:\ADR\2015\Chapters\Volume 2 - ESRD\7 - Transplantation\Powerpoint\V2_C7_Txp_F13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7.13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</a:t>
            </a:r>
            <a:r>
              <a:rPr lang="en-US" sz="2800" b="1" baseline="30000" dirty="0" smtClean="0"/>
              <a:t>race,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transplants 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E9(3). Unadjusted living donor kidney transplant rates by recipient race. Abbreviations: </a:t>
            </a:r>
            <a:r>
              <a:rPr lang="en-US" i="1" baseline="30000" dirty="0" err="1"/>
              <a:t>Blk</a:t>
            </a:r>
            <a:r>
              <a:rPr lang="en-US" i="1" baseline="30000" dirty="0"/>
              <a:t>/</a:t>
            </a:r>
            <a:r>
              <a:rPr lang="en-US" i="1" baseline="30000" dirty="0" err="1"/>
              <a:t>Af</a:t>
            </a:r>
            <a:r>
              <a:rPr lang="en-US" i="1" baseline="30000" dirty="0"/>
              <a:t> Am, Black/African American; Native Am, Native American; </a:t>
            </a:r>
            <a:r>
              <a:rPr lang="en-US" i="1" baseline="30000" dirty="0" err="1"/>
              <a:t>pt</a:t>
            </a:r>
            <a:r>
              <a:rPr lang="en-US" i="1" baseline="30000" dirty="0"/>
              <a:t>, </a:t>
            </a:r>
            <a:r>
              <a:rPr lang="en-US" i="1" baseline="30000" dirty="0" smtClean="0"/>
              <a:t>patient.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22</a:t>
            </a:fld>
            <a:endParaRPr lang="en-US" b="1" dirty="0"/>
          </a:p>
        </p:txBody>
      </p:sp>
      <p:pic>
        <p:nvPicPr>
          <p:cNvPr id="20482" name="Picture 2" descr="X:\ADR\2015\Chapters\Volume 2 - ESRD\7 - Transplantation\Powerpoint\V2_C7_Txp_F13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7.13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</a:t>
            </a:r>
            <a:r>
              <a:rPr lang="en-US" sz="2800" b="1" baseline="30000" dirty="0" smtClean="0"/>
              <a:t>race,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E8(3). Living donor kidney transplant counts by recipient primary cause of ESRD. Abbreviations: DM, diabetes mellitus; ESRD, end-stage renal disease; GN, glomerulonephritis; HTN, </a:t>
            </a:r>
            <a:r>
              <a:rPr lang="en-US" i="1" baseline="30000" dirty="0" smtClean="0"/>
              <a:t>hypertension.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23</a:t>
            </a:fld>
            <a:endParaRPr lang="en-US" b="1" dirty="0"/>
          </a:p>
        </p:txBody>
      </p:sp>
      <p:pic>
        <p:nvPicPr>
          <p:cNvPr id="21506" name="Picture 2" descr="X:\ADR\2015\Chapters\Volume 2 - ESRD\7 - Transplantation\Powerpoint\V2_C7_Txp_F14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7.14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primary cause of ESRD,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transplants by primary cause of ESRD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E9(3). Unadjusted living donor kidney transplant rates by recipient primary cause of ESRD. Abbreviations: DM, diabetes mellitus; ESRD, end-stage renal disease; GN, glomerulonephritis; HTN, hypertension; </a:t>
            </a:r>
            <a:r>
              <a:rPr lang="en-US" i="1" baseline="30000" dirty="0" err="1"/>
              <a:t>pt</a:t>
            </a:r>
            <a:r>
              <a:rPr lang="en-US" i="1" baseline="30000" dirty="0"/>
              <a:t>, patient.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24</a:t>
            </a:fld>
            <a:endParaRPr lang="en-US" b="1" dirty="0"/>
          </a:p>
        </p:txBody>
      </p:sp>
      <p:pic>
        <p:nvPicPr>
          <p:cNvPr id="22530" name="Picture 2" descr="X:\ADR\2015\Chapters\Volume 2 - ESRD\7 - Transplantation\Powerpoint\V2_C7_Txp_F14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7.14 </a:t>
            </a:r>
            <a:r>
              <a:rPr lang="en-US" sz="2800" b="1" baseline="30000" dirty="0"/>
              <a:t>Number of living donor transplants and unadjusted transplant </a:t>
            </a:r>
            <a:r>
              <a:rPr lang="en-US" sz="2800" b="1" baseline="30000"/>
              <a:t>rates </a:t>
            </a:r>
            <a:endParaRPr lang="en-US" sz="2800" b="1" baseline="30000" smtClean="0"/>
          </a:p>
          <a:p>
            <a:pPr algn="ctr"/>
            <a:r>
              <a:rPr lang="en-US" sz="2800" b="1" baseline="30000" smtClean="0"/>
              <a:t>among </a:t>
            </a:r>
            <a:r>
              <a:rPr lang="en-US" sz="2800" b="1" baseline="30000" dirty="0"/>
              <a:t>living donor kidney recipients, by recipient primary cause of ESRD,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by </a:t>
            </a:r>
            <a:r>
              <a:rPr lang="en-US" sz="2600" b="1" baseline="30000" dirty="0"/>
              <a:t>primary cause of ESRD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on the annual number of deaths in the US population are obtained from the Centers for Disease Control and Prevention; the deceased donor data are obtained from UNOS. Deceased donor kidney donation rates by donor age.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7.15 Number </a:t>
            </a:r>
            <a:r>
              <a:rPr lang="en-US" sz="2800" b="1" baseline="30000" dirty="0"/>
              <a:t>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age, </a:t>
            </a:r>
            <a:r>
              <a:rPr lang="en-US" sz="2800" b="1" baseline="30000" dirty="0" smtClean="0"/>
              <a:t>1999-2013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25</a:t>
            </a:fld>
            <a:endParaRPr lang="en-US" b="1" dirty="0"/>
          </a:p>
        </p:txBody>
      </p:sp>
      <p:pic>
        <p:nvPicPr>
          <p:cNvPr id="23554" name="Picture 2" descr="X:\ADR\2015\Chapters\Volume 2 - ESRD\7 - Transplantation\Powerpoint\V2_C7_Txp_F15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</a:t>
            </a:r>
            <a:r>
              <a:rPr lang="en-US" sz="2600" b="1" baseline="30000" dirty="0" smtClean="0"/>
              <a:t>donors by 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26</a:t>
            </a:fld>
            <a:endParaRPr lang="en-US" b="1" dirty="0"/>
          </a:p>
        </p:txBody>
      </p:sp>
      <p:pic>
        <p:nvPicPr>
          <p:cNvPr id="24578" name="Picture 2" descr="X:\ADR\2015\Chapters\Volume 2 - ESRD\7 - Transplantation\Powerpoint\V2_C7_Txp_F15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7.15 Number </a:t>
            </a:r>
            <a:r>
              <a:rPr lang="en-US" sz="2800" b="1" baseline="30000" dirty="0"/>
              <a:t>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age, </a:t>
            </a:r>
            <a:r>
              <a:rPr lang="en-US" sz="2800" b="1" baseline="30000" dirty="0" smtClean="0"/>
              <a:t>1999-2013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 rates by 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on the annual number of deaths in the US population are obtained from the Centers for Disease Control and Prevention; the deceased donor data are obtained from UNOS. Deceased donor kidney donation rates by donor age.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on the annual number of deaths in the US population are obtained from the Centers for Disease Control and Prevention; the deceased donor data are obtained from UNOS. Deceased donor kidney donation rates by donor sex.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27</a:t>
            </a:fld>
            <a:endParaRPr lang="en-US" b="1" dirty="0"/>
          </a:p>
        </p:txBody>
      </p:sp>
      <p:pic>
        <p:nvPicPr>
          <p:cNvPr id="25602" name="Picture 2" descr="X:\ADR\2015\Chapters\Volume 2 - ESRD\7 - Transplantation\Powerpoint\V2_C7_Txp_F16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7.16 Number </a:t>
            </a:r>
            <a:r>
              <a:rPr lang="en-US" sz="2800" b="1" baseline="30000" dirty="0"/>
              <a:t>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</a:t>
            </a:r>
            <a:r>
              <a:rPr lang="en-US" sz="2800" b="1" baseline="30000" dirty="0" smtClean="0"/>
              <a:t>sex, 1999-2013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</a:t>
            </a:r>
            <a:r>
              <a:rPr lang="en-US" sz="2600" b="1" baseline="30000" dirty="0" smtClean="0"/>
              <a:t>donors by 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28</a:t>
            </a:fld>
            <a:endParaRPr lang="en-US" b="1" dirty="0"/>
          </a:p>
        </p:txBody>
      </p:sp>
      <p:pic>
        <p:nvPicPr>
          <p:cNvPr id="26626" name="Picture 2" descr="X:\ADR\2015\Chapters\Volume 2 - ESRD\7 - Transplantation\Powerpoint\V2_C7_Txp_F16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7.16 Number </a:t>
            </a:r>
            <a:r>
              <a:rPr lang="en-US" sz="2800" b="1" baseline="30000" dirty="0"/>
              <a:t>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</a:t>
            </a:r>
            <a:r>
              <a:rPr lang="en-US" sz="2800" b="1" baseline="30000" dirty="0" smtClean="0"/>
              <a:t>sex, 1999-2013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 rates by 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on the annual number of deaths in the US population are obtained from the Centers for Disease Control and Prevention; the deceased donor data are obtained from UNOS. Deceased donor kidney donation rates by donor sex.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The US death population data are obtained from the Centers for Disease Control and Prevention; the deceased donor data are obtained from UNOS. Deceased donor kidney donation rates by donor race. Abbreviations: Asian/Pac, Asian/Pacific Islander; </a:t>
            </a:r>
            <a:r>
              <a:rPr lang="en-US" i="1" baseline="30000" dirty="0" err="1"/>
              <a:t>Blk</a:t>
            </a:r>
            <a:r>
              <a:rPr lang="en-US" i="1" baseline="30000" dirty="0"/>
              <a:t>/</a:t>
            </a:r>
            <a:r>
              <a:rPr lang="en-US" i="1" baseline="30000" dirty="0" err="1"/>
              <a:t>Af</a:t>
            </a:r>
            <a:r>
              <a:rPr lang="en-US" i="1" baseline="30000" dirty="0"/>
              <a:t> Am, Black/African American; Native Am, Native </a:t>
            </a:r>
            <a:r>
              <a:rPr lang="en-US" i="1" baseline="30000" dirty="0" smtClean="0"/>
              <a:t>American.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29</a:t>
            </a:fld>
            <a:endParaRPr lang="en-US" b="1" dirty="0"/>
          </a:p>
        </p:txBody>
      </p:sp>
      <p:pic>
        <p:nvPicPr>
          <p:cNvPr id="27650" name="Picture 2" descr="X:\ADR\2015\Chapters\Volume 2 - ESRD\7 - Transplantation\Powerpoint\V2_C7_Txp_F17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7.17 Number </a:t>
            </a:r>
            <a:r>
              <a:rPr lang="en-US" sz="2800" b="1" baseline="30000" dirty="0"/>
              <a:t>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</a:t>
            </a:r>
            <a:r>
              <a:rPr lang="en-US" sz="2800" b="1" baseline="30000" dirty="0" smtClean="0"/>
              <a:t>race, 1999-2013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</a:t>
            </a:r>
            <a:r>
              <a:rPr lang="en-US" sz="2600" b="1" baseline="30000" dirty="0" smtClean="0"/>
              <a:t>donors by 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</a:t>
            </a:r>
            <a:r>
              <a:rPr lang="en-US" i="1" baseline="30000" dirty="0"/>
              <a:t>Source: Reference Tables E2 and E3. Waiting list counts include all candidates listed for a kidney transplant on December 31 of each year. Waiting time is calculated for all candidates enrolled on the waiting list in a given year.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7.2 </a:t>
            </a:r>
            <a:r>
              <a:rPr lang="en-US" sz="2800" b="1" baseline="30000" dirty="0"/>
              <a:t>Number of patients wait-listed for kidney transplant, 1996-2013,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and </a:t>
            </a:r>
            <a:r>
              <a:rPr lang="en-US" sz="2800" b="1" baseline="30000" dirty="0"/>
              <a:t>waiting time, </a:t>
            </a:r>
            <a:r>
              <a:rPr lang="en-US" sz="2800" b="1" baseline="30000" dirty="0" smtClean="0"/>
              <a:t>1996-2010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</a:t>
            </a:fld>
            <a:endParaRPr lang="en-US" b="1" dirty="0"/>
          </a:p>
        </p:txBody>
      </p:sp>
      <p:pic>
        <p:nvPicPr>
          <p:cNvPr id="2050" name="Picture 2" descr="X:\ADR\2015\Chapters\Volume 2 - ESRD\7 - Transplantation\Powerpoint\V2_C7_Txp_F02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7" y="990600"/>
            <a:ext cx="5410203" cy="46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30</a:t>
            </a:fld>
            <a:endParaRPr lang="en-US" b="1" dirty="0"/>
          </a:p>
        </p:txBody>
      </p:sp>
      <p:pic>
        <p:nvPicPr>
          <p:cNvPr id="28674" name="Picture 2" descr="X:\ADR\2015\Chapters\Volume 2 - ESRD\7 - Transplantation\Powerpoint\V2_C7_Txp_F17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7.17 Number </a:t>
            </a:r>
            <a:r>
              <a:rPr lang="en-US" sz="2800" b="1" baseline="30000" dirty="0"/>
              <a:t>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</a:t>
            </a:r>
            <a:r>
              <a:rPr lang="en-US" sz="2800" b="1" baseline="30000" dirty="0" smtClean="0"/>
              <a:t>race, 1999-2013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rates by 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The US death population data are obtained from the Centers for Disease Control and Prevention; the deceased donor data are obtained from UNOS. Deceased donor kidney donation rates by donor race. Abbreviations: Asian/Pac, Asian/Pacific Islander; </a:t>
            </a:r>
            <a:r>
              <a:rPr lang="en-US" i="1" baseline="30000" dirty="0" err="1"/>
              <a:t>Blk</a:t>
            </a:r>
            <a:r>
              <a:rPr lang="en-US" i="1" baseline="30000" dirty="0"/>
              <a:t>/</a:t>
            </a:r>
            <a:r>
              <a:rPr lang="en-US" i="1" baseline="30000" dirty="0" err="1"/>
              <a:t>Af</a:t>
            </a:r>
            <a:r>
              <a:rPr lang="en-US" i="1" baseline="30000" dirty="0"/>
              <a:t> Am, Black/African American; Native Am, Native </a:t>
            </a:r>
            <a:r>
              <a:rPr lang="en-US" i="1" baseline="30000" dirty="0" smtClean="0"/>
              <a:t>American.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F2, F14, I26; F5, F17, I29; F6, F18, I30. Outcomes among recipients of a first-time deceased donor kidney transplant; unadjusted. Abbreviations: Prob., probability.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sz="2800" b="1" baseline="30000" dirty="0" smtClean="0"/>
              <a:t>Table 7.2</a:t>
            </a:r>
            <a:r>
              <a:rPr lang="en-US" sz="2800" b="1" dirty="0" smtClean="0"/>
              <a:t> </a:t>
            </a:r>
            <a:r>
              <a:rPr lang="en-US" sz="2800" b="1" baseline="30000" dirty="0" smtClean="0"/>
              <a:t>Trend </a:t>
            </a:r>
            <a:r>
              <a:rPr lang="en-US" sz="2800" b="1" baseline="30000" dirty="0"/>
              <a:t>in 1-, 5-, &amp; 10-year deceased donor kidney transplant outcomes,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1996-2012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31</a:t>
            </a:fld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80511"/>
              </p:ext>
            </p:extLst>
          </p:nvPr>
        </p:nvGraphicFramePr>
        <p:xfrm>
          <a:off x="1143000" y="862622"/>
          <a:ext cx="6934200" cy="4623778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533400"/>
                <a:gridCol w="914400"/>
                <a:gridCol w="609600"/>
                <a:gridCol w="609600"/>
                <a:gridCol w="914400"/>
                <a:gridCol w="609600"/>
                <a:gridCol w="609600"/>
                <a:gridCol w="914400"/>
                <a:gridCol w="609600"/>
              </a:tblGrid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One year post-transplant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Five years post-transplant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Ten years post-transplant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3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5.8%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36.2%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59.1%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8.5%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34.7%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58.1%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40.8%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12.8%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5.5%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33.8%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24.0%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18.1%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56.8%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38.1%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34.0%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23.1%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56.8%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34.6%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23.1%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57.3%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39.1%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8.0%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33.3%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55.8%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37.0%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5.8%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33.0%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54.1%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12.1%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32.1%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54.9%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36.1%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11.5%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5.5%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31.7%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20.8%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7.1%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30.2%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18.0%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10.8%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7.0%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29.6%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28.5%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26.9%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16.2%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16.3%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5.7%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9.0%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3.8%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F8, F20, I32; F11, F23, I35; F12, F24, I36. Outcomes among recipients of a first-time living donor kidney transplant; unadjusted. Abbreviations: Prob., probability.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sz="2800" b="1" baseline="30000" dirty="0" smtClean="0"/>
              <a:t>Table 7.3</a:t>
            </a:r>
            <a:r>
              <a:rPr lang="en-US" sz="2800" b="1" dirty="0" smtClean="0"/>
              <a:t> </a:t>
            </a:r>
            <a:r>
              <a:rPr lang="en-US" sz="2800" b="1" baseline="30000" dirty="0" smtClean="0"/>
              <a:t>Trend </a:t>
            </a:r>
            <a:r>
              <a:rPr lang="en-US" sz="2800" b="1" baseline="30000" dirty="0"/>
              <a:t>in 1-, 5-, &amp; 10-year </a:t>
            </a:r>
            <a:r>
              <a:rPr lang="en-US" sz="2800" b="1" baseline="30000" dirty="0" smtClean="0"/>
              <a:t>living donor </a:t>
            </a:r>
            <a:r>
              <a:rPr lang="en-US" sz="2800" b="1" baseline="30000" dirty="0"/>
              <a:t>kidney transplant outcomes,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1996-2012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32</a:t>
            </a:fld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38597"/>
              </p:ext>
            </p:extLst>
          </p:nvPr>
        </p:nvGraphicFramePr>
        <p:xfrm>
          <a:off x="1143000" y="862622"/>
          <a:ext cx="6934200" cy="4623778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533400"/>
                <a:gridCol w="914400"/>
                <a:gridCol w="609600"/>
                <a:gridCol w="609600"/>
                <a:gridCol w="914400"/>
                <a:gridCol w="609600"/>
                <a:gridCol w="609600"/>
                <a:gridCol w="914400"/>
                <a:gridCol w="609600"/>
              </a:tblGrid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One year post-transplant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Five years post-transplant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Ten years post-transplant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3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6.9%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5.2%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22.9%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16.8%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9.6%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43.3%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32.4%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22.7%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6.7%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22.2%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15.8%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10.5%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43.2%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31.1%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24.4%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6.0%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20.9%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14.6%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10.0%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42.4%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30.6%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23.4%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6.1%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20.8%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14.7%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9.6%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41.2%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29.0%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22.7%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6.6%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14.9%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10.6%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42.2%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29.1%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24.0%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6.2%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21.3%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14.3%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10.2%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41.2%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27.8%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24.0%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5.8%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20.5%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13.6%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10.3%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26.2%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24.6%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5.4%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20.1%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13.8%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39.6%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26.1%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23.3%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5.2%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18.8%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12.7%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8.8%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18.7%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12.6%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8.8%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16.8%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11.1%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8.1%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16.6%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10.5%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15.3%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9.9%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7.5%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2.2%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237" marR="752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3.2%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4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Acute rejection rates during the first year post-transplant for recipients age 18 and older with a functioning graft at discharge.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7.18 </a:t>
            </a:r>
            <a:r>
              <a:rPr lang="en-US" sz="2800" b="1" baseline="30000" dirty="0"/>
              <a:t>Acute rejection within the first year post-transplant for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kidney </a:t>
            </a:r>
            <a:r>
              <a:rPr lang="en-US" sz="2800" b="1" baseline="30000" dirty="0"/>
              <a:t>transplant recipients,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33</a:t>
            </a:fld>
            <a:endParaRPr lang="en-US" b="1" dirty="0"/>
          </a:p>
        </p:txBody>
      </p:sp>
      <p:pic>
        <p:nvPicPr>
          <p:cNvPr id="29698" name="Picture 2" descr="X:\ADR\2015\Chapters\Volume 2 - ESRD\7 - Transplantation\Powerpoint\V2_C7_Txp_F18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</a:t>
            </a:r>
            <a:r>
              <a:rPr lang="en-US" i="1" baseline="30000" dirty="0"/>
              <a:t>Source: Reference Tables E8, E8(2), and E8(3). Counts of transplants are for all dialysis </a:t>
            </a:r>
            <a:r>
              <a:rPr lang="en-US" i="1" baseline="30000" dirty="0" smtClean="0"/>
              <a:t>patients.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2409"/>
            <a:ext cx="91440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7.3 </a:t>
            </a:r>
            <a:r>
              <a:rPr lang="en-US" sz="2800" b="1" baseline="30000" dirty="0"/>
              <a:t>Number of kidney transplants,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</a:t>
            </a:fld>
            <a:endParaRPr lang="en-US" b="1" dirty="0"/>
          </a:p>
        </p:txBody>
      </p:sp>
      <p:pic>
        <p:nvPicPr>
          <p:cNvPr id="3074" name="Picture 2" descr="X:\ADR\2015\Chapters\Volume 2 - ESRD\7 - Transplantation\Powerpoint\V2_C7_Txp_F03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6" y="11430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388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</a:t>
            </a:r>
            <a:r>
              <a:rPr lang="en-US" i="1" baseline="30000" dirty="0"/>
              <a:t>Source: </a:t>
            </a:r>
            <a:r>
              <a:rPr lang="en-US" i="1" baseline="30000" dirty="0" smtClean="0"/>
              <a:t>Reference </a:t>
            </a:r>
            <a:r>
              <a:rPr lang="en-US" i="1" baseline="30000" dirty="0"/>
              <a:t>Table D9. Prevalent counts of patients with a functioning kidney transplant as of December 31 of each year.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2409"/>
            <a:ext cx="91440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7.4 </a:t>
            </a:r>
            <a:r>
              <a:rPr lang="en-US" sz="2800" b="1" baseline="30000" dirty="0"/>
              <a:t>Number of patients with a functioning kidney transplant,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5</a:t>
            </a:fld>
            <a:endParaRPr lang="en-US" b="1" dirty="0"/>
          </a:p>
        </p:txBody>
      </p:sp>
      <p:pic>
        <p:nvPicPr>
          <p:cNvPr id="4098" name="Picture 2" descr="X:\ADR\2015\Chapters\Volume 2 - ESRD\7 - Transplantation\Powerpoint\V2_C7_Txp_F04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Source: </a:t>
            </a:r>
            <a:r>
              <a:rPr lang="en-US" i="1" baseline="30000" dirty="0"/>
              <a:t>Reference Table E5(2). Waiting list or transplantation among incident ESRD patients by age (0-74 years).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7.5 </a:t>
            </a:r>
            <a:r>
              <a:rPr lang="en-US" sz="2800" b="1" baseline="30000" dirty="0"/>
              <a:t>Percentage of incident patients being wait-listed or </a:t>
            </a:r>
            <a:r>
              <a:rPr lang="en-US" sz="2800" b="1" baseline="30000" dirty="0" smtClean="0"/>
              <a:t>receiving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 </a:t>
            </a:r>
            <a:r>
              <a:rPr lang="en-US" sz="2800" b="1" baseline="30000" dirty="0"/>
              <a:t>kidney transplant within one year of ESRD initiation, by age, </a:t>
            </a:r>
            <a:r>
              <a:rPr lang="en-US" sz="2800" b="1" baseline="30000" dirty="0" smtClean="0"/>
              <a:t>1996-2012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6</a:t>
            </a:fld>
            <a:endParaRPr lang="en-US" b="1" dirty="0"/>
          </a:p>
        </p:txBody>
      </p:sp>
      <p:pic>
        <p:nvPicPr>
          <p:cNvPr id="5122" name="Picture 2" descr="X:\ADR\2015\Chapters\Volume 2 - ESRD\7 - Transplantation\Powerpoint\V2_C7_Txp_F05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</a:t>
            </a:r>
            <a:r>
              <a:rPr lang="en-US" i="1" baseline="30000" dirty="0"/>
              <a:t>Source: Reference Table H6. Annual mortality rates of dialysis patients on the kidney transplant waiting list per 1,000 dialysis patient years at risk, by patient vintage. Abbreviation: </a:t>
            </a:r>
            <a:r>
              <a:rPr lang="en-US" i="1" baseline="30000" dirty="0" err="1"/>
              <a:t>pt</a:t>
            </a:r>
            <a:r>
              <a:rPr lang="en-US" i="1" baseline="30000" dirty="0"/>
              <a:t> </a:t>
            </a:r>
            <a:r>
              <a:rPr lang="en-US" i="1" baseline="30000" dirty="0" err="1"/>
              <a:t>yrs</a:t>
            </a:r>
            <a:r>
              <a:rPr lang="en-US" i="1" baseline="30000" dirty="0"/>
              <a:t>, patient </a:t>
            </a:r>
            <a:r>
              <a:rPr lang="en-US" i="1" baseline="30000" dirty="0" smtClean="0"/>
              <a:t>years.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7.6 </a:t>
            </a:r>
            <a:r>
              <a:rPr lang="en-US" sz="2800" b="1" baseline="30000" dirty="0"/>
              <a:t>Annual mortality rates for dialysis patients on the kidney transplant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waiting </a:t>
            </a:r>
            <a:r>
              <a:rPr lang="en-US" sz="2800" b="1" baseline="30000" dirty="0"/>
              <a:t>list by time on the list,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7</a:t>
            </a:fld>
            <a:endParaRPr lang="en-US" b="1" dirty="0"/>
          </a:p>
        </p:txBody>
      </p:sp>
      <p:pic>
        <p:nvPicPr>
          <p:cNvPr id="6146" name="Picture 2" descr="X:\ADR\2015\Chapters\Volume 2 - ESRD\7 - Transplantation\Powerpoint\V2_C7_Txp_F06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E9.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sz="2800" b="1" baseline="30000" dirty="0" smtClean="0"/>
              <a:t>Table</a:t>
            </a:r>
            <a:r>
              <a:rPr lang="en-US" sz="2800" b="1" dirty="0" smtClean="0"/>
              <a:t> </a:t>
            </a:r>
            <a:r>
              <a:rPr lang="en-US" sz="2800" b="1" baseline="30000" dirty="0"/>
              <a:t>7.1 Unadjusted kidney transplant rates, all donor types, by age, sex, race,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and </a:t>
            </a:r>
            <a:r>
              <a:rPr lang="en-US" sz="2800" b="1" baseline="30000" dirty="0"/>
              <a:t>primary cause of ESRD, per 100 dialysis patient years, </a:t>
            </a:r>
            <a:r>
              <a:rPr lang="en-US" sz="2800" b="1" baseline="30000" dirty="0" smtClean="0"/>
              <a:t>2004-2013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8</a:t>
            </a:fld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0239"/>
              </p:ext>
            </p:extLst>
          </p:nvPr>
        </p:nvGraphicFramePr>
        <p:xfrm>
          <a:off x="1130387" y="1253655"/>
          <a:ext cx="6870613" cy="4080345"/>
        </p:xfrm>
        <a:graphic>
          <a:graphicData uri="http://schemas.openxmlformats.org/drawingml/2006/table">
            <a:tbl>
              <a:tblPr/>
              <a:tblGrid>
                <a:gridCol w="1828533"/>
                <a:gridCol w="504208"/>
                <a:gridCol w="504208"/>
                <a:gridCol w="504208"/>
                <a:gridCol w="504208"/>
                <a:gridCol w="504208"/>
                <a:gridCol w="504208"/>
                <a:gridCol w="504208"/>
                <a:gridCol w="504208"/>
                <a:gridCol w="504208"/>
                <a:gridCol w="504208"/>
              </a:tblGrid>
              <a:tr h="214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Age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2004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2005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2006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2007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2008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2009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2010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2011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2012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2013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0-21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22-44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10.8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45-64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65-74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75 and up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Sex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Male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Female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Race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White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Black/African American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Native American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Asian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Primary Cause of ESRD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 indent="50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Diabetes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 indent="50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Hypertension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109220" marR="0" indent="50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Glomerulonephritis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10.2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7.9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All 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5.1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5.1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5.0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4.7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4.4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4.3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4.1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4.0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3.7</a:t>
                      </a:r>
                      <a:endParaRPr lang="en-US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3.7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035" marR="840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4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E8(2). Deceased donor kidney transplant counts by recipient age.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7.7 </a:t>
            </a:r>
            <a:r>
              <a:rPr lang="en-US" sz="2800" b="1" baseline="30000" dirty="0"/>
              <a:t>Number of deceased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age, </a:t>
            </a:r>
            <a:r>
              <a:rPr lang="en-US" sz="2800" b="1" baseline="30000" dirty="0" smtClean="0"/>
              <a:t>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9</a:t>
            </a:fld>
            <a:endParaRPr lang="en-US" b="1" dirty="0"/>
          </a:p>
        </p:txBody>
      </p:sp>
      <p:pic>
        <p:nvPicPr>
          <p:cNvPr id="7170" name="Picture 2" descr="X:\ADR\2015\Chapters\Volume 2 - ESRD\7 - Transplantation\Powerpoint\V2_C7_Txp_F07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80295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 smtClean="0"/>
              <a:t>(a)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transplants by age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327</TotalTime>
  <Words>2983</Words>
  <Application>Microsoft Office PowerPoint</Application>
  <PresentationFormat>On-screen Show (4:3)</PresentationFormat>
  <Paragraphs>755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ADR_PPT_Template_CKD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Lan Tong</cp:lastModifiedBy>
  <cp:revision>94</cp:revision>
  <dcterms:created xsi:type="dcterms:W3CDTF">2014-11-10T19:37:45Z</dcterms:created>
  <dcterms:modified xsi:type="dcterms:W3CDTF">2015-11-11T20:08:25Z</dcterms:modified>
</cp:coreProperties>
</file>