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260" r:id="rId3"/>
    <p:sldId id="261" r:id="rId4"/>
    <p:sldId id="262" r:id="rId5"/>
    <p:sldId id="299" r:id="rId6"/>
    <p:sldId id="300" r:id="rId7"/>
    <p:sldId id="286" r:id="rId8"/>
    <p:sldId id="288" r:id="rId9"/>
    <p:sldId id="293" r:id="rId10"/>
    <p:sldId id="298" r:id="rId11"/>
    <p:sldId id="294" r:id="rId12"/>
    <p:sldId id="295" r:id="rId13"/>
    <p:sldId id="297" r:id="rId14"/>
    <p:sldId id="29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7CA8"/>
    <a:srgbClr val="0E5480"/>
    <a:srgbClr val="002966"/>
    <a:srgbClr val="48070E"/>
    <a:srgbClr val="7A2F36"/>
    <a:srgbClr val="AC61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57" autoAdjust="0"/>
    <p:restoredTop sz="94672" autoAdjust="0"/>
  </p:normalViewPr>
  <p:slideViewPr>
    <p:cSldViewPr showGuides="1">
      <p:cViewPr>
        <p:scale>
          <a:sx n="100" d="100"/>
          <a:sy n="100" d="100"/>
        </p:scale>
        <p:origin x="-1157" y="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86" d="100"/>
          <a:sy n="86" d="100"/>
        </p:scale>
        <p:origin x="-210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106686-F82D-4753-94CB-70FF72A4246B}" type="datetimeFigureOut">
              <a:rPr lang="en-US" smtClean="0"/>
              <a:t>11/11/2015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E78B029-9C19-4863-A099-C3EB469D975D}" type="slidenum">
              <a:rPr lang="en-US" smtClean="0"/>
              <a:t>‹#›</a:t>
            </a:fld>
            <a:endParaRPr lang="en-US"/>
          </a:p>
        </p:txBody>
      </p:sp>
    </p:spTree>
    <p:extLst>
      <p:ext uri="{BB962C8B-B14F-4D97-AF65-F5344CB8AC3E}">
        <p14:creationId xmlns:p14="http://schemas.microsoft.com/office/powerpoint/2010/main" val="2995120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C62516-1E61-479A-8F13-75B68A779684}" type="datetimeFigureOut">
              <a:rPr lang="en-US" smtClean="0"/>
              <a:t>11/11/2015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EDF32A-2C87-427B-8169-B6092B336250}" type="slidenum">
              <a:rPr lang="en-US" smtClean="0"/>
              <a:t>‹#›</a:t>
            </a:fld>
            <a:endParaRPr lang="en-US"/>
          </a:p>
        </p:txBody>
      </p:sp>
    </p:spTree>
    <p:extLst>
      <p:ext uri="{BB962C8B-B14F-4D97-AF65-F5344CB8AC3E}">
        <p14:creationId xmlns:p14="http://schemas.microsoft.com/office/powerpoint/2010/main" val="625990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86075" y="460689"/>
            <a:ext cx="3200399" cy="1248616"/>
          </a:xfrm>
          <a:prstGeom prst="rect">
            <a:avLst/>
          </a:prstGeom>
        </p:spPr>
      </p:pic>
      <p:sp>
        <p:nvSpPr>
          <p:cNvPr id="2" name="TextBox 1"/>
          <p:cNvSpPr txBox="1"/>
          <p:nvPr userDrawn="1"/>
        </p:nvSpPr>
        <p:spPr>
          <a:xfrm>
            <a:off x="904874" y="2362200"/>
            <a:ext cx="7162800" cy="830997"/>
          </a:xfrm>
          <a:prstGeom prst="rect">
            <a:avLst/>
          </a:prstGeom>
          <a:noFill/>
        </p:spPr>
        <p:txBody>
          <a:bodyPr wrap="square" rtlCol="0">
            <a:spAutoFit/>
          </a:bodyPr>
          <a:lstStyle/>
          <a:p>
            <a:pPr algn="ctr"/>
            <a:r>
              <a:rPr lang="en-US" sz="2400" b="1" dirty="0" smtClean="0">
                <a:solidFill>
                  <a:srgbClr val="367CA8"/>
                </a:solidFill>
                <a:latin typeface="Constantia" panose="02030602050306030303" pitchFamily="18" charset="0"/>
              </a:rPr>
              <a:t>2015 </a:t>
            </a:r>
            <a:r>
              <a:rPr lang="en-US" sz="2400" b="1" cap="small" baseline="0" dirty="0" smtClean="0">
                <a:solidFill>
                  <a:srgbClr val="367CA8"/>
                </a:solidFill>
                <a:latin typeface="Constantia" panose="02030602050306030303" pitchFamily="18" charset="0"/>
              </a:rPr>
              <a:t>ANNUAL DATA REPORT</a:t>
            </a:r>
          </a:p>
          <a:p>
            <a:pPr algn="ctr"/>
            <a:r>
              <a:rPr lang="en-US" sz="2400" b="1" cap="small" baseline="0" dirty="0" smtClean="0">
                <a:solidFill>
                  <a:srgbClr val="367CA8"/>
                </a:solidFill>
                <a:latin typeface="Constantia" panose="02030602050306030303" pitchFamily="18" charset="0"/>
              </a:rPr>
              <a:t>Volume 2: End-Stage Renal Disease</a:t>
            </a:r>
          </a:p>
        </p:txBody>
      </p:sp>
      <p:sp>
        <p:nvSpPr>
          <p:cNvPr id="4" name="TextBox 3"/>
          <p:cNvSpPr txBox="1"/>
          <p:nvPr userDrawn="1"/>
        </p:nvSpPr>
        <p:spPr>
          <a:xfrm>
            <a:off x="762000" y="3733800"/>
            <a:ext cx="7467600" cy="646331"/>
          </a:xfrm>
          <a:prstGeom prst="rect">
            <a:avLst/>
          </a:prstGeom>
          <a:noFill/>
        </p:spPr>
        <p:txBody>
          <a:bodyPr wrap="square" rtlCol="0">
            <a:spAutoFit/>
          </a:bodyPr>
          <a:lstStyle/>
          <a:p>
            <a:pPr algn="ctr"/>
            <a:r>
              <a:rPr lang="en-US" sz="3600" b="1" dirty="0" smtClean="0">
                <a:latin typeface="Candara" panose="020E0502030303020204" pitchFamily="34" charset="0"/>
              </a:rPr>
              <a:t>Chapter 10: Dialysis Providers</a:t>
            </a:r>
            <a:endParaRPr lang="en-US" sz="3600" b="1" dirty="0">
              <a:latin typeface="Candara" panose="020E0502030303020204" pitchFamily="34" charset="0"/>
            </a:endParaRPr>
          </a:p>
        </p:txBody>
      </p:sp>
    </p:spTree>
    <p:extLst>
      <p:ext uri="{BB962C8B-B14F-4D97-AF65-F5344CB8AC3E}">
        <p14:creationId xmlns:p14="http://schemas.microsoft.com/office/powerpoint/2010/main" val="8618315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3F227FC0-035E-484D-AA62-D30602925625}" type="slidenum">
              <a:rPr lang="en-US" smtClean="0"/>
              <a:pPr/>
              <a:t>‹#›</a:t>
            </a:fld>
            <a:endParaRPr lang="en-US" dirty="0"/>
          </a:p>
        </p:txBody>
      </p:sp>
      <p:sp>
        <p:nvSpPr>
          <p:cNvPr id="4" name="Title 3"/>
          <p:cNvSpPr>
            <a:spLocks noGrp="1"/>
          </p:cNvSpPr>
          <p:nvPr>
            <p:ph type="title"/>
          </p:nvPr>
        </p:nvSpPr>
        <p:spPr>
          <a:xfrm>
            <a:off x="457200" y="274638"/>
            <a:ext cx="8229600" cy="1143000"/>
          </a:xfrm>
          <a:prstGeom prst="rect">
            <a:avLst/>
          </a:prstGeom>
        </p:spPr>
        <p:txBody>
          <a:bodyPr/>
          <a:lstStyle>
            <a:lvl1pPr>
              <a:defRPr>
                <a:latin typeface="+mn-lt"/>
              </a:defRPr>
            </a:lvl1pPr>
          </a:lstStyle>
          <a:p>
            <a:r>
              <a:rPr lang="en-US" smtClean="0"/>
              <a:t>Click to edit Master title style</a:t>
            </a:r>
            <a:endParaRPr lang="en-US" dirty="0"/>
          </a:p>
        </p:txBody>
      </p:sp>
      <p:sp>
        <p:nvSpPr>
          <p:cNvPr id="11"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
          <p:cNvSpPr>
            <a:spLocks noGrp="1"/>
          </p:cNvSpPr>
          <p:nvPr>
            <p:ph type="ftr" sz="quarter" idx="10"/>
          </p:nvPr>
        </p:nvSpPr>
        <p:spPr>
          <a:xfrm>
            <a:off x="3581400" y="6477000"/>
            <a:ext cx="1981200" cy="304800"/>
          </a:xfrm>
        </p:spPr>
        <p:txBody>
          <a:bodyPr/>
          <a:lstStyle/>
          <a:p>
            <a:r>
              <a:rPr lang="en-US" dirty="0" smtClean="0"/>
              <a:t>Vol 2, ESRD, </a:t>
            </a:r>
            <a:r>
              <a:rPr lang="en-US" dirty="0" err="1" smtClean="0"/>
              <a:t>Ch</a:t>
            </a:r>
            <a:r>
              <a:rPr lang="en-US" dirty="0" smtClean="0"/>
              <a:t> 1</a:t>
            </a:r>
            <a:endParaRPr lang="en-US" dirty="0"/>
          </a:p>
        </p:txBody>
      </p:sp>
    </p:spTree>
    <p:extLst>
      <p:ext uri="{BB962C8B-B14F-4D97-AF65-F5344CB8AC3E}">
        <p14:creationId xmlns:p14="http://schemas.microsoft.com/office/powerpoint/2010/main" val="4142608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3F227FC0-035E-484D-AA62-D30602925625}" type="slidenum">
              <a:rPr lang="en-US" smtClean="0"/>
              <a:pPr/>
              <a:t>‹#›</a:t>
            </a:fld>
            <a:endParaRPr lang="en-US" dirty="0"/>
          </a:p>
        </p:txBody>
      </p:sp>
      <p:sp>
        <p:nvSpPr>
          <p:cNvPr id="4" name="Title 3"/>
          <p:cNvSpPr>
            <a:spLocks noGrp="1"/>
          </p:cNvSpPr>
          <p:nvPr>
            <p:ph type="title"/>
          </p:nvPr>
        </p:nvSpPr>
        <p:spPr>
          <a:xfrm>
            <a:off x="457200" y="274638"/>
            <a:ext cx="8229600" cy="1143000"/>
          </a:xfrm>
          <a:prstGeom prst="rect">
            <a:avLst/>
          </a:prstGeom>
        </p:spPr>
        <p:txBody>
          <a:bodyPr/>
          <a:lstStyle>
            <a:lvl1pPr>
              <a:defRPr>
                <a:latin typeface="+mn-lt"/>
              </a:defRPr>
            </a:lvl1pPr>
          </a:lstStyle>
          <a:p>
            <a:r>
              <a:rPr lang="en-US" smtClean="0"/>
              <a:t>Click to edit Master title style</a:t>
            </a:r>
            <a:endParaRPr lang="en-US" dirty="0"/>
          </a:p>
        </p:txBody>
      </p:sp>
      <p:sp>
        <p:nvSpPr>
          <p:cNvPr id="11"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
          <p:cNvSpPr>
            <a:spLocks noGrp="1"/>
          </p:cNvSpPr>
          <p:nvPr>
            <p:ph type="ftr" sz="quarter" idx="10"/>
          </p:nvPr>
        </p:nvSpPr>
        <p:spPr>
          <a:xfrm>
            <a:off x="3581400" y="6477000"/>
            <a:ext cx="1981200" cy="304800"/>
          </a:xfrm>
        </p:spPr>
        <p:txBody>
          <a:bodyPr/>
          <a:lstStyle/>
          <a:p>
            <a:r>
              <a:rPr lang="en-US" dirty="0" smtClean="0"/>
              <a:t>Vol 2, ESRD, </a:t>
            </a:r>
            <a:r>
              <a:rPr lang="en-US" dirty="0" err="1" smtClean="0"/>
              <a:t>Ch</a:t>
            </a:r>
            <a:r>
              <a:rPr lang="en-US" dirty="0" smtClean="0"/>
              <a:t> 1</a:t>
            </a:r>
            <a:endParaRPr lang="en-US" dirty="0"/>
          </a:p>
        </p:txBody>
      </p:sp>
    </p:spTree>
    <p:extLst>
      <p:ext uri="{BB962C8B-B14F-4D97-AF65-F5344CB8AC3E}">
        <p14:creationId xmlns:p14="http://schemas.microsoft.com/office/powerpoint/2010/main" val="41195874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4" name="Slide Number Placeholder 3"/>
          <p:cNvSpPr>
            <a:spLocks noGrp="1"/>
          </p:cNvSpPr>
          <p:nvPr>
            <p:ph type="sldNum" sz="quarter" idx="11"/>
          </p:nvPr>
        </p:nvSpPr>
        <p:spPr/>
        <p:txBody>
          <a:bodyPr/>
          <a:lstStyle/>
          <a:p>
            <a:fld id="{3F227FC0-035E-484D-AA62-D30602925625}" type="slidenum">
              <a:rPr lang="en-US" smtClean="0"/>
              <a:pPr/>
              <a:t>‹#›</a:t>
            </a:fld>
            <a:endParaRPr lang="en-US" dirty="0"/>
          </a:p>
        </p:txBody>
      </p:sp>
      <p:sp>
        <p:nvSpPr>
          <p:cNvPr id="5"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ooter Placeholder 1"/>
          <p:cNvSpPr>
            <a:spLocks noGrp="1"/>
          </p:cNvSpPr>
          <p:nvPr>
            <p:ph type="ftr" sz="quarter" idx="10"/>
          </p:nvPr>
        </p:nvSpPr>
        <p:spPr>
          <a:xfrm>
            <a:off x="3581400" y="6477000"/>
            <a:ext cx="1981200" cy="304800"/>
          </a:xfrm>
        </p:spPr>
        <p:txBody>
          <a:bodyPr/>
          <a:lstStyle/>
          <a:p>
            <a:r>
              <a:rPr lang="en-US" dirty="0" smtClean="0"/>
              <a:t>Vol 2, ESRD, </a:t>
            </a:r>
            <a:r>
              <a:rPr lang="en-US" dirty="0" err="1" smtClean="0"/>
              <a:t>Ch</a:t>
            </a:r>
            <a:r>
              <a:rPr lang="en-US" dirty="0" smtClean="0"/>
              <a:t> 1</a:t>
            </a:r>
            <a:endParaRPr lang="en-US" dirty="0"/>
          </a:p>
        </p:txBody>
      </p:sp>
    </p:spTree>
    <p:extLst>
      <p:ext uri="{BB962C8B-B14F-4D97-AF65-F5344CB8AC3E}">
        <p14:creationId xmlns:p14="http://schemas.microsoft.com/office/powerpoint/2010/main" val="35842415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3F227FC0-035E-484D-AA62-D30602925625}" type="slidenum">
              <a:rPr lang="en-US" smtClean="0"/>
              <a:pPr/>
              <a:t>‹#›</a:t>
            </a:fld>
            <a:endParaRPr lang="en-US" dirty="0"/>
          </a:p>
        </p:txBody>
      </p:sp>
      <p:sp>
        <p:nvSpPr>
          <p:cNvPr id="5" name="Picture Placeholder 2"/>
          <p:cNvSpPr>
            <a:spLocks noGrp="1"/>
          </p:cNvSpPr>
          <p:nvPr>
            <p:ph type="pic" idx="1"/>
          </p:nvPr>
        </p:nvSpPr>
        <p:spPr>
          <a:xfrm>
            <a:off x="381000" y="1219200"/>
            <a:ext cx="8305800" cy="4191000"/>
          </a:xfrm>
          <a:prstGeom prst="rect">
            <a:avLst/>
          </a:prstGeo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6" name="Text Placeholder 3"/>
          <p:cNvSpPr>
            <a:spLocks noGrp="1"/>
          </p:cNvSpPr>
          <p:nvPr>
            <p:ph type="body" sz="half" idx="2"/>
          </p:nvPr>
        </p:nvSpPr>
        <p:spPr>
          <a:xfrm>
            <a:off x="381000" y="5638800"/>
            <a:ext cx="8305800" cy="5334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Title 1"/>
          <p:cNvSpPr>
            <a:spLocks noGrp="1"/>
          </p:cNvSpPr>
          <p:nvPr>
            <p:ph type="title"/>
          </p:nvPr>
        </p:nvSpPr>
        <p:spPr>
          <a:xfrm>
            <a:off x="457200" y="274638"/>
            <a:ext cx="8229600" cy="563562"/>
          </a:xfrm>
          <a:prstGeom prst="rect">
            <a:avLst/>
          </a:prstGeom>
        </p:spPr>
        <p:txBody>
          <a:bodyPr/>
          <a:lstStyle>
            <a:lvl1pPr algn="l">
              <a:defRPr sz="1800" b="1"/>
            </a:lvl1pPr>
          </a:lstStyle>
          <a:p>
            <a:r>
              <a:rPr lang="en-US" smtClean="0"/>
              <a:t>Click to edit Master title style</a:t>
            </a:r>
            <a:endParaRPr lang="en-US" dirty="0"/>
          </a:p>
        </p:txBody>
      </p:sp>
      <p:sp>
        <p:nvSpPr>
          <p:cNvPr id="8" name="Footer Placeholder 1"/>
          <p:cNvSpPr>
            <a:spLocks noGrp="1"/>
          </p:cNvSpPr>
          <p:nvPr>
            <p:ph type="ftr" sz="quarter" idx="10"/>
          </p:nvPr>
        </p:nvSpPr>
        <p:spPr>
          <a:xfrm>
            <a:off x="3581400" y="6477000"/>
            <a:ext cx="1981200" cy="304800"/>
          </a:xfrm>
        </p:spPr>
        <p:txBody>
          <a:bodyPr/>
          <a:lstStyle/>
          <a:p>
            <a:r>
              <a:rPr lang="en-US" dirty="0" smtClean="0"/>
              <a:t>Vol 2, ESRD, </a:t>
            </a:r>
            <a:r>
              <a:rPr lang="en-US" dirty="0" err="1" smtClean="0"/>
              <a:t>Ch</a:t>
            </a:r>
            <a:r>
              <a:rPr lang="en-US" dirty="0" smtClean="0"/>
              <a:t> 1</a:t>
            </a:r>
            <a:endParaRPr lang="en-US" dirty="0"/>
          </a:p>
        </p:txBody>
      </p:sp>
    </p:spTree>
    <p:extLst>
      <p:ext uri="{BB962C8B-B14F-4D97-AF65-F5344CB8AC3E}">
        <p14:creationId xmlns:p14="http://schemas.microsoft.com/office/powerpoint/2010/main" val="5781485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a:spLocks noChangeAspect="1"/>
          </p:cNvSpPr>
          <p:nvPr userDrawn="1"/>
        </p:nvSpPr>
        <p:spPr>
          <a:xfrm>
            <a:off x="0" y="6410325"/>
            <a:ext cx="9144000" cy="457200"/>
          </a:xfrm>
          <a:prstGeom prst="rect">
            <a:avLst/>
          </a:prstGeom>
          <a:solidFill>
            <a:srgbClr val="0E5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ooter Placeholder 4"/>
          <p:cNvSpPr>
            <a:spLocks noGrp="1"/>
          </p:cNvSpPr>
          <p:nvPr>
            <p:ph type="ftr" sz="quarter" idx="3"/>
          </p:nvPr>
        </p:nvSpPr>
        <p:spPr>
          <a:xfrm>
            <a:off x="3581400" y="6477000"/>
            <a:ext cx="1981200" cy="304800"/>
          </a:xfrm>
          <a:prstGeom prst="rect">
            <a:avLst/>
          </a:prstGeom>
        </p:spPr>
        <p:txBody>
          <a:bodyPr/>
          <a:lstStyle>
            <a:lvl1pPr algn="ctr">
              <a:defRPr sz="1400" b="1">
                <a:solidFill>
                  <a:schemeClr val="bg1"/>
                </a:solidFill>
              </a:defRPr>
            </a:lvl1pPr>
          </a:lstStyle>
          <a:p>
            <a:r>
              <a:rPr lang="nl-NL" smtClean="0"/>
              <a:t>Vol 2, ESRD, Ch 1</a:t>
            </a:r>
            <a:endParaRPr lang="en-US" dirty="0"/>
          </a:p>
        </p:txBody>
      </p:sp>
      <p:sp>
        <p:nvSpPr>
          <p:cNvPr id="12" name="Slide Number Placeholder 5"/>
          <p:cNvSpPr>
            <a:spLocks noGrp="1"/>
          </p:cNvSpPr>
          <p:nvPr>
            <p:ph type="sldNum" sz="quarter" idx="4"/>
          </p:nvPr>
        </p:nvSpPr>
        <p:spPr>
          <a:xfrm>
            <a:off x="7696200" y="6477000"/>
            <a:ext cx="914400" cy="274320"/>
          </a:xfrm>
          <a:prstGeom prst="rect">
            <a:avLst/>
          </a:prstGeom>
        </p:spPr>
        <p:txBody>
          <a:bodyPr/>
          <a:lstStyle>
            <a:lvl1pPr algn="r">
              <a:defRPr sz="1400">
                <a:solidFill>
                  <a:schemeClr val="bg1"/>
                </a:solidFill>
              </a:defRPr>
            </a:lvl1pPr>
          </a:lstStyle>
          <a:p>
            <a:fld id="{3F227FC0-035E-484D-AA62-D30602925625}" type="slidenum">
              <a:rPr lang="en-US" smtClean="0"/>
              <a:pPr/>
              <a:t>‹#›</a:t>
            </a:fld>
            <a:endParaRPr lang="en-US" dirty="0"/>
          </a:p>
        </p:txBody>
      </p:sp>
      <p:pic>
        <p:nvPicPr>
          <p:cNvPr id="13" name="Picture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6411597"/>
            <a:ext cx="1165357" cy="454657"/>
          </a:xfrm>
          <a:prstGeom prst="rect">
            <a:avLst/>
          </a:prstGeom>
          <a:solidFill>
            <a:schemeClr val="bg1"/>
          </a:solidFill>
          <a:ln>
            <a:noFill/>
          </a:ln>
          <a:effectLst>
            <a:outerShdw blurRad="50800" dist="38100" dir="16200000" rotWithShape="0">
              <a:prstClr val="black">
                <a:alpha val="40000"/>
              </a:prstClr>
            </a:outerShdw>
          </a:effectLst>
        </p:spPr>
      </p:pic>
    </p:spTree>
    <p:extLst>
      <p:ext uri="{BB962C8B-B14F-4D97-AF65-F5344CB8AC3E}">
        <p14:creationId xmlns:p14="http://schemas.microsoft.com/office/powerpoint/2010/main" val="3567375214"/>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64" r:id="rId3"/>
    <p:sldLayoutId id="2147483661" r:id="rId4"/>
    <p:sldLayoutId id="2147483663" r:id="rId5"/>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png"/></Relationships>
</file>

<file path=ppt/slides/_rels/slide5.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 Id="rId9" Type="http://schemas.openxmlformats.org/officeDocument/2006/relationships/image" Target="../media/image20.png"/></Relationships>
</file>

<file path=ppt/slides/_rels/slide6.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 Id="rId9" Type="http://schemas.openxmlformats.org/officeDocument/2006/relationships/image" Target="../media/image28.png"/></Relationships>
</file>

<file path=ppt/slides/_rels/slide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image" Target="../media/image31.png"/><Relationship Id="rId1" Type="http://schemas.openxmlformats.org/officeDocument/2006/relationships/slideLayout" Target="../slideLayouts/slideLayout2.xml"/><Relationship Id="rId6" Type="http://schemas.openxmlformats.org/officeDocument/2006/relationships/image" Target="../media/image35.png"/><Relationship Id="rId5" Type="http://schemas.openxmlformats.org/officeDocument/2006/relationships/image" Target="../media/image34.png"/><Relationship Id="rId4" Type="http://schemas.openxmlformats.org/officeDocument/2006/relationships/image" Target="../media/image3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96143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5029200"/>
            <a:ext cx="7696200" cy="1200329"/>
          </a:xfrm>
          <a:prstGeom prst="rect">
            <a:avLst/>
          </a:prstGeom>
        </p:spPr>
        <p:txBody>
          <a:bodyPr wrap="square">
            <a:spAutoFit/>
          </a:bodyPr>
          <a:lstStyle/>
          <a:p>
            <a:r>
              <a:rPr lang="en-US" i="1" baseline="30000" dirty="0">
                <a:solidFill>
                  <a:prstClr val="black"/>
                </a:solidFill>
              </a:rPr>
              <a:t>Data source: Special analyses, USRDS ESRD Database. Period prevalent dialysis patients; 95% confidence intervals are shown in parentheses. The overall measure is adjusted for patient age, race, ethnicity, sex, diabetes, duration of ESRD, nursing home status, patient comorbidities at incidence, body mass index (BMI) at incidence, and population death rates. The race-specific measures are adjusted for all the above characteristics except patient race. The Hispanic-specific measure is adjusted for all the above characteristics except patient ethnicity. Abbreviations: DCI, Dialysis Clinic, Inc.; LDO, large dialysis organizations; SDO, small dialysis organizations.</a:t>
            </a:r>
            <a:endParaRPr lang="en-US" i="1" baseline="30000" dirty="0">
              <a:solidFill>
                <a:srgbClr val="FF0000"/>
              </a:solidFill>
            </a:endParaRPr>
          </a:p>
        </p:txBody>
      </p:sp>
      <p:sp>
        <p:nvSpPr>
          <p:cNvPr id="4" name="Rectangle 3"/>
          <p:cNvSpPr/>
          <p:nvPr/>
        </p:nvSpPr>
        <p:spPr>
          <a:xfrm>
            <a:off x="0" y="313549"/>
            <a:ext cx="9144000" cy="646331"/>
          </a:xfrm>
          <a:prstGeom prst="rect">
            <a:avLst/>
          </a:prstGeom>
        </p:spPr>
        <p:txBody>
          <a:bodyPr wrap="square">
            <a:spAutoFit/>
          </a:bodyPr>
          <a:lstStyle/>
          <a:p>
            <a:pPr algn="ctr"/>
            <a:r>
              <a:rPr lang="en-US" sz="2800" b="1" baseline="30000" dirty="0">
                <a:solidFill>
                  <a:prstClr val="black"/>
                </a:solidFill>
              </a:rPr>
              <a:t>Table 10.1 All-cause standardized mortality ratio, by unit affiliation, </a:t>
            </a:r>
            <a:r>
              <a:rPr lang="en-US" sz="2800" b="1" baseline="30000" dirty="0" smtClean="0">
                <a:solidFill>
                  <a:prstClr val="black"/>
                </a:solidFill>
              </a:rPr>
              <a:t>2010–2013 </a:t>
            </a:r>
            <a:r>
              <a:rPr lang="en-US" sz="2800" i="1" baseline="30000" dirty="0" smtClean="0">
                <a:solidFill>
                  <a:prstClr val="black"/>
                </a:solidFill>
              </a:rPr>
              <a:t>(Continued</a:t>
            </a:r>
            <a:r>
              <a:rPr lang="en-US" sz="2800" i="1" baseline="30000" dirty="0">
                <a:solidFill>
                  <a:prstClr val="black"/>
                </a:solidFill>
              </a:rPr>
              <a:t>)</a:t>
            </a:r>
            <a:endParaRPr lang="en-US" sz="2800" baseline="30000" dirty="0">
              <a:solidFill>
                <a:prstClr val="black"/>
              </a:solidFill>
            </a:endParaRPr>
          </a:p>
          <a:p>
            <a:pPr algn="ctr"/>
            <a:endParaRPr lang="en-US" sz="2600" b="1" baseline="30000" dirty="0">
              <a:solidFill>
                <a:prstClr val="black"/>
              </a:solidFill>
            </a:endParaRPr>
          </a:p>
        </p:txBody>
      </p:sp>
      <p:sp>
        <p:nvSpPr>
          <p:cNvPr id="2" name="Footer Placeholder 1"/>
          <p:cNvSpPr>
            <a:spLocks noGrp="1"/>
          </p:cNvSpPr>
          <p:nvPr>
            <p:ph type="ftr" sz="quarter" idx="10"/>
          </p:nvPr>
        </p:nvSpPr>
        <p:spPr/>
        <p:txBody>
          <a:bodyPr/>
          <a:lstStyle/>
          <a:p>
            <a:r>
              <a:rPr lang="en-US" dirty="0" smtClean="0">
                <a:solidFill>
                  <a:prstClr val="white"/>
                </a:solidFill>
              </a:rPr>
              <a:t>Vol 2, ESRD, </a:t>
            </a:r>
            <a:r>
              <a:rPr lang="en-US" dirty="0" err="1" smtClean="0">
                <a:solidFill>
                  <a:prstClr val="white"/>
                </a:solidFill>
              </a:rPr>
              <a:t>Ch</a:t>
            </a:r>
            <a:r>
              <a:rPr lang="en-US" dirty="0" smtClean="0">
                <a:solidFill>
                  <a:prstClr val="white"/>
                </a:solidFill>
              </a:rPr>
              <a:t> 10</a:t>
            </a:r>
            <a:endParaRPr lang="en-US" dirty="0">
              <a:solidFill>
                <a:prstClr val="white"/>
              </a:solidFill>
            </a:endParaRPr>
          </a:p>
        </p:txBody>
      </p:sp>
      <p:sp>
        <p:nvSpPr>
          <p:cNvPr id="6" name="Slide Number Placeholder 5"/>
          <p:cNvSpPr>
            <a:spLocks noGrp="1"/>
          </p:cNvSpPr>
          <p:nvPr>
            <p:ph type="sldNum" sz="quarter" idx="11"/>
          </p:nvPr>
        </p:nvSpPr>
        <p:spPr/>
        <p:txBody>
          <a:bodyPr/>
          <a:lstStyle/>
          <a:p>
            <a:fld id="{3F227FC0-035E-484D-AA62-D30602925625}" type="slidenum">
              <a:rPr lang="en-US" b="1" smtClean="0">
                <a:solidFill>
                  <a:prstClr val="white"/>
                </a:solidFill>
              </a:rPr>
              <a:pPr/>
              <a:t>10</a:t>
            </a:fld>
            <a:endParaRPr lang="en-US" b="1" dirty="0">
              <a:solidFill>
                <a:prstClr val="white"/>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4003625765"/>
              </p:ext>
            </p:extLst>
          </p:nvPr>
        </p:nvGraphicFramePr>
        <p:xfrm>
          <a:off x="1536354" y="769620"/>
          <a:ext cx="6071292" cy="3855720"/>
        </p:xfrm>
        <a:graphic>
          <a:graphicData uri="http://schemas.openxmlformats.org/drawingml/2006/table">
            <a:tbl>
              <a:tblPr firstRow="1" firstCol="1" bandRow="1"/>
              <a:tblGrid>
                <a:gridCol w="914400"/>
                <a:gridCol w="1097280"/>
                <a:gridCol w="1005840"/>
                <a:gridCol w="1005840"/>
                <a:gridCol w="1005840"/>
                <a:gridCol w="1042092"/>
              </a:tblGrid>
              <a:tr h="61012">
                <a:tc>
                  <a:txBody>
                    <a:bodyPr/>
                    <a:lstStyle/>
                    <a:p>
                      <a:pPr marL="0" marR="0" algn="ctr">
                        <a:lnSpc>
                          <a:spcPct val="115000"/>
                        </a:lnSpc>
                        <a:spcBef>
                          <a:spcPts val="0"/>
                        </a:spcBef>
                        <a:spcAft>
                          <a:spcPts val="0"/>
                        </a:spcAft>
                      </a:pPr>
                      <a:r>
                        <a:rPr lang="en-US" sz="1000" b="1" dirty="0">
                          <a:effectLst/>
                          <a:latin typeface="Calibri"/>
                          <a:ea typeface="Times New Roman"/>
                          <a:cs typeface="Times New Roman"/>
                        </a:rPr>
                        <a:t> </a:t>
                      </a:r>
                      <a:endParaRPr lang="en-US" sz="1000" dirty="0">
                        <a:effectLst/>
                        <a:latin typeface="Calibri"/>
                        <a:ea typeface="Calibri"/>
                        <a:cs typeface="Times New Roman"/>
                      </a:endParaRP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dirty="0">
                          <a:effectLst/>
                          <a:latin typeface="Calibri"/>
                          <a:ea typeface="Times New Roman"/>
                          <a:cs typeface="Times New Roman"/>
                        </a:rPr>
                        <a:t>Affiliation</a:t>
                      </a:r>
                      <a:endParaRPr lang="en-US" sz="1000" dirty="0">
                        <a:effectLst/>
                        <a:latin typeface="Calibri"/>
                        <a:ea typeface="Calibri"/>
                        <a:cs typeface="Times New Roman"/>
                      </a:endParaRP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Calibri"/>
                          <a:ea typeface="Times New Roman"/>
                          <a:cs typeface="Times New Roman"/>
                        </a:rPr>
                        <a:t>2010</a:t>
                      </a:r>
                      <a:endParaRPr lang="en-US" sz="1000" dirty="0">
                        <a:effectLst/>
                        <a:latin typeface="Calibri"/>
                        <a:ea typeface="Calibri"/>
                        <a:cs typeface="Times New Roman"/>
                      </a:endParaRP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Calibri"/>
                          <a:ea typeface="Times New Roman"/>
                          <a:cs typeface="Times New Roman"/>
                        </a:rPr>
                        <a:t>2011</a:t>
                      </a:r>
                      <a:endParaRPr lang="en-US" sz="1000" dirty="0">
                        <a:effectLst/>
                        <a:latin typeface="Calibri"/>
                        <a:ea typeface="Calibri"/>
                        <a:cs typeface="Times New Roman"/>
                      </a:endParaRP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Calibri"/>
                          <a:ea typeface="Times New Roman"/>
                          <a:cs typeface="Times New Roman"/>
                        </a:rPr>
                        <a:t>2012</a:t>
                      </a:r>
                      <a:endParaRPr lang="en-US" sz="1000" dirty="0">
                        <a:effectLst/>
                        <a:latin typeface="Calibri"/>
                        <a:ea typeface="Calibri"/>
                        <a:cs typeface="Times New Roman"/>
                      </a:endParaRP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Calibri"/>
                          <a:ea typeface="Times New Roman"/>
                          <a:cs typeface="Times New Roman"/>
                        </a:rPr>
                        <a:t>2013</a:t>
                      </a:r>
                      <a:endParaRPr lang="en-US" sz="1000" dirty="0">
                        <a:effectLst/>
                        <a:latin typeface="Calibri"/>
                        <a:ea typeface="Calibri"/>
                        <a:cs typeface="Times New Roman"/>
                      </a:endParaRP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r>
              <a:tr h="110930">
                <a:tc rowSpan="7">
                  <a:txBody>
                    <a:bodyPr/>
                    <a:lstStyle/>
                    <a:p>
                      <a:pPr marL="0" marR="0" algn="l">
                        <a:lnSpc>
                          <a:spcPct val="115000"/>
                        </a:lnSpc>
                        <a:spcBef>
                          <a:spcPts val="0"/>
                        </a:spcBef>
                        <a:spcAft>
                          <a:spcPts val="0"/>
                        </a:spcAft>
                      </a:pPr>
                      <a:r>
                        <a:rPr lang="en-US" sz="1000" b="1" i="1" dirty="0">
                          <a:effectLst/>
                          <a:latin typeface="Calibri"/>
                          <a:ea typeface="Times New Roman"/>
                          <a:cs typeface="Times New Roman"/>
                        </a:rPr>
                        <a:t>Asian patients</a:t>
                      </a:r>
                      <a:endParaRPr lang="en-US" sz="1000" dirty="0">
                        <a:effectLst/>
                        <a:latin typeface="Calibri"/>
                        <a:ea typeface="Calibri"/>
                        <a:cs typeface="Times New Roman"/>
                      </a:endParaRPr>
                    </a:p>
                  </a:txBody>
                  <a:tcPr marL="10852" marR="1085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dirty="0">
                          <a:effectLst/>
                          <a:latin typeface="Calibri"/>
                          <a:ea typeface="Times New Roman"/>
                          <a:cs typeface="Times New Roman"/>
                        </a:rPr>
                        <a:t>Overall</a:t>
                      </a:r>
                      <a:endParaRPr lang="en-US" sz="1000" dirty="0">
                        <a:effectLst/>
                        <a:latin typeface="Calibri"/>
                        <a:ea typeface="Calibri"/>
                        <a:cs typeface="Times New Roman"/>
                      </a:endParaRP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0.71 (0.69-0.74)</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0.71 (0.69-0.73)</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0.68 (0.66-0.70)</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0.64 (0.62-0.66)</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LDO    </a:t>
                      </a:r>
                      <a:r>
                        <a:rPr lang="en-US" sz="1000">
                          <a:effectLst/>
                          <a:latin typeface="Calibri"/>
                          <a:ea typeface="Times New Roman"/>
                          <a:cs typeface="Times New Roman"/>
                        </a:rPr>
                        <a:t>DaVita</a:t>
                      </a:r>
                      <a:endParaRPr lang="en-US" sz="1000">
                        <a:effectLst/>
                        <a:latin typeface="Calibri"/>
                        <a:ea typeface="Calibri"/>
                        <a:cs typeface="Times New Roman"/>
                      </a:endParaRP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0.73 (0.69-0.78)</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0.77 (0.73-0.82)</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0.73 (0.69-0.78)</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0.64 (0.61-0.68)</a:t>
                      </a:r>
                    </a:p>
                  </a:txBody>
                  <a:tcPr marL="10852" marR="10852" marT="0" marB="0" anchor="ctr">
                    <a:lnL>
                      <a:noFill/>
                    </a:lnL>
                    <a:lnR>
                      <a:noFill/>
                    </a:lnR>
                    <a:lnT>
                      <a:noFill/>
                    </a:lnT>
                    <a:lnB>
                      <a:noFill/>
                    </a:lnB>
                  </a:tcPr>
                </a:tc>
              </a:tr>
              <a:tr h="110930">
                <a:tc vMerge="1">
                  <a:txBody>
                    <a:bodyPr/>
                    <a:lstStyle/>
                    <a:p>
                      <a:endParaRPr lang="en-US"/>
                    </a:p>
                  </a:txBody>
                  <a:tcPr/>
                </a:tc>
                <a:tc>
                  <a:txBody>
                    <a:bodyPr/>
                    <a:lstStyle/>
                    <a:p>
                      <a:pPr marL="0" marR="0">
                        <a:lnSpc>
                          <a:spcPct val="115000"/>
                        </a:lnSpc>
                        <a:spcBef>
                          <a:spcPts val="0"/>
                        </a:spcBef>
                        <a:spcAft>
                          <a:spcPts val="0"/>
                        </a:spcAft>
                      </a:pPr>
                      <a:r>
                        <a:rPr lang="en-US" sz="1000">
                          <a:effectLst/>
                          <a:latin typeface="Calibri"/>
                          <a:ea typeface="Times New Roman"/>
                          <a:cs typeface="Times New Roman"/>
                        </a:rPr>
                        <a:t>            Fresenius</a:t>
                      </a:r>
                      <a:endParaRPr lang="en-US" sz="1000">
                        <a:effectLst/>
                        <a:latin typeface="Calibri"/>
                        <a:ea typeface="Calibri"/>
                        <a:cs typeface="Times New Roman"/>
                      </a:endParaRP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0.74 (0.70-0.78)</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0.71 (0.68-0.75)</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0.70 (0.66-0.74)</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0.70 (0.66-0.74)</a:t>
                      </a:r>
                    </a:p>
                  </a:txBody>
                  <a:tcPr marL="10852" marR="10852" marT="0" marB="0" anchor="ctr">
                    <a:lnL>
                      <a:noFill/>
                    </a:lnL>
                    <a:lnR>
                      <a:noFill/>
                    </a:lnR>
                    <a:lnT>
                      <a:noFill/>
                    </a:lnT>
                    <a:lnB>
                      <a:noFill/>
                    </a:lnB>
                  </a:tcPr>
                </a:tc>
              </a:tr>
              <a:tr h="110930">
                <a:tc vMerge="1">
                  <a:txBody>
                    <a:bodyPr/>
                    <a:lstStyle/>
                    <a:p>
                      <a:endParaRPr lang="en-US"/>
                    </a:p>
                  </a:txBody>
                  <a:tcPr/>
                </a:tc>
                <a:tc>
                  <a:txBody>
                    <a:bodyPr/>
                    <a:lstStyle/>
                    <a:p>
                      <a:pPr marL="0" marR="0">
                        <a:lnSpc>
                          <a:spcPct val="115000"/>
                        </a:lnSpc>
                        <a:spcBef>
                          <a:spcPts val="0"/>
                        </a:spcBef>
                        <a:spcAft>
                          <a:spcPts val="0"/>
                        </a:spcAft>
                      </a:pPr>
                      <a:r>
                        <a:rPr lang="en-US" sz="1000" dirty="0">
                          <a:effectLst/>
                          <a:latin typeface="Calibri"/>
                          <a:ea typeface="Times New Roman"/>
                          <a:cs typeface="Times New Roman"/>
                        </a:rPr>
                        <a:t>            DCI</a:t>
                      </a:r>
                      <a:endParaRPr lang="en-US" sz="1000" dirty="0">
                        <a:effectLst/>
                        <a:latin typeface="Calibri"/>
                        <a:ea typeface="Calibri"/>
                        <a:cs typeface="Times New Roman"/>
                      </a:endParaRP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0.58 (0.42-0.78)</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0.55 (0.40-0.73)</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0.78 (0.61-1.00)</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0.68 (0.52-0.88)</a:t>
                      </a:r>
                    </a:p>
                  </a:txBody>
                  <a:tcPr marL="10852" marR="10852" marT="0" marB="0" anchor="ctr">
                    <a:lnL>
                      <a:noFill/>
                    </a:lnL>
                    <a:lnR>
                      <a:noFill/>
                    </a:lnR>
                    <a:lnT>
                      <a:noFill/>
                    </a:lnT>
                    <a:lnB>
                      <a:noFill/>
                    </a:lnB>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SDO</a:t>
                      </a:r>
                      <a:endParaRPr lang="en-US" sz="1000">
                        <a:effectLst/>
                        <a:latin typeface="Calibri"/>
                        <a:ea typeface="Calibri"/>
                        <a:cs typeface="Times New Roman"/>
                      </a:endParaRP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0.77 (0.71-0.83)</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0.84 (0.78-0.91)</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0.69 (0.63-0.75)</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0.71 (0.66-0.77)</a:t>
                      </a:r>
                    </a:p>
                  </a:txBody>
                  <a:tcPr marL="10852" marR="10852" marT="0" marB="0" anchor="ctr">
                    <a:lnL>
                      <a:noFill/>
                    </a:lnL>
                    <a:lnR>
                      <a:noFill/>
                    </a:lnR>
                    <a:lnT>
                      <a:noFill/>
                    </a:lnT>
                    <a:lnB>
                      <a:noFill/>
                    </a:lnB>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Hospital-based</a:t>
                      </a:r>
                      <a:endParaRPr lang="en-US" sz="1000">
                        <a:effectLst/>
                        <a:latin typeface="Calibri"/>
                        <a:ea typeface="Calibri"/>
                        <a:cs typeface="Times New Roman"/>
                      </a:endParaRP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0.74 (0.64-0.84)</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0.78 (0.68-0.90)</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0.55 (0.46-0.66)</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0.62 (0.53-0.73)</a:t>
                      </a:r>
                    </a:p>
                  </a:txBody>
                  <a:tcPr marL="10852" marR="10852" marT="0" marB="0" anchor="ctr">
                    <a:lnL>
                      <a:noFill/>
                    </a:lnL>
                    <a:lnR>
                      <a:noFill/>
                    </a:lnR>
                    <a:lnT>
                      <a:noFill/>
                    </a:lnT>
                    <a:lnB>
                      <a:noFill/>
                    </a:lnB>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dirty="0">
                          <a:effectLst/>
                          <a:latin typeface="Calibri"/>
                          <a:ea typeface="Times New Roman"/>
                          <a:cs typeface="Times New Roman"/>
                        </a:rPr>
                        <a:t>Independent</a:t>
                      </a:r>
                      <a:endParaRPr lang="en-US" sz="1000" dirty="0">
                        <a:effectLst/>
                        <a:latin typeface="Calibri"/>
                        <a:ea typeface="Calibri"/>
                        <a:cs typeface="Times New Roman"/>
                      </a:endParaRP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0.79 (0.72-0.85)</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0.73 (0.67-0.79)</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0.76 (0.71-0.82)</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0.70 (0.65-0.75)</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r>
              <a:tr h="110930">
                <a:tc rowSpan="7">
                  <a:txBody>
                    <a:bodyPr/>
                    <a:lstStyle/>
                    <a:p>
                      <a:pPr marL="0" marR="0" algn="l">
                        <a:lnSpc>
                          <a:spcPct val="115000"/>
                        </a:lnSpc>
                        <a:spcBef>
                          <a:spcPts val="0"/>
                        </a:spcBef>
                        <a:spcAft>
                          <a:spcPts val="0"/>
                        </a:spcAft>
                      </a:pPr>
                      <a:r>
                        <a:rPr lang="en-US" sz="1000" b="1" i="1" dirty="0">
                          <a:effectLst/>
                          <a:latin typeface="Calibri"/>
                          <a:ea typeface="Times New Roman"/>
                          <a:cs typeface="Times New Roman"/>
                        </a:rPr>
                        <a:t>Native American patients</a:t>
                      </a:r>
                      <a:endParaRPr lang="en-US" sz="1000" dirty="0">
                        <a:effectLst/>
                        <a:latin typeface="Calibri"/>
                        <a:ea typeface="Calibri"/>
                        <a:cs typeface="Times New Roman"/>
                      </a:endParaRPr>
                    </a:p>
                  </a:txBody>
                  <a:tcPr marL="10852" marR="1085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1000" b="1" dirty="0">
                          <a:effectLst/>
                          <a:latin typeface="Calibri"/>
                          <a:ea typeface="Times New Roman"/>
                          <a:cs typeface="Times New Roman"/>
                        </a:rPr>
                        <a:t>Overall</a:t>
                      </a:r>
                      <a:endParaRPr lang="en-US" sz="1000" dirty="0">
                        <a:effectLst/>
                        <a:latin typeface="Calibri"/>
                        <a:ea typeface="Calibri"/>
                        <a:cs typeface="Times New Roman"/>
                      </a:endParaRP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0.85 (0.80-0.90)</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0.83 (0.78-0.88)</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0.83 (0.78-0.88)</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0.81 (0.76-0.86)</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LDO    </a:t>
                      </a:r>
                      <a:r>
                        <a:rPr lang="en-US" sz="1000">
                          <a:effectLst/>
                          <a:latin typeface="Calibri"/>
                          <a:ea typeface="Times New Roman"/>
                          <a:cs typeface="Times New Roman"/>
                        </a:rPr>
                        <a:t>DaVita</a:t>
                      </a:r>
                      <a:endParaRPr lang="en-US" sz="1000">
                        <a:effectLst/>
                        <a:latin typeface="Calibri"/>
                        <a:ea typeface="Calibri"/>
                        <a:cs typeface="Times New Roman"/>
                      </a:endParaRP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0.76 (0.67-0.86)</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0.84 (0.74-0.94)</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0.75 (0.67-0.84)</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0.72 (0.64-0.80)</a:t>
                      </a:r>
                    </a:p>
                  </a:txBody>
                  <a:tcPr marL="10852" marR="10852" marT="0" marB="0" anchor="ctr">
                    <a:lnL>
                      <a:noFill/>
                    </a:lnL>
                    <a:lnR>
                      <a:noFill/>
                    </a:lnR>
                    <a:lnT>
                      <a:noFill/>
                    </a:lnT>
                    <a:lnB>
                      <a:noFill/>
                    </a:lnB>
                    <a:solidFill>
                      <a:srgbClr val="F2F2F2"/>
                    </a:solidFill>
                  </a:tcPr>
                </a:tc>
              </a:tr>
              <a:tr h="110930">
                <a:tc vMerge="1">
                  <a:txBody>
                    <a:bodyPr/>
                    <a:lstStyle/>
                    <a:p>
                      <a:endParaRPr lang="en-US"/>
                    </a:p>
                  </a:txBody>
                  <a:tcPr/>
                </a:tc>
                <a:tc>
                  <a:txBody>
                    <a:bodyPr/>
                    <a:lstStyle/>
                    <a:p>
                      <a:pPr marL="0" marR="0">
                        <a:lnSpc>
                          <a:spcPct val="115000"/>
                        </a:lnSpc>
                        <a:spcBef>
                          <a:spcPts val="0"/>
                        </a:spcBef>
                        <a:spcAft>
                          <a:spcPts val="0"/>
                        </a:spcAft>
                      </a:pPr>
                      <a:r>
                        <a:rPr lang="en-US" sz="1000" dirty="0">
                          <a:effectLst/>
                          <a:latin typeface="Calibri"/>
                          <a:ea typeface="Times New Roman"/>
                          <a:cs typeface="Times New Roman"/>
                        </a:rPr>
                        <a:t>            Fresenius</a:t>
                      </a:r>
                      <a:endParaRPr lang="en-US" sz="1000" dirty="0">
                        <a:effectLst/>
                        <a:latin typeface="Calibri"/>
                        <a:ea typeface="Calibri"/>
                        <a:cs typeface="Times New Roman"/>
                      </a:endParaRP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0.99 (0.88-1.11)</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0.92 (0.81-1.03)</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1.01 (0.90-1.13)</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0.88 (0.78-0.99)</a:t>
                      </a:r>
                    </a:p>
                  </a:txBody>
                  <a:tcPr marL="10852" marR="10852" marT="0" marB="0" anchor="ctr">
                    <a:lnL>
                      <a:noFill/>
                    </a:lnL>
                    <a:lnR>
                      <a:noFill/>
                    </a:lnR>
                    <a:lnT>
                      <a:noFill/>
                    </a:lnT>
                    <a:lnB>
                      <a:noFill/>
                    </a:lnB>
                    <a:solidFill>
                      <a:srgbClr val="F2F2F2"/>
                    </a:solidFill>
                  </a:tcPr>
                </a:tc>
              </a:tr>
              <a:tr h="110930">
                <a:tc vMerge="1">
                  <a:txBody>
                    <a:bodyPr/>
                    <a:lstStyle/>
                    <a:p>
                      <a:endParaRPr lang="en-US"/>
                    </a:p>
                  </a:txBody>
                  <a:tcPr/>
                </a:tc>
                <a:tc>
                  <a:txBody>
                    <a:bodyPr/>
                    <a:lstStyle/>
                    <a:p>
                      <a:pPr marL="0" marR="0">
                        <a:lnSpc>
                          <a:spcPct val="115000"/>
                        </a:lnSpc>
                        <a:spcBef>
                          <a:spcPts val="0"/>
                        </a:spcBef>
                        <a:spcAft>
                          <a:spcPts val="0"/>
                        </a:spcAft>
                      </a:pPr>
                      <a:r>
                        <a:rPr lang="en-US" sz="1000">
                          <a:effectLst/>
                          <a:latin typeface="Calibri"/>
                          <a:ea typeface="Times New Roman"/>
                          <a:cs typeface="Times New Roman"/>
                        </a:rPr>
                        <a:t>            DCI</a:t>
                      </a:r>
                      <a:endParaRPr lang="en-US" sz="1000">
                        <a:effectLst/>
                        <a:latin typeface="Calibri"/>
                        <a:ea typeface="Calibri"/>
                        <a:cs typeface="Times New Roman"/>
                      </a:endParaRP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0.67 (0.50-0.88)</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0.75 (0.57-0.98)</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0.71 (0.54-0.92)</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0.77 (0.58-0.99)</a:t>
                      </a:r>
                    </a:p>
                  </a:txBody>
                  <a:tcPr marL="10852" marR="10852" marT="0" marB="0" anchor="ctr">
                    <a:lnL>
                      <a:noFill/>
                    </a:lnL>
                    <a:lnR>
                      <a:noFill/>
                    </a:lnR>
                    <a:lnT>
                      <a:noFill/>
                    </a:lnT>
                    <a:lnB>
                      <a:noFill/>
                    </a:lnB>
                    <a:solidFill>
                      <a:srgbClr val="F2F2F2"/>
                    </a:solidFill>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dirty="0">
                          <a:effectLst/>
                          <a:latin typeface="Calibri"/>
                          <a:ea typeface="Times New Roman"/>
                          <a:cs typeface="Times New Roman"/>
                        </a:rPr>
                        <a:t>SDO</a:t>
                      </a:r>
                      <a:endParaRPr lang="en-US" sz="1000" dirty="0">
                        <a:effectLst/>
                        <a:latin typeface="Calibri"/>
                        <a:ea typeface="Calibri"/>
                        <a:cs typeface="Times New Roman"/>
                      </a:endParaRP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0.74 (0.64-0.85)</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0.65 (0.56-0.76)</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1.20 (0.98-1.46)</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1.06 (0.84-1.31)</a:t>
                      </a:r>
                    </a:p>
                  </a:txBody>
                  <a:tcPr marL="10852" marR="10852" marT="0" marB="0" anchor="ctr">
                    <a:lnL>
                      <a:noFill/>
                    </a:lnL>
                    <a:lnR>
                      <a:noFill/>
                    </a:lnR>
                    <a:lnT>
                      <a:noFill/>
                    </a:lnT>
                    <a:lnB>
                      <a:noFill/>
                    </a:lnB>
                    <a:solidFill>
                      <a:srgbClr val="F2F2F2"/>
                    </a:solidFill>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Hospital-based</a:t>
                      </a:r>
                      <a:endParaRPr lang="en-US" sz="1000">
                        <a:effectLst/>
                        <a:latin typeface="Calibri"/>
                        <a:ea typeface="Calibri"/>
                        <a:cs typeface="Times New Roman"/>
                      </a:endParaRP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0.75 (0.60-0.92)</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0.80 (0.64-0.98)</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0.78 (0.63-0.96)</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0.79 (0.63-0.97)</a:t>
                      </a:r>
                    </a:p>
                  </a:txBody>
                  <a:tcPr marL="10852" marR="10852" marT="0" marB="0" anchor="ctr">
                    <a:lnL>
                      <a:noFill/>
                    </a:lnL>
                    <a:lnR>
                      <a:noFill/>
                    </a:lnR>
                    <a:lnT>
                      <a:noFill/>
                    </a:lnT>
                    <a:lnB>
                      <a:noFill/>
                    </a:lnB>
                    <a:solidFill>
                      <a:srgbClr val="F2F2F2"/>
                    </a:solidFill>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Independent</a:t>
                      </a:r>
                      <a:endParaRPr lang="en-US" sz="1000">
                        <a:effectLst/>
                        <a:latin typeface="Calibri"/>
                        <a:ea typeface="Calibri"/>
                        <a:cs typeface="Times New Roman"/>
                      </a:endParaRP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1.09 (0.95-1.25)</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0.98 (0.84-1.13)</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0.71 (0.62-0.82)</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0.80 (0.70-0.90)</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r>
              <a:tr h="110930">
                <a:tc rowSpan="7">
                  <a:txBody>
                    <a:bodyPr/>
                    <a:lstStyle/>
                    <a:p>
                      <a:pPr marL="0" marR="0" algn="l">
                        <a:lnSpc>
                          <a:spcPct val="115000"/>
                        </a:lnSpc>
                        <a:spcBef>
                          <a:spcPts val="0"/>
                        </a:spcBef>
                        <a:spcAft>
                          <a:spcPts val="0"/>
                        </a:spcAft>
                      </a:pPr>
                      <a:r>
                        <a:rPr lang="en-US" sz="1000" b="1" i="1" dirty="0">
                          <a:effectLst/>
                          <a:latin typeface="Calibri"/>
                          <a:ea typeface="Times New Roman"/>
                          <a:cs typeface="Times New Roman"/>
                        </a:rPr>
                        <a:t>Hispanic patients</a:t>
                      </a:r>
                      <a:endParaRPr lang="en-US" sz="1000" dirty="0">
                        <a:effectLst/>
                        <a:latin typeface="Calibri"/>
                        <a:ea typeface="Calibri"/>
                        <a:cs typeface="Times New Roman"/>
                      </a:endParaRPr>
                    </a:p>
                  </a:txBody>
                  <a:tcPr marL="10852" marR="1085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dirty="0">
                          <a:effectLst/>
                          <a:latin typeface="Calibri"/>
                          <a:ea typeface="Times New Roman"/>
                          <a:cs typeface="Times New Roman"/>
                        </a:rPr>
                        <a:t>Overall</a:t>
                      </a:r>
                      <a:endParaRPr lang="en-US" sz="1000" dirty="0">
                        <a:effectLst/>
                        <a:latin typeface="Calibri"/>
                        <a:ea typeface="Calibri"/>
                        <a:cs typeface="Times New Roman"/>
                      </a:endParaRP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0.81 (0.79-0.82)</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0.80 (0.79-0.82)</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0.77 (0.75-0.78)</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0.74 (0.72-0.75)</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LDO    </a:t>
                      </a:r>
                      <a:r>
                        <a:rPr lang="en-US" sz="1000">
                          <a:effectLst/>
                          <a:latin typeface="Calibri"/>
                          <a:ea typeface="Times New Roman"/>
                          <a:cs typeface="Times New Roman"/>
                        </a:rPr>
                        <a:t>DaVita</a:t>
                      </a:r>
                      <a:endParaRPr lang="en-US" sz="1000">
                        <a:effectLst/>
                        <a:latin typeface="Calibri"/>
                        <a:ea typeface="Calibri"/>
                        <a:cs typeface="Times New Roman"/>
                      </a:endParaRP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0.76 (0.73-0.79)</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0.77 (0.75-0.80)</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0.75 (0.72-0.77)</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0.74 (0.72-0.76)</a:t>
                      </a:r>
                    </a:p>
                  </a:txBody>
                  <a:tcPr marL="10852" marR="10852" marT="0" marB="0" anchor="ctr">
                    <a:lnL>
                      <a:noFill/>
                    </a:lnL>
                    <a:lnR>
                      <a:noFill/>
                    </a:lnR>
                    <a:lnT>
                      <a:noFill/>
                    </a:lnT>
                    <a:lnB>
                      <a:noFill/>
                    </a:lnB>
                  </a:tcPr>
                </a:tc>
              </a:tr>
              <a:tr h="110930">
                <a:tc vMerge="1">
                  <a:txBody>
                    <a:bodyPr/>
                    <a:lstStyle/>
                    <a:p>
                      <a:endParaRPr lang="en-US"/>
                    </a:p>
                  </a:txBody>
                  <a:tcPr/>
                </a:tc>
                <a:tc>
                  <a:txBody>
                    <a:bodyPr/>
                    <a:lstStyle/>
                    <a:p>
                      <a:pPr marL="0" marR="0">
                        <a:lnSpc>
                          <a:spcPct val="115000"/>
                        </a:lnSpc>
                        <a:spcBef>
                          <a:spcPts val="0"/>
                        </a:spcBef>
                        <a:spcAft>
                          <a:spcPts val="0"/>
                        </a:spcAft>
                      </a:pPr>
                      <a:r>
                        <a:rPr lang="en-US" sz="1000" dirty="0">
                          <a:effectLst/>
                          <a:latin typeface="Calibri"/>
                          <a:ea typeface="Times New Roman"/>
                          <a:cs typeface="Times New Roman"/>
                        </a:rPr>
                        <a:t>            Fresenius</a:t>
                      </a:r>
                      <a:endParaRPr lang="en-US" sz="1000" dirty="0">
                        <a:effectLst/>
                        <a:latin typeface="Calibri"/>
                        <a:ea typeface="Calibri"/>
                        <a:cs typeface="Times New Roman"/>
                      </a:endParaRP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0.85 (0.83-0.88)</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0.84 (0.81-0.86)</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0.79 (0.76-0.81)</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0.74 (0.71-0.76)</a:t>
                      </a:r>
                    </a:p>
                  </a:txBody>
                  <a:tcPr marL="10852" marR="10852" marT="0" marB="0" anchor="ctr">
                    <a:lnL>
                      <a:noFill/>
                    </a:lnL>
                    <a:lnR>
                      <a:noFill/>
                    </a:lnR>
                    <a:lnT>
                      <a:noFill/>
                    </a:lnT>
                    <a:lnB>
                      <a:noFill/>
                    </a:lnB>
                  </a:tcPr>
                </a:tc>
              </a:tr>
              <a:tr h="110930">
                <a:tc vMerge="1">
                  <a:txBody>
                    <a:bodyPr/>
                    <a:lstStyle/>
                    <a:p>
                      <a:endParaRPr lang="en-US"/>
                    </a:p>
                  </a:txBody>
                  <a:tcPr/>
                </a:tc>
                <a:tc>
                  <a:txBody>
                    <a:bodyPr/>
                    <a:lstStyle/>
                    <a:p>
                      <a:pPr marL="0" marR="0">
                        <a:lnSpc>
                          <a:spcPct val="115000"/>
                        </a:lnSpc>
                        <a:spcBef>
                          <a:spcPts val="0"/>
                        </a:spcBef>
                        <a:spcAft>
                          <a:spcPts val="0"/>
                        </a:spcAft>
                      </a:pPr>
                      <a:r>
                        <a:rPr lang="en-US" sz="1000" dirty="0">
                          <a:effectLst/>
                          <a:latin typeface="Calibri"/>
                          <a:ea typeface="Times New Roman"/>
                          <a:cs typeface="Times New Roman"/>
                        </a:rPr>
                        <a:t>            DCI</a:t>
                      </a:r>
                      <a:endParaRPr lang="en-US" sz="1000" dirty="0">
                        <a:effectLst/>
                        <a:latin typeface="Calibri"/>
                        <a:ea typeface="Calibri"/>
                        <a:cs typeface="Times New Roman"/>
                      </a:endParaRP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0.77 (0.65-0.91)</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0.67 (0.57-0.80)</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0.82 (0.70-0.96)</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0.81 (0.69-0.95)</a:t>
                      </a:r>
                    </a:p>
                  </a:txBody>
                  <a:tcPr marL="10852" marR="10852" marT="0" marB="0" anchor="ctr">
                    <a:lnL>
                      <a:noFill/>
                    </a:lnL>
                    <a:lnR>
                      <a:noFill/>
                    </a:lnR>
                    <a:lnT>
                      <a:noFill/>
                    </a:lnT>
                    <a:lnB>
                      <a:noFill/>
                    </a:lnB>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SDO</a:t>
                      </a:r>
                      <a:endParaRPr lang="en-US" sz="1000">
                        <a:effectLst/>
                        <a:latin typeface="Calibri"/>
                        <a:ea typeface="Calibri"/>
                        <a:cs typeface="Times New Roman"/>
                      </a:endParaRP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0.85 (0.81-0.88)</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0.85 (0.81-0.88)</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0.82 (0.78-0.86)</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0.79 (0.75-0.82)</a:t>
                      </a:r>
                    </a:p>
                  </a:txBody>
                  <a:tcPr marL="10852" marR="10852" marT="0" marB="0" anchor="ctr">
                    <a:lnL>
                      <a:noFill/>
                    </a:lnL>
                    <a:lnR>
                      <a:noFill/>
                    </a:lnR>
                    <a:lnT>
                      <a:noFill/>
                    </a:lnT>
                    <a:lnB>
                      <a:noFill/>
                    </a:lnB>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dirty="0">
                          <a:effectLst/>
                          <a:latin typeface="Calibri"/>
                          <a:ea typeface="Times New Roman"/>
                          <a:cs typeface="Times New Roman"/>
                        </a:rPr>
                        <a:t>Hospital-based</a:t>
                      </a:r>
                      <a:endParaRPr lang="en-US" sz="1000" dirty="0">
                        <a:effectLst/>
                        <a:latin typeface="Calibri"/>
                        <a:ea typeface="Calibri"/>
                        <a:cs typeface="Times New Roman"/>
                      </a:endParaRP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0.83 (0.75-0.90)</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0.80 (0.72-0.88)</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0.76 (0.69-0.85)</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0.68 (0.61-0.76)</a:t>
                      </a:r>
                    </a:p>
                  </a:txBody>
                  <a:tcPr marL="10852" marR="10852" marT="0" marB="0" anchor="ctr">
                    <a:lnL>
                      <a:noFill/>
                    </a:lnL>
                    <a:lnR>
                      <a:noFill/>
                    </a:lnR>
                    <a:lnT>
                      <a:noFill/>
                    </a:lnT>
                    <a:lnB>
                      <a:noFill/>
                    </a:lnB>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dirty="0">
                          <a:effectLst/>
                          <a:latin typeface="Calibri"/>
                          <a:ea typeface="Times New Roman"/>
                          <a:cs typeface="Times New Roman"/>
                        </a:rPr>
                        <a:t>Independent</a:t>
                      </a:r>
                      <a:endParaRPr lang="en-US" sz="1000" dirty="0">
                        <a:effectLst/>
                        <a:latin typeface="Calibri"/>
                        <a:ea typeface="Calibri"/>
                        <a:cs typeface="Times New Roman"/>
                      </a:endParaRP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0.83 (0.79-0.87)</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0.82 (0.79-0.86)</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0.79 (0.76-0.83)</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0.80 (0.76-0.83)</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9002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4286071"/>
            <a:ext cx="7696200" cy="1200329"/>
          </a:xfrm>
          <a:prstGeom prst="rect">
            <a:avLst/>
          </a:prstGeom>
        </p:spPr>
        <p:txBody>
          <a:bodyPr wrap="square">
            <a:spAutoFit/>
          </a:bodyPr>
          <a:lstStyle/>
          <a:p>
            <a:r>
              <a:rPr lang="en-US" i="1" baseline="30000" dirty="0">
                <a:solidFill>
                  <a:prstClr val="black"/>
                </a:solidFill>
              </a:rPr>
              <a:t>Data source: Special analyses, USRDS ESRD Database. Period prevalent dialysis patients; 95% confidence intervals are shown in parentheses. The overall measure is adjusted for patient age, race, ethnicity, sex, diabetes, duration of ESRD, nursing home status, patient comorbidities at incidence, body mass index (BMI) at incidence, and population death rates. The race-specific measures are adjusted for all the above characteristics except patient race. The Hispanic-specific measure is adjusted for all the above characteristics except patient ethnicity. Abbreviations: DCI, Dialysis Clinic, Inc.; LDO, large dialysis organizations; SDO, small dialysis organizations.</a:t>
            </a:r>
            <a:endParaRPr lang="en-US" i="1" baseline="30000" dirty="0">
              <a:solidFill>
                <a:srgbClr val="FF0000"/>
              </a:solidFill>
            </a:endParaRPr>
          </a:p>
        </p:txBody>
      </p:sp>
      <p:sp>
        <p:nvSpPr>
          <p:cNvPr id="4" name="Rectangle 3"/>
          <p:cNvSpPr/>
          <p:nvPr/>
        </p:nvSpPr>
        <p:spPr>
          <a:xfrm>
            <a:off x="0" y="382409"/>
            <a:ext cx="9144000" cy="379591"/>
          </a:xfrm>
          <a:prstGeom prst="rect">
            <a:avLst/>
          </a:prstGeom>
        </p:spPr>
        <p:txBody>
          <a:bodyPr wrap="square">
            <a:spAutoFit/>
          </a:bodyPr>
          <a:lstStyle/>
          <a:p>
            <a:pPr algn="ctr"/>
            <a:r>
              <a:rPr lang="en-US" sz="2800" b="1" baseline="30000" dirty="0">
                <a:solidFill>
                  <a:prstClr val="black"/>
                </a:solidFill>
              </a:rPr>
              <a:t>Table 10.2 All-cause standardized mortality ratio, by unit affiliation, 2013</a:t>
            </a:r>
            <a:endParaRPr lang="en-US" sz="2600" b="1" baseline="30000" dirty="0">
              <a:solidFill>
                <a:prstClr val="black"/>
              </a:solidFill>
            </a:endParaRPr>
          </a:p>
        </p:txBody>
      </p:sp>
      <p:sp>
        <p:nvSpPr>
          <p:cNvPr id="2" name="Footer Placeholder 1"/>
          <p:cNvSpPr>
            <a:spLocks noGrp="1"/>
          </p:cNvSpPr>
          <p:nvPr>
            <p:ph type="ftr" sz="quarter" idx="10"/>
          </p:nvPr>
        </p:nvSpPr>
        <p:spPr/>
        <p:txBody>
          <a:bodyPr/>
          <a:lstStyle/>
          <a:p>
            <a:r>
              <a:rPr lang="en-US" dirty="0" smtClean="0">
                <a:solidFill>
                  <a:prstClr val="white"/>
                </a:solidFill>
              </a:rPr>
              <a:t>Vol 2, ESRD, </a:t>
            </a:r>
            <a:r>
              <a:rPr lang="en-US" dirty="0" err="1" smtClean="0">
                <a:solidFill>
                  <a:prstClr val="white"/>
                </a:solidFill>
              </a:rPr>
              <a:t>Ch</a:t>
            </a:r>
            <a:r>
              <a:rPr lang="en-US" dirty="0" smtClean="0">
                <a:solidFill>
                  <a:prstClr val="white"/>
                </a:solidFill>
              </a:rPr>
              <a:t> 10</a:t>
            </a:r>
            <a:endParaRPr lang="en-US" dirty="0">
              <a:solidFill>
                <a:prstClr val="white"/>
              </a:solidFill>
            </a:endParaRPr>
          </a:p>
        </p:txBody>
      </p:sp>
      <p:sp>
        <p:nvSpPr>
          <p:cNvPr id="6" name="Slide Number Placeholder 5"/>
          <p:cNvSpPr>
            <a:spLocks noGrp="1"/>
          </p:cNvSpPr>
          <p:nvPr>
            <p:ph type="sldNum" sz="quarter" idx="11"/>
          </p:nvPr>
        </p:nvSpPr>
        <p:spPr/>
        <p:txBody>
          <a:bodyPr/>
          <a:lstStyle/>
          <a:p>
            <a:fld id="{3F227FC0-035E-484D-AA62-D30602925625}" type="slidenum">
              <a:rPr lang="en-US" b="1" smtClean="0">
                <a:solidFill>
                  <a:prstClr val="white"/>
                </a:solidFill>
              </a:rPr>
              <a:pPr/>
              <a:t>11</a:t>
            </a:fld>
            <a:endParaRPr lang="en-US" b="1" dirty="0">
              <a:solidFill>
                <a:prstClr val="white"/>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173252387"/>
              </p:ext>
            </p:extLst>
          </p:nvPr>
        </p:nvGraphicFramePr>
        <p:xfrm>
          <a:off x="1143000" y="1438656"/>
          <a:ext cx="6858000" cy="2371344"/>
        </p:xfrm>
        <a:graphic>
          <a:graphicData uri="http://schemas.openxmlformats.org/drawingml/2006/table">
            <a:tbl>
              <a:tblPr firstRow="1" firstCol="1" bandRow="1"/>
              <a:tblGrid>
                <a:gridCol w="979170"/>
                <a:gridCol w="979805"/>
                <a:gridCol w="979805"/>
                <a:gridCol w="979805"/>
                <a:gridCol w="979805"/>
                <a:gridCol w="979805"/>
                <a:gridCol w="979805"/>
              </a:tblGrid>
              <a:tr h="190500">
                <a:tc>
                  <a:txBody>
                    <a:bodyPr/>
                    <a:lstStyle/>
                    <a:p>
                      <a:pPr marL="0" marR="0" algn="ctr">
                        <a:lnSpc>
                          <a:spcPct val="115000"/>
                        </a:lnSpc>
                        <a:spcBef>
                          <a:spcPts val="0"/>
                        </a:spcBef>
                        <a:spcAft>
                          <a:spcPts val="0"/>
                        </a:spcAft>
                      </a:pPr>
                      <a:r>
                        <a:rPr lang="en-US" sz="1100" b="1" dirty="0">
                          <a:effectLst/>
                          <a:latin typeface="Calibri"/>
                          <a:ea typeface="Times New Roman"/>
                          <a:cs typeface="Times New Roman"/>
                        </a:rPr>
                        <a:t>Affiliation</a:t>
                      </a:r>
                      <a:endParaRPr lang="en-US" sz="1100" dirty="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Calibri"/>
                          <a:ea typeface="Times New Roman"/>
                          <a:cs typeface="Times New Roman"/>
                        </a:rPr>
                        <a:t>All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b="1">
                          <a:effectLst/>
                          <a:latin typeface="Calibri"/>
                          <a:ea typeface="Times New Roman"/>
                          <a:cs typeface="Times New Roman"/>
                        </a:rPr>
                        <a:t>White</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Calibri"/>
                          <a:ea typeface="Times New Roman"/>
                          <a:cs typeface="Times New Roman"/>
                        </a:rPr>
                        <a:t>Black/African American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b="1">
                          <a:effectLst/>
                          <a:latin typeface="Calibri"/>
                          <a:ea typeface="Times New Roman"/>
                          <a:cs typeface="Times New Roman"/>
                        </a:rPr>
                        <a:t>Asian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Calibri"/>
                          <a:ea typeface="Times New Roman"/>
                          <a:cs typeface="Times New Roman"/>
                        </a:rPr>
                        <a:t>Native American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b="1">
                          <a:effectLst/>
                          <a:latin typeface="Calibri"/>
                          <a:ea typeface="Times New Roman"/>
                          <a:cs typeface="Times New Roman"/>
                        </a:rPr>
                        <a:t>Hispanic</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600">
                <a:tc>
                  <a:txBody>
                    <a:bodyPr/>
                    <a:lstStyle/>
                    <a:p>
                      <a:pPr marL="0" marR="0">
                        <a:lnSpc>
                          <a:spcPct val="115000"/>
                        </a:lnSpc>
                        <a:spcBef>
                          <a:spcPts val="0"/>
                        </a:spcBef>
                        <a:spcAft>
                          <a:spcPts val="0"/>
                        </a:spcAft>
                      </a:pPr>
                      <a:r>
                        <a:rPr lang="en-US" sz="1100" b="1">
                          <a:effectLst/>
                          <a:latin typeface="Calibri"/>
                          <a:ea typeface="Times New Roman"/>
                          <a:cs typeface="Times New Roman"/>
                        </a:rPr>
                        <a:t>Overall</a:t>
                      </a:r>
                      <a:endParaRPr lang="en-US" sz="110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1.00 (0.99-1.01)</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1.13 (1.13-1.14)</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0.83 (0.83-0.84)</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0.66 (0.64-0.68)</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0.83 (0.78-0.88)</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0.76 (0.75-0.77)</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228600">
                <a:tc>
                  <a:txBody>
                    <a:bodyPr/>
                    <a:lstStyle/>
                    <a:p>
                      <a:pPr marL="0" marR="0">
                        <a:lnSpc>
                          <a:spcPct val="115000"/>
                        </a:lnSpc>
                        <a:spcBef>
                          <a:spcPts val="0"/>
                        </a:spcBef>
                        <a:spcAft>
                          <a:spcPts val="0"/>
                        </a:spcAft>
                      </a:pPr>
                      <a:r>
                        <a:rPr lang="en-US" sz="1100" b="1">
                          <a:effectLst/>
                          <a:latin typeface="Calibri"/>
                          <a:ea typeface="Times New Roman"/>
                          <a:cs typeface="Times New Roman"/>
                        </a:rPr>
                        <a:t>LDO</a:t>
                      </a:r>
                      <a:endParaRPr lang="en-US" sz="110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pPr>
                      <a:endParaRPr lang="en-US" sz="1100">
                        <a:effectLst/>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nSpc>
                          <a:spcPct val="115000"/>
                        </a:lnSpc>
                      </a:pPr>
                      <a:endParaRPr lang="en-US" sz="1100">
                        <a:effectLst/>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pPr>
                      <a:endParaRPr lang="en-US" sz="1100">
                        <a:effectLst/>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solidFill>
                            <a:srgbClr val="000000"/>
                          </a:solidFill>
                          <a:effectLst/>
                          <a:latin typeface="Calibri"/>
                          <a:ea typeface="Calibri"/>
                          <a:cs typeface="Times New Roman"/>
                        </a:rPr>
                        <a:t> </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solidFill>
                            <a:srgbClr val="000000"/>
                          </a:solidFill>
                          <a:effectLst/>
                          <a:latin typeface="Calibri"/>
                          <a:ea typeface="Calibri"/>
                          <a:cs typeface="Times New Roman"/>
                        </a:rPr>
                        <a:t> </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solidFill>
                            <a:srgbClr val="000000"/>
                          </a:solidFill>
                          <a:effectLst/>
                          <a:latin typeface="Calibri"/>
                          <a:ea typeface="Calibri"/>
                          <a:cs typeface="Times New Roman"/>
                        </a:rPr>
                        <a:t> </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28600">
                <a:tc>
                  <a:txBody>
                    <a:bodyPr/>
                    <a:lstStyle/>
                    <a:p>
                      <a:pPr marL="0" marR="0" indent="139700">
                        <a:lnSpc>
                          <a:spcPct val="115000"/>
                        </a:lnSpc>
                        <a:spcBef>
                          <a:spcPts val="0"/>
                        </a:spcBef>
                        <a:spcAft>
                          <a:spcPts val="0"/>
                        </a:spcAft>
                      </a:pPr>
                      <a:r>
                        <a:rPr lang="en-US" sz="1100">
                          <a:effectLst/>
                          <a:latin typeface="Calibri"/>
                          <a:ea typeface="Times New Roman"/>
                          <a:cs typeface="Times New Roman"/>
                        </a:rPr>
                        <a:t>DaVita</a:t>
                      </a:r>
                      <a:endParaRPr lang="en-US" sz="110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1.02 (1.01-1.03)</a:t>
                      </a:r>
                      <a:endParaRPr lang="en-US" sz="11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1.15 (1.14-1.17)</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0.85 (0.83-0.87)</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0.66 (0.63-0.70)</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0.74 (0.66-0.82)</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0.76 (0.74-0.79)</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28600">
                <a:tc>
                  <a:txBody>
                    <a:bodyPr/>
                    <a:lstStyle/>
                    <a:p>
                      <a:pPr marL="0" marR="0" indent="139700">
                        <a:lnSpc>
                          <a:spcPct val="115000"/>
                        </a:lnSpc>
                        <a:spcBef>
                          <a:spcPts val="0"/>
                        </a:spcBef>
                        <a:spcAft>
                          <a:spcPts val="0"/>
                        </a:spcAft>
                      </a:pPr>
                      <a:r>
                        <a:rPr lang="en-US" sz="1100" dirty="0">
                          <a:effectLst/>
                          <a:latin typeface="Calibri"/>
                          <a:ea typeface="Times New Roman"/>
                          <a:cs typeface="Times New Roman"/>
                        </a:rPr>
                        <a:t>Fresenius</a:t>
                      </a:r>
                      <a:endParaRPr lang="en-US" sz="1100" dirty="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1.00 (0.99-1.02)</a:t>
                      </a:r>
                      <a:endParaRPr lang="en-US" sz="11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1.14 (1.12-1.15)</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0.83 (0.81-0.85)</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0.72 (0.68-0.77)</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0.90 (0.80-1.02)</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0.76 (0.73-0.78)</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28600">
                <a:tc>
                  <a:txBody>
                    <a:bodyPr/>
                    <a:lstStyle/>
                    <a:p>
                      <a:pPr marL="0" marR="0" indent="139700">
                        <a:lnSpc>
                          <a:spcPct val="115000"/>
                        </a:lnSpc>
                        <a:spcBef>
                          <a:spcPts val="0"/>
                        </a:spcBef>
                        <a:spcAft>
                          <a:spcPts val="0"/>
                        </a:spcAft>
                      </a:pPr>
                      <a:r>
                        <a:rPr lang="en-US" sz="1100">
                          <a:effectLst/>
                          <a:latin typeface="Calibri"/>
                          <a:ea typeface="Times New Roman"/>
                          <a:cs typeface="Times New Roman"/>
                        </a:rPr>
                        <a:t>DCI</a:t>
                      </a:r>
                      <a:endParaRPr lang="en-US" sz="110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0.94 (0.90-0.97)</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1.09 (1.04-1.14)</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0.76 (0.72-0.81)</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0.71 (0.54-0.91)</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0.78 (0.60-1.01)</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0.84 (0.71-0.98)</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28600">
                <a:tc>
                  <a:txBody>
                    <a:bodyPr/>
                    <a:lstStyle/>
                    <a:p>
                      <a:pPr marL="0" marR="0">
                        <a:lnSpc>
                          <a:spcPct val="115000"/>
                        </a:lnSpc>
                        <a:spcBef>
                          <a:spcPts val="0"/>
                        </a:spcBef>
                        <a:spcAft>
                          <a:spcPts val="0"/>
                        </a:spcAft>
                      </a:pPr>
                      <a:r>
                        <a:rPr lang="en-US" sz="1100" b="1">
                          <a:effectLst/>
                          <a:latin typeface="Calibri"/>
                          <a:ea typeface="Times New Roman"/>
                          <a:cs typeface="Times New Roman"/>
                        </a:rPr>
                        <a:t>SDO</a:t>
                      </a:r>
                      <a:endParaRPr lang="en-US" sz="110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1.02 (1.01-1.04)</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1.15 (1.13-1.18)</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0.84 (0.81-0.87)</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0.73 (0.68-0.79)</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1.08 (0.86-1.35)</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0.81 (0.77-0.85)</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28600">
                <a:tc>
                  <a:txBody>
                    <a:bodyPr/>
                    <a:lstStyle/>
                    <a:p>
                      <a:pPr marL="0" marR="0">
                        <a:lnSpc>
                          <a:spcPct val="115000"/>
                        </a:lnSpc>
                        <a:spcBef>
                          <a:spcPts val="0"/>
                        </a:spcBef>
                        <a:spcAft>
                          <a:spcPts val="0"/>
                        </a:spcAft>
                      </a:pPr>
                      <a:r>
                        <a:rPr lang="en-US" sz="1100" b="1">
                          <a:effectLst/>
                          <a:latin typeface="Calibri"/>
                          <a:ea typeface="Times New Roman"/>
                          <a:cs typeface="Times New Roman"/>
                        </a:rPr>
                        <a:t>Hospital-based</a:t>
                      </a:r>
                      <a:endParaRPr lang="en-US" sz="110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0.98 (0.95-1.01)</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1.14 (1.10-1.18)</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0.79 (0.74-0.84)</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0.64 (0.54-0.76)</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0.80 (0.64-0.99)</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0.71 (0.63-0.79)</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28600">
                <a:tc>
                  <a:txBody>
                    <a:bodyPr/>
                    <a:lstStyle/>
                    <a:p>
                      <a:pPr marL="0" marR="0">
                        <a:lnSpc>
                          <a:spcPct val="115000"/>
                        </a:lnSpc>
                        <a:spcBef>
                          <a:spcPts val="0"/>
                        </a:spcBef>
                        <a:spcAft>
                          <a:spcPts val="0"/>
                        </a:spcAft>
                      </a:pPr>
                      <a:r>
                        <a:rPr lang="en-US" sz="1100" b="1">
                          <a:effectLst/>
                          <a:latin typeface="Calibri"/>
                          <a:ea typeface="Times New Roman"/>
                          <a:cs typeface="Times New Roman"/>
                        </a:rPr>
                        <a:t>Independent</a:t>
                      </a:r>
                      <a:endParaRPr lang="en-US" sz="110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1.02 (1.01-1.04)</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1.17 (1.14-1.19)</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0.83 (0.80-0.86)</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0.72 (0.67-0.77)</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0.81 (0.71-0.92)</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0.82 (0.79-0.86)</a:t>
                      </a:r>
                      <a:endParaRPr lang="en-US" sz="11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611279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5257800"/>
            <a:ext cx="7696200" cy="1200329"/>
          </a:xfrm>
          <a:prstGeom prst="rect">
            <a:avLst/>
          </a:prstGeom>
        </p:spPr>
        <p:txBody>
          <a:bodyPr wrap="square">
            <a:spAutoFit/>
          </a:bodyPr>
          <a:lstStyle/>
          <a:p>
            <a:r>
              <a:rPr lang="en-US" i="1" baseline="30000" dirty="0">
                <a:solidFill>
                  <a:prstClr val="black"/>
                </a:solidFill>
              </a:rPr>
              <a:t>Data source: Special analyses, USRDS ESRD Database. Period prevalent dialysis patients with Medicare as primary payer; 95% confidence intervals are shown in parentheses. Adjusted for patient age, race, ethnicity, sex, diabetes, duration of ESRD, nursing home status, patient comorbidities at incidence, and body mass index (BMI) at incidence. The race-specific measures are adjusted for all the above characteristics except patient race. The Hispanic-specific measure is adjusted for all the above characteristics except patient ethnicity. Abbreviations: DCI, Dialysis Clinic, Inc.; LDO, large dialysis organizations; SDO, small dialysis organizations.</a:t>
            </a:r>
            <a:endParaRPr lang="en-US" i="1" baseline="30000" dirty="0">
              <a:solidFill>
                <a:srgbClr val="FF0000"/>
              </a:solidFill>
            </a:endParaRPr>
          </a:p>
        </p:txBody>
      </p:sp>
      <p:sp>
        <p:nvSpPr>
          <p:cNvPr id="4" name="Rectangle 3"/>
          <p:cNvSpPr/>
          <p:nvPr/>
        </p:nvSpPr>
        <p:spPr>
          <a:xfrm>
            <a:off x="0" y="313549"/>
            <a:ext cx="9144000" cy="379591"/>
          </a:xfrm>
          <a:prstGeom prst="rect">
            <a:avLst/>
          </a:prstGeom>
        </p:spPr>
        <p:txBody>
          <a:bodyPr wrap="square">
            <a:spAutoFit/>
          </a:bodyPr>
          <a:lstStyle/>
          <a:p>
            <a:pPr algn="ctr"/>
            <a:r>
              <a:rPr lang="en-US" sz="2800" b="1" baseline="30000" dirty="0">
                <a:solidFill>
                  <a:prstClr val="black"/>
                </a:solidFill>
              </a:rPr>
              <a:t>Table </a:t>
            </a:r>
            <a:r>
              <a:rPr lang="en-US" sz="2800" b="1" baseline="30000" dirty="0" smtClean="0">
                <a:solidFill>
                  <a:prstClr val="black"/>
                </a:solidFill>
              </a:rPr>
              <a:t>10.3 </a:t>
            </a:r>
            <a:r>
              <a:rPr lang="en-US" sz="2800" b="1" baseline="30000" dirty="0">
                <a:solidFill>
                  <a:prstClr val="black"/>
                </a:solidFill>
              </a:rPr>
              <a:t>All-cause standardized </a:t>
            </a:r>
            <a:r>
              <a:rPr lang="en-US" sz="2800" b="1" baseline="30000" dirty="0" smtClean="0">
                <a:solidFill>
                  <a:prstClr val="black"/>
                </a:solidFill>
              </a:rPr>
              <a:t>hospitalization </a:t>
            </a:r>
            <a:r>
              <a:rPr lang="en-US" sz="2800" b="1" baseline="30000" dirty="0">
                <a:solidFill>
                  <a:prstClr val="black"/>
                </a:solidFill>
              </a:rPr>
              <a:t>ratio, by unit affiliation, </a:t>
            </a:r>
            <a:r>
              <a:rPr lang="en-US" sz="2800" b="1" baseline="30000" dirty="0" smtClean="0">
                <a:solidFill>
                  <a:prstClr val="black"/>
                </a:solidFill>
              </a:rPr>
              <a:t>2010–2013</a:t>
            </a:r>
            <a:endParaRPr lang="en-US" sz="2600" b="1" baseline="30000" dirty="0">
              <a:solidFill>
                <a:prstClr val="black"/>
              </a:solidFill>
            </a:endParaRPr>
          </a:p>
        </p:txBody>
      </p:sp>
      <p:sp>
        <p:nvSpPr>
          <p:cNvPr id="2" name="Footer Placeholder 1"/>
          <p:cNvSpPr>
            <a:spLocks noGrp="1"/>
          </p:cNvSpPr>
          <p:nvPr>
            <p:ph type="ftr" sz="quarter" idx="10"/>
          </p:nvPr>
        </p:nvSpPr>
        <p:spPr/>
        <p:txBody>
          <a:bodyPr/>
          <a:lstStyle/>
          <a:p>
            <a:r>
              <a:rPr lang="en-US" dirty="0" smtClean="0">
                <a:solidFill>
                  <a:prstClr val="white"/>
                </a:solidFill>
              </a:rPr>
              <a:t>Vol 2, ESRD, </a:t>
            </a:r>
            <a:r>
              <a:rPr lang="en-US" dirty="0" err="1" smtClean="0">
                <a:solidFill>
                  <a:prstClr val="white"/>
                </a:solidFill>
              </a:rPr>
              <a:t>Ch</a:t>
            </a:r>
            <a:r>
              <a:rPr lang="en-US" dirty="0" smtClean="0">
                <a:solidFill>
                  <a:prstClr val="white"/>
                </a:solidFill>
              </a:rPr>
              <a:t> 10</a:t>
            </a:r>
            <a:endParaRPr lang="en-US" dirty="0">
              <a:solidFill>
                <a:prstClr val="white"/>
              </a:solidFill>
            </a:endParaRPr>
          </a:p>
        </p:txBody>
      </p:sp>
      <p:sp>
        <p:nvSpPr>
          <p:cNvPr id="6" name="Slide Number Placeholder 5"/>
          <p:cNvSpPr>
            <a:spLocks noGrp="1"/>
          </p:cNvSpPr>
          <p:nvPr>
            <p:ph type="sldNum" sz="quarter" idx="11"/>
          </p:nvPr>
        </p:nvSpPr>
        <p:spPr/>
        <p:txBody>
          <a:bodyPr/>
          <a:lstStyle/>
          <a:p>
            <a:fld id="{3F227FC0-035E-484D-AA62-D30602925625}" type="slidenum">
              <a:rPr lang="en-US" b="1" smtClean="0">
                <a:solidFill>
                  <a:prstClr val="white"/>
                </a:solidFill>
              </a:rPr>
              <a:pPr/>
              <a:t>12</a:t>
            </a:fld>
            <a:endParaRPr lang="en-US" b="1" dirty="0">
              <a:solidFill>
                <a:prstClr val="white"/>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4084108912"/>
              </p:ext>
            </p:extLst>
          </p:nvPr>
        </p:nvGraphicFramePr>
        <p:xfrm>
          <a:off x="1554480" y="762000"/>
          <a:ext cx="6035040" cy="3855720"/>
        </p:xfrm>
        <a:graphic>
          <a:graphicData uri="http://schemas.openxmlformats.org/drawingml/2006/table">
            <a:tbl>
              <a:tblPr firstRow="1" firstCol="1" bandRow="1"/>
              <a:tblGrid>
                <a:gridCol w="914400"/>
                <a:gridCol w="1097280"/>
                <a:gridCol w="1005840"/>
                <a:gridCol w="1005840"/>
                <a:gridCol w="1005840"/>
                <a:gridCol w="1005840"/>
              </a:tblGrid>
              <a:tr h="0">
                <a:tc>
                  <a:txBody>
                    <a:bodyPr/>
                    <a:lstStyle/>
                    <a:p>
                      <a:pPr marL="0" marR="0">
                        <a:lnSpc>
                          <a:spcPct val="115000"/>
                        </a:lnSpc>
                        <a:spcBef>
                          <a:spcPts val="0"/>
                        </a:spcBef>
                        <a:spcAft>
                          <a:spcPts val="0"/>
                        </a:spcAft>
                      </a:pPr>
                      <a:r>
                        <a:rPr lang="en-US" sz="1000" b="1" dirty="0">
                          <a:effectLst/>
                          <a:latin typeface="Calibri"/>
                          <a:ea typeface="Times New Roman"/>
                          <a:cs typeface="Times New Roman"/>
                        </a:rPr>
                        <a:t> </a:t>
                      </a:r>
                      <a:endParaRPr lang="en-US" sz="1000" dirty="0">
                        <a:effectLst/>
                        <a:latin typeface="Calibri"/>
                        <a:ea typeface="Calibri"/>
                        <a:cs typeface="Times New Roman"/>
                      </a:endParaRPr>
                    </a:p>
                  </a:txBody>
                  <a:tcPr marL="8260" marR="826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Affiliation</a:t>
                      </a:r>
                      <a:endParaRPr lang="en-US" sz="1000">
                        <a:effectLst/>
                        <a:latin typeface="Calibri"/>
                        <a:ea typeface="Calibri"/>
                        <a:cs typeface="Times New Roman"/>
                      </a:endParaRPr>
                    </a:p>
                  </a:txBody>
                  <a:tcPr marL="8260" marR="826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a:ea typeface="Times New Roman"/>
                          <a:cs typeface="Times New Roman"/>
                        </a:rPr>
                        <a:t>2010</a:t>
                      </a:r>
                      <a:endParaRPr lang="en-US" sz="1000">
                        <a:effectLst/>
                        <a:latin typeface="Calibri"/>
                        <a:ea typeface="Calibri"/>
                        <a:cs typeface="Times New Roman"/>
                      </a:endParaRPr>
                    </a:p>
                  </a:txBody>
                  <a:tcPr marL="8260" marR="826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Calibri"/>
                          <a:ea typeface="Times New Roman"/>
                          <a:cs typeface="Times New Roman"/>
                        </a:rPr>
                        <a:t>2011</a:t>
                      </a:r>
                      <a:endParaRPr lang="en-US" sz="1000" dirty="0">
                        <a:effectLst/>
                        <a:latin typeface="Calibri"/>
                        <a:ea typeface="Calibri"/>
                        <a:cs typeface="Times New Roman"/>
                      </a:endParaRPr>
                    </a:p>
                  </a:txBody>
                  <a:tcPr marL="8260" marR="826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Calibri"/>
                          <a:ea typeface="Times New Roman"/>
                          <a:cs typeface="Times New Roman"/>
                        </a:rPr>
                        <a:t>2012</a:t>
                      </a:r>
                      <a:endParaRPr lang="en-US" sz="1000" dirty="0">
                        <a:effectLst/>
                        <a:latin typeface="Calibri"/>
                        <a:ea typeface="Calibri"/>
                        <a:cs typeface="Times New Roman"/>
                      </a:endParaRPr>
                    </a:p>
                  </a:txBody>
                  <a:tcPr marL="8260" marR="826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Calibri"/>
                          <a:ea typeface="Times New Roman"/>
                          <a:cs typeface="Times New Roman"/>
                        </a:rPr>
                        <a:t>2013</a:t>
                      </a:r>
                      <a:endParaRPr lang="en-US" sz="1000" dirty="0">
                        <a:effectLst/>
                        <a:latin typeface="Calibri"/>
                        <a:ea typeface="Calibri"/>
                        <a:cs typeface="Times New Roman"/>
                      </a:endParaRPr>
                    </a:p>
                  </a:txBody>
                  <a:tcPr marL="8260" marR="8260" marT="0" marB="0" anchor="ctr">
                    <a:lnL>
                      <a:noFill/>
                    </a:lnL>
                    <a:lnR>
                      <a:noFill/>
                    </a:lnR>
                    <a:lnT>
                      <a:noFill/>
                    </a:lnT>
                    <a:lnB w="12700" cap="flat" cmpd="sng" algn="ctr">
                      <a:solidFill>
                        <a:srgbClr val="000000"/>
                      </a:solidFill>
                      <a:prstDash val="solid"/>
                      <a:round/>
                      <a:headEnd type="none" w="med" len="med"/>
                      <a:tailEnd type="none" w="med" len="med"/>
                    </a:lnB>
                  </a:tcPr>
                </a:tc>
              </a:tr>
              <a:tr h="0">
                <a:tc rowSpan="7">
                  <a:txBody>
                    <a:bodyPr/>
                    <a:lstStyle/>
                    <a:p>
                      <a:pPr marL="0" marR="0">
                        <a:lnSpc>
                          <a:spcPct val="115000"/>
                        </a:lnSpc>
                        <a:spcBef>
                          <a:spcPts val="0"/>
                        </a:spcBef>
                        <a:spcAft>
                          <a:spcPts val="0"/>
                        </a:spcAft>
                      </a:pPr>
                      <a:r>
                        <a:rPr lang="en-US" sz="1000" b="1" i="1" dirty="0">
                          <a:effectLst/>
                          <a:latin typeface="Calibri"/>
                          <a:ea typeface="Times New Roman"/>
                          <a:cs typeface="Times New Roman"/>
                        </a:rPr>
                        <a:t>All patients</a:t>
                      </a:r>
                      <a:endParaRPr lang="en-US" sz="1000" dirty="0">
                        <a:effectLst/>
                        <a:latin typeface="Calibri"/>
                        <a:ea typeface="Calibri"/>
                        <a:cs typeface="Times New Roman"/>
                      </a:endParaRPr>
                    </a:p>
                  </a:txBody>
                  <a:tcPr marL="8260" marR="826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Overall</a:t>
                      </a:r>
                      <a:endParaRPr lang="en-US" sz="1000">
                        <a:effectLst/>
                        <a:latin typeface="Calibri"/>
                        <a:ea typeface="Calibri"/>
                        <a:cs typeface="Times New Roman"/>
                      </a:endParaRPr>
                    </a:p>
                  </a:txBody>
                  <a:tcPr marL="8260" marR="826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1.03 (1.03-1.03)</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1.02 (1.02-1.02)</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0.99 (0.99-0.99)</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0.97 (0.96-0.97)</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LDO</a:t>
                      </a:r>
                      <a:r>
                        <a:rPr lang="en-US" sz="1000">
                          <a:effectLst/>
                          <a:latin typeface="Calibri"/>
                          <a:ea typeface="Times New Roman"/>
                          <a:cs typeface="Times New Roman"/>
                        </a:rPr>
                        <a:t>    DaVita</a:t>
                      </a:r>
                      <a:endParaRPr lang="en-US" sz="1000">
                        <a:effectLst/>
                        <a:latin typeface="Calibri"/>
                        <a:ea typeface="Calibri"/>
                        <a:cs typeface="Times New Roman"/>
                      </a:endParaRPr>
                    </a:p>
                  </a:txBody>
                  <a:tcPr marL="8260" marR="826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1.04 (1.03-1.04)</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1.02 (1.02-1.02)</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0.99 (0.99-0.99)</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0.97 (0.97-0.97)</a:t>
                      </a:r>
                    </a:p>
                  </a:txBody>
                  <a:tcPr marL="0" marR="0" marT="0" marB="0" anchor="ctr">
                    <a:lnL>
                      <a:noFill/>
                    </a:lnL>
                    <a:lnR>
                      <a:noFill/>
                    </a:lnR>
                    <a:lnT>
                      <a:noFill/>
                    </a:lnT>
                    <a:lnB>
                      <a:noFill/>
                    </a:lnB>
                    <a:solidFill>
                      <a:srgbClr val="F2F2F2"/>
                    </a:solidFill>
                  </a:tcPr>
                </a:tc>
              </a:tr>
              <a:tr h="0">
                <a:tc vMerge="1">
                  <a:txBody>
                    <a:bodyPr/>
                    <a:lstStyle/>
                    <a:p>
                      <a:endParaRPr lang="en-US"/>
                    </a:p>
                  </a:txBody>
                  <a:tcPr/>
                </a:tc>
                <a:tc>
                  <a:txBody>
                    <a:bodyPr/>
                    <a:lstStyle/>
                    <a:p>
                      <a:pPr marL="0" marR="0">
                        <a:lnSpc>
                          <a:spcPct val="115000"/>
                        </a:lnSpc>
                        <a:spcBef>
                          <a:spcPts val="0"/>
                        </a:spcBef>
                        <a:spcAft>
                          <a:spcPts val="0"/>
                        </a:spcAft>
                      </a:pPr>
                      <a:r>
                        <a:rPr lang="en-US" sz="1000" dirty="0">
                          <a:effectLst/>
                          <a:latin typeface="Calibri"/>
                          <a:ea typeface="Times New Roman"/>
                          <a:cs typeface="Times New Roman"/>
                        </a:rPr>
                        <a:t>            Fresenius</a:t>
                      </a:r>
                      <a:endParaRPr lang="en-US" sz="1000" dirty="0">
                        <a:effectLst/>
                        <a:latin typeface="Calibri"/>
                        <a:ea typeface="Calibri"/>
                        <a:cs typeface="Times New Roman"/>
                      </a:endParaRPr>
                    </a:p>
                  </a:txBody>
                  <a:tcPr marL="8260" marR="826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1.02 (1.02-1.03)</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1.01 (1.01-1.02)</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0.98 (0.98-0.98)</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0.95 (0.95-0.96)</a:t>
                      </a:r>
                    </a:p>
                  </a:txBody>
                  <a:tcPr marL="0" marR="0" marT="0" marB="0" anchor="ctr">
                    <a:lnL>
                      <a:noFill/>
                    </a:lnL>
                    <a:lnR>
                      <a:noFill/>
                    </a:lnR>
                    <a:lnT>
                      <a:noFill/>
                    </a:lnT>
                    <a:lnB>
                      <a:noFill/>
                    </a:lnB>
                    <a:solidFill>
                      <a:srgbClr val="F2F2F2"/>
                    </a:solidFill>
                  </a:tcPr>
                </a:tc>
              </a:tr>
              <a:tr h="0">
                <a:tc vMerge="1">
                  <a:txBody>
                    <a:bodyPr/>
                    <a:lstStyle/>
                    <a:p>
                      <a:endParaRPr lang="en-US"/>
                    </a:p>
                  </a:txBody>
                  <a:tcPr/>
                </a:tc>
                <a:tc>
                  <a:txBody>
                    <a:bodyPr/>
                    <a:lstStyle/>
                    <a:p>
                      <a:pPr marL="0" marR="0">
                        <a:lnSpc>
                          <a:spcPct val="115000"/>
                        </a:lnSpc>
                        <a:spcBef>
                          <a:spcPts val="0"/>
                        </a:spcBef>
                        <a:spcAft>
                          <a:spcPts val="0"/>
                        </a:spcAft>
                      </a:pPr>
                      <a:r>
                        <a:rPr lang="en-US" sz="1000">
                          <a:effectLst/>
                          <a:latin typeface="Calibri"/>
                          <a:ea typeface="Times New Roman"/>
                          <a:cs typeface="Times New Roman"/>
                        </a:rPr>
                        <a:t>            DCI</a:t>
                      </a:r>
                      <a:endParaRPr lang="en-US" sz="1000">
                        <a:effectLst/>
                        <a:latin typeface="Calibri"/>
                        <a:ea typeface="Calibri"/>
                        <a:cs typeface="Times New Roman"/>
                      </a:endParaRPr>
                    </a:p>
                  </a:txBody>
                  <a:tcPr marL="8260" marR="826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0.92 (0.91-0.93)</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0.92 (0.91-0.93)</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0.90 (0.89-0.91)</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0.87 (0.86-0.88)</a:t>
                      </a:r>
                    </a:p>
                  </a:txBody>
                  <a:tcPr marL="0" marR="0" marT="0" marB="0" anchor="ctr">
                    <a:lnL>
                      <a:noFill/>
                    </a:lnL>
                    <a:lnR>
                      <a:noFill/>
                    </a:lnR>
                    <a:lnT>
                      <a:noFill/>
                    </a:lnT>
                    <a:lnB>
                      <a:noFill/>
                    </a:lnB>
                    <a:solidFill>
                      <a:srgbClr val="F2F2F2"/>
                    </a:solidFill>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SDO</a:t>
                      </a:r>
                      <a:endParaRPr lang="en-US" sz="1000">
                        <a:effectLst/>
                        <a:latin typeface="Calibri"/>
                        <a:ea typeface="Calibri"/>
                        <a:cs typeface="Times New Roman"/>
                      </a:endParaRPr>
                    </a:p>
                  </a:txBody>
                  <a:tcPr marL="8260" marR="826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1.03 (1.02-1.03)</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1.03 (1.03-1.04)</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1.00 (0.99-1.00)</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0.95 (0.95-0.96)</a:t>
                      </a:r>
                    </a:p>
                  </a:txBody>
                  <a:tcPr marL="0" marR="0" marT="0" marB="0" anchor="ctr">
                    <a:lnL>
                      <a:noFill/>
                    </a:lnL>
                    <a:lnR>
                      <a:noFill/>
                    </a:lnR>
                    <a:lnT>
                      <a:noFill/>
                    </a:lnT>
                    <a:lnB>
                      <a:noFill/>
                    </a:lnB>
                    <a:solidFill>
                      <a:srgbClr val="F2F2F2"/>
                    </a:solidFill>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Hospital-based</a:t>
                      </a:r>
                      <a:endParaRPr lang="en-US" sz="1000">
                        <a:effectLst/>
                        <a:latin typeface="Calibri"/>
                        <a:ea typeface="Calibri"/>
                        <a:cs typeface="Times New Roman"/>
                      </a:endParaRPr>
                    </a:p>
                  </a:txBody>
                  <a:tcPr marL="8260" marR="826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0.97 (0.96-0.98)</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0.94 (0.93-0.95)</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0.95 (0.94-0.96)</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0.91 (0.90-0.92)</a:t>
                      </a:r>
                    </a:p>
                  </a:txBody>
                  <a:tcPr marL="0" marR="0" marT="0" marB="0" anchor="ctr">
                    <a:lnL>
                      <a:noFill/>
                    </a:lnL>
                    <a:lnR>
                      <a:noFill/>
                    </a:lnR>
                    <a:lnT>
                      <a:noFill/>
                    </a:lnT>
                    <a:lnB>
                      <a:noFill/>
                    </a:lnB>
                    <a:solidFill>
                      <a:srgbClr val="F2F2F2"/>
                    </a:solidFill>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Independent</a:t>
                      </a:r>
                      <a:endParaRPr lang="en-US" sz="1000">
                        <a:effectLst/>
                        <a:latin typeface="Calibri"/>
                        <a:ea typeface="Calibri"/>
                        <a:cs typeface="Times New Roman"/>
                      </a:endParaRPr>
                    </a:p>
                  </a:txBody>
                  <a:tcPr marL="8260" marR="826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1.01 (1.00-1.02)</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1.01 (1.00-1.01)</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0.99 (0.98-0.99)</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0.95 (0.94-0.95)</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r>
              <a:tr h="0">
                <a:tc rowSpan="7">
                  <a:txBody>
                    <a:bodyPr/>
                    <a:lstStyle/>
                    <a:p>
                      <a:pPr marL="0" marR="0">
                        <a:lnSpc>
                          <a:spcPct val="115000"/>
                        </a:lnSpc>
                        <a:spcBef>
                          <a:spcPts val="0"/>
                        </a:spcBef>
                        <a:spcAft>
                          <a:spcPts val="0"/>
                        </a:spcAft>
                      </a:pPr>
                      <a:r>
                        <a:rPr lang="en-US" sz="1000" b="1" i="1" dirty="0">
                          <a:effectLst/>
                          <a:latin typeface="Calibri"/>
                          <a:ea typeface="Times New Roman"/>
                          <a:cs typeface="Times New Roman"/>
                        </a:rPr>
                        <a:t>White patients</a:t>
                      </a:r>
                      <a:endParaRPr lang="en-US" sz="1000" dirty="0">
                        <a:effectLst/>
                        <a:latin typeface="Calibri"/>
                        <a:ea typeface="Calibri"/>
                        <a:cs typeface="Times New Roman"/>
                      </a:endParaRPr>
                    </a:p>
                  </a:txBody>
                  <a:tcPr marL="8260" marR="826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Overall</a:t>
                      </a:r>
                      <a:endParaRPr lang="en-US" sz="1000">
                        <a:effectLst/>
                        <a:latin typeface="Calibri"/>
                        <a:ea typeface="Calibri"/>
                        <a:cs typeface="Times New Roman"/>
                      </a:endParaRPr>
                    </a:p>
                  </a:txBody>
                  <a:tcPr marL="8260" marR="826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1.04 (1.04-1.05)</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1.04 (1.03-1.04)</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1.02 (1.01-1.02)</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0.99 (0.99-0.99)</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LDO</a:t>
                      </a:r>
                      <a:r>
                        <a:rPr lang="en-US" sz="1000">
                          <a:effectLst/>
                          <a:latin typeface="Calibri"/>
                          <a:ea typeface="Times New Roman"/>
                          <a:cs typeface="Times New Roman"/>
                        </a:rPr>
                        <a:t>    DaVita</a:t>
                      </a:r>
                      <a:endParaRPr lang="en-US" sz="1000">
                        <a:effectLst/>
                        <a:latin typeface="Calibri"/>
                        <a:ea typeface="Calibri"/>
                        <a:cs typeface="Times New Roman"/>
                      </a:endParaRPr>
                    </a:p>
                  </a:txBody>
                  <a:tcPr marL="8260" marR="826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1.05 (1.05-1.06)</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1.04 (1.04-1.05)</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1.02 (1.01-1.02)</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1.00 (0.99-1.00)</a:t>
                      </a:r>
                    </a:p>
                  </a:txBody>
                  <a:tcPr marL="0" marR="0" marT="0" marB="0" anchor="ctr">
                    <a:lnL>
                      <a:noFill/>
                    </a:lnL>
                    <a:lnR>
                      <a:noFill/>
                    </a:lnR>
                    <a:lnT>
                      <a:noFill/>
                    </a:lnT>
                    <a:lnB>
                      <a:noFill/>
                    </a:lnB>
                  </a:tcPr>
                </a:tc>
              </a:tr>
              <a:tr h="0">
                <a:tc vMerge="1">
                  <a:txBody>
                    <a:bodyPr/>
                    <a:lstStyle/>
                    <a:p>
                      <a:endParaRPr lang="en-US"/>
                    </a:p>
                  </a:txBody>
                  <a:tcPr/>
                </a:tc>
                <a:tc>
                  <a:txBody>
                    <a:bodyPr/>
                    <a:lstStyle/>
                    <a:p>
                      <a:pPr marL="0" marR="0">
                        <a:lnSpc>
                          <a:spcPct val="115000"/>
                        </a:lnSpc>
                        <a:spcBef>
                          <a:spcPts val="0"/>
                        </a:spcBef>
                        <a:spcAft>
                          <a:spcPts val="0"/>
                        </a:spcAft>
                      </a:pPr>
                      <a:r>
                        <a:rPr lang="en-US" sz="1000">
                          <a:effectLst/>
                          <a:latin typeface="Calibri"/>
                          <a:ea typeface="Times New Roman"/>
                          <a:cs typeface="Times New Roman"/>
                        </a:rPr>
                        <a:t>            Fresenius</a:t>
                      </a:r>
                      <a:endParaRPr lang="en-US" sz="1000">
                        <a:effectLst/>
                        <a:latin typeface="Calibri"/>
                        <a:ea typeface="Calibri"/>
                        <a:cs typeface="Times New Roman"/>
                      </a:endParaRPr>
                    </a:p>
                  </a:txBody>
                  <a:tcPr marL="8260" marR="826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1.06 (1.06-1.07)</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1.05 (1.05-1.06)</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1.02 (1.01-1.02)</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0.99 (0.99-1.00)</a:t>
                      </a:r>
                    </a:p>
                  </a:txBody>
                  <a:tcPr marL="0" marR="0" marT="0" marB="0" anchor="ctr">
                    <a:lnL>
                      <a:noFill/>
                    </a:lnL>
                    <a:lnR>
                      <a:noFill/>
                    </a:lnR>
                    <a:lnT>
                      <a:noFill/>
                    </a:lnT>
                    <a:lnB>
                      <a:noFill/>
                    </a:lnB>
                  </a:tcPr>
                </a:tc>
              </a:tr>
              <a:tr h="0">
                <a:tc vMerge="1">
                  <a:txBody>
                    <a:bodyPr/>
                    <a:lstStyle/>
                    <a:p>
                      <a:endParaRPr lang="en-US"/>
                    </a:p>
                  </a:txBody>
                  <a:tcPr/>
                </a:tc>
                <a:tc>
                  <a:txBody>
                    <a:bodyPr/>
                    <a:lstStyle/>
                    <a:p>
                      <a:pPr marL="0" marR="0">
                        <a:lnSpc>
                          <a:spcPct val="115000"/>
                        </a:lnSpc>
                        <a:spcBef>
                          <a:spcPts val="0"/>
                        </a:spcBef>
                        <a:spcAft>
                          <a:spcPts val="0"/>
                        </a:spcAft>
                      </a:pPr>
                      <a:r>
                        <a:rPr lang="en-US" sz="1000">
                          <a:effectLst/>
                          <a:latin typeface="Calibri"/>
                          <a:ea typeface="Times New Roman"/>
                          <a:cs typeface="Times New Roman"/>
                        </a:rPr>
                        <a:t>            DCI</a:t>
                      </a:r>
                      <a:endParaRPr lang="en-US" sz="1000">
                        <a:effectLst/>
                        <a:latin typeface="Calibri"/>
                        <a:ea typeface="Calibri"/>
                        <a:cs typeface="Times New Roman"/>
                      </a:endParaRPr>
                    </a:p>
                  </a:txBody>
                  <a:tcPr marL="8260" marR="826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0.98 (0.96-1.00)</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0.98 (0.96-1.00)</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0.97 (0.96-0.99)</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0.92 (0.90-0.94)</a:t>
                      </a:r>
                    </a:p>
                  </a:txBody>
                  <a:tcPr marL="0" marR="0" marT="0" marB="0" anchor="ctr">
                    <a:lnL>
                      <a:noFill/>
                    </a:lnL>
                    <a:lnR>
                      <a:noFill/>
                    </a:lnR>
                    <a:lnT>
                      <a:noFill/>
                    </a:lnT>
                    <a:lnB>
                      <a:noFill/>
                    </a:lnB>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SDO</a:t>
                      </a:r>
                      <a:endParaRPr lang="en-US" sz="1000">
                        <a:effectLst/>
                        <a:latin typeface="Calibri"/>
                        <a:ea typeface="Calibri"/>
                        <a:cs typeface="Times New Roman"/>
                      </a:endParaRPr>
                    </a:p>
                  </a:txBody>
                  <a:tcPr marL="8260" marR="826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1.02 (1.01-1.03)</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1.03 (1.02-1.03)</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0.99 (0.98-1.00)</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0.96 (0.95-0.97)</a:t>
                      </a:r>
                    </a:p>
                  </a:txBody>
                  <a:tcPr marL="0" marR="0" marT="0" marB="0" anchor="ctr">
                    <a:lnL>
                      <a:noFill/>
                    </a:lnL>
                    <a:lnR>
                      <a:noFill/>
                    </a:lnR>
                    <a:lnT>
                      <a:noFill/>
                    </a:lnT>
                    <a:lnB>
                      <a:noFill/>
                    </a:lnB>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Hospital-based</a:t>
                      </a:r>
                      <a:endParaRPr lang="en-US" sz="1000">
                        <a:effectLst/>
                        <a:latin typeface="Calibri"/>
                        <a:ea typeface="Calibri"/>
                        <a:cs typeface="Times New Roman"/>
                      </a:endParaRPr>
                    </a:p>
                  </a:txBody>
                  <a:tcPr marL="8260" marR="826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0.95 (0.94-0.96)</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0.92 (0.90-0.93)</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0.93 (0.92-0.94)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0.91 (0.89-0.92)</a:t>
                      </a:r>
                    </a:p>
                  </a:txBody>
                  <a:tcPr marL="0" marR="0" marT="0" marB="0" anchor="ctr">
                    <a:lnL>
                      <a:noFill/>
                    </a:lnL>
                    <a:lnR>
                      <a:noFill/>
                    </a:lnR>
                    <a:lnT>
                      <a:noFill/>
                    </a:lnT>
                    <a:lnB>
                      <a:noFill/>
                    </a:lnB>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Independent</a:t>
                      </a:r>
                      <a:endParaRPr lang="en-US" sz="1000">
                        <a:effectLst/>
                        <a:latin typeface="Calibri"/>
                        <a:ea typeface="Calibri"/>
                        <a:cs typeface="Times New Roman"/>
                      </a:endParaRPr>
                    </a:p>
                  </a:txBody>
                  <a:tcPr marL="8260" marR="826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1.01 (1.01-1.02)</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1.01 (1.00-1.02)</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1.01 (1.00-1.01)</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0.96 (0.96-0.97)</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r>
              <a:tr h="0">
                <a:tc rowSpan="7">
                  <a:txBody>
                    <a:bodyPr/>
                    <a:lstStyle/>
                    <a:p>
                      <a:pPr marL="0" marR="0">
                        <a:lnSpc>
                          <a:spcPct val="115000"/>
                        </a:lnSpc>
                        <a:spcBef>
                          <a:spcPts val="0"/>
                        </a:spcBef>
                        <a:spcAft>
                          <a:spcPts val="0"/>
                        </a:spcAft>
                      </a:pPr>
                      <a:r>
                        <a:rPr lang="en-US" sz="1000" b="1" i="1" dirty="0">
                          <a:effectLst/>
                          <a:latin typeface="Calibri"/>
                          <a:ea typeface="Times New Roman"/>
                          <a:cs typeface="Times New Roman"/>
                        </a:rPr>
                        <a:t>Black/African American patients</a:t>
                      </a:r>
                      <a:endParaRPr lang="en-US" sz="1000" dirty="0">
                        <a:effectLst/>
                        <a:latin typeface="Calibri"/>
                        <a:ea typeface="Calibri"/>
                        <a:cs typeface="Times New Roman"/>
                      </a:endParaRPr>
                    </a:p>
                  </a:txBody>
                  <a:tcPr marL="8260" marR="826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Overall</a:t>
                      </a:r>
                      <a:endParaRPr lang="en-US" sz="1000">
                        <a:effectLst/>
                        <a:latin typeface="Calibri"/>
                        <a:ea typeface="Calibri"/>
                        <a:cs typeface="Times New Roman"/>
                      </a:endParaRPr>
                    </a:p>
                  </a:txBody>
                  <a:tcPr marL="8260" marR="826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1.04 (1.04-1.04)</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1.02 (1.02-1.03)</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0.99 (0.99-0.99)</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0.96 (0.96-0.96)</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LDO</a:t>
                      </a:r>
                      <a:r>
                        <a:rPr lang="en-US" sz="1000">
                          <a:effectLst/>
                          <a:latin typeface="Calibri"/>
                          <a:ea typeface="Times New Roman"/>
                          <a:cs typeface="Times New Roman"/>
                        </a:rPr>
                        <a:t>    DaVita</a:t>
                      </a:r>
                      <a:endParaRPr lang="en-US" sz="1000">
                        <a:effectLst/>
                        <a:latin typeface="Calibri"/>
                        <a:ea typeface="Calibri"/>
                        <a:cs typeface="Times New Roman"/>
                      </a:endParaRPr>
                    </a:p>
                  </a:txBody>
                  <a:tcPr marL="8260" marR="826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1.05 (1.04-1.06)</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1.02 (1.01-1.02)</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0.99 (0.98-1.00)</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0.97 (0.96-0.98)</a:t>
                      </a:r>
                    </a:p>
                  </a:txBody>
                  <a:tcPr marL="0" marR="0" marT="0" marB="0" anchor="ctr">
                    <a:lnL>
                      <a:noFill/>
                    </a:lnL>
                    <a:lnR>
                      <a:noFill/>
                    </a:lnR>
                    <a:lnT>
                      <a:noFill/>
                    </a:lnT>
                    <a:lnB>
                      <a:noFill/>
                    </a:lnB>
                    <a:solidFill>
                      <a:srgbClr val="F2F2F2"/>
                    </a:solidFill>
                  </a:tcPr>
                </a:tc>
              </a:tr>
              <a:tr h="0">
                <a:tc vMerge="1">
                  <a:txBody>
                    <a:bodyPr/>
                    <a:lstStyle/>
                    <a:p>
                      <a:endParaRPr lang="en-US"/>
                    </a:p>
                  </a:txBody>
                  <a:tcPr/>
                </a:tc>
                <a:tc>
                  <a:txBody>
                    <a:bodyPr/>
                    <a:lstStyle/>
                    <a:p>
                      <a:pPr marL="0" marR="0">
                        <a:lnSpc>
                          <a:spcPct val="115000"/>
                        </a:lnSpc>
                        <a:spcBef>
                          <a:spcPts val="0"/>
                        </a:spcBef>
                        <a:spcAft>
                          <a:spcPts val="0"/>
                        </a:spcAft>
                      </a:pPr>
                      <a:r>
                        <a:rPr lang="en-US" sz="1000">
                          <a:effectLst/>
                          <a:latin typeface="Calibri"/>
                          <a:ea typeface="Times New Roman"/>
                          <a:cs typeface="Times New Roman"/>
                        </a:rPr>
                        <a:t>            Fresenius</a:t>
                      </a:r>
                      <a:endParaRPr lang="en-US" sz="1000">
                        <a:effectLst/>
                        <a:latin typeface="Calibri"/>
                        <a:ea typeface="Calibri"/>
                        <a:cs typeface="Times New Roman"/>
                      </a:endParaRPr>
                    </a:p>
                  </a:txBody>
                  <a:tcPr marL="8260" marR="826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1.01 (1.00-1.01)</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0.99 (0.98-0.99)</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0.95 (0.95-0.96)</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0.92 (0.92-0.93)</a:t>
                      </a:r>
                    </a:p>
                  </a:txBody>
                  <a:tcPr marL="0" marR="0" marT="0" marB="0" anchor="ctr">
                    <a:lnL>
                      <a:noFill/>
                    </a:lnL>
                    <a:lnR>
                      <a:noFill/>
                    </a:lnR>
                    <a:lnT>
                      <a:noFill/>
                    </a:lnT>
                    <a:lnB>
                      <a:noFill/>
                    </a:lnB>
                    <a:solidFill>
                      <a:srgbClr val="F2F2F2"/>
                    </a:solidFill>
                  </a:tcPr>
                </a:tc>
              </a:tr>
              <a:tr h="0">
                <a:tc vMerge="1">
                  <a:txBody>
                    <a:bodyPr/>
                    <a:lstStyle/>
                    <a:p>
                      <a:endParaRPr lang="en-US"/>
                    </a:p>
                  </a:txBody>
                  <a:tcPr/>
                </a:tc>
                <a:tc>
                  <a:txBody>
                    <a:bodyPr/>
                    <a:lstStyle/>
                    <a:p>
                      <a:pPr marL="0" marR="0">
                        <a:lnSpc>
                          <a:spcPct val="115000"/>
                        </a:lnSpc>
                        <a:spcBef>
                          <a:spcPts val="0"/>
                        </a:spcBef>
                        <a:spcAft>
                          <a:spcPts val="0"/>
                        </a:spcAft>
                      </a:pPr>
                      <a:r>
                        <a:rPr lang="en-US" sz="1000">
                          <a:effectLst/>
                          <a:latin typeface="Calibri"/>
                          <a:ea typeface="Times New Roman"/>
                          <a:cs typeface="Times New Roman"/>
                        </a:rPr>
                        <a:t>            DCI</a:t>
                      </a:r>
                      <a:endParaRPr lang="en-US" sz="1000">
                        <a:effectLst/>
                        <a:latin typeface="Calibri"/>
                        <a:ea typeface="Calibri"/>
                        <a:cs typeface="Times New Roman"/>
                      </a:endParaRPr>
                    </a:p>
                  </a:txBody>
                  <a:tcPr marL="8260" marR="826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0.88 (0.87-0.90)</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0.87 (0.85-0.89)</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0.86 (0.84-0.88)</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0.85 (0.83-0.86)</a:t>
                      </a:r>
                    </a:p>
                  </a:txBody>
                  <a:tcPr marL="0" marR="0" marT="0" marB="0" anchor="ctr">
                    <a:lnL>
                      <a:noFill/>
                    </a:lnL>
                    <a:lnR>
                      <a:noFill/>
                    </a:lnR>
                    <a:lnT>
                      <a:noFill/>
                    </a:lnT>
                    <a:lnB>
                      <a:noFill/>
                    </a:lnB>
                    <a:solidFill>
                      <a:srgbClr val="F2F2F2"/>
                    </a:solidFill>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SDO</a:t>
                      </a:r>
                      <a:endParaRPr lang="en-US" sz="1000">
                        <a:effectLst/>
                        <a:latin typeface="Calibri"/>
                        <a:ea typeface="Calibri"/>
                        <a:cs typeface="Times New Roman"/>
                      </a:endParaRPr>
                    </a:p>
                  </a:txBody>
                  <a:tcPr marL="8260" marR="826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1.10 (1.09-1.11)</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1.11 (1.10-1.12)</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1.04 (1.03-1.05)</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0.99 (0.98-1.00)</a:t>
                      </a:r>
                    </a:p>
                  </a:txBody>
                  <a:tcPr marL="0" marR="0" marT="0" marB="0" anchor="ctr">
                    <a:lnL>
                      <a:noFill/>
                    </a:lnL>
                    <a:lnR>
                      <a:noFill/>
                    </a:lnR>
                    <a:lnT>
                      <a:noFill/>
                    </a:lnT>
                    <a:lnB>
                      <a:noFill/>
                    </a:lnB>
                    <a:solidFill>
                      <a:srgbClr val="F2F2F2"/>
                    </a:solidFill>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Hospital-based</a:t>
                      </a:r>
                      <a:endParaRPr lang="en-US" sz="1000">
                        <a:effectLst/>
                        <a:latin typeface="Calibri"/>
                        <a:ea typeface="Calibri"/>
                        <a:cs typeface="Times New Roman"/>
                      </a:endParaRPr>
                    </a:p>
                  </a:txBody>
                  <a:tcPr marL="8260" marR="826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1.04 (1.02-1.06)</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1.05 (1.03-1.07)</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1.04 (1.02-1.06)</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0.97 (0.95-0.99)</a:t>
                      </a:r>
                    </a:p>
                  </a:txBody>
                  <a:tcPr marL="0" marR="0" marT="0" marB="0" anchor="ctr">
                    <a:lnL>
                      <a:noFill/>
                    </a:lnL>
                    <a:lnR>
                      <a:noFill/>
                    </a:lnR>
                    <a:lnT>
                      <a:noFill/>
                    </a:lnT>
                    <a:lnB>
                      <a:noFill/>
                    </a:lnB>
                    <a:solidFill>
                      <a:srgbClr val="F2F2F2"/>
                    </a:solidFill>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Independent</a:t>
                      </a:r>
                      <a:endParaRPr lang="en-US" sz="1000">
                        <a:effectLst/>
                        <a:latin typeface="Calibri"/>
                        <a:ea typeface="Calibri"/>
                        <a:cs typeface="Times New Roman"/>
                      </a:endParaRPr>
                    </a:p>
                  </a:txBody>
                  <a:tcPr marL="8260" marR="826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1.04 (1.03-1.05)</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1.04 (1.03-1.05)</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1.01 (1.00-1.02)</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0.96 (0.95-0.97)</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r>
            </a:tbl>
          </a:graphicData>
        </a:graphic>
      </p:graphicFrame>
      <p:sp>
        <p:nvSpPr>
          <p:cNvPr id="7" name="Rectangle 6"/>
          <p:cNvSpPr/>
          <p:nvPr/>
        </p:nvSpPr>
        <p:spPr>
          <a:xfrm>
            <a:off x="1524000" y="4724400"/>
            <a:ext cx="1961434" cy="276999"/>
          </a:xfrm>
          <a:prstGeom prst="rect">
            <a:avLst/>
          </a:prstGeom>
        </p:spPr>
        <p:txBody>
          <a:bodyPr wrap="none">
            <a:spAutoFit/>
          </a:bodyPr>
          <a:lstStyle/>
          <a:p>
            <a:r>
              <a:rPr lang="en-US" sz="1200" i="1" dirty="0" smtClean="0"/>
              <a:t>(Continued </a:t>
            </a:r>
            <a:r>
              <a:rPr lang="en-US" sz="1200" i="1" dirty="0"/>
              <a:t>on the next slide</a:t>
            </a:r>
            <a:r>
              <a:rPr lang="en-US" sz="1200" i="1" dirty="0" smtClean="0"/>
              <a:t>)</a:t>
            </a:r>
            <a:endParaRPr lang="en-US" sz="1200" i="1" dirty="0"/>
          </a:p>
        </p:txBody>
      </p:sp>
    </p:spTree>
    <p:extLst>
      <p:ext uri="{BB962C8B-B14F-4D97-AF65-F5344CB8AC3E}">
        <p14:creationId xmlns:p14="http://schemas.microsoft.com/office/powerpoint/2010/main" val="15227873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5257800"/>
            <a:ext cx="7696200" cy="1200329"/>
          </a:xfrm>
          <a:prstGeom prst="rect">
            <a:avLst/>
          </a:prstGeom>
        </p:spPr>
        <p:txBody>
          <a:bodyPr wrap="square">
            <a:spAutoFit/>
          </a:bodyPr>
          <a:lstStyle/>
          <a:p>
            <a:r>
              <a:rPr lang="en-US" i="1" baseline="30000" dirty="0">
                <a:solidFill>
                  <a:prstClr val="black"/>
                </a:solidFill>
              </a:rPr>
              <a:t>Data source: Special analyses, USRDS ESRD Database. Period prevalent dialysis patients with Medicare as primary payer; 95% confidence intervals are shown in parentheses. Adjusted for patient age, race, ethnicity, sex, diabetes, duration of ESRD, nursing home status, patient comorbidities at incidence, and body mass index (BMI) at incidence. The race-specific measures are adjusted for all the above characteristics except patient race. The Hispanic-specific measure is adjusted for all the above characteristics except patient ethnicity. Abbreviations: DCI, Dialysis Clinic, Inc.; LDO, large dialysis organizations; SDO, small dialysis organizations.</a:t>
            </a:r>
            <a:endParaRPr lang="en-US" i="1" baseline="30000" dirty="0">
              <a:solidFill>
                <a:srgbClr val="FF0000"/>
              </a:solidFill>
            </a:endParaRPr>
          </a:p>
        </p:txBody>
      </p:sp>
      <p:sp>
        <p:nvSpPr>
          <p:cNvPr id="4" name="Rectangle 3"/>
          <p:cNvSpPr/>
          <p:nvPr/>
        </p:nvSpPr>
        <p:spPr>
          <a:xfrm>
            <a:off x="0" y="313549"/>
            <a:ext cx="9144000" cy="666849"/>
          </a:xfrm>
          <a:prstGeom prst="rect">
            <a:avLst/>
          </a:prstGeom>
        </p:spPr>
        <p:txBody>
          <a:bodyPr wrap="square">
            <a:spAutoFit/>
          </a:bodyPr>
          <a:lstStyle/>
          <a:p>
            <a:pPr algn="ctr"/>
            <a:r>
              <a:rPr lang="en-US" sz="2800" b="1" baseline="30000" dirty="0">
                <a:solidFill>
                  <a:prstClr val="black"/>
                </a:solidFill>
              </a:rPr>
              <a:t>Table </a:t>
            </a:r>
            <a:r>
              <a:rPr lang="en-US" sz="2800" b="1" baseline="30000" dirty="0" smtClean="0">
                <a:solidFill>
                  <a:prstClr val="black"/>
                </a:solidFill>
              </a:rPr>
              <a:t>10.3 </a:t>
            </a:r>
            <a:r>
              <a:rPr lang="en-US" sz="2800" b="1" baseline="30000" dirty="0">
                <a:solidFill>
                  <a:prstClr val="black"/>
                </a:solidFill>
              </a:rPr>
              <a:t>All-cause standardized </a:t>
            </a:r>
            <a:r>
              <a:rPr lang="en-US" sz="2800" b="1" baseline="30000" dirty="0" smtClean="0">
                <a:solidFill>
                  <a:prstClr val="black"/>
                </a:solidFill>
              </a:rPr>
              <a:t>hospitalization </a:t>
            </a:r>
            <a:r>
              <a:rPr lang="en-US" sz="2800" b="1" baseline="30000" dirty="0">
                <a:solidFill>
                  <a:prstClr val="black"/>
                </a:solidFill>
              </a:rPr>
              <a:t>ratio, by unit affiliation, </a:t>
            </a:r>
            <a:r>
              <a:rPr lang="en-US" sz="2800" b="1" baseline="30000" dirty="0" smtClean="0">
                <a:solidFill>
                  <a:prstClr val="black"/>
                </a:solidFill>
              </a:rPr>
              <a:t>2010–2013 </a:t>
            </a:r>
            <a:r>
              <a:rPr lang="en-US" sz="2800" i="1" baseline="30000" dirty="0" smtClean="0">
                <a:solidFill>
                  <a:prstClr val="black"/>
                </a:solidFill>
              </a:rPr>
              <a:t>(Continued</a:t>
            </a:r>
            <a:r>
              <a:rPr lang="en-US" sz="2800" i="1" baseline="30000" dirty="0" smtClean="0">
                <a:solidFill>
                  <a:prstClr val="black"/>
                </a:solidFill>
              </a:rPr>
              <a:t>)</a:t>
            </a:r>
            <a:endParaRPr lang="en-US" sz="2600" baseline="30000" dirty="0">
              <a:solidFill>
                <a:prstClr val="black"/>
              </a:solidFill>
            </a:endParaRPr>
          </a:p>
        </p:txBody>
      </p:sp>
      <p:sp>
        <p:nvSpPr>
          <p:cNvPr id="2" name="Footer Placeholder 1"/>
          <p:cNvSpPr>
            <a:spLocks noGrp="1"/>
          </p:cNvSpPr>
          <p:nvPr>
            <p:ph type="ftr" sz="quarter" idx="10"/>
          </p:nvPr>
        </p:nvSpPr>
        <p:spPr/>
        <p:txBody>
          <a:bodyPr/>
          <a:lstStyle/>
          <a:p>
            <a:r>
              <a:rPr lang="en-US" dirty="0" smtClean="0">
                <a:solidFill>
                  <a:prstClr val="white"/>
                </a:solidFill>
              </a:rPr>
              <a:t>Vol 2, ESRD, </a:t>
            </a:r>
            <a:r>
              <a:rPr lang="en-US" dirty="0" err="1" smtClean="0">
                <a:solidFill>
                  <a:prstClr val="white"/>
                </a:solidFill>
              </a:rPr>
              <a:t>Ch</a:t>
            </a:r>
            <a:r>
              <a:rPr lang="en-US" dirty="0" smtClean="0">
                <a:solidFill>
                  <a:prstClr val="white"/>
                </a:solidFill>
              </a:rPr>
              <a:t> 10</a:t>
            </a:r>
            <a:endParaRPr lang="en-US" dirty="0">
              <a:solidFill>
                <a:prstClr val="white"/>
              </a:solidFill>
            </a:endParaRPr>
          </a:p>
        </p:txBody>
      </p:sp>
      <p:sp>
        <p:nvSpPr>
          <p:cNvPr id="6" name="Slide Number Placeholder 5"/>
          <p:cNvSpPr>
            <a:spLocks noGrp="1"/>
          </p:cNvSpPr>
          <p:nvPr>
            <p:ph type="sldNum" sz="quarter" idx="11"/>
          </p:nvPr>
        </p:nvSpPr>
        <p:spPr/>
        <p:txBody>
          <a:bodyPr/>
          <a:lstStyle/>
          <a:p>
            <a:fld id="{3F227FC0-035E-484D-AA62-D30602925625}" type="slidenum">
              <a:rPr lang="en-US" b="1" smtClean="0">
                <a:solidFill>
                  <a:prstClr val="white"/>
                </a:solidFill>
              </a:rPr>
              <a:pPr/>
              <a:t>13</a:t>
            </a:fld>
            <a:endParaRPr lang="en-US" b="1" dirty="0">
              <a:solidFill>
                <a:prstClr val="white"/>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625385970"/>
              </p:ext>
            </p:extLst>
          </p:nvPr>
        </p:nvGraphicFramePr>
        <p:xfrm>
          <a:off x="1554480" y="1097280"/>
          <a:ext cx="6035040" cy="3855720"/>
        </p:xfrm>
        <a:graphic>
          <a:graphicData uri="http://schemas.openxmlformats.org/drawingml/2006/table">
            <a:tbl>
              <a:tblPr firstRow="1" firstCol="1" bandRow="1"/>
              <a:tblGrid>
                <a:gridCol w="914400"/>
                <a:gridCol w="1097280"/>
                <a:gridCol w="1005840"/>
                <a:gridCol w="1005840"/>
                <a:gridCol w="1005840"/>
                <a:gridCol w="1005840"/>
              </a:tblGrid>
              <a:tr h="0">
                <a:tc>
                  <a:txBody>
                    <a:bodyPr/>
                    <a:lstStyle/>
                    <a:p>
                      <a:pPr marL="0" marR="0">
                        <a:lnSpc>
                          <a:spcPct val="115000"/>
                        </a:lnSpc>
                        <a:spcBef>
                          <a:spcPts val="0"/>
                        </a:spcBef>
                        <a:spcAft>
                          <a:spcPts val="0"/>
                        </a:spcAft>
                      </a:pPr>
                      <a:r>
                        <a:rPr lang="en-US" sz="1000" b="1" dirty="0">
                          <a:effectLst/>
                          <a:latin typeface="Calibri"/>
                          <a:ea typeface="Times New Roman"/>
                          <a:cs typeface="Times New Roman"/>
                        </a:rPr>
                        <a:t> </a:t>
                      </a:r>
                      <a:endParaRPr lang="en-US" sz="1000" dirty="0">
                        <a:effectLst/>
                        <a:latin typeface="Calibri"/>
                        <a:ea typeface="Calibri"/>
                        <a:cs typeface="Times New Roman"/>
                      </a:endParaRPr>
                    </a:p>
                  </a:txBody>
                  <a:tcPr marL="8260" marR="826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Affiliation</a:t>
                      </a:r>
                      <a:endParaRPr lang="en-US" sz="1000">
                        <a:effectLst/>
                        <a:latin typeface="Calibri"/>
                        <a:ea typeface="Calibri"/>
                        <a:cs typeface="Times New Roman"/>
                      </a:endParaRPr>
                    </a:p>
                  </a:txBody>
                  <a:tcPr marL="8260" marR="826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a:ea typeface="Times New Roman"/>
                          <a:cs typeface="Times New Roman"/>
                        </a:rPr>
                        <a:t>2010</a:t>
                      </a:r>
                      <a:endParaRPr lang="en-US" sz="1000">
                        <a:effectLst/>
                        <a:latin typeface="Calibri"/>
                        <a:ea typeface="Calibri"/>
                        <a:cs typeface="Times New Roman"/>
                      </a:endParaRPr>
                    </a:p>
                  </a:txBody>
                  <a:tcPr marL="8260" marR="826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Calibri"/>
                          <a:ea typeface="Times New Roman"/>
                          <a:cs typeface="Times New Roman"/>
                        </a:rPr>
                        <a:t>2011</a:t>
                      </a:r>
                      <a:endParaRPr lang="en-US" sz="1000" dirty="0">
                        <a:effectLst/>
                        <a:latin typeface="Calibri"/>
                        <a:ea typeface="Calibri"/>
                        <a:cs typeface="Times New Roman"/>
                      </a:endParaRPr>
                    </a:p>
                  </a:txBody>
                  <a:tcPr marL="8260" marR="826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Calibri"/>
                          <a:ea typeface="Times New Roman"/>
                          <a:cs typeface="Times New Roman"/>
                        </a:rPr>
                        <a:t>2012</a:t>
                      </a:r>
                      <a:endParaRPr lang="en-US" sz="1000" dirty="0">
                        <a:effectLst/>
                        <a:latin typeface="Calibri"/>
                        <a:ea typeface="Calibri"/>
                        <a:cs typeface="Times New Roman"/>
                      </a:endParaRPr>
                    </a:p>
                  </a:txBody>
                  <a:tcPr marL="8260" marR="826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Calibri"/>
                          <a:ea typeface="Times New Roman"/>
                          <a:cs typeface="Times New Roman"/>
                        </a:rPr>
                        <a:t>2013</a:t>
                      </a:r>
                      <a:endParaRPr lang="en-US" sz="1000" dirty="0">
                        <a:effectLst/>
                        <a:latin typeface="Calibri"/>
                        <a:ea typeface="Calibri"/>
                        <a:cs typeface="Times New Roman"/>
                      </a:endParaRPr>
                    </a:p>
                  </a:txBody>
                  <a:tcPr marL="8260" marR="8260" marT="0" marB="0" anchor="ctr">
                    <a:lnL>
                      <a:noFill/>
                    </a:lnL>
                    <a:lnR>
                      <a:noFill/>
                    </a:lnR>
                    <a:lnT>
                      <a:noFill/>
                    </a:lnT>
                    <a:lnB w="12700" cap="flat" cmpd="sng" algn="ctr">
                      <a:solidFill>
                        <a:srgbClr val="000000"/>
                      </a:solidFill>
                      <a:prstDash val="solid"/>
                      <a:round/>
                      <a:headEnd type="none" w="med" len="med"/>
                      <a:tailEnd type="none" w="med" len="med"/>
                    </a:lnB>
                  </a:tcPr>
                </a:tc>
              </a:tr>
              <a:tr h="0">
                <a:tc rowSpan="7">
                  <a:txBody>
                    <a:bodyPr/>
                    <a:lstStyle/>
                    <a:p>
                      <a:pPr marL="0" marR="0">
                        <a:lnSpc>
                          <a:spcPct val="115000"/>
                        </a:lnSpc>
                        <a:spcBef>
                          <a:spcPts val="0"/>
                        </a:spcBef>
                        <a:spcAft>
                          <a:spcPts val="0"/>
                        </a:spcAft>
                      </a:pPr>
                      <a:r>
                        <a:rPr lang="en-US" sz="1000" b="1" i="1" dirty="0">
                          <a:effectLst/>
                          <a:latin typeface="Calibri"/>
                          <a:ea typeface="Times New Roman"/>
                          <a:cs typeface="Times New Roman"/>
                        </a:rPr>
                        <a:t>Asian patients</a:t>
                      </a:r>
                      <a:endParaRPr lang="en-US" sz="1000" dirty="0">
                        <a:effectLst/>
                        <a:latin typeface="Calibri"/>
                        <a:ea typeface="Calibri"/>
                        <a:cs typeface="Times New Roman"/>
                      </a:endParaRPr>
                    </a:p>
                  </a:txBody>
                  <a:tcPr marL="8260" marR="826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Overall</a:t>
                      </a:r>
                      <a:endParaRPr lang="en-US" sz="1000">
                        <a:effectLst/>
                        <a:latin typeface="Calibri"/>
                        <a:ea typeface="Calibri"/>
                        <a:cs typeface="Times New Roman"/>
                      </a:endParaRPr>
                    </a:p>
                  </a:txBody>
                  <a:tcPr marL="8260" marR="826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0.78 (0.77-0.79)</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0.79 (0.78-0.80)</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0.75 (0.74-0.76)</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0.73 (0.72-0.74)</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LDO</a:t>
                      </a:r>
                      <a:r>
                        <a:rPr lang="en-US" sz="1000">
                          <a:effectLst/>
                          <a:latin typeface="Calibri"/>
                          <a:ea typeface="Times New Roman"/>
                          <a:cs typeface="Times New Roman"/>
                        </a:rPr>
                        <a:t>    DaVita</a:t>
                      </a:r>
                      <a:endParaRPr lang="en-US" sz="1000">
                        <a:effectLst/>
                        <a:latin typeface="Calibri"/>
                        <a:ea typeface="Calibri"/>
                        <a:cs typeface="Times New Roman"/>
                      </a:endParaRPr>
                    </a:p>
                  </a:txBody>
                  <a:tcPr marL="8260" marR="826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0.78 (0.76-0.80)</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0.78 (0.76-0.80)</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0.71 (0.70-0.73)</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0.71 (0.69-0.72)</a:t>
                      </a:r>
                    </a:p>
                  </a:txBody>
                  <a:tcPr marL="0" marR="0" marT="0" marB="0" anchor="ctr">
                    <a:lnL>
                      <a:noFill/>
                    </a:lnL>
                    <a:lnR>
                      <a:noFill/>
                    </a:lnR>
                    <a:lnT>
                      <a:noFill/>
                    </a:lnT>
                    <a:lnB>
                      <a:noFill/>
                    </a:lnB>
                  </a:tcPr>
                </a:tc>
              </a:tr>
              <a:tr h="0">
                <a:tc vMerge="1">
                  <a:txBody>
                    <a:bodyPr/>
                    <a:lstStyle/>
                    <a:p>
                      <a:endParaRPr lang="en-US"/>
                    </a:p>
                  </a:txBody>
                  <a:tcPr/>
                </a:tc>
                <a:tc>
                  <a:txBody>
                    <a:bodyPr/>
                    <a:lstStyle/>
                    <a:p>
                      <a:pPr marL="0" marR="0">
                        <a:lnSpc>
                          <a:spcPct val="115000"/>
                        </a:lnSpc>
                        <a:spcBef>
                          <a:spcPts val="0"/>
                        </a:spcBef>
                        <a:spcAft>
                          <a:spcPts val="0"/>
                        </a:spcAft>
                      </a:pPr>
                      <a:r>
                        <a:rPr lang="en-US" sz="1000">
                          <a:effectLst/>
                          <a:latin typeface="Calibri"/>
                          <a:ea typeface="Times New Roman"/>
                          <a:cs typeface="Times New Roman"/>
                        </a:rPr>
                        <a:t>            Fresenius</a:t>
                      </a:r>
                      <a:endParaRPr lang="en-US" sz="1000">
                        <a:effectLst/>
                        <a:latin typeface="Calibri"/>
                        <a:ea typeface="Calibri"/>
                        <a:cs typeface="Times New Roman"/>
                      </a:endParaRPr>
                    </a:p>
                  </a:txBody>
                  <a:tcPr marL="8260" marR="826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0.74 (0.72-0.75)</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0.78 (0.77-0.80)</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0.79 (0.77-0.81)</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0.76 (0.75-0.78)</a:t>
                      </a:r>
                    </a:p>
                  </a:txBody>
                  <a:tcPr marL="0" marR="0" marT="0" marB="0" anchor="ctr">
                    <a:lnL>
                      <a:noFill/>
                    </a:lnL>
                    <a:lnR>
                      <a:noFill/>
                    </a:lnR>
                    <a:lnT>
                      <a:noFill/>
                    </a:lnT>
                    <a:lnB>
                      <a:noFill/>
                    </a:lnB>
                  </a:tcPr>
                </a:tc>
              </a:tr>
              <a:tr h="0">
                <a:tc vMerge="1">
                  <a:txBody>
                    <a:bodyPr/>
                    <a:lstStyle/>
                    <a:p>
                      <a:endParaRPr lang="en-US"/>
                    </a:p>
                  </a:txBody>
                  <a:tcPr/>
                </a:tc>
                <a:tc>
                  <a:txBody>
                    <a:bodyPr/>
                    <a:lstStyle/>
                    <a:p>
                      <a:pPr marL="0" marR="0">
                        <a:lnSpc>
                          <a:spcPct val="115000"/>
                        </a:lnSpc>
                        <a:spcBef>
                          <a:spcPts val="0"/>
                        </a:spcBef>
                        <a:spcAft>
                          <a:spcPts val="0"/>
                        </a:spcAft>
                      </a:pPr>
                      <a:r>
                        <a:rPr lang="en-US" sz="1000">
                          <a:effectLst/>
                          <a:latin typeface="Calibri"/>
                          <a:ea typeface="Times New Roman"/>
                          <a:cs typeface="Times New Roman"/>
                        </a:rPr>
                        <a:t>            DCI</a:t>
                      </a:r>
                      <a:endParaRPr lang="en-US" sz="1000">
                        <a:effectLst/>
                        <a:latin typeface="Calibri"/>
                        <a:ea typeface="Calibri"/>
                        <a:cs typeface="Times New Roman"/>
                      </a:endParaRPr>
                    </a:p>
                  </a:txBody>
                  <a:tcPr marL="8260" marR="826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0.67 (0.61-0.74)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0.82 (0.75-0.89)</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0.74 (0.67-0.81)</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0.63 (0.57-0.69)</a:t>
                      </a:r>
                    </a:p>
                  </a:txBody>
                  <a:tcPr marL="0" marR="0" marT="0" marB="0" anchor="ctr">
                    <a:lnL>
                      <a:noFill/>
                    </a:lnL>
                    <a:lnR>
                      <a:noFill/>
                    </a:lnR>
                    <a:lnT>
                      <a:noFill/>
                    </a:lnT>
                    <a:lnB>
                      <a:noFill/>
                    </a:lnB>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SDO</a:t>
                      </a:r>
                      <a:endParaRPr lang="en-US" sz="1000">
                        <a:effectLst/>
                        <a:latin typeface="Calibri"/>
                        <a:ea typeface="Calibri"/>
                        <a:cs typeface="Times New Roman"/>
                      </a:endParaRPr>
                    </a:p>
                  </a:txBody>
                  <a:tcPr marL="8260" marR="826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0.76 (0.74-0.79)</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0.79 (0.77-0.81)</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0.69 (0.67-0.71)</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0.67 (0.65-0.69)</a:t>
                      </a:r>
                    </a:p>
                  </a:txBody>
                  <a:tcPr marL="0" marR="0" marT="0" marB="0" anchor="ctr">
                    <a:lnL>
                      <a:noFill/>
                    </a:lnL>
                    <a:lnR>
                      <a:noFill/>
                    </a:lnR>
                    <a:lnT>
                      <a:noFill/>
                    </a:lnT>
                    <a:lnB>
                      <a:noFill/>
                    </a:lnB>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Hospital-based</a:t>
                      </a:r>
                      <a:endParaRPr lang="en-US" sz="1000">
                        <a:effectLst/>
                        <a:latin typeface="Calibri"/>
                        <a:ea typeface="Calibri"/>
                        <a:cs typeface="Times New Roman"/>
                      </a:endParaRPr>
                    </a:p>
                  </a:txBody>
                  <a:tcPr marL="8260" marR="826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0.81 (0.77-0.85)</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0.70 (0.66-0.74)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0.68 (0.63-0.72)</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0.74 (0.69-0.79)</a:t>
                      </a:r>
                    </a:p>
                  </a:txBody>
                  <a:tcPr marL="0" marR="0" marT="0" marB="0" anchor="ctr">
                    <a:lnL>
                      <a:noFill/>
                    </a:lnL>
                    <a:lnR>
                      <a:noFill/>
                    </a:lnR>
                    <a:lnT>
                      <a:noFill/>
                    </a:lnT>
                    <a:lnB>
                      <a:noFill/>
                    </a:lnB>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Independent</a:t>
                      </a:r>
                      <a:endParaRPr lang="en-US" sz="1000">
                        <a:effectLst/>
                        <a:latin typeface="Calibri"/>
                        <a:ea typeface="Calibri"/>
                        <a:cs typeface="Times New Roman"/>
                      </a:endParaRPr>
                    </a:p>
                  </a:txBody>
                  <a:tcPr marL="8260" marR="826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0.82 (0.80-0.85)</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0.78 (0.75-0.80)</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0.73 (0.71-0.75)</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0.73 (0.71-0.75)</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r>
              <a:tr h="0">
                <a:tc rowSpan="7">
                  <a:txBody>
                    <a:bodyPr/>
                    <a:lstStyle/>
                    <a:p>
                      <a:pPr marL="0" marR="0">
                        <a:lnSpc>
                          <a:spcPct val="115000"/>
                        </a:lnSpc>
                        <a:spcBef>
                          <a:spcPts val="0"/>
                        </a:spcBef>
                        <a:spcAft>
                          <a:spcPts val="0"/>
                        </a:spcAft>
                      </a:pPr>
                      <a:r>
                        <a:rPr lang="en-US" sz="1000" b="1" i="1" dirty="0">
                          <a:effectLst/>
                          <a:latin typeface="Calibri"/>
                          <a:ea typeface="Times New Roman"/>
                          <a:cs typeface="Times New Roman"/>
                        </a:rPr>
                        <a:t>Native American patients</a:t>
                      </a:r>
                      <a:endParaRPr lang="en-US" sz="1000" dirty="0">
                        <a:effectLst/>
                        <a:latin typeface="Calibri"/>
                        <a:ea typeface="Calibri"/>
                        <a:cs typeface="Times New Roman"/>
                      </a:endParaRPr>
                    </a:p>
                  </a:txBody>
                  <a:tcPr marL="8260" marR="826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Overall</a:t>
                      </a:r>
                      <a:endParaRPr lang="en-US" sz="1000">
                        <a:effectLst/>
                        <a:latin typeface="Calibri"/>
                        <a:ea typeface="Calibri"/>
                        <a:cs typeface="Times New Roman"/>
                      </a:endParaRPr>
                    </a:p>
                  </a:txBody>
                  <a:tcPr marL="8260" marR="826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0.87 (0.85-0.88)</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0.84 (0.83-0.86)</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0.81 (0.80-0.83)</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0.80 (0.78-0.81)</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LDO</a:t>
                      </a:r>
                      <a:r>
                        <a:rPr lang="en-US" sz="1000">
                          <a:effectLst/>
                          <a:latin typeface="Calibri"/>
                          <a:ea typeface="Times New Roman"/>
                          <a:cs typeface="Times New Roman"/>
                        </a:rPr>
                        <a:t>    DaVita</a:t>
                      </a:r>
                      <a:endParaRPr lang="en-US" sz="1000">
                        <a:effectLst/>
                        <a:latin typeface="Calibri"/>
                        <a:ea typeface="Calibri"/>
                        <a:cs typeface="Times New Roman"/>
                      </a:endParaRPr>
                    </a:p>
                  </a:txBody>
                  <a:tcPr marL="8260" marR="826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0.89 (0.86-0.93)</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0.85 (0.82-0.88)</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0.80 (0.78-0.83)</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0.79 (0.77-0.82)</a:t>
                      </a:r>
                    </a:p>
                  </a:txBody>
                  <a:tcPr marL="0" marR="0" marT="0" marB="0" anchor="ctr">
                    <a:lnL>
                      <a:noFill/>
                    </a:lnL>
                    <a:lnR>
                      <a:noFill/>
                    </a:lnR>
                    <a:lnT>
                      <a:noFill/>
                    </a:lnT>
                    <a:lnB>
                      <a:noFill/>
                    </a:lnB>
                    <a:solidFill>
                      <a:srgbClr val="F2F2F2"/>
                    </a:solidFill>
                  </a:tcPr>
                </a:tc>
              </a:tr>
              <a:tr h="0">
                <a:tc vMerge="1">
                  <a:txBody>
                    <a:bodyPr/>
                    <a:lstStyle/>
                    <a:p>
                      <a:endParaRPr lang="en-US"/>
                    </a:p>
                  </a:txBody>
                  <a:tcPr/>
                </a:tc>
                <a:tc>
                  <a:txBody>
                    <a:bodyPr/>
                    <a:lstStyle/>
                    <a:p>
                      <a:pPr marL="0" marR="0">
                        <a:lnSpc>
                          <a:spcPct val="115000"/>
                        </a:lnSpc>
                        <a:spcBef>
                          <a:spcPts val="0"/>
                        </a:spcBef>
                        <a:spcAft>
                          <a:spcPts val="0"/>
                        </a:spcAft>
                      </a:pPr>
                      <a:r>
                        <a:rPr lang="en-US" sz="1000">
                          <a:effectLst/>
                          <a:latin typeface="Calibri"/>
                          <a:ea typeface="Times New Roman"/>
                          <a:cs typeface="Times New Roman"/>
                        </a:rPr>
                        <a:t>            Fresenius</a:t>
                      </a:r>
                      <a:endParaRPr lang="en-US" sz="1000">
                        <a:effectLst/>
                        <a:latin typeface="Calibri"/>
                        <a:ea typeface="Calibri"/>
                        <a:cs typeface="Times New Roman"/>
                      </a:endParaRPr>
                    </a:p>
                  </a:txBody>
                  <a:tcPr marL="8260" marR="826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0.91 (0.87-0.94)</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0.91 (0.87-0.94)</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0.84 (0.80-0.87)</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0.83 (0.80-0.86)</a:t>
                      </a:r>
                    </a:p>
                  </a:txBody>
                  <a:tcPr marL="0" marR="0" marT="0" marB="0" anchor="ctr">
                    <a:lnL>
                      <a:noFill/>
                    </a:lnL>
                    <a:lnR>
                      <a:noFill/>
                    </a:lnR>
                    <a:lnT>
                      <a:noFill/>
                    </a:lnT>
                    <a:lnB>
                      <a:noFill/>
                    </a:lnB>
                    <a:solidFill>
                      <a:srgbClr val="F2F2F2"/>
                    </a:solidFill>
                  </a:tcPr>
                </a:tc>
              </a:tr>
              <a:tr h="0">
                <a:tc vMerge="1">
                  <a:txBody>
                    <a:bodyPr/>
                    <a:lstStyle/>
                    <a:p>
                      <a:endParaRPr lang="en-US"/>
                    </a:p>
                  </a:txBody>
                  <a:tcPr/>
                </a:tc>
                <a:tc>
                  <a:txBody>
                    <a:bodyPr/>
                    <a:lstStyle/>
                    <a:p>
                      <a:pPr marL="0" marR="0">
                        <a:lnSpc>
                          <a:spcPct val="115000"/>
                        </a:lnSpc>
                        <a:spcBef>
                          <a:spcPts val="0"/>
                        </a:spcBef>
                        <a:spcAft>
                          <a:spcPts val="0"/>
                        </a:spcAft>
                      </a:pPr>
                      <a:r>
                        <a:rPr lang="en-US" sz="1000">
                          <a:effectLst/>
                          <a:latin typeface="Calibri"/>
                          <a:ea typeface="Times New Roman"/>
                          <a:cs typeface="Times New Roman"/>
                        </a:rPr>
                        <a:t>            DCI</a:t>
                      </a:r>
                      <a:endParaRPr lang="en-US" sz="1000">
                        <a:effectLst/>
                        <a:latin typeface="Calibri"/>
                        <a:ea typeface="Calibri"/>
                        <a:cs typeface="Times New Roman"/>
                      </a:endParaRPr>
                    </a:p>
                  </a:txBody>
                  <a:tcPr marL="8260" marR="826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0.76 (0.70-0.83)</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0.77 (0.71-0.84)</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0.60 (0.55-0.66)</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0.65 (0.59-0.71)</a:t>
                      </a:r>
                    </a:p>
                  </a:txBody>
                  <a:tcPr marL="0" marR="0" marT="0" marB="0" anchor="ctr">
                    <a:lnL>
                      <a:noFill/>
                    </a:lnL>
                    <a:lnR>
                      <a:noFill/>
                    </a:lnR>
                    <a:lnT>
                      <a:noFill/>
                    </a:lnT>
                    <a:lnB>
                      <a:noFill/>
                    </a:lnB>
                    <a:solidFill>
                      <a:srgbClr val="F2F2F2"/>
                    </a:solidFill>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SDO</a:t>
                      </a:r>
                      <a:endParaRPr lang="en-US" sz="1000">
                        <a:effectLst/>
                        <a:latin typeface="Calibri"/>
                        <a:ea typeface="Calibri"/>
                        <a:cs typeface="Times New Roman"/>
                      </a:endParaRPr>
                    </a:p>
                  </a:txBody>
                  <a:tcPr marL="8260" marR="826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0.71 (0.68-0.74)</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0.71 (0.68-0.75)</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0.92 (0.86-0.99)</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0.78 (0.71-0.84)</a:t>
                      </a:r>
                    </a:p>
                  </a:txBody>
                  <a:tcPr marL="0" marR="0" marT="0" marB="0" anchor="ctr">
                    <a:lnL>
                      <a:noFill/>
                    </a:lnL>
                    <a:lnR>
                      <a:noFill/>
                    </a:lnR>
                    <a:lnT>
                      <a:noFill/>
                    </a:lnT>
                    <a:lnB>
                      <a:noFill/>
                    </a:lnB>
                    <a:solidFill>
                      <a:srgbClr val="F2F2F2"/>
                    </a:solidFill>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Hospital-based</a:t>
                      </a:r>
                      <a:endParaRPr lang="en-US" sz="1000">
                        <a:effectLst/>
                        <a:latin typeface="Calibri"/>
                        <a:ea typeface="Calibri"/>
                        <a:cs typeface="Times New Roman"/>
                      </a:endParaRPr>
                    </a:p>
                  </a:txBody>
                  <a:tcPr marL="8260" marR="826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1.03 (0.97-1.10)</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0.96 (0.90-1.02)</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0.95 (0.89-1.01)</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0.84 (0.78-0.90)</a:t>
                      </a:r>
                    </a:p>
                  </a:txBody>
                  <a:tcPr marL="0" marR="0" marT="0" marB="0" anchor="ctr">
                    <a:lnL>
                      <a:noFill/>
                    </a:lnL>
                    <a:lnR>
                      <a:noFill/>
                    </a:lnR>
                    <a:lnT>
                      <a:noFill/>
                    </a:lnT>
                    <a:lnB>
                      <a:noFill/>
                    </a:lnB>
                    <a:solidFill>
                      <a:srgbClr val="F2F2F2"/>
                    </a:solidFill>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Independent</a:t>
                      </a:r>
                      <a:endParaRPr lang="en-US" sz="1000">
                        <a:effectLst/>
                        <a:latin typeface="Calibri"/>
                        <a:ea typeface="Calibri"/>
                        <a:cs typeface="Times New Roman"/>
                      </a:endParaRPr>
                    </a:p>
                  </a:txBody>
                  <a:tcPr marL="8260" marR="826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0.85 (0.81-0.90)</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0.81 (0.76-0.86)</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0.70 (0.67-0.74)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0.73 (0.70-0.76)</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r>
              <a:tr h="0">
                <a:tc rowSpan="7">
                  <a:txBody>
                    <a:bodyPr/>
                    <a:lstStyle/>
                    <a:p>
                      <a:pPr marL="0" marR="0">
                        <a:lnSpc>
                          <a:spcPct val="115000"/>
                        </a:lnSpc>
                        <a:spcBef>
                          <a:spcPts val="0"/>
                        </a:spcBef>
                        <a:spcAft>
                          <a:spcPts val="0"/>
                        </a:spcAft>
                      </a:pPr>
                      <a:r>
                        <a:rPr lang="en-US" sz="1000" b="1" i="1" dirty="0">
                          <a:effectLst/>
                          <a:latin typeface="Calibri"/>
                          <a:ea typeface="Times New Roman"/>
                          <a:cs typeface="Times New Roman"/>
                        </a:rPr>
                        <a:t>Hispanic patients</a:t>
                      </a:r>
                      <a:endParaRPr lang="en-US" sz="1000" dirty="0">
                        <a:effectLst/>
                        <a:latin typeface="Calibri"/>
                        <a:ea typeface="Calibri"/>
                        <a:cs typeface="Times New Roman"/>
                      </a:endParaRPr>
                    </a:p>
                  </a:txBody>
                  <a:tcPr marL="8260" marR="826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Overall</a:t>
                      </a:r>
                      <a:endParaRPr lang="en-US" sz="1000">
                        <a:effectLst/>
                        <a:latin typeface="Calibri"/>
                        <a:ea typeface="Calibri"/>
                        <a:cs typeface="Times New Roman"/>
                      </a:endParaRPr>
                    </a:p>
                  </a:txBody>
                  <a:tcPr marL="8260" marR="826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0.96 (0.96-0.97)</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0.93 (0.92-0.93)</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0.92 (0.92-0.93)</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0.88 (0.87-0.88)</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LDO</a:t>
                      </a:r>
                      <a:r>
                        <a:rPr lang="en-US" sz="1000">
                          <a:effectLst/>
                          <a:latin typeface="Calibri"/>
                          <a:ea typeface="Times New Roman"/>
                          <a:cs typeface="Times New Roman"/>
                        </a:rPr>
                        <a:t>    DaVita</a:t>
                      </a:r>
                      <a:endParaRPr lang="en-US" sz="1000">
                        <a:effectLst/>
                        <a:latin typeface="Calibri"/>
                        <a:ea typeface="Calibri"/>
                        <a:cs typeface="Times New Roman"/>
                      </a:endParaRPr>
                    </a:p>
                  </a:txBody>
                  <a:tcPr marL="8260" marR="826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0.93 (0.92-0.94)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0.91 (0.90-0.92)</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0.90 (0.89-0.91)</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0.86 (0.85-0.87)</a:t>
                      </a:r>
                    </a:p>
                  </a:txBody>
                  <a:tcPr marL="0" marR="0" marT="0" marB="0" anchor="ctr">
                    <a:lnL>
                      <a:noFill/>
                    </a:lnL>
                    <a:lnR>
                      <a:noFill/>
                    </a:lnR>
                    <a:lnT>
                      <a:noFill/>
                    </a:lnT>
                    <a:lnB>
                      <a:noFill/>
                    </a:lnB>
                  </a:tcPr>
                </a:tc>
              </a:tr>
              <a:tr h="0">
                <a:tc vMerge="1">
                  <a:txBody>
                    <a:bodyPr/>
                    <a:lstStyle/>
                    <a:p>
                      <a:endParaRPr lang="en-US"/>
                    </a:p>
                  </a:txBody>
                  <a:tcPr/>
                </a:tc>
                <a:tc>
                  <a:txBody>
                    <a:bodyPr/>
                    <a:lstStyle/>
                    <a:p>
                      <a:pPr marL="0" marR="0">
                        <a:lnSpc>
                          <a:spcPct val="115000"/>
                        </a:lnSpc>
                        <a:spcBef>
                          <a:spcPts val="0"/>
                        </a:spcBef>
                        <a:spcAft>
                          <a:spcPts val="0"/>
                        </a:spcAft>
                      </a:pPr>
                      <a:r>
                        <a:rPr lang="en-US" sz="1000">
                          <a:effectLst/>
                          <a:latin typeface="Calibri"/>
                          <a:ea typeface="Times New Roman"/>
                          <a:cs typeface="Times New Roman"/>
                        </a:rPr>
                        <a:t>            Fresenius</a:t>
                      </a:r>
                      <a:endParaRPr lang="en-US" sz="1000">
                        <a:effectLst/>
                        <a:latin typeface="Calibri"/>
                        <a:ea typeface="Calibri"/>
                        <a:cs typeface="Times New Roman"/>
                      </a:endParaRPr>
                    </a:p>
                  </a:txBody>
                  <a:tcPr marL="8260" marR="826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0.98 (0.97-0.99)</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0.92 (0.92-0.93)</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0.92 (0.91-0.93)</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0.87 (0.86-0.88)</a:t>
                      </a:r>
                    </a:p>
                  </a:txBody>
                  <a:tcPr marL="0" marR="0" marT="0" marB="0" anchor="ctr">
                    <a:lnL>
                      <a:noFill/>
                    </a:lnL>
                    <a:lnR>
                      <a:noFill/>
                    </a:lnR>
                    <a:lnT>
                      <a:noFill/>
                    </a:lnT>
                    <a:lnB>
                      <a:noFill/>
                    </a:lnB>
                  </a:tcPr>
                </a:tc>
              </a:tr>
              <a:tr h="0">
                <a:tc vMerge="1">
                  <a:txBody>
                    <a:bodyPr/>
                    <a:lstStyle/>
                    <a:p>
                      <a:endParaRPr lang="en-US"/>
                    </a:p>
                  </a:txBody>
                  <a:tcPr/>
                </a:tc>
                <a:tc>
                  <a:txBody>
                    <a:bodyPr/>
                    <a:lstStyle/>
                    <a:p>
                      <a:pPr marL="0" marR="0">
                        <a:lnSpc>
                          <a:spcPct val="115000"/>
                        </a:lnSpc>
                        <a:spcBef>
                          <a:spcPts val="0"/>
                        </a:spcBef>
                        <a:spcAft>
                          <a:spcPts val="0"/>
                        </a:spcAft>
                      </a:pPr>
                      <a:r>
                        <a:rPr lang="en-US" sz="1000">
                          <a:effectLst/>
                          <a:latin typeface="Calibri"/>
                          <a:ea typeface="Times New Roman"/>
                          <a:cs typeface="Times New Roman"/>
                        </a:rPr>
                        <a:t>            DCI</a:t>
                      </a:r>
                      <a:endParaRPr lang="en-US" sz="1000">
                        <a:effectLst/>
                        <a:latin typeface="Calibri"/>
                        <a:ea typeface="Calibri"/>
                        <a:cs typeface="Times New Roman"/>
                      </a:endParaRPr>
                    </a:p>
                  </a:txBody>
                  <a:tcPr marL="8260" marR="826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0.88 (0.83-0.93)</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0.86 (0.82-0.91)</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0.85 (0.81-0.90)</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0.80 (0.76-0.85)</a:t>
                      </a:r>
                    </a:p>
                  </a:txBody>
                  <a:tcPr marL="0" marR="0" marT="0" marB="0" anchor="ctr">
                    <a:lnL>
                      <a:noFill/>
                    </a:lnL>
                    <a:lnR>
                      <a:noFill/>
                    </a:lnR>
                    <a:lnT>
                      <a:noFill/>
                    </a:lnT>
                    <a:lnB>
                      <a:noFill/>
                    </a:lnB>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SDO</a:t>
                      </a:r>
                      <a:endParaRPr lang="en-US" sz="1000">
                        <a:effectLst/>
                        <a:latin typeface="Calibri"/>
                        <a:ea typeface="Calibri"/>
                        <a:cs typeface="Times New Roman"/>
                      </a:endParaRPr>
                    </a:p>
                  </a:txBody>
                  <a:tcPr marL="8260" marR="826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0.94 (0.92-0.95)</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0.90 (0.89-0.92)</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0.88 (0.87-0.89)</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0.83 (0.81-0.84)</a:t>
                      </a:r>
                    </a:p>
                  </a:txBody>
                  <a:tcPr marL="0" marR="0" marT="0" marB="0" anchor="ctr">
                    <a:lnL>
                      <a:noFill/>
                    </a:lnL>
                    <a:lnR>
                      <a:noFill/>
                    </a:lnR>
                    <a:lnT>
                      <a:noFill/>
                    </a:lnT>
                    <a:lnB>
                      <a:noFill/>
                    </a:lnB>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Hospital-based</a:t>
                      </a:r>
                      <a:endParaRPr lang="en-US" sz="1000">
                        <a:effectLst/>
                        <a:latin typeface="Calibri"/>
                        <a:ea typeface="Calibri"/>
                        <a:cs typeface="Times New Roman"/>
                      </a:endParaRPr>
                    </a:p>
                  </a:txBody>
                  <a:tcPr marL="8260" marR="826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0.97 (0.94-1.00)</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0.92 (0.90-0.95)</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0.94 (0.91-0.98)</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0.85 (0.82-0.89)</a:t>
                      </a:r>
                    </a:p>
                  </a:txBody>
                  <a:tcPr marL="0" marR="0" marT="0" marB="0" anchor="ctr">
                    <a:lnL>
                      <a:noFill/>
                    </a:lnL>
                    <a:lnR>
                      <a:noFill/>
                    </a:lnR>
                    <a:lnT>
                      <a:noFill/>
                    </a:lnT>
                    <a:lnB>
                      <a:noFill/>
                    </a:lnB>
                  </a:tcPr>
                </a:tc>
              </a:tr>
              <a:tr h="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Independent</a:t>
                      </a:r>
                      <a:endParaRPr lang="en-US" sz="1000">
                        <a:effectLst/>
                        <a:latin typeface="Calibri"/>
                        <a:ea typeface="Calibri"/>
                        <a:cs typeface="Times New Roman"/>
                      </a:endParaRPr>
                    </a:p>
                  </a:txBody>
                  <a:tcPr marL="8260" marR="826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0.98 (0.97-1.00)</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0.95 (0.93-0.96)</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0.95 (0.94-0.97)</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0.92 (0.90-0.93)</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77961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4343400"/>
            <a:ext cx="7696200" cy="1200329"/>
          </a:xfrm>
          <a:prstGeom prst="rect">
            <a:avLst/>
          </a:prstGeom>
        </p:spPr>
        <p:txBody>
          <a:bodyPr wrap="square">
            <a:spAutoFit/>
          </a:bodyPr>
          <a:lstStyle/>
          <a:p>
            <a:r>
              <a:rPr lang="en-US" i="1" baseline="30000" dirty="0">
                <a:solidFill>
                  <a:prstClr val="black"/>
                </a:solidFill>
              </a:rPr>
              <a:t>Data source: Special analyses, USRDS ESRD Database. Period prevalent dialysis patients with Medicare as primary payer; 95% confidence intervals are shown in parentheses. Adjusted for patient age, race, ethnicity, sex, diabetes, duration of ESRD, nursing home status, patient comorbidities at incidence, and body mass index (BMI) at incidence. The race-specific measures are adjusted for all the above characteristics except patient race. The Hispanic-specific measure is adjusted for all the above characteristics except patient ethnicity. Abbreviations: DCI, Dialysis Clinic, Inc.; LDO, large dialysis organizations; SDO, small dialysis organizations.</a:t>
            </a:r>
            <a:endParaRPr lang="en-US" i="1" baseline="30000" dirty="0">
              <a:solidFill>
                <a:srgbClr val="FF0000"/>
              </a:solidFill>
            </a:endParaRPr>
          </a:p>
        </p:txBody>
      </p:sp>
      <p:sp>
        <p:nvSpPr>
          <p:cNvPr id="4" name="Rectangle 3"/>
          <p:cNvSpPr/>
          <p:nvPr/>
        </p:nvSpPr>
        <p:spPr>
          <a:xfrm>
            <a:off x="0" y="313549"/>
            <a:ext cx="9144000" cy="379591"/>
          </a:xfrm>
          <a:prstGeom prst="rect">
            <a:avLst/>
          </a:prstGeom>
        </p:spPr>
        <p:txBody>
          <a:bodyPr wrap="square">
            <a:spAutoFit/>
          </a:bodyPr>
          <a:lstStyle/>
          <a:p>
            <a:pPr algn="ctr"/>
            <a:r>
              <a:rPr lang="en-US" sz="2800" b="1" baseline="30000" dirty="0">
                <a:solidFill>
                  <a:prstClr val="black"/>
                </a:solidFill>
              </a:rPr>
              <a:t>Table </a:t>
            </a:r>
            <a:r>
              <a:rPr lang="en-US" sz="2800" b="1" baseline="30000" dirty="0" smtClean="0">
                <a:solidFill>
                  <a:prstClr val="black"/>
                </a:solidFill>
              </a:rPr>
              <a:t>10.4 </a:t>
            </a:r>
            <a:r>
              <a:rPr lang="en-US" sz="2800" b="1" baseline="30000" dirty="0">
                <a:solidFill>
                  <a:prstClr val="black"/>
                </a:solidFill>
              </a:rPr>
              <a:t>All-cause standardized </a:t>
            </a:r>
            <a:r>
              <a:rPr lang="en-US" sz="2800" b="1" baseline="30000" dirty="0" smtClean="0">
                <a:solidFill>
                  <a:prstClr val="black"/>
                </a:solidFill>
              </a:rPr>
              <a:t>hospitalization </a:t>
            </a:r>
            <a:r>
              <a:rPr lang="en-US" sz="2800" b="1" baseline="30000" dirty="0">
                <a:solidFill>
                  <a:prstClr val="black"/>
                </a:solidFill>
              </a:rPr>
              <a:t>ratio, by unit affiliation, 2013</a:t>
            </a:r>
            <a:endParaRPr lang="en-US" sz="2600" b="1" baseline="30000" dirty="0">
              <a:solidFill>
                <a:prstClr val="black"/>
              </a:solidFill>
            </a:endParaRPr>
          </a:p>
        </p:txBody>
      </p:sp>
      <p:sp>
        <p:nvSpPr>
          <p:cNvPr id="2" name="Footer Placeholder 1"/>
          <p:cNvSpPr>
            <a:spLocks noGrp="1"/>
          </p:cNvSpPr>
          <p:nvPr>
            <p:ph type="ftr" sz="quarter" idx="10"/>
          </p:nvPr>
        </p:nvSpPr>
        <p:spPr/>
        <p:txBody>
          <a:bodyPr/>
          <a:lstStyle/>
          <a:p>
            <a:r>
              <a:rPr lang="en-US" dirty="0" smtClean="0">
                <a:solidFill>
                  <a:prstClr val="white"/>
                </a:solidFill>
              </a:rPr>
              <a:t>Vol 2, ESRD, </a:t>
            </a:r>
            <a:r>
              <a:rPr lang="en-US" dirty="0" err="1" smtClean="0">
                <a:solidFill>
                  <a:prstClr val="white"/>
                </a:solidFill>
              </a:rPr>
              <a:t>Ch</a:t>
            </a:r>
            <a:r>
              <a:rPr lang="en-US" dirty="0" smtClean="0">
                <a:solidFill>
                  <a:prstClr val="white"/>
                </a:solidFill>
              </a:rPr>
              <a:t> 10</a:t>
            </a:r>
            <a:endParaRPr lang="en-US" dirty="0">
              <a:solidFill>
                <a:prstClr val="white"/>
              </a:solidFill>
            </a:endParaRPr>
          </a:p>
        </p:txBody>
      </p:sp>
      <p:sp>
        <p:nvSpPr>
          <p:cNvPr id="6" name="Slide Number Placeholder 5"/>
          <p:cNvSpPr>
            <a:spLocks noGrp="1"/>
          </p:cNvSpPr>
          <p:nvPr>
            <p:ph type="sldNum" sz="quarter" idx="11"/>
          </p:nvPr>
        </p:nvSpPr>
        <p:spPr/>
        <p:txBody>
          <a:bodyPr/>
          <a:lstStyle/>
          <a:p>
            <a:fld id="{3F227FC0-035E-484D-AA62-D30602925625}" type="slidenum">
              <a:rPr lang="en-US" b="1" smtClean="0">
                <a:solidFill>
                  <a:prstClr val="white"/>
                </a:solidFill>
              </a:rPr>
              <a:pPr/>
              <a:t>14</a:t>
            </a:fld>
            <a:endParaRPr lang="en-US" b="1" dirty="0">
              <a:solidFill>
                <a:prstClr val="white"/>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901424724"/>
              </p:ext>
            </p:extLst>
          </p:nvPr>
        </p:nvGraphicFramePr>
        <p:xfrm>
          <a:off x="1143000" y="1371600"/>
          <a:ext cx="6858000" cy="2371344"/>
        </p:xfrm>
        <a:graphic>
          <a:graphicData uri="http://schemas.openxmlformats.org/drawingml/2006/table">
            <a:tbl>
              <a:tblPr firstRow="1" firstCol="1" bandRow="1"/>
              <a:tblGrid>
                <a:gridCol w="979170"/>
                <a:gridCol w="979805"/>
                <a:gridCol w="979805"/>
                <a:gridCol w="979805"/>
                <a:gridCol w="979805"/>
                <a:gridCol w="979805"/>
                <a:gridCol w="979805"/>
              </a:tblGrid>
              <a:tr h="190500">
                <a:tc>
                  <a:txBody>
                    <a:bodyPr/>
                    <a:lstStyle/>
                    <a:p>
                      <a:pPr marL="0" marR="0" algn="ctr">
                        <a:lnSpc>
                          <a:spcPct val="115000"/>
                        </a:lnSpc>
                        <a:spcBef>
                          <a:spcPts val="0"/>
                        </a:spcBef>
                        <a:spcAft>
                          <a:spcPts val="0"/>
                        </a:spcAft>
                      </a:pPr>
                      <a:r>
                        <a:rPr lang="en-US" sz="1100" b="1" dirty="0">
                          <a:effectLst/>
                          <a:latin typeface="Calibri"/>
                          <a:ea typeface="Times New Roman"/>
                          <a:cs typeface="Times New Roman"/>
                        </a:rPr>
                        <a:t>Affiliation</a:t>
                      </a:r>
                      <a:endParaRPr lang="en-US" sz="1100" dirty="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Calibri"/>
                          <a:ea typeface="Times New Roman"/>
                          <a:cs typeface="Times New Roman"/>
                        </a:rPr>
                        <a:t>All</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b="1" dirty="0">
                          <a:effectLst/>
                          <a:latin typeface="Calibri"/>
                          <a:ea typeface="Times New Roman"/>
                          <a:cs typeface="Times New Roman"/>
                        </a:rPr>
                        <a:t>White</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Calibri"/>
                          <a:ea typeface="Times New Roman"/>
                          <a:cs typeface="Times New Roman"/>
                        </a:rPr>
                        <a:t>Black/African American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b="1">
                          <a:effectLst/>
                          <a:latin typeface="Calibri"/>
                          <a:ea typeface="Times New Roman"/>
                          <a:cs typeface="Times New Roman"/>
                        </a:rPr>
                        <a:t>Asian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Calibri"/>
                          <a:ea typeface="Times New Roman"/>
                          <a:cs typeface="Times New Roman"/>
                        </a:rPr>
                        <a:t>Native American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100" b="1">
                          <a:effectLst/>
                          <a:latin typeface="Calibri"/>
                          <a:ea typeface="Times New Roman"/>
                          <a:cs typeface="Times New Roman"/>
                        </a:rPr>
                        <a:t>Hispanic</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600">
                <a:tc>
                  <a:txBody>
                    <a:bodyPr/>
                    <a:lstStyle/>
                    <a:p>
                      <a:pPr marL="0" marR="0">
                        <a:lnSpc>
                          <a:spcPct val="115000"/>
                        </a:lnSpc>
                        <a:spcBef>
                          <a:spcPts val="0"/>
                        </a:spcBef>
                        <a:spcAft>
                          <a:spcPts val="0"/>
                        </a:spcAft>
                      </a:pPr>
                      <a:r>
                        <a:rPr lang="en-US" sz="1100" b="1">
                          <a:effectLst/>
                          <a:latin typeface="Calibri"/>
                          <a:ea typeface="Times New Roman"/>
                          <a:cs typeface="Times New Roman"/>
                        </a:rPr>
                        <a:t>Overall</a:t>
                      </a:r>
                      <a:endParaRPr lang="en-US" sz="110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1.00 (1.00-1.00)</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1.03 (1.02-1.03)</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1.00 (0.99-1.00)</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0.75 (0.75-0.76)</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0.82 (0.81-0.84)</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0.91 (0.90-0.92)</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228600">
                <a:tc>
                  <a:txBody>
                    <a:bodyPr/>
                    <a:lstStyle/>
                    <a:p>
                      <a:pPr marL="0" marR="0">
                        <a:lnSpc>
                          <a:spcPct val="115000"/>
                        </a:lnSpc>
                        <a:spcBef>
                          <a:spcPts val="0"/>
                        </a:spcBef>
                        <a:spcAft>
                          <a:spcPts val="0"/>
                        </a:spcAft>
                      </a:pPr>
                      <a:r>
                        <a:rPr lang="en-US" sz="1100" b="1">
                          <a:effectLst/>
                          <a:latin typeface="Calibri"/>
                          <a:ea typeface="Times New Roman"/>
                          <a:cs typeface="Times New Roman"/>
                        </a:rPr>
                        <a:t>LDO</a:t>
                      </a:r>
                      <a:endParaRPr lang="en-US" sz="110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pPr>
                      <a:endParaRPr lang="en-US" sz="1100">
                        <a:effectLst/>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nSpc>
                          <a:spcPct val="115000"/>
                        </a:lnSpc>
                      </a:pPr>
                      <a:endParaRPr lang="en-US" sz="1100">
                        <a:effectLst/>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pPr>
                      <a:endParaRPr lang="en-US" sz="1100">
                        <a:effectLst/>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solidFill>
                            <a:srgbClr val="000000"/>
                          </a:solidFill>
                          <a:effectLst/>
                          <a:latin typeface="Calibri"/>
                          <a:ea typeface="Calibri"/>
                          <a:cs typeface="Times New Roman"/>
                        </a:rPr>
                        <a:t> </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solidFill>
                            <a:srgbClr val="000000"/>
                          </a:solidFill>
                          <a:effectLst/>
                          <a:latin typeface="Calibri"/>
                          <a:ea typeface="Calibri"/>
                          <a:cs typeface="Times New Roman"/>
                        </a:rPr>
                        <a:t> </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solidFill>
                            <a:srgbClr val="000000"/>
                          </a:solidFill>
                          <a:effectLst/>
                          <a:latin typeface="Calibri"/>
                          <a:ea typeface="Calibri"/>
                          <a:cs typeface="Times New Roman"/>
                        </a:rPr>
                        <a:t> </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28600">
                <a:tc>
                  <a:txBody>
                    <a:bodyPr/>
                    <a:lstStyle/>
                    <a:p>
                      <a:pPr marL="0" marR="0" indent="139700">
                        <a:lnSpc>
                          <a:spcPct val="115000"/>
                        </a:lnSpc>
                        <a:spcBef>
                          <a:spcPts val="0"/>
                        </a:spcBef>
                        <a:spcAft>
                          <a:spcPts val="0"/>
                        </a:spcAft>
                      </a:pPr>
                      <a:r>
                        <a:rPr lang="en-US" sz="1100">
                          <a:effectLst/>
                          <a:latin typeface="Calibri"/>
                          <a:ea typeface="Times New Roman"/>
                          <a:cs typeface="Times New Roman"/>
                        </a:rPr>
                        <a:t>DaVita</a:t>
                      </a:r>
                      <a:endParaRPr lang="en-US" sz="110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1.01 (1.00-1.01)</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1.03 (1.03-1.04)</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1.01 (1.00-1.01)</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0.73 (0.71-0.74)</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0.82 (0.79-0.85)</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0.89 (0.89-0.90)</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28600">
                <a:tc>
                  <a:txBody>
                    <a:bodyPr/>
                    <a:lstStyle/>
                    <a:p>
                      <a:pPr marL="0" marR="0" indent="139700">
                        <a:lnSpc>
                          <a:spcPct val="115000"/>
                        </a:lnSpc>
                        <a:spcBef>
                          <a:spcPts val="0"/>
                        </a:spcBef>
                        <a:spcAft>
                          <a:spcPts val="0"/>
                        </a:spcAft>
                      </a:pPr>
                      <a:r>
                        <a:rPr lang="en-US" sz="1100">
                          <a:effectLst/>
                          <a:latin typeface="Calibri"/>
                          <a:ea typeface="Times New Roman"/>
                          <a:cs typeface="Times New Roman"/>
                        </a:rPr>
                        <a:t>Fresenius</a:t>
                      </a:r>
                      <a:endParaRPr lang="en-US" sz="110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0.99 (0.98-0.99)</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1.03 (1.02-1.03)</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0.96 (0.95-0.96)</a:t>
                      </a:r>
                      <a:endParaRPr lang="en-US" sz="11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0.79 (0.77-0.80)</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0.86 (0.82-0.89)</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0.91 (0.90-0.92)</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28600">
                <a:tc>
                  <a:txBody>
                    <a:bodyPr/>
                    <a:lstStyle/>
                    <a:p>
                      <a:pPr marL="0" marR="0" indent="139700">
                        <a:lnSpc>
                          <a:spcPct val="115000"/>
                        </a:lnSpc>
                        <a:spcBef>
                          <a:spcPts val="0"/>
                        </a:spcBef>
                        <a:spcAft>
                          <a:spcPts val="0"/>
                        </a:spcAft>
                      </a:pPr>
                      <a:r>
                        <a:rPr lang="en-US" sz="1100">
                          <a:effectLst/>
                          <a:latin typeface="Calibri"/>
                          <a:ea typeface="Times New Roman"/>
                          <a:cs typeface="Times New Roman"/>
                        </a:rPr>
                        <a:t>DCI</a:t>
                      </a:r>
                      <a:endParaRPr lang="en-US" sz="110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0.90 (0.89-0.91)</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0.95 (0.93-0.97)</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0.88 (0.86-0.90)</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0.64 (0.58-0.71)</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0.67 (0.61-0.74)</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0.83 (0.79-0.88)</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28600">
                <a:tc>
                  <a:txBody>
                    <a:bodyPr/>
                    <a:lstStyle/>
                    <a:p>
                      <a:pPr marL="0" marR="0">
                        <a:lnSpc>
                          <a:spcPct val="115000"/>
                        </a:lnSpc>
                        <a:spcBef>
                          <a:spcPts val="0"/>
                        </a:spcBef>
                        <a:spcAft>
                          <a:spcPts val="0"/>
                        </a:spcAft>
                      </a:pPr>
                      <a:r>
                        <a:rPr lang="en-US" sz="1100" b="1">
                          <a:effectLst/>
                          <a:latin typeface="Calibri"/>
                          <a:ea typeface="Times New Roman"/>
                          <a:cs typeface="Times New Roman"/>
                        </a:rPr>
                        <a:t>SDO</a:t>
                      </a:r>
                      <a:endParaRPr lang="en-US" sz="110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0.99 (0.98-1.00)</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1.00 (0.99-1.01)</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1.02 (1.01-1.04)</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0.69 (0.67-0.71)</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0.80 (0.74-0.87)</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0.86 (0.84-0.87)</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28600">
                <a:tc>
                  <a:txBody>
                    <a:bodyPr/>
                    <a:lstStyle/>
                    <a:p>
                      <a:pPr marL="0" marR="0">
                        <a:lnSpc>
                          <a:spcPct val="115000"/>
                        </a:lnSpc>
                        <a:spcBef>
                          <a:spcPts val="0"/>
                        </a:spcBef>
                        <a:spcAft>
                          <a:spcPts val="0"/>
                        </a:spcAft>
                      </a:pPr>
                      <a:r>
                        <a:rPr lang="en-US" sz="1100" b="1">
                          <a:effectLst/>
                          <a:latin typeface="Calibri"/>
                          <a:ea typeface="Times New Roman"/>
                          <a:cs typeface="Times New Roman"/>
                        </a:rPr>
                        <a:t>Hospital-based</a:t>
                      </a:r>
                      <a:endParaRPr lang="en-US" sz="110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0.94 (0.93-0.95)</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0.94 (0.92-0.95)</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1.01 (0.99-1.03)</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0.76 (0.72-0.81)</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0.87 (0.81-0.93)</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0.89 (0.85-0.92)</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28600">
                <a:tc>
                  <a:txBody>
                    <a:bodyPr/>
                    <a:lstStyle/>
                    <a:p>
                      <a:pPr marL="0" marR="0">
                        <a:lnSpc>
                          <a:spcPct val="115000"/>
                        </a:lnSpc>
                        <a:spcBef>
                          <a:spcPts val="0"/>
                        </a:spcBef>
                        <a:spcAft>
                          <a:spcPts val="0"/>
                        </a:spcAft>
                      </a:pPr>
                      <a:r>
                        <a:rPr lang="en-US" sz="1100" b="1">
                          <a:effectLst/>
                          <a:latin typeface="Calibri"/>
                          <a:ea typeface="Times New Roman"/>
                          <a:cs typeface="Times New Roman"/>
                        </a:rPr>
                        <a:t>Independent</a:t>
                      </a:r>
                      <a:endParaRPr lang="en-US" sz="1100">
                        <a:effectLst/>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0.98 (0.98-0.99)</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1.00 (0.99-1.01)</a:t>
                      </a:r>
                      <a:endParaRPr lang="en-US" sz="11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1.00 (0.99-1.01)</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0.75 (0.73-0.77)</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0.75 (0.72-0.79)</a:t>
                      </a:r>
                      <a:endParaRPr lang="en-US" sz="11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0.95 (0.93-0.96)</a:t>
                      </a:r>
                      <a:endParaRPr lang="en-US" sz="11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354352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5715001"/>
            <a:ext cx="7696200" cy="461665"/>
          </a:xfrm>
          <a:prstGeom prst="rect">
            <a:avLst/>
          </a:prstGeom>
        </p:spPr>
        <p:txBody>
          <a:bodyPr wrap="square">
            <a:spAutoFit/>
          </a:bodyPr>
          <a:lstStyle/>
          <a:p>
            <a:r>
              <a:rPr lang="en-US" i="1" baseline="30000" dirty="0"/>
              <a:t>Data source: Special analyses, USRDS ESRD Database. Abbreviations: DCI, Dialysis Clinic, Inc.; FMC, Fresenius; </a:t>
            </a:r>
            <a:r>
              <a:rPr lang="en-US" i="1" baseline="30000" dirty="0" err="1"/>
              <a:t>Hosp</a:t>
            </a:r>
            <a:r>
              <a:rPr lang="en-US" i="1" baseline="30000" dirty="0"/>
              <a:t>-based, hospital-based dialysis centers; </a:t>
            </a:r>
            <a:r>
              <a:rPr lang="en-US" i="1" baseline="30000" dirty="0" err="1"/>
              <a:t>Indep</a:t>
            </a:r>
            <a:r>
              <a:rPr lang="en-US" i="1" baseline="30000" dirty="0"/>
              <a:t>, independent dialysis providers; SDO, small dialysis organizations.</a:t>
            </a:r>
            <a:endParaRPr lang="en-US" i="1" baseline="30000" dirty="0">
              <a:solidFill>
                <a:srgbClr val="FF0000"/>
              </a:solidFill>
            </a:endParaRPr>
          </a:p>
        </p:txBody>
      </p:sp>
      <p:sp>
        <p:nvSpPr>
          <p:cNvPr id="4" name="Rectangle 3"/>
          <p:cNvSpPr/>
          <p:nvPr/>
        </p:nvSpPr>
        <p:spPr>
          <a:xfrm>
            <a:off x="0" y="382409"/>
            <a:ext cx="9144000" cy="379591"/>
          </a:xfrm>
          <a:prstGeom prst="rect">
            <a:avLst/>
          </a:prstGeom>
        </p:spPr>
        <p:txBody>
          <a:bodyPr wrap="square">
            <a:spAutoFit/>
          </a:bodyPr>
          <a:lstStyle/>
          <a:p>
            <a:pPr algn="ctr"/>
            <a:r>
              <a:rPr lang="en-US" sz="2800" b="1" baseline="30000" dirty="0"/>
              <a:t> </a:t>
            </a:r>
            <a:r>
              <a:rPr lang="en-US" sz="2800" b="1" baseline="30000" dirty="0" smtClean="0"/>
              <a:t>Figure </a:t>
            </a:r>
            <a:r>
              <a:rPr lang="en-US" sz="2800" b="1" baseline="30000" dirty="0"/>
              <a:t>10.1 Dialysis unit counts, by unit affiliation, 2010–2013</a:t>
            </a:r>
            <a:endParaRPr lang="en-US" sz="2800" b="1" baseline="30000" dirty="0">
              <a:solidFill>
                <a:srgbClr val="FF0000"/>
              </a:solidFill>
            </a:endParaRPr>
          </a:p>
        </p:txBody>
      </p:sp>
      <p:sp>
        <p:nvSpPr>
          <p:cNvPr id="2" name="Footer Placeholder 1"/>
          <p:cNvSpPr>
            <a:spLocks noGrp="1"/>
          </p:cNvSpPr>
          <p:nvPr>
            <p:ph type="ftr" sz="quarter" idx="10"/>
          </p:nvPr>
        </p:nvSpPr>
        <p:spPr/>
        <p:txBody>
          <a:bodyPr/>
          <a:lstStyle/>
          <a:p>
            <a:r>
              <a:rPr lang="en-US" dirty="0" smtClean="0"/>
              <a:t>Vol 2, ESRD, </a:t>
            </a:r>
            <a:r>
              <a:rPr lang="en-US" dirty="0" err="1" smtClean="0"/>
              <a:t>Ch</a:t>
            </a:r>
            <a:r>
              <a:rPr lang="en-US" dirty="0" smtClean="0"/>
              <a:t> 10</a:t>
            </a:r>
            <a:endParaRPr lang="en-US" dirty="0"/>
          </a:p>
        </p:txBody>
      </p:sp>
      <p:sp>
        <p:nvSpPr>
          <p:cNvPr id="6" name="Slide Number Placeholder 5"/>
          <p:cNvSpPr>
            <a:spLocks noGrp="1"/>
          </p:cNvSpPr>
          <p:nvPr>
            <p:ph type="sldNum" sz="quarter" idx="11"/>
          </p:nvPr>
        </p:nvSpPr>
        <p:spPr/>
        <p:txBody>
          <a:bodyPr/>
          <a:lstStyle/>
          <a:p>
            <a:fld id="{3F227FC0-035E-484D-AA62-D30602925625}" type="slidenum">
              <a:rPr lang="en-US" b="1" smtClean="0"/>
              <a:pPr/>
              <a:t>2</a:t>
            </a:fld>
            <a:endParaRPr lang="en-US" b="1" dirty="0"/>
          </a:p>
        </p:txBody>
      </p:sp>
      <p:pic>
        <p:nvPicPr>
          <p:cNvPr id="6146" name="Picture 2" descr="\\VASA\USRDSdocs\ADR\2015\Chapters\Volume 2 - ESRD\10 - Providers\Powerpoint\ESRDProviders_F1_3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371600"/>
            <a:ext cx="8229600" cy="3703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0717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5715001"/>
            <a:ext cx="7696200" cy="461665"/>
          </a:xfrm>
          <a:prstGeom prst="rect">
            <a:avLst/>
          </a:prstGeom>
        </p:spPr>
        <p:txBody>
          <a:bodyPr wrap="square">
            <a:spAutoFit/>
          </a:bodyPr>
          <a:lstStyle/>
          <a:p>
            <a:r>
              <a:rPr lang="en-US" i="1" baseline="30000" dirty="0"/>
              <a:t>Data source: Special analyses, USRDS ESRD Database. Abbreviations: DCI, Dialysis Clinic, Inc.; FMC, Fresenius; </a:t>
            </a:r>
            <a:r>
              <a:rPr lang="en-US" i="1" baseline="30000" dirty="0" err="1"/>
              <a:t>Hosp</a:t>
            </a:r>
            <a:r>
              <a:rPr lang="en-US" i="1" baseline="30000" dirty="0"/>
              <a:t>-based, hospital-based dialysis centers; </a:t>
            </a:r>
            <a:r>
              <a:rPr lang="en-US" i="1" baseline="30000" dirty="0" err="1"/>
              <a:t>Indep</a:t>
            </a:r>
            <a:r>
              <a:rPr lang="en-US" i="1" baseline="30000" dirty="0"/>
              <a:t>, independent dialysis providers; SDO, small dialysis organizations.</a:t>
            </a:r>
            <a:endParaRPr lang="en-US" i="1" baseline="30000" dirty="0">
              <a:solidFill>
                <a:srgbClr val="FF0000"/>
              </a:solidFill>
            </a:endParaRPr>
          </a:p>
        </p:txBody>
      </p:sp>
      <p:sp>
        <p:nvSpPr>
          <p:cNvPr id="4" name="Rectangle 3"/>
          <p:cNvSpPr/>
          <p:nvPr/>
        </p:nvSpPr>
        <p:spPr>
          <a:xfrm>
            <a:off x="0" y="382409"/>
            <a:ext cx="9144000" cy="379591"/>
          </a:xfrm>
          <a:prstGeom prst="rect">
            <a:avLst/>
          </a:prstGeom>
        </p:spPr>
        <p:txBody>
          <a:bodyPr wrap="square">
            <a:spAutoFit/>
          </a:bodyPr>
          <a:lstStyle/>
          <a:p>
            <a:pPr algn="ctr"/>
            <a:r>
              <a:rPr lang="en-US" sz="2800" b="1" baseline="30000" dirty="0"/>
              <a:t>Figure 10.2 Dialysis patient counts, by unit affiliation, 2010–2013</a:t>
            </a:r>
            <a:endParaRPr lang="en-US" sz="2800" b="1" baseline="30000" dirty="0">
              <a:solidFill>
                <a:srgbClr val="FF0000"/>
              </a:solidFill>
            </a:endParaRPr>
          </a:p>
        </p:txBody>
      </p:sp>
      <p:sp>
        <p:nvSpPr>
          <p:cNvPr id="2" name="Footer Placeholder 1"/>
          <p:cNvSpPr>
            <a:spLocks noGrp="1"/>
          </p:cNvSpPr>
          <p:nvPr>
            <p:ph type="ftr" sz="quarter" idx="10"/>
          </p:nvPr>
        </p:nvSpPr>
        <p:spPr/>
        <p:txBody>
          <a:bodyPr/>
          <a:lstStyle/>
          <a:p>
            <a:r>
              <a:rPr lang="en-US" dirty="0" smtClean="0"/>
              <a:t>Vol 2, ESRD, </a:t>
            </a:r>
            <a:r>
              <a:rPr lang="en-US" dirty="0" err="1" smtClean="0"/>
              <a:t>Ch</a:t>
            </a:r>
            <a:r>
              <a:rPr lang="en-US" dirty="0" smtClean="0"/>
              <a:t> 10</a:t>
            </a:r>
            <a:endParaRPr lang="en-US" dirty="0"/>
          </a:p>
        </p:txBody>
      </p:sp>
      <p:sp>
        <p:nvSpPr>
          <p:cNvPr id="6" name="Slide Number Placeholder 5"/>
          <p:cNvSpPr>
            <a:spLocks noGrp="1"/>
          </p:cNvSpPr>
          <p:nvPr>
            <p:ph type="sldNum" sz="quarter" idx="11"/>
          </p:nvPr>
        </p:nvSpPr>
        <p:spPr/>
        <p:txBody>
          <a:bodyPr/>
          <a:lstStyle/>
          <a:p>
            <a:fld id="{3F227FC0-035E-484D-AA62-D30602925625}" type="slidenum">
              <a:rPr lang="en-US" b="1" smtClean="0"/>
              <a:pPr/>
              <a:t>3</a:t>
            </a:fld>
            <a:endParaRPr lang="en-US" b="1" dirty="0"/>
          </a:p>
        </p:txBody>
      </p:sp>
      <p:pic>
        <p:nvPicPr>
          <p:cNvPr id="7170" name="Picture 2" descr="\\VASA\USRDSdocs\ADR\2015\Chapters\Volume 2 - ESRD\10 - Providers\Powerpoint\ESRDProviders_F2_3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600200"/>
            <a:ext cx="82296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6598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6021209"/>
            <a:ext cx="7696200" cy="379591"/>
          </a:xfrm>
          <a:prstGeom prst="rect">
            <a:avLst/>
          </a:prstGeom>
        </p:spPr>
        <p:txBody>
          <a:bodyPr wrap="square">
            <a:spAutoFit/>
          </a:bodyPr>
          <a:lstStyle/>
          <a:p>
            <a:r>
              <a:rPr lang="en-US" sz="1400" i="1" baseline="30000" dirty="0"/>
              <a:t>Data source: Special analyses, USRDS ESRD Database. Abbreviations: HD, hemodialysis; </a:t>
            </a:r>
            <a:r>
              <a:rPr lang="en-US" sz="1400" i="1" baseline="30000" dirty="0" err="1"/>
              <a:t>Hosp</a:t>
            </a:r>
            <a:r>
              <a:rPr lang="en-US" sz="1400" i="1" baseline="30000" dirty="0"/>
              <a:t>-based, hospital-based dialysis centers; </a:t>
            </a:r>
            <a:r>
              <a:rPr lang="en-US" sz="1400" i="1" baseline="30000" dirty="0" err="1"/>
              <a:t>Indep</a:t>
            </a:r>
            <a:r>
              <a:rPr lang="en-US" sz="1400" i="1" baseline="30000" dirty="0"/>
              <a:t>, independent dialysis providers; LDO, large dialysis organizations; PD, peritoneal dialysis; SDO, small dialysis organizations.</a:t>
            </a:r>
            <a:endParaRPr lang="en-US" sz="1400" i="1" baseline="30000" dirty="0">
              <a:solidFill>
                <a:srgbClr val="FF0000"/>
              </a:solidFill>
            </a:endParaRPr>
          </a:p>
        </p:txBody>
      </p:sp>
      <p:sp>
        <p:nvSpPr>
          <p:cNvPr id="4" name="Rectangle 3"/>
          <p:cNvSpPr/>
          <p:nvPr/>
        </p:nvSpPr>
        <p:spPr>
          <a:xfrm>
            <a:off x="0" y="313549"/>
            <a:ext cx="9144000" cy="379591"/>
          </a:xfrm>
          <a:prstGeom prst="rect">
            <a:avLst/>
          </a:prstGeom>
        </p:spPr>
        <p:txBody>
          <a:bodyPr wrap="square">
            <a:spAutoFit/>
          </a:bodyPr>
          <a:lstStyle/>
          <a:p>
            <a:pPr algn="ctr"/>
            <a:r>
              <a:rPr lang="en-US" sz="2800" b="1" baseline="30000" dirty="0"/>
              <a:t>Figure 10.3 Prevalence of dialysis modality, by unit affiliation, </a:t>
            </a:r>
            <a:r>
              <a:rPr lang="en-US" sz="2800" b="1" baseline="30000" dirty="0" smtClean="0"/>
              <a:t>2010–2013</a:t>
            </a:r>
            <a:endParaRPr lang="en-US" sz="2600" b="1" baseline="30000" dirty="0"/>
          </a:p>
        </p:txBody>
      </p:sp>
      <p:sp>
        <p:nvSpPr>
          <p:cNvPr id="2" name="Footer Placeholder 1"/>
          <p:cNvSpPr>
            <a:spLocks noGrp="1"/>
          </p:cNvSpPr>
          <p:nvPr>
            <p:ph type="ftr" sz="quarter" idx="10"/>
          </p:nvPr>
        </p:nvSpPr>
        <p:spPr/>
        <p:txBody>
          <a:bodyPr/>
          <a:lstStyle/>
          <a:p>
            <a:r>
              <a:rPr lang="en-US" dirty="0" smtClean="0"/>
              <a:t>Vol 2, ESRD, </a:t>
            </a:r>
            <a:r>
              <a:rPr lang="en-US" dirty="0" err="1" smtClean="0"/>
              <a:t>Ch</a:t>
            </a:r>
            <a:r>
              <a:rPr lang="en-US" dirty="0" smtClean="0"/>
              <a:t> 10</a:t>
            </a:r>
            <a:endParaRPr lang="en-US" dirty="0"/>
          </a:p>
        </p:txBody>
      </p:sp>
      <p:sp>
        <p:nvSpPr>
          <p:cNvPr id="6" name="Slide Number Placeholder 5"/>
          <p:cNvSpPr>
            <a:spLocks noGrp="1"/>
          </p:cNvSpPr>
          <p:nvPr>
            <p:ph type="sldNum" sz="quarter" idx="11"/>
          </p:nvPr>
        </p:nvSpPr>
        <p:spPr/>
        <p:txBody>
          <a:bodyPr/>
          <a:lstStyle/>
          <a:p>
            <a:fld id="{3F227FC0-035E-484D-AA62-D30602925625}" type="slidenum">
              <a:rPr lang="en-US" b="1" smtClean="0"/>
              <a:pPr/>
              <a:t>4</a:t>
            </a:fld>
            <a:endParaRPr lang="en-US" b="1" dirty="0"/>
          </a:p>
        </p:txBody>
      </p:sp>
      <p:pic>
        <p:nvPicPr>
          <p:cNvPr id="8202" name="Picture 10" descr="\\VASA\USRDSdocs\ADR\2015\Chapters\Volume 2 - ESRD\10 - Providers\Powerpoint\ESRDProviders_F3a_3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1962" y="1107745"/>
            <a:ext cx="27432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8203" name="Picture 11" descr="\\VASA\USRDSdocs\ADR\2015\Chapters\Volume 2 - ESRD\10 - Providers\Powerpoint\ESRDProviders_F3b_30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52800" y="1107745"/>
            <a:ext cx="27432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8204" name="Picture 12" descr="\\VASA\USRDSdocs\ADR\2015\Chapters\Volume 2 - ESRD\10 - Providers\Powerpoint\ESRDProviders_F3c_30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48400" y="1107745"/>
            <a:ext cx="27432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8205" name="Picture 13" descr="\\VASA\USRDSdocs\ADR\2015\Chapters\Volume 2 - ESRD\10 - Providers\Powerpoint\ESRDProviders_F3d_300.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1962" y="2819400"/>
            <a:ext cx="27432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8206" name="Picture 14" descr="\\VASA\USRDSdocs\ADR\2015\Chapters\Volume 2 - ESRD\10 - Providers\Powerpoint\ESRDProviders_F3e_300.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352800" y="2819400"/>
            <a:ext cx="27432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8207" name="Picture 15" descr="\\VASA\USRDSdocs\ADR\2015\Chapters\Volume 2 - ESRD\10 - Providers\Powerpoint\ESRDProviders_F3f_300.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248400" y="2819400"/>
            <a:ext cx="27432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8208" name="Picture 16" descr="\\VASA\USRDSdocs\ADR\2015\Chapters\Volume 2 - ESRD\10 - Providers\Powerpoint\ESRDProviders_F3g_300.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752600" y="4572000"/>
            <a:ext cx="27432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8209" name="Picture 17" descr="\\VASA\USRDSdocs\ADR\2015\Chapters\Volume 2 - ESRD\10 - Providers\Powerpoint\ESRDProviders_F3h_300.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805149" y="4572000"/>
            <a:ext cx="2743200" cy="1371600"/>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21"/>
          <p:cNvSpPr/>
          <p:nvPr/>
        </p:nvSpPr>
        <p:spPr>
          <a:xfrm>
            <a:off x="609600" y="914400"/>
            <a:ext cx="1371600" cy="297517"/>
          </a:xfrm>
          <a:prstGeom prst="rect">
            <a:avLst/>
          </a:prstGeom>
        </p:spPr>
        <p:txBody>
          <a:bodyPr wrap="square">
            <a:spAutoFit/>
          </a:bodyPr>
          <a:lstStyle/>
          <a:p>
            <a:r>
              <a:rPr lang="en-US" sz="2000" b="1" baseline="30000" dirty="0" smtClean="0"/>
              <a:t>All patients</a:t>
            </a:r>
            <a:endParaRPr lang="en-US" sz="2000" b="1" baseline="30000" dirty="0"/>
          </a:p>
        </p:txBody>
      </p:sp>
      <p:sp>
        <p:nvSpPr>
          <p:cNvPr id="23" name="Rectangle 22"/>
          <p:cNvSpPr/>
          <p:nvPr/>
        </p:nvSpPr>
        <p:spPr>
          <a:xfrm>
            <a:off x="3429000" y="914400"/>
            <a:ext cx="1371600" cy="297517"/>
          </a:xfrm>
          <a:prstGeom prst="rect">
            <a:avLst/>
          </a:prstGeom>
        </p:spPr>
        <p:txBody>
          <a:bodyPr wrap="square">
            <a:spAutoFit/>
          </a:bodyPr>
          <a:lstStyle/>
          <a:p>
            <a:r>
              <a:rPr lang="en-US" sz="2000" b="1" baseline="30000" dirty="0" smtClean="0"/>
              <a:t>Female patients</a:t>
            </a:r>
            <a:endParaRPr lang="en-US" sz="2000" b="1" baseline="30000" dirty="0"/>
          </a:p>
        </p:txBody>
      </p:sp>
      <p:sp>
        <p:nvSpPr>
          <p:cNvPr id="24" name="Rectangle 23"/>
          <p:cNvSpPr/>
          <p:nvPr/>
        </p:nvSpPr>
        <p:spPr>
          <a:xfrm>
            <a:off x="6324600" y="914400"/>
            <a:ext cx="1371600" cy="297517"/>
          </a:xfrm>
          <a:prstGeom prst="rect">
            <a:avLst/>
          </a:prstGeom>
        </p:spPr>
        <p:txBody>
          <a:bodyPr wrap="square">
            <a:spAutoFit/>
          </a:bodyPr>
          <a:lstStyle/>
          <a:p>
            <a:r>
              <a:rPr lang="en-US" sz="2000" b="1" baseline="30000" dirty="0"/>
              <a:t>M</a:t>
            </a:r>
            <a:r>
              <a:rPr lang="en-US" sz="2000" b="1" baseline="30000" dirty="0" smtClean="0"/>
              <a:t>ale patients</a:t>
            </a:r>
            <a:endParaRPr lang="en-US" sz="2000" b="1" baseline="30000" dirty="0"/>
          </a:p>
        </p:txBody>
      </p:sp>
      <p:sp>
        <p:nvSpPr>
          <p:cNvPr id="25" name="Rectangle 24"/>
          <p:cNvSpPr/>
          <p:nvPr/>
        </p:nvSpPr>
        <p:spPr>
          <a:xfrm>
            <a:off x="609600" y="2674283"/>
            <a:ext cx="1371600" cy="297517"/>
          </a:xfrm>
          <a:prstGeom prst="rect">
            <a:avLst/>
          </a:prstGeom>
        </p:spPr>
        <p:txBody>
          <a:bodyPr wrap="square">
            <a:spAutoFit/>
          </a:bodyPr>
          <a:lstStyle/>
          <a:p>
            <a:r>
              <a:rPr lang="en-US" sz="2000" b="1" baseline="30000" dirty="0" smtClean="0"/>
              <a:t>White patients</a:t>
            </a:r>
            <a:endParaRPr lang="en-US" sz="2000" b="1" baseline="30000" dirty="0"/>
          </a:p>
        </p:txBody>
      </p:sp>
      <p:sp>
        <p:nvSpPr>
          <p:cNvPr id="26" name="Rectangle 25"/>
          <p:cNvSpPr/>
          <p:nvPr/>
        </p:nvSpPr>
        <p:spPr>
          <a:xfrm>
            <a:off x="3429000" y="2667000"/>
            <a:ext cx="2667000" cy="297517"/>
          </a:xfrm>
          <a:prstGeom prst="rect">
            <a:avLst/>
          </a:prstGeom>
        </p:spPr>
        <p:txBody>
          <a:bodyPr wrap="square">
            <a:spAutoFit/>
          </a:bodyPr>
          <a:lstStyle/>
          <a:p>
            <a:r>
              <a:rPr lang="en-US" sz="2000" b="1" baseline="30000" dirty="0" smtClean="0"/>
              <a:t>African American patients</a:t>
            </a:r>
            <a:endParaRPr lang="en-US" sz="2000" b="1" baseline="30000" dirty="0"/>
          </a:p>
        </p:txBody>
      </p:sp>
      <p:sp>
        <p:nvSpPr>
          <p:cNvPr id="27" name="Rectangle 26"/>
          <p:cNvSpPr/>
          <p:nvPr/>
        </p:nvSpPr>
        <p:spPr>
          <a:xfrm>
            <a:off x="6324600" y="2667000"/>
            <a:ext cx="1371600" cy="297517"/>
          </a:xfrm>
          <a:prstGeom prst="rect">
            <a:avLst/>
          </a:prstGeom>
        </p:spPr>
        <p:txBody>
          <a:bodyPr wrap="square">
            <a:spAutoFit/>
          </a:bodyPr>
          <a:lstStyle/>
          <a:p>
            <a:r>
              <a:rPr lang="en-US" sz="2000" b="1" baseline="30000" dirty="0" smtClean="0"/>
              <a:t>Asian patients</a:t>
            </a:r>
            <a:endParaRPr lang="en-US" sz="2000" b="1" baseline="30000" dirty="0"/>
          </a:p>
        </p:txBody>
      </p:sp>
      <p:sp>
        <p:nvSpPr>
          <p:cNvPr id="28" name="Rectangle 27"/>
          <p:cNvSpPr/>
          <p:nvPr/>
        </p:nvSpPr>
        <p:spPr>
          <a:xfrm>
            <a:off x="1905000" y="4426883"/>
            <a:ext cx="2552700" cy="297517"/>
          </a:xfrm>
          <a:prstGeom prst="rect">
            <a:avLst/>
          </a:prstGeom>
        </p:spPr>
        <p:txBody>
          <a:bodyPr wrap="square">
            <a:spAutoFit/>
          </a:bodyPr>
          <a:lstStyle/>
          <a:p>
            <a:r>
              <a:rPr lang="en-US" sz="2000" b="1" baseline="30000" dirty="0" smtClean="0"/>
              <a:t>Native American patients</a:t>
            </a:r>
            <a:endParaRPr lang="en-US" sz="2000" b="1" baseline="30000" dirty="0"/>
          </a:p>
        </p:txBody>
      </p:sp>
      <p:sp>
        <p:nvSpPr>
          <p:cNvPr id="29" name="Rectangle 28"/>
          <p:cNvSpPr/>
          <p:nvPr/>
        </p:nvSpPr>
        <p:spPr>
          <a:xfrm>
            <a:off x="4914900" y="4419600"/>
            <a:ext cx="2552700" cy="297517"/>
          </a:xfrm>
          <a:prstGeom prst="rect">
            <a:avLst/>
          </a:prstGeom>
        </p:spPr>
        <p:txBody>
          <a:bodyPr wrap="square">
            <a:spAutoFit/>
          </a:bodyPr>
          <a:lstStyle/>
          <a:p>
            <a:r>
              <a:rPr lang="en-US" sz="2000" b="1" baseline="30000" dirty="0" smtClean="0"/>
              <a:t>Hispanic patients</a:t>
            </a:r>
            <a:endParaRPr lang="en-US" sz="2000" b="1" baseline="30000" dirty="0"/>
          </a:p>
        </p:txBody>
      </p:sp>
    </p:spTree>
    <p:extLst>
      <p:ext uri="{BB962C8B-B14F-4D97-AF65-F5344CB8AC3E}">
        <p14:creationId xmlns:p14="http://schemas.microsoft.com/office/powerpoint/2010/main" val="13363366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6021209"/>
            <a:ext cx="7696200" cy="379591"/>
          </a:xfrm>
          <a:prstGeom prst="rect">
            <a:avLst/>
          </a:prstGeom>
        </p:spPr>
        <p:txBody>
          <a:bodyPr wrap="square">
            <a:spAutoFit/>
          </a:bodyPr>
          <a:lstStyle/>
          <a:p>
            <a:r>
              <a:rPr lang="en-US" sz="1400" i="1" baseline="30000" dirty="0"/>
              <a:t>Data source: Special analyses, USRDS ESRD Database. Abbreviations: HD, hemodialysis; </a:t>
            </a:r>
            <a:r>
              <a:rPr lang="en-US" sz="1400" i="1" baseline="30000" dirty="0" err="1"/>
              <a:t>Hosp</a:t>
            </a:r>
            <a:r>
              <a:rPr lang="en-US" sz="1400" i="1" baseline="30000" dirty="0"/>
              <a:t>-based, hospital-based dialysis centers; </a:t>
            </a:r>
            <a:r>
              <a:rPr lang="en-US" sz="1400" i="1" baseline="30000" dirty="0" err="1"/>
              <a:t>Indep</a:t>
            </a:r>
            <a:r>
              <a:rPr lang="en-US" sz="1400" i="1" baseline="30000" dirty="0"/>
              <a:t>, independent dialysis providers; LDO, large dialysis organizations; PD, peritoneal dialysis; SDO, small dialysis organizations.</a:t>
            </a:r>
            <a:endParaRPr lang="en-US" sz="1400" i="1" baseline="30000" dirty="0">
              <a:solidFill>
                <a:srgbClr val="FF0000"/>
              </a:solidFill>
            </a:endParaRPr>
          </a:p>
        </p:txBody>
      </p:sp>
      <p:sp>
        <p:nvSpPr>
          <p:cNvPr id="4" name="Rectangle 3"/>
          <p:cNvSpPr/>
          <p:nvPr/>
        </p:nvSpPr>
        <p:spPr>
          <a:xfrm>
            <a:off x="0" y="313549"/>
            <a:ext cx="9144000" cy="666849"/>
          </a:xfrm>
          <a:prstGeom prst="rect">
            <a:avLst/>
          </a:prstGeom>
        </p:spPr>
        <p:txBody>
          <a:bodyPr wrap="square">
            <a:spAutoFit/>
          </a:bodyPr>
          <a:lstStyle/>
          <a:p>
            <a:pPr algn="ctr"/>
            <a:r>
              <a:rPr lang="en-US" sz="2800" b="1" baseline="30000" dirty="0"/>
              <a:t>Figure 10.4 Prevalence of vascular access types among incident hemodialysis patients, </a:t>
            </a:r>
          </a:p>
          <a:p>
            <a:pPr algn="ctr"/>
            <a:r>
              <a:rPr lang="en-US" sz="2800" b="1" baseline="30000" dirty="0"/>
              <a:t>by unit affiliation, 2013</a:t>
            </a:r>
            <a:endParaRPr lang="en-US" sz="2600" b="1" baseline="30000" dirty="0"/>
          </a:p>
        </p:txBody>
      </p:sp>
      <p:sp>
        <p:nvSpPr>
          <p:cNvPr id="2" name="Footer Placeholder 1"/>
          <p:cNvSpPr>
            <a:spLocks noGrp="1"/>
          </p:cNvSpPr>
          <p:nvPr>
            <p:ph type="ftr" sz="quarter" idx="10"/>
          </p:nvPr>
        </p:nvSpPr>
        <p:spPr/>
        <p:txBody>
          <a:bodyPr/>
          <a:lstStyle/>
          <a:p>
            <a:r>
              <a:rPr lang="en-US" dirty="0" smtClean="0"/>
              <a:t>Vol 2, ESRD, </a:t>
            </a:r>
            <a:r>
              <a:rPr lang="en-US" dirty="0" err="1" smtClean="0"/>
              <a:t>Ch</a:t>
            </a:r>
            <a:r>
              <a:rPr lang="en-US" dirty="0" smtClean="0"/>
              <a:t> 10</a:t>
            </a:r>
            <a:endParaRPr lang="en-US" dirty="0"/>
          </a:p>
        </p:txBody>
      </p:sp>
      <p:sp>
        <p:nvSpPr>
          <p:cNvPr id="6" name="Slide Number Placeholder 5"/>
          <p:cNvSpPr>
            <a:spLocks noGrp="1"/>
          </p:cNvSpPr>
          <p:nvPr>
            <p:ph type="sldNum" sz="quarter" idx="11"/>
          </p:nvPr>
        </p:nvSpPr>
        <p:spPr/>
        <p:txBody>
          <a:bodyPr/>
          <a:lstStyle/>
          <a:p>
            <a:fld id="{3F227FC0-035E-484D-AA62-D30602925625}" type="slidenum">
              <a:rPr lang="en-US" b="1" smtClean="0"/>
              <a:pPr/>
              <a:t>5</a:t>
            </a:fld>
            <a:endParaRPr lang="en-US" b="1" dirty="0"/>
          </a:p>
        </p:txBody>
      </p:sp>
      <p:pic>
        <p:nvPicPr>
          <p:cNvPr id="8202" name="Picture 10"/>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461962" y="1176325"/>
            <a:ext cx="2743200" cy="1234439"/>
          </a:xfrm>
          <a:prstGeom prst="rect">
            <a:avLst/>
          </a:prstGeom>
          <a:noFill/>
          <a:extLst>
            <a:ext uri="{909E8E84-426E-40DD-AFC4-6F175D3DCCD1}">
              <a14:hiddenFill xmlns:a14="http://schemas.microsoft.com/office/drawing/2010/main">
                <a:solidFill>
                  <a:srgbClr val="FFFFFF"/>
                </a:solidFill>
              </a14:hiddenFill>
            </a:ext>
          </a:extLst>
        </p:spPr>
      </p:pic>
      <p:pic>
        <p:nvPicPr>
          <p:cNvPr id="8203" name="Picture 11"/>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352800" y="1176325"/>
            <a:ext cx="2743200" cy="1234439"/>
          </a:xfrm>
          <a:prstGeom prst="rect">
            <a:avLst/>
          </a:prstGeom>
          <a:noFill/>
          <a:extLst>
            <a:ext uri="{909E8E84-426E-40DD-AFC4-6F175D3DCCD1}">
              <a14:hiddenFill xmlns:a14="http://schemas.microsoft.com/office/drawing/2010/main">
                <a:solidFill>
                  <a:srgbClr val="FFFFFF"/>
                </a:solidFill>
              </a14:hiddenFill>
            </a:ext>
          </a:extLst>
        </p:spPr>
      </p:pic>
      <p:pic>
        <p:nvPicPr>
          <p:cNvPr id="8204" name="Picture 1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6248400" y="1176325"/>
            <a:ext cx="2743200" cy="1234439"/>
          </a:xfrm>
          <a:prstGeom prst="rect">
            <a:avLst/>
          </a:prstGeom>
          <a:noFill/>
          <a:extLst>
            <a:ext uri="{909E8E84-426E-40DD-AFC4-6F175D3DCCD1}">
              <a14:hiddenFill xmlns:a14="http://schemas.microsoft.com/office/drawing/2010/main">
                <a:solidFill>
                  <a:srgbClr val="FFFFFF"/>
                </a:solidFill>
              </a14:hiddenFill>
            </a:ext>
          </a:extLst>
        </p:spPr>
      </p:pic>
      <p:pic>
        <p:nvPicPr>
          <p:cNvPr id="8205" name="Picture 13"/>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461962" y="2887980"/>
            <a:ext cx="2743200" cy="1234439"/>
          </a:xfrm>
          <a:prstGeom prst="rect">
            <a:avLst/>
          </a:prstGeom>
          <a:noFill/>
          <a:extLst>
            <a:ext uri="{909E8E84-426E-40DD-AFC4-6F175D3DCCD1}">
              <a14:hiddenFill xmlns:a14="http://schemas.microsoft.com/office/drawing/2010/main">
                <a:solidFill>
                  <a:srgbClr val="FFFFFF"/>
                </a:solidFill>
              </a14:hiddenFill>
            </a:ext>
          </a:extLst>
        </p:spPr>
      </p:pic>
      <p:pic>
        <p:nvPicPr>
          <p:cNvPr id="8206" name="Picture 14"/>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3352800" y="2887980"/>
            <a:ext cx="2743200" cy="1234439"/>
          </a:xfrm>
          <a:prstGeom prst="rect">
            <a:avLst/>
          </a:prstGeom>
          <a:noFill/>
          <a:extLst>
            <a:ext uri="{909E8E84-426E-40DD-AFC4-6F175D3DCCD1}">
              <a14:hiddenFill xmlns:a14="http://schemas.microsoft.com/office/drawing/2010/main">
                <a:solidFill>
                  <a:srgbClr val="FFFFFF"/>
                </a:solidFill>
              </a14:hiddenFill>
            </a:ext>
          </a:extLst>
        </p:spPr>
      </p:pic>
      <p:pic>
        <p:nvPicPr>
          <p:cNvPr id="8207" name="Picture 15"/>
          <p:cNvPicPr>
            <a:picLocks noChangeAspect="1" noChangeArrowheads="1"/>
          </p:cNvPicPr>
          <p:nvPr/>
        </p:nvPicPr>
        <p:blipFill>
          <a:blip r:embed="rId7" cstate="print">
            <a:extLst>
              <a:ext uri="{28A0092B-C50C-407E-A947-70E740481C1C}">
                <a14:useLocalDpi xmlns:a14="http://schemas.microsoft.com/office/drawing/2010/main" val="0"/>
              </a:ext>
            </a:extLst>
          </a:blip>
          <a:stretch>
            <a:fillRect/>
          </a:stretch>
        </p:blipFill>
        <p:spPr bwMode="auto">
          <a:xfrm>
            <a:off x="6248400" y="2887980"/>
            <a:ext cx="2743200" cy="1234439"/>
          </a:xfrm>
          <a:prstGeom prst="rect">
            <a:avLst/>
          </a:prstGeom>
          <a:noFill/>
          <a:extLst>
            <a:ext uri="{909E8E84-426E-40DD-AFC4-6F175D3DCCD1}">
              <a14:hiddenFill xmlns:a14="http://schemas.microsoft.com/office/drawing/2010/main">
                <a:solidFill>
                  <a:srgbClr val="FFFFFF"/>
                </a:solidFill>
              </a14:hiddenFill>
            </a:ext>
          </a:extLst>
        </p:spPr>
      </p:pic>
      <p:pic>
        <p:nvPicPr>
          <p:cNvPr id="8208" name="Picture 16"/>
          <p:cNvPicPr>
            <a:picLocks noChangeAspect="1" noChangeArrowheads="1"/>
          </p:cNvPicPr>
          <p:nvPr/>
        </p:nvPicPr>
        <p:blipFill>
          <a:blip r:embed="rId8" cstate="print">
            <a:extLst>
              <a:ext uri="{28A0092B-C50C-407E-A947-70E740481C1C}">
                <a14:useLocalDpi xmlns:a14="http://schemas.microsoft.com/office/drawing/2010/main" val="0"/>
              </a:ext>
            </a:extLst>
          </a:blip>
          <a:stretch>
            <a:fillRect/>
          </a:stretch>
        </p:blipFill>
        <p:spPr bwMode="auto">
          <a:xfrm>
            <a:off x="1752600" y="4640580"/>
            <a:ext cx="2743200" cy="1234439"/>
          </a:xfrm>
          <a:prstGeom prst="rect">
            <a:avLst/>
          </a:prstGeom>
          <a:noFill/>
          <a:extLst>
            <a:ext uri="{909E8E84-426E-40DD-AFC4-6F175D3DCCD1}">
              <a14:hiddenFill xmlns:a14="http://schemas.microsoft.com/office/drawing/2010/main">
                <a:solidFill>
                  <a:srgbClr val="FFFFFF"/>
                </a:solidFill>
              </a14:hiddenFill>
            </a:ext>
          </a:extLst>
        </p:spPr>
      </p:pic>
      <p:pic>
        <p:nvPicPr>
          <p:cNvPr id="8209" name="Picture 17"/>
          <p:cNvPicPr>
            <a:picLocks noChangeAspect="1" noChangeArrowheads="1"/>
          </p:cNvPicPr>
          <p:nvPr/>
        </p:nvPicPr>
        <p:blipFill>
          <a:blip r:embed="rId9" cstate="print">
            <a:extLst>
              <a:ext uri="{28A0092B-C50C-407E-A947-70E740481C1C}">
                <a14:useLocalDpi xmlns:a14="http://schemas.microsoft.com/office/drawing/2010/main" val="0"/>
              </a:ext>
            </a:extLst>
          </a:blip>
          <a:stretch>
            <a:fillRect/>
          </a:stretch>
        </p:blipFill>
        <p:spPr bwMode="auto">
          <a:xfrm>
            <a:off x="4805149" y="4640580"/>
            <a:ext cx="2743200" cy="1234439"/>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21"/>
          <p:cNvSpPr/>
          <p:nvPr/>
        </p:nvSpPr>
        <p:spPr>
          <a:xfrm>
            <a:off x="609600" y="914400"/>
            <a:ext cx="1371600" cy="297517"/>
          </a:xfrm>
          <a:prstGeom prst="rect">
            <a:avLst/>
          </a:prstGeom>
        </p:spPr>
        <p:txBody>
          <a:bodyPr wrap="square">
            <a:spAutoFit/>
          </a:bodyPr>
          <a:lstStyle/>
          <a:p>
            <a:r>
              <a:rPr lang="en-US" sz="2000" b="1" baseline="30000" dirty="0" smtClean="0"/>
              <a:t>All patients</a:t>
            </a:r>
            <a:endParaRPr lang="en-US" sz="2000" b="1" baseline="30000" dirty="0"/>
          </a:p>
        </p:txBody>
      </p:sp>
      <p:sp>
        <p:nvSpPr>
          <p:cNvPr id="23" name="Rectangle 22"/>
          <p:cNvSpPr/>
          <p:nvPr/>
        </p:nvSpPr>
        <p:spPr>
          <a:xfrm>
            <a:off x="3429000" y="914400"/>
            <a:ext cx="1371600" cy="297517"/>
          </a:xfrm>
          <a:prstGeom prst="rect">
            <a:avLst/>
          </a:prstGeom>
        </p:spPr>
        <p:txBody>
          <a:bodyPr wrap="square">
            <a:spAutoFit/>
          </a:bodyPr>
          <a:lstStyle/>
          <a:p>
            <a:r>
              <a:rPr lang="en-US" sz="2000" b="1" baseline="30000" dirty="0" smtClean="0"/>
              <a:t>Female patients</a:t>
            </a:r>
            <a:endParaRPr lang="en-US" sz="2000" b="1" baseline="30000" dirty="0"/>
          </a:p>
        </p:txBody>
      </p:sp>
      <p:sp>
        <p:nvSpPr>
          <p:cNvPr id="24" name="Rectangle 23"/>
          <p:cNvSpPr/>
          <p:nvPr/>
        </p:nvSpPr>
        <p:spPr>
          <a:xfrm>
            <a:off x="6324600" y="914400"/>
            <a:ext cx="1371600" cy="297517"/>
          </a:xfrm>
          <a:prstGeom prst="rect">
            <a:avLst/>
          </a:prstGeom>
        </p:spPr>
        <p:txBody>
          <a:bodyPr wrap="square">
            <a:spAutoFit/>
          </a:bodyPr>
          <a:lstStyle/>
          <a:p>
            <a:r>
              <a:rPr lang="en-US" sz="2000" b="1" baseline="30000" dirty="0"/>
              <a:t>M</a:t>
            </a:r>
            <a:r>
              <a:rPr lang="en-US" sz="2000" b="1" baseline="30000" dirty="0" smtClean="0"/>
              <a:t>ale patients</a:t>
            </a:r>
            <a:endParaRPr lang="en-US" sz="2000" b="1" baseline="30000" dirty="0"/>
          </a:p>
        </p:txBody>
      </p:sp>
      <p:sp>
        <p:nvSpPr>
          <p:cNvPr id="25" name="Rectangle 24"/>
          <p:cNvSpPr/>
          <p:nvPr/>
        </p:nvSpPr>
        <p:spPr>
          <a:xfrm>
            <a:off x="609600" y="2674283"/>
            <a:ext cx="1371600" cy="297517"/>
          </a:xfrm>
          <a:prstGeom prst="rect">
            <a:avLst/>
          </a:prstGeom>
        </p:spPr>
        <p:txBody>
          <a:bodyPr wrap="square">
            <a:spAutoFit/>
          </a:bodyPr>
          <a:lstStyle/>
          <a:p>
            <a:r>
              <a:rPr lang="en-US" sz="2000" b="1" baseline="30000" dirty="0" smtClean="0"/>
              <a:t>White patients</a:t>
            </a:r>
            <a:endParaRPr lang="en-US" sz="2000" b="1" baseline="30000" dirty="0"/>
          </a:p>
        </p:txBody>
      </p:sp>
      <p:sp>
        <p:nvSpPr>
          <p:cNvPr id="26" name="Rectangle 25"/>
          <p:cNvSpPr/>
          <p:nvPr/>
        </p:nvSpPr>
        <p:spPr>
          <a:xfrm>
            <a:off x="3429000" y="2667000"/>
            <a:ext cx="2667000" cy="297517"/>
          </a:xfrm>
          <a:prstGeom prst="rect">
            <a:avLst/>
          </a:prstGeom>
        </p:spPr>
        <p:txBody>
          <a:bodyPr wrap="square">
            <a:spAutoFit/>
          </a:bodyPr>
          <a:lstStyle/>
          <a:p>
            <a:r>
              <a:rPr lang="en-US" sz="2000" b="1" baseline="30000" dirty="0" smtClean="0"/>
              <a:t>African American patients</a:t>
            </a:r>
            <a:endParaRPr lang="en-US" sz="2000" b="1" baseline="30000" dirty="0"/>
          </a:p>
        </p:txBody>
      </p:sp>
      <p:sp>
        <p:nvSpPr>
          <p:cNvPr id="27" name="Rectangle 26"/>
          <p:cNvSpPr/>
          <p:nvPr/>
        </p:nvSpPr>
        <p:spPr>
          <a:xfrm>
            <a:off x="6324600" y="2667000"/>
            <a:ext cx="1371600" cy="297517"/>
          </a:xfrm>
          <a:prstGeom prst="rect">
            <a:avLst/>
          </a:prstGeom>
        </p:spPr>
        <p:txBody>
          <a:bodyPr wrap="square">
            <a:spAutoFit/>
          </a:bodyPr>
          <a:lstStyle/>
          <a:p>
            <a:r>
              <a:rPr lang="en-US" sz="2000" b="1" baseline="30000" dirty="0" smtClean="0"/>
              <a:t>Asian patients</a:t>
            </a:r>
            <a:endParaRPr lang="en-US" sz="2000" b="1" baseline="30000" dirty="0"/>
          </a:p>
        </p:txBody>
      </p:sp>
      <p:sp>
        <p:nvSpPr>
          <p:cNvPr id="28" name="Rectangle 27"/>
          <p:cNvSpPr/>
          <p:nvPr/>
        </p:nvSpPr>
        <p:spPr>
          <a:xfrm>
            <a:off x="1905000" y="4426883"/>
            <a:ext cx="2552700" cy="297517"/>
          </a:xfrm>
          <a:prstGeom prst="rect">
            <a:avLst/>
          </a:prstGeom>
        </p:spPr>
        <p:txBody>
          <a:bodyPr wrap="square">
            <a:spAutoFit/>
          </a:bodyPr>
          <a:lstStyle/>
          <a:p>
            <a:r>
              <a:rPr lang="en-US" sz="2000" b="1" baseline="30000" dirty="0" smtClean="0"/>
              <a:t>Native American patients</a:t>
            </a:r>
            <a:endParaRPr lang="en-US" sz="2000" b="1" baseline="30000" dirty="0"/>
          </a:p>
        </p:txBody>
      </p:sp>
      <p:sp>
        <p:nvSpPr>
          <p:cNvPr id="29" name="Rectangle 28"/>
          <p:cNvSpPr/>
          <p:nvPr/>
        </p:nvSpPr>
        <p:spPr>
          <a:xfrm>
            <a:off x="4914900" y="4419600"/>
            <a:ext cx="2552700" cy="297517"/>
          </a:xfrm>
          <a:prstGeom prst="rect">
            <a:avLst/>
          </a:prstGeom>
        </p:spPr>
        <p:txBody>
          <a:bodyPr wrap="square">
            <a:spAutoFit/>
          </a:bodyPr>
          <a:lstStyle/>
          <a:p>
            <a:r>
              <a:rPr lang="en-US" sz="2000" b="1" baseline="30000" dirty="0" smtClean="0"/>
              <a:t>Hispanic patients</a:t>
            </a:r>
            <a:endParaRPr lang="en-US" sz="2000" b="1" baseline="30000" dirty="0"/>
          </a:p>
        </p:txBody>
      </p:sp>
    </p:spTree>
    <p:extLst>
      <p:ext uri="{BB962C8B-B14F-4D97-AF65-F5344CB8AC3E}">
        <p14:creationId xmlns:p14="http://schemas.microsoft.com/office/powerpoint/2010/main" val="158530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6021209"/>
            <a:ext cx="7696200" cy="379591"/>
          </a:xfrm>
          <a:prstGeom prst="rect">
            <a:avLst/>
          </a:prstGeom>
        </p:spPr>
        <p:txBody>
          <a:bodyPr wrap="square">
            <a:spAutoFit/>
          </a:bodyPr>
          <a:lstStyle/>
          <a:p>
            <a:r>
              <a:rPr lang="en-US" sz="1400" i="1" baseline="30000" dirty="0"/>
              <a:t>Data source: Special analyses, USRDS ESRD Database. Abbreviations: HD, hemodialysis; </a:t>
            </a:r>
            <a:r>
              <a:rPr lang="en-US" sz="1400" i="1" baseline="30000" dirty="0" err="1"/>
              <a:t>Hosp</a:t>
            </a:r>
            <a:r>
              <a:rPr lang="en-US" sz="1400" i="1" baseline="30000" dirty="0"/>
              <a:t>-based, hospital-based dialysis centers; </a:t>
            </a:r>
            <a:r>
              <a:rPr lang="en-US" sz="1400" i="1" baseline="30000" dirty="0" err="1"/>
              <a:t>Indep</a:t>
            </a:r>
            <a:r>
              <a:rPr lang="en-US" sz="1400" i="1" baseline="30000" dirty="0"/>
              <a:t>, independent dialysis providers; LDO, large dialysis organizations; PD, peritoneal dialysis; SDO, small dialysis organizations.</a:t>
            </a:r>
            <a:endParaRPr lang="en-US" sz="1400" i="1" baseline="30000" dirty="0">
              <a:solidFill>
                <a:srgbClr val="FF0000"/>
              </a:solidFill>
            </a:endParaRPr>
          </a:p>
        </p:txBody>
      </p:sp>
      <p:sp>
        <p:nvSpPr>
          <p:cNvPr id="4" name="Rectangle 3"/>
          <p:cNvSpPr/>
          <p:nvPr/>
        </p:nvSpPr>
        <p:spPr>
          <a:xfrm>
            <a:off x="0" y="313549"/>
            <a:ext cx="9144000" cy="666849"/>
          </a:xfrm>
          <a:prstGeom prst="rect">
            <a:avLst/>
          </a:prstGeom>
        </p:spPr>
        <p:txBody>
          <a:bodyPr wrap="square">
            <a:spAutoFit/>
          </a:bodyPr>
          <a:lstStyle/>
          <a:p>
            <a:pPr algn="ctr"/>
            <a:r>
              <a:rPr lang="en-US" sz="2800" b="1" baseline="30000" dirty="0"/>
              <a:t>Figure 10.5 Prevalence of vascular access types among prevalent hemodialysis patients, </a:t>
            </a:r>
          </a:p>
          <a:p>
            <a:pPr algn="ctr"/>
            <a:r>
              <a:rPr lang="en-US" sz="2800" b="1" baseline="30000" dirty="0"/>
              <a:t>by unit affiliation, 2013</a:t>
            </a:r>
            <a:endParaRPr lang="en-US" sz="2600" b="1" baseline="30000" dirty="0"/>
          </a:p>
        </p:txBody>
      </p:sp>
      <p:sp>
        <p:nvSpPr>
          <p:cNvPr id="2" name="Footer Placeholder 1"/>
          <p:cNvSpPr>
            <a:spLocks noGrp="1"/>
          </p:cNvSpPr>
          <p:nvPr>
            <p:ph type="ftr" sz="quarter" idx="10"/>
          </p:nvPr>
        </p:nvSpPr>
        <p:spPr/>
        <p:txBody>
          <a:bodyPr/>
          <a:lstStyle/>
          <a:p>
            <a:r>
              <a:rPr lang="en-US" dirty="0" smtClean="0"/>
              <a:t>Vol 2, ESRD, </a:t>
            </a:r>
            <a:r>
              <a:rPr lang="en-US" dirty="0" err="1" smtClean="0"/>
              <a:t>Ch</a:t>
            </a:r>
            <a:r>
              <a:rPr lang="en-US" dirty="0" smtClean="0"/>
              <a:t> 10</a:t>
            </a:r>
            <a:endParaRPr lang="en-US" dirty="0"/>
          </a:p>
        </p:txBody>
      </p:sp>
      <p:sp>
        <p:nvSpPr>
          <p:cNvPr id="6" name="Slide Number Placeholder 5"/>
          <p:cNvSpPr>
            <a:spLocks noGrp="1"/>
          </p:cNvSpPr>
          <p:nvPr>
            <p:ph type="sldNum" sz="quarter" idx="11"/>
          </p:nvPr>
        </p:nvSpPr>
        <p:spPr/>
        <p:txBody>
          <a:bodyPr/>
          <a:lstStyle/>
          <a:p>
            <a:fld id="{3F227FC0-035E-484D-AA62-D30602925625}" type="slidenum">
              <a:rPr lang="en-US" b="1" smtClean="0"/>
              <a:pPr/>
              <a:t>6</a:t>
            </a:fld>
            <a:endParaRPr lang="en-US" b="1" dirty="0"/>
          </a:p>
        </p:txBody>
      </p:sp>
      <p:pic>
        <p:nvPicPr>
          <p:cNvPr id="8202" name="Picture 10"/>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461963" y="1176325"/>
            <a:ext cx="2743198" cy="1234439"/>
          </a:xfrm>
          <a:prstGeom prst="rect">
            <a:avLst/>
          </a:prstGeom>
          <a:noFill/>
          <a:extLst>
            <a:ext uri="{909E8E84-426E-40DD-AFC4-6F175D3DCCD1}">
              <a14:hiddenFill xmlns:a14="http://schemas.microsoft.com/office/drawing/2010/main">
                <a:solidFill>
                  <a:srgbClr val="FFFFFF"/>
                </a:solidFill>
              </a14:hiddenFill>
            </a:ext>
          </a:extLst>
        </p:spPr>
      </p:pic>
      <p:pic>
        <p:nvPicPr>
          <p:cNvPr id="8203" name="Picture 11"/>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352801" y="1176325"/>
            <a:ext cx="2743198" cy="1234439"/>
          </a:xfrm>
          <a:prstGeom prst="rect">
            <a:avLst/>
          </a:prstGeom>
          <a:noFill/>
          <a:extLst>
            <a:ext uri="{909E8E84-426E-40DD-AFC4-6F175D3DCCD1}">
              <a14:hiddenFill xmlns:a14="http://schemas.microsoft.com/office/drawing/2010/main">
                <a:solidFill>
                  <a:srgbClr val="FFFFFF"/>
                </a:solidFill>
              </a14:hiddenFill>
            </a:ext>
          </a:extLst>
        </p:spPr>
      </p:pic>
      <p:pic>
        <p:nvPicPr>
          <p:cNvPr id="8204" name="Picture 1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6248401" y="1176325"/>
            <a:ext cx="2743198" cy="1234439"/>
          </a:xfrm>
          <a:prstGeom prst="rect">
            <a:avLst/>
          </a:prstGeom>
          <a:noFill/>
          <a:extLst>
            <a:ext uri="{909E8E84-426E-40DD-AFC4-6F175D3DCCD1}">
              <a14:hiddenFill xmlns:a14="http://schemas.microsoft.com/office/drawing/2010/main">
                <a:solidFill>
                  <a:srgbClr val="FFFFFF"/>
                </a:solidFill>
              </a14:hiddenFill>
            </a:ext>
          </a:extLst>
        </p:spPr>
      </p:pic>
      <p:pic>
        <p:nvPicPr>
          <p:cNvPr id="8205" name="Picture 13"/>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461963" y="2887980"/>
            <a:ext cx="2743198" cy="1234439"/>
          </a:xfrm>
          <a:prstGeom prst="rect">
            <a:avLst/>
          </a:prstGeom>
          <a:noFill/>
          <a:extLst>
            <a:ext uri="{909E8E84-426E-40DD-AFC4-6F175D3DCCD1}">
              <a14:hiddenFill xmlns:a14="http://schemas.microsoft.com/office/drawing/2010/main">
                <a:solidFill>
                  <a:srgbClr val="FFFFFF"/>
                </a:solidFill>
              </a14:hiddenFill>
            </a:ext>
          </a:extLst>
        </p:spPr>
      </p:pic>
      <p:pic>
        <p:nvPicPr>
          <p:cNvPr id="8206" name="Picture 14"/>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3352801" y="2887980"/>
            <a:ext cx="2743198" cy="1234439"/>
          </a:xfrm>
          <a:prstGeom prst="rect">
            <a:avLst/>
          </a:prstGeom>
          <a:noFill/>
          <a:extLst>
            <a:ext uri="{909E8E84-426E-40DD-AFC4-6F175D3DCCD1}">
              <a14:hiddenFill xmlns:a14="http://schemas.microsoft.com/office/drawing/2010/main">
                <a:solidFill>
                  <a:srgbClr val="FFFFFF"/>
                </a:solidFill>
              </a14:hiddenFill>
            </a:ext>
          </a:extLst>
        </p:spPr>
      </p:pic>
      <p:pic>
        <p:nvPicPr>
          <p:cNvPr id="8207" name="Picture 15"/>
          <p:cNvPicPr>
            <a:picLocks noChangeAspect="1" noChangeArrowheads="1"/>
          </p:cNvPicPr>
          <p:nvPr/>
        </p:nvPicPr>
        <p:blipFill>
          <a:blip r:embed="rId7" cstate="print">
            <a:extLst>
              <a:ext uri="{28A0092B-C50C-407E-A947-70E740481C1C}">
                <a14:useLocalDpi xmlns:a14="http://schemas.microsoft.com/office/drawing/2010/main" val="0"/>
              </a:ext>
            </a:extLst>
          </a:blip>
          <a:stretch>
            <a:fillRect/>
          </a:stretch>
        </p:blipFill>
        <p:spPr bwMode="auto">
          <a:xfrm>
            <a:off x="6248401" y="2887980"/>
            <a:ext cx="2743198" cy="1234439"/>
          </a:xfrm>
          <a:prstGeom prst="rect">
            <a:avLst/>
          </a:prstGeom>
          <a:noFill/>
          <a:extLst>
            <a:ext uri="{909E8E84-426E-40DD-AFC4-6F175D3DCCD1}">
              <a14:hiddenFill xmlns:a14="http://schemas.microsoft.com/office/drawing/2010/main">
                <a:solidFill>
                  <a:srgbClr val="FFFFFF"/>
                </a:solidFill>
              </a14:hiddenFill>
            </a:ext>
          </a:extLst>
        </p:spPr>
      </p:pic>
      <p:pic>
        <p:nvPicPr>
          <p:cNvPr id="8208" name="Picture 16"/>
          <p:cNvPicPr>
            <a:picLocks noChangeAspect="1" noChangeArrowheads="1"/>
          </p:cNvPicPr>
          <p:nvPr/>
        </p:nvPicPr>
        <p:blipFill>
          <a:blip r:embed="rId8" cstate="print">
            <a:extLst>
              <a:ext uri="{28A0092B-C50C-407E-A947-70E740481C1C}">
                <a14:useLocalDpi xmlns:a14="http://schemas.microsoft.com/office/drawing/2010/main" val="0"/>
              </a:ext>
            </a:extLst>
          </a:blip>
          <a:stretch>
            <a:fillRect/>
          </a:stretch>
        </p:blipFill>
        <p:spPr bwMode="auto">
          <a:xfrm>
            <a:off x="1752601" y="4640580"/>
            <a:ext cx="2743198" cy="1234439"/>
          </a:xfrm>
          <a:prstGeom prst="rect">
            <a:avLst/>
          </a:prstGeom>
          <a:noFill/>
          <a:extLst>
            <a:ext uri="{909E8E84-426E-40DD-AFC4-6F175D3DCCD1}">
              <a14:hiddenFill xmlns:a14="http://schemas.microsoft.com/office/drawing/2010/main">
                <a:solidFill>
                  <a:srgbClr val="FFFFFF"/>
                </a:solidFill>
              </a14:hiddenFill>
            </a:ext>
          </a:extLst>
        </p:spPr>
      </p:pic>
      <p:pic>
        <p:nvPicPr>
          <p:cNvPr id="8209" name="Picture 17"/>
          <p:cNvPicPr>
            <a:picLocks noChangeAspect="1" noChangeArrowheads="1"/>
          </p:cNvPicPr>
          <p:nvPr/>
        </p:nvPicPr>
        <p:blipFill>
          <a:blip r:embed="rId9" cstate="print">
            <a:extLst>
              <a:ext uri="{28A0092B-C50C-407E-A947-70E740481C1C}">
                <a14:useLocalDpi xmlns:a14="http://schemas.microsoft.com/office/drawing/2010/main" val="0"/>
              </a:ext>
            </a:extLst>
          </a:blip>
          <a:stretch>
            <a:fillRect/>
          </a:stretch>
        </p:blipFill>
        <p:spPr bwMode="auto">
          <a:xfrm>
            <a:off x="4805150" y="4640580"/>
            <a:ext cx="2743198" cy="1234439"/>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21"/>
          <p:cNvSpPr/>
          <p:nvPr/>
        </p:nvSpPr>
        <p:spPr>
          <a:xfrm>
            <a:off x="609600" y="914400"/>
            <a:ext cx="1371600" cy="297517"/>
          </a:xfrm>
          <a:prstGeom prst="rect">
            <a:avLst/>
          </a:prstGeom>
        </p:spPr>
        <p:txBody>
          <a:bodyPr wrap="square">
            <a:spAutoFit/>
          </a:bodyPr>
          <a:lstStyle/>
          <a:p>
            <a:r>
              <a:rPr lang="en-US" sz="2000" b="1" baseline="30000" dirty="0" smtClean="0"/>
              <a:t>All patients</a:t>
            </a:r>
            <a:endParaRPr lang="en-US" sz="2000" b="1" baseline="30000" dirty="0"/>
          </a:p>
        </p:txBody>
      </p:sp>
      <p:sp>
        <p:nvSpPr>
          <p:cNvPr id="23" name="Rectangle 22"/>
          <p:cNvSpPr/>
          <p:nvPr/>
        </p:nvSpPr>
        <p:spPr>
          <a:xfrm>
            <a:off x="3429000" y="914400"/>
            <a:ext cx="1371600" cy="297517"/>
          </a:xfrm>
          <a:prstGeom prst="rect">
            <a:avLst/>
          </a:prstGeom>
        </p:spPr>
        <p:txBody>
          <a:bodyPr wrap="square">
            <a:spAutoFit/>
          </a:bodyPr>
          <a:lstStyle/>
          <a:p>
            <a:r>
              <a:rPr lang="en-US" sz="2000" b="1" baseline="30000" dirty="0" smtClean="0"/>
              <a:t>Female patients</a:t>
            </a:r>
            <a:endParaRPr lang="en-US" sz="2000" b="1" baseline="30000" dirty="0"/>
          </a:p>
        </p:txBody>
      </p:sp>
      <p:sp>
        <p:nvSpPr>
          <p:cNvPr id="24" name="Rectangle 23"/>
          <p:cNvSpPr/>
          <p:nvPr/>
        </p:nvSpPr>
        <p:spPr>
          <a:xfrm>
            <a:off x="6324600" y="914400"/>
            <a:ext cx="1371600" cy="297517"/>
          </a:xfrm>
          <a:prstGeom prst="rect">
            <a:avLst/>
          </a:prstGeom>
        </p:spPr>
        <p:txBody>
          <a:bodyPr wrap="square">
            <a:spAutoFit/>
          </a:bodyPr>
          <a:lstStyle/>
          <a:p>
            <a:r>
              <a:rPr lang="en-US" sz="2000" b="1" baseline="30000" dirty="0"/>
              <a:t>M</a:t>
            </a:r>
            <a:r>
              <a:rPr lang="en-US" sz="2000" b="1" baseline="30000" dirty="0" smtClean="0"/>
              <a:t>ale patients</a:t>
            </a:r>
            <a:endParaRPr lang="en-US" sz="2000" b="1" baseline="30000" dirty="0"/>
          </a:p>
        </p:txBody>
      </p:sp>
      <p:sp>
        <p:nvSpPr>
          <p:cNvPr id="25" name="Rectangle 24"/>
          <p:cNvSpPr/>
          <p:nvPr/>
        </p:nvSpPr>
        <p:spPr>
          <a:xfrm>
            <a:off x="609600" y="2674283"/>
            <a:ext cx="1371600" cy="297517"/>
          </a:xfrm>
          <a:prstGeom prst="rect">
            <a:avLst/>
          </a:prstGeom>
        </p:spPr>
        <p:txBody>
          <a:bodyPr wrap="square">
            <a:spAutoFit/>
          </a:bodyPr>
          <a:lstStyle/>
          <a:p>
            <a:r>
              <a:rPr lang="en-US" sz="2000" b="1" baseline="30000" dirty="0" smtClean="0"/>
              <a:t>White patients</a:t>
            </a:r>
            <a:endParaRPr lang="en-US" sz="2000" b="1" baseline="30000" dirty="0"/>
          </a:p>
        </p:txBody>
      </p:sp>
      <p:sp>
        <p:nvSpPr>
          <p:cNvPr id="26" name="Rectangle 25"/>
          <p:cNvSpPr/>
          <p:nvPr/>
        </p:nvSpPr>
        <p:spPr>
          <a:xfrm>
            <a:off x="3429000" y="2667000"/>
            <a:ext cx="2667000" cy="297517"/>
          </a:xfrm>
          <a:prstGeom prst="rect">
            <a:avLst/>
          </a:prstGeom>
        </p:spPr>
        <p:txBody>
          <a:bodyPr wrap="square">
            <a:spAutoFit/>
          </a:bodyPr>
          <a:lstStyle/>
          <a:p>
            <a:r>
              <a:rPr lang="en-US" sz="2000" b="1" baseline="30000" dirty="0" smtClean="0"/>
              <a:t>African American patients</a:t>
            </a:r>
            <a:endParaRPr lang="en-US" sz="2000" b="1" baseline="30000" dirty="0"/>
          </a:p>
        </p:txBody>
      </p:sp>
      <p:sp>
        <p:nvSpPr>
          <p:cNvPr id="27" name="Rectangle 26"/>
          <p:cNvSpPr/>
          <p:nvPr/>
        </p:nvSpPr>
        <p:spPr>
          <a:xfrm>
            <a:off x="6324600" y="2667000"/>
            <a:ext cx="1371600" cy="297517"/>
          </a:xfrm>
          <a:prstGeom prst="rect">
            <a:avLst/>
          </a:prstGeom>
        </p:spPr>
        <p:txBody>
          <a:bodyPr wrap="square">
            <a:spAutoFit/>
          </a:bodyPr>
          <a:lstStyle/>
          <a:p>
            <a:r>
              <a:rPr lang="en-US" sz="2000" b="1" baseline="30000" dirty="0" smtClean="0"/>
              <a:t>Asian patients</a:t>
            </a:r>
            <a:endParaRPr lang="en-US" sz="2000" b="1" baseline="30000" dirty="0"/>
          </a:p>
        </p:txBody>
      </p:sp>
      <p:sp>
        <p:nvSpPr>
          <p:cNvPr id="28" name="Rectangle 27"/>
          <p:cNvSpPr/>
          <p:nvPr/>
        </p:nvSpPr>
        <p:spPr>
          <a:xfrm>
            <a:off x="1905000" y="4426883"/>
            <a:ext cx="2552700" cy="297517"/>
          </a:xfrm>
          <a:prstGeom prst="rect">
            <a:avLst/>
          </a:prstGeom>
        </p:spPr>
        <p:txBody>
          <a:bodyPr wrap="square">
            <a:spAutoFit/>
          </a:bodyPr>
          <a:lstStyle/>
          <a:p>
            <a:r>
              <a:rPr lang="en-US" sz="2000" b="1" baseline="30000" dirty="0" smtClean="0"/>
              <a:t>Native American patients</a:t>
            </a:r>
            <a:endParaRPr lang="en-US" sz="2000" b="1" baseline="30000" dirty="0"/>
          </a:p>
        </p:txBody>
      </p:sp>
      <p:sp>
        <p:nvSpPr>
          <p:cNvPr id="29" name="Rectangle 28"/>
          <p:cNvSpPr/>
          <p:nvPr/>
        </p:nvSpPr>
        <p:spPr>
          <a:xfrm>
            <a:off x="4914900" y="4419600"/>
            <a:ext cx="2552700" cy="297517"/>
          </a:xfrm>
          <a:prstGeom prst="rect">
            <a:avLst/>
          </a:prstGeom>
        </p:spPr>
        <p:txBody>
          <a:bodyPr wrap="square">
            <a:spAutoFit/>
          </a:bodyPr>
          <a:lstStyle/>
          <a:p>
            <a:r>
              <a:rPr lang="en-US" sz="2000" b="1" baseline="30000" dirty="0" smtClean="0"/>
              <a:t>Hispanic patients</a:t>
            </a:r>
            <a:endParaRPr lang="en-US" sz="2000" b="1" baseline="30000" dirty="0"/>
          </a:p>
        </p:txBody>
      </p:sp>
    </p:spTree>
    <p:extLst>
      <p:ext uri="{BB962C8B-B14F-4D97-AF65-F5344CB8AC3E}">
        <p14:creationId xmlns:p14="http://schemas.microsoft.com/office/powerpoint/2010/main" val="2179816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5486400"/>
            <a:ext cx="7696200" cy="646331"/>
          </a:xfrm>
          <a:prstGeom prst="rect">
            <a:avLst/>
          </a:prstGeom>
        </p:spPr>
        <p:txBody>
          <a:bodyPr wrap="square">
            <a:spAutoFit/>
          </a:bodyPr>
          <a:lstStyle/>
          <a:p>
            <a:r>
              <a:rPr lang="en-US" i="1" baseline="30000" dirty="0"/>
              <a:t>Data source: Special analyses, USRDS ESRD Database. The orange diamonds represent the average facility-level rate of each type of vascular access. The bars within each box represent the median. The boxes represent the interquartile range. The vertical lines are capped at the 5th and 95th percentile of these facility-level rates. Abbreviations: Cath, catheter.</a:t>
            </a:r>
            <a:endParaRPr lang="en-US" i="1" baseline="30000" dirty="0">
              <a:solidFill>
                <a:srgbClr val="FF0000"/>
              </a:solidFill>
            </a:endParaRPr>
          </a:p>
        </p:txBody>
      </p:sp>
      <p:sp>
        <p:nvSpPr>
          <p:cNvPr id="4" name="Rectangle 3"/>
          <p:cNvSpPr/>
          <p:nvPr/>
        </p:nvSpPr>
        <p:spPr>
          <a:xfrm>
            <a:off x="0" y="323751"/>
            <a:ext cx="9144000" cy="666849"/>
          </a:xfrm>
          <a:prstGeom prst="rect">
            <a:avLst/>
          </a:prstGeom>
        </p:spPr>
        <p:txBody>
          <a:bodyPr wrap="square">
            <a:spAutoFit/>
          </a:bodyPr>
          <a:lstStyle/>
          <a:p>
            <a:pPr algn="ctr"/>
            <a:r>
              <a:rPr lang="en-US" sz="2800" b="1" baseline="30000" dirty="0"/>
              <a:t>Figure 10.6 Facility-level distribution of vascular access type among HD patients </a:t>
            </a:r>
            <a:endParaRPr lang="en-US" sz="2800" b="1" baseline="30000" dirty="0" smtClean="0"/>
          </a:p>
          <a:p>
            <a:pPr algn="ctr"/>
            <a:r>
              <a:rPr lang="en-US" sz="2800" b="1" baseline="30000" dirty="0" smtClean="0"/>
              <a:t>during </a:t>
            </a:r>
            <a:r>
              <a:rPr lang="en-US" sz="2800" b="1" baseline="30000" dirty="0"/>
              <a:t>the first 30 days of dialysis, </a:t>
            </a:r>
            <a:r>
              <a:rPr lang="en-US" sz="2800" b="1" baseline="30000" dirty="0" smtClean="0"/>
              <a:t>2013</a:t>
            </a:r>
            <a:endParaRPr lang="en-US" sz="2600" b="1" baseline="30000" dirty="0"/>
          </a:p>
        </p:txBody>
      </p:sp>
      <p:sp>
        <p:nvSpPr>
          <p:cNvPr id="2" name="Footer Placeholder 1"/>
          <p:cNvSpPr>
            <a:spLocks noGrp="1"/>
          </p:cNvSpPr>
          <p:nvPr>
            <p:ph type="ftr" sz="quarter" idx="10"/>
          </p:nvPr>
        </p:nvSpPr>
        <p:spPr/>
        <p:txBody>
          <a:bodyPr/>
          <a:lstStyle/>
          <a:p>
            <a:r>
              <a:rPr lang="en-US" dirty="0" smtClean="0"/>
              <a:t>Vol 2, ESRD, </a:t>
            </a:r>
            <a:r>
              <a:rPr lang="en-US" dirty="0" err="1" smtClean="0"/>
              <a:t>Ch</a:t>
            </a:r>
            <a:r>
              <a:rPr lang="en-US" dirty="0" smtClean="0"/>
              <a:t> 10</a:t>
            </a:r>
            <a:endParaRPr lang="en-US" dirty="0"/>
          </a:p>
        </p:txBody>
      </p:sp>
      <p:sp>
        <p:nvSpPr>
          <p:cNvPr id="6" name="Slide Number Placeholder 5"/>
          <p:cNvSpPr>
            <a:spLocks noGrp="1"/>
          </p:cNvSpPr>
          <p:nvPr>
            <p:ph type="sldNum" sz="quarter" idx="11"/>
          </p:nvPr>
        </p:nvSpPr>
        <p:spPr/>
        <p:txBody>
          <a:bodyPr/>
          <a:lstStyle/>
          <a:p>
            <a:fld id="{3F227FC0-035E-484D-AA62-D30602925625}" type="slidenum">
              <a:rPr lang="en-US" b="1" smtClean="0"/>
              <a:pPr/>
              <a:t>7</a:t>
            </a:fld>
            <a:endParaRPr lang="en-US" b="1" dirty="0"/>
          </a:p>
        </p:txBody>
      </p:sp>
      <p:sp>
        <p:nvSpPr>
          <p:cNvPr id="7" name="Rectangle 6"/>
          <p:cNvSpPr/>
          <p:nvPr/>
        </p:nvSpPr>
        <p:spPr>
          <a:xfrm>
            <a:off x="609600" y="1531283"/>
            <a:ext cx="2743200" cy="297517"/>
          </a:xfrm>
          <a:prstGeom prst="rect">
            <a:avLst/>
          </a:prstGeom>
        </p:spPr>
        <p:txBody>
          <a:bodyPr wrap="square">
            <a:spAutoFit/>
          </a:bodyPr>
          <a:lstStyle/>
          <a:p>
            <a:r>
              <a:rPr lang="en-US" sz="2000" b="1" baseline="30000" dirty="0" smtClean="0"/>
              <a:t>Incident hemodialysis patients</a:t>
            </a:r>
            <a:endParaRPr lang="en-US" sz="2000" b="1" baseline="30000" dirty="0"/>
          </a:p>
        </p:txBody>
      </p:sp>
      <p:sp>
        <p:nvSpPr>
          <p:cNvPr id="8" name="Rectangle 7"/>
          <p:cNvSpPr/>
          <p:nvPr/>
        </p:nvSpPr>
        <p:spPr>
          <a:xfrm>
            <a:off x="4876800" y="1531283"/>
            <a:ext cx="2743200" cy="297517"/>
          </a:xfrm>
          <a:prstGeom prst="rect">
            <a:avLst/>
          </a:prstGeom>
        </p:spPr>
        <p:txBody>
          <a:bodyPr wrap="square">
            <a:spAutoFit/>
          </a:bodyPr>
          <a:lstStyle/>
          <a:p>
            <a:r>
              <a:rPr lang="en-US" sz="2000" b="1" baseline="30000" dirty="0" smtClean="0"/>
              <a:t>Prevalent hemodialysis patients</a:t>
            </a:r>
            <a:endParaRPr lang="en-US" sz="2000" b="1" baseline="30000" dirty="0"/>
          </a:p>
        </p:txBody>
      </p:sp>
      <p:pic>
        <p:nvPicPr>
          <p:cNvPr id="9218" name="Picture 2" descr="\\VASA\USRDSdocs\ADR\2015\Chapters\Volume 2 - ESRD\10 - Providers\Powerpoint\ESRDProviders_F6a_3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905000"/>
            <a:ext cx="4364181" cy="32004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VASA\USRDSdocs\ADR\2015\Chapters\Volume 2 - ESRD\10 - Providers\Powerpoint\ESRDProviders_F6b_30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1218" y="1905000"/>
            <a:ext cx="4364182"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47868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94360" y="5562600"/>
            <a:ext cx="7696200" cy="584775"/>
          </a:xfrm>
          <a:prstGeom prst="rect">
            <a:avLst/>
          </a:prstGeom>
        </p:spPr>
        <p:txBody>
          <a:bodyPr wrap="square">
            <a:spAutoFit/>
          </a:bodyPr>
          <a:lstStyle/>
          <a:p>
            <a:r>
              <a:rPr lang="en-US" sz="1600" i="1" baseline="30000" dirty="0">
                <a:solidFill>
                  <a:prstClr val="black"/>
                </a:solidFill>
              </a:rPr>
              <a:t>Data source: Special analyses, USRDS ESRD Database. Dialysis patients younger than 70 years on December 31. Abbreviations: </a:t>
            </a:r>
            <a:r>
              <a:rPr lang="en-US" sz="1600" i="1" baseline="30000" dirty="0" err="1">
                <a:solidFill>
                  <a:prstClr val="black"/>
                </a:solidFill>
              </a:rPr>
              <a:t>Hosp</a:t>
            </a:r>
            <a:r>
              <a:rPr lang="en-US" sz="1600" i="1" baseline="30000" dirty="0">
                <a:solidFill>
                  <a:prstClr val="black"/>
                </a:solidFill>
              </a:rPr>
              <a:t>-based, hospital-based dialysis centers; </a:t>
            </a:r>
            <a:r>
              <a:rPr lang="en-US" sz="1600" i="1" baseline="30000" dirty="0" err="1">
                <a:solidFill>
                  <a:prstClr val="black"/>
                </a:solidFill>
              </a:rPr>
              <a:t>Indep</a:t>
            </a:r>
            <a:r>
              <a:rPr lang="en-US" sz="1600" i="1" baseline="30000" dirty="0">
                <a:solidFill>
                  <a:prstClr val="black"/>
                </a:solidFill>
              </a:rPr>
              <a:t>, independent dialysis providers; LDO, large dialysis organizations; SDO, small dialysis organizations.</a:t>
            </a:r>
            <a:endParaRPr lang="en-US" sz="1600" i="1" baseline="30000" dirty="0">
              <a:solidFill>
                <a:srgbClr val="FF0000"/>
              </a:solidFill>
            </a:endParaRPr>
          </a:p>
        </p:txBody>
      </p:sp>
      <p:sp>
        <p:nvSpPr>
          <p:cNvPr id="4" name="Rectangle 3"/>
          <p:cNvSpPr/>
          <p:nvPr/>
        </p:nvSpPr>
        <p:spPr>
          <a:xfrm>
            <a:off x="0" y="313549"/>
            <a:ext cx="9144000" cy="666849"/>
          </a:xfrm>
          <a:prstGeom prst="rect">
            <a:avLst/>
          </a:prstGeom>
        </p:spPr>
        <p:txBody>
          <a:bodyPr wrap="square">
            <a:spAutoFit/>
          </a:bodyPr>
          <a:lstStyle/>
          <a:p>
            <a:pPr algn="ctr"/>
            <a:r>
              <a:rPr lang="en-US" sz="2800" b="1" baseline="30000" dirty="0">
                <a:solidFill>
                  <a:prstClr val="black"/>
                </a:solidFill>
              </a:rPr>
              <a:t>Figure 10.7 Percentage of patients younger than 70 on a kidney transplant waiting list, </a:t>
            </a:r>
            <a:endParaRPr lang="en-US" sz="2800" b="1" baseline="30000" dirty="0" smtClean="0">
              <a:solidFill>
                <a:prstClr val="black"/>
              </a:solidFill>
            </a:endParaRPr>
          </a:p>
          <a:p>
            <a:pPr algn="ctr"/>
            <a:r>
              <a:rPr lang="en-US" sz="2800" b="1" baseline="30000" dirty="0" smtClean="0">
                <a:solidFill>
                  <a:prstClr val="black"/>
                </a:solidFill>
              </a:rPr>
              <a:t>by </a:t>
            </a:r>
            <a:r>
              <a:rPr lang="en-US" sz="2800" b="1" baseline="30000" dirty="0">
                <a:solidFill>
                  <a:prstClr val="black"/>
                </a:solidFill>
              </a:rPr>
              <a:t>unit affiliation, </a:t>
            </a:r>
            <a:r>
              <a:rPr lang="en-US" sz="2800" b="1" baseline="30000" dirty="0" smtClean="0">
                <a:solidFill>
                  <a:prstClr val="black"/>
                </a:solidFill>
              </a:rPr>
              <a:t>2010–2013</a:t>
            </a:r>
            <a:endParaRPr lang="en-US" sz="2600" b="1" baseline="30000" dirty="0">
              <a:solidFill>
                <a:prstClr val="black"/>
              </a:solidFill>
            </a:endParaRPr>
          </a:p>
        </p:txBody>
      </p:sp>
      <p:sp>
        <p:nvSpPr>
          <p:cNvPr id="2" name="Footer Placeholder 1"/>
          <p:cNvSpPr>
            <a:spLocks noGrp="1"/>
          </p:cNvSpPr>
          <p:nvPr>
            <p:ph type="ftr" sz="quarter" idx="10"/>
          </p:nvPr>
        </p:nvSpPr>
        <p:spPr/>
        <p:txBody>
          <a:bodyPr/>
          <a:lstStyle/>
          <a:p>
            <a:r>
              <a:rPr lang="en-US" dirty="0" smtClean="0">
                <a:solidFill>
                  <a:prstClr val="white"/>
                </a:solidFill>
              </a:rPr>
              <a:t>Vol 2, ESRD, </a:t>
            </a:r>
            <a:r>
              <a:rPr lang="en-US" dirty="0" err="1" smtClean="0">
                <a:solidFill>
                  <a:prstClr val="white"/>
                </a:solidFill>
              </a:rPr>
              <a:t>Ch</a:t>
            </a:r>
            <a:r>
              <a:rPr lang="en-US" dirty="0" smtClean="0">
                <a:solidFill>
                  <a:prstClr val="white"/>
                </a:solidFill>
              </a:rPr>
              <a:t> 10</a:t>
            </a:r>
            <a:endParaRPr lang="en-US" dirty="0">
              <a:solidFill>
                <a:prstClr val="white"/>
              </a:solidFill>
            </a:endParaRPr>
          </a:p>
        </p:txBody>
      </p:sp>
      <p:sp>
        <p:nvSpPr>
          <p:cNvPr id="6" name="Slide Number Placeholder 5"/>
          <p:cNvSpPr>
            <a:spLocks noGrp="1"/>
          </p:cNvSpPr>
          <p:nvPr>
            <p:ph type="sldNum" sz="quarter" idx="11"/>
          </p:nvPr>
        </p:nvSpPr>
        <p:spPr/>
        <p:txBody>
          <a:bodyPr/>
          <a:lstStyle/>
          <a:p>
            <a:fld id="{3F227FC0-035E-484D-AA62-D30602925625}" type="slidenum">
              <a:rPr lang="en-US" b="1" smtClean="0">
                <a:solidFill>
                  <a:prstClr val="white"/>
                </a:solidFill>
              </a:rPr>
              <a:pPr/>
              <a:t>8</a:t>
            </a:fld>
            <a:endParaRPr lang="en-US" b="1" dirty="0">
              <a:solidFill>
                <a:prstClr val="white"/>
              </a:solidFill>
            </a:endParaRPr>
          </a:p>
        </p:txBody>
      </p:sp>
      <p:pic>
        <p:nvPicPr>
          <p:cNvPr id="10242" name="Picture 2" descr="\\VASA\USRDSdocs\ADR\2015\Chapters\Volume 2 - ESRD\10 - Providers\Powerpoint\ESRDProviders_F7a_3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1524000"/>
            <a:ext cx="2775514" cy="155448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609600" y="1295400"/>
            <a:ext cx="2743200" cy="297517"/>
          </a:xfrm>
          <a:prstGeom prst="rect">
            <a:avLst/>
          </a:prstGeom>
        </p:spPr>
        <p:txBody>
          <a:bodyPr wrap="square">
            <a:spAutoFit/>
          </a:bodyPr>
          <a:lstStyle/>
          <a:p>
            <a:r>
              <a:rPr lang="en-US" sz="2000" b="1" baseline="30000" dirty="0" smtClean="0"/>
              <a:t>All patients</a:t>
            </a:r>
            <a:endParaRPr lang="en-US" sz="2000" b="1" baseline="30000" dirty="0"/>
          </a:p>
        </p:txBody>
      </p:sp>
      <p:pic>
        <p:nvPicPr>
          <p:cNvPr id="10243" name="Picture 3" descr="\\VASA\USRDSdocs\ADR\2015\Chapters\Volume 2 - ESRD\10 - Providers\Powerpoint\ESRDProviders_F7b_30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55152" y="1524000"/>
            <a:ext cx="2775514" cy="1554480"/>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descr="\\VASA\USRDSdocs\ADR\2015\Chapters\Volume 2 - ESRD\10 - Providers\Powerpoint\ESRDProviders_F7c_30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2200" y="1524000"/>
            <a:ext cx="2775514" cy="155448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3429000" y="1295400"/>
            <a:ext cx="2743200" cy="297517"/>
          </a:xfrm>
          <a:prstGeom prst="rect">
            <a:avLst/>
          </a:prstGeom>
        </p:spPr>
        <p:txBody>
          <a:bodyPr wrap="square">
            <a:spAutoFit/>
          </a:bodyPr>
          <a:lstStyle/>
          <a:p>
            <a:r>
              <a:rPr lang="en-US" sz="2000" b="1" baseline="30000" dirty="0" smtClean="0"/>
              <a:t>White patients</a:t>
            </a:r>
            <a:endParaRPr lang="en-US" sz="2000" b="1" baseline="30000" dirty="0"/>
          </a:p>
        </p:txBody>
      </p:sp>
      <p:sp>
        <p:nvSpPr>
          <p:cNvPr id="11" name="Rectangle 10"/>
          <p:cNvSpPr/>
          <p:nvPr/>
        </p:nvSpPr>
        <p:spPr>
          <a:xfrm>
            <a:off x="6324600" y="1295400"/>
            <a:ext cx="2743200" cy="297517"/>
          </a:xfrm>
          <a:prstGeom prst="rect">
            <a:avLst/>
          </a:prstGeom>
        </p:spPr>
        <p:txBody>
          <a:bodyPr wrap="square">
            <a:spAutoFit/>
          </a:bodyPr>
          <a:lstStyle/>
          <a:p>
            <a:r>
              <a:rPr lang="en-US" sz="2000" b="1" baseline="30000" dirty="0" smtClean="0"/>
              <a:t>African American patients</a:t>
            </a:r>
            <a:endParaRPr lang="en-US" sz="2000" b="1" baseline="30000" dirty="0"/>
          </a:p>
        </p:txBody>
      </p:sp>
      <p:pic>
        <p:nvPicPr>
          <p:cNvPr id="10245" name="Picture 5" descr="\\VASA\USRDSdocs\ADR\2015\Chapters\Volume 2 - ESRD\10 - Providers\Powerpoint\ESRDProviders_F7d_300.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1000" y="3657600"/>
            <a:ext cx="2775513" cy="1554480"/>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609600" y="3512483"/>
            <a:ext cx="2743200" cy="297517"/>
          </a:xfrm>
          <a:prstGeom prst="rect">
            <a:avLst/>
          </a:prstGeom>
        </p:spPr>
        <p:txBody>
          <a:bodyPr wrap="square">
            <a:spAutoFit/>
          </a:bodyPr>
          <a:lstStyle/>
          <a:p>
            <a:r>
              <a:rPr lang="en-US" sz="2000" b="1" baseline="30000" dirty="0" smtClean="0"/>
              <a:t>Asian patients</a:t>
            </a:r>
            <a:endParaRPr lang="en-US" sz="2000" b="1" baseline="30000" dirty="0"/>
          </a:p>
        </p:txBody>
      </p:sp>
      <p:pic>
        <p:nvPicPr>
          <p:cNvPr id="10246" name="Picture 6" descr="\\VASA\USRDSdocs\ADR\2015\Chapters\Volume 2 - ESRD\10 - Providers\Powerpoint\ESRDProviders_F7e_300.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352800" y="3657600"/>
            <a:ext cx="2775514" cy="155448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3505200" y="3505200"/>
            <a:ext cx="2743200" cy="297517"/>
          </a:xfrm>
          <a:prstGeom prst="rect">
            <a:avLst/>
          </a:prstGeom>
        </p:spPr>
        <p:txBody>
          <a:bodyPr wrap="square">
            <a:spAutoFit/>
          </a:bodyPr>
          <a:lstStyle/>
          <a:p>
            <a:r>
              <a:rPr lang="en-US" sz="2000" b="1" baseline="30000" dirty="0" smtClean="0"/>
              <a:t>Native American patients</a:t>
            </a:r>
            <a:endParaRPr lang="en-US" sz="2000" b="1" baseline="30000" dirty="0"/>
          </a:p>
        </p:txBody>
      </p:sp>
      <p:sp>
        <p:nvSpPr>
          <p:cNvPr id="16" name="Rectangle 15"/>
          <p:cNvSpPr/>
          <p:nvPr/>
        </p:nvSpPr>
        <p:spPr>
          <a:xfrm>
            <a:off x="6324600" y="3505200"/>
            <a:ext cx="2743200" cy="297517"/>
          </a:xfrm>
          <a:prstGeom prst="rect">
            <a:avLst/>
          </a:prstGeom>
        </p:spPr>
        <p:txBody>
          <a:bodyPr wrap="square">
            <a:spAutoFit/>
          </a:bodyPr>
          <a:lstStyle/>
          <a:p>
            <a:r>
              <a:rPr lang="en-US" sz="2000" b="1" baseline="30000" dirty="0" smtClean="0"/>
              <a:t>Hispanic patients</a:t>
            </a:r>
            <a:endParaRPr lang="en-US" sz="2000" b="1" baseline="30000" dirty="0"/>
          </a:p>
        </p:txBody>
      </p:sp>
      <p:pic>
        <p:nvPicPr>
          <p:cNvPr id="2050" name="Picture 2" descr="\\VASA\USRDSdocs\ADR\2015\Chapters\Volume 2 - ESRD\10 - Providers\Powerpoint\ESRDProviders_F7f_300.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72201" y="3657600"/>
            <a:ext cx="2775513" cy="1554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41721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5257800"/>
            <a:ext cx="7696200" cy="1200329"/>
          </a:xfrm>
          <a:prstGeom prst="rect">
            <a:avLst/>
          </a:prstGeom>
        </p:spPr>
        <p:txBody>
          <a:bodyPr wrap="square">
            <a:spAutoFit/>
          </a:bodyPr>
          <a:lstStyle/>
          <a:p>
            <a:r>
              <a:rPr lang="en-US" i="1" baseline="30000" dirty="0">
                <a:solidFill>
                  <a:prstClr val="black"/>
                </a:solidFill>
              </a:rPr>
              <a:t>Data source: Special analyses, USRDS ESRD Database. Period prevalent dialysis patients; 95% confidence intervals are shown in parentheses. The overall measure is adjusted for patient age, race, ethnicity, sex, diabetes, duration of ESRD, nursing home status, patient comorbidities at incidence, body mass index (BMI) at incidence, and population death rates. The race-specific measures are adjusted for all the above characteristics except patient race. The Hispanic-specific measure is adjusted for all the above characteristics except patient ethnicity. Abbreviations: DCI, Dialysis Clinic, Inc.; LDO, large dialysis organizations; SDO, small dialysis organizations.</a:t>
            </a:r>
            <a:endParaRPr lang="en-US" i="1" baseline="30000" dirty="0">
              <a:solidFill>
                <a:srgbClr val="FF0000"/>
              </a:solidFill>
            </a:endParaRPr>
          </a:p>
        </p:txBody>
      </p:sp>
      <p:sp>
        <p:nvSpPr>
          <p:cNvPr id="4" name="Rectangle 3"/>
          <p:cNvSpPr/>
          <p:nvPr/>
        </p:nvSpPr>
        <p:spPr>
          <a:xfrm>
            <a:off x="0" y="313549"/>
            <a:ext cx="9144000" cy="379591"/>
          </a:xfrm>
          <a:prstGeom prst="rect">
            <a:avLst/>
          </a:prstGeom>
        </p:spPr>
        <p:txBody>
          <a:bodyPr wrap="square">
            <a:spAutoFit/>
          </a:bodyPr>
          <a:lstStyle/>
          <a:p>
            <a:pPr algn="ctr"/>
            <a:r>
              <a:rPr lang="en-US" sz="2800" b="1" baseline="30000" dirty="0">
                <a:solidFill>
                  <a:prstClr val="black"/>
                </a:solidFill>
              </a:rPr>
              <a:t>Table 10.1 All-cause standardized mortality ratio, by unit affiliation, </a:t>
            </a:r>
            <a:r>
              <a:rPr lang="en-US" sz="2800" b="1" baseline="30000" dirty="0" smtClean="0">
                <a:solidFill>
                  <a:prstClr val="black"/>
                </a:solidFill>
              </a:rPr>
              <a:t>2010–2013</a:t>
            </a:r>
            <a:endParaRPr lang="en-US" sz="2600" b="1" baseline="30000" dirty="0">
              <a:solidFill>
                <a:prstClr val="black"/>
              </a:solidFill>
            </a:endParaRPr>
          </a:p>
        </p:txBody>
      </p:sp>
      <p:sp>
        <p:nvSpPr>
          <p:cNvPr id="2" name="Footer Placeholder 1"/>
          <p:cNvSpPr>
            <a:spLocks noGrp="1"/>
          </p:cNvSpPr>
          <p:nvPr>
            <p:ph type="ftr" sz="quarter" idx="10"/>
          </p:nvPr>
        </p:nvSpPr>
        <p:spPr/>
        <p:txBody>
          <a:bodyPr/>
          <a:lstStyle/>
          <a:p>
            <a:r>
              <a:rPr lang="en-US" dirty="0" smtClean="0">
                <a:solidFill>
                  <a:prstClr val="white"/>
                </a:solidFill>
              </a:rPr>
              <a:t>Vol 2, ESRD, </a:t>
            </a:r>
            <a:r>
              <a:rPr lang="en-US" dirty="0" err="1" smtClean="0">
                <a:solidFill>
                  <a:prstClr val="white"/>
                </a:solidFill>
              </a:rPr>
              <a:t>Ch</a:t>
            </a:r>
            <a:r>
              <a:rPr lang="en-US" dirty="0" smtClean="0">
                <a:solidFill>
                  <a:prstClr val="white"/>
                </a:solidFill>
              </a:rPr>
              <a:t> 10</a:t>
            </a:r>
            <a:endParaRPr lang="en-US" dirty="0">
              <a:solidFill>
                <a:prstClr val="white"/>
              </a:solidFill>
            </a:endParaRPr>
          </a:p>
        </p:txBody>
      </p:sp>
      <p:sp>
        <p:nvSpPr>
          <p:cNvPr id="6" name="Slide Number Placeholder 5"/>
          <p:cNvSpPr>
            <a:spLocks noGrp="1"/>
          </p:cNvSpPr>
          <p:nvPr>
            <p:ph type="sldNum" sz="quarter" idx="11"/>
          </p:nvPr>
        </p:nvSpPr>
        <p:spPr/>
        <p:txBody>
          <a:bodyPr/>
          <a:lstStyle/>
          <a:p>
            <a:fld id="{3F227FC0-035E-484D-AA62-D30602925625}" type="slidenum">
              <a:rPr lang="en-US" b="1" smtClean="0">
                <a:solidFill>
                  <a:prstClr val="white"/>
                </a:solidFill>
              </a:rPr>
              <a:pPr/>
              <a:t>9</a:t>
            </a:fld>
            <a:endParaRPr lang="en-US" b="1" dirty="0">
              <a:solidFill>
                <a:prstClr val="white"/>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006503518"/>
              </p:ext>
            </p:extLst>
          </p:nvPr>
        </p:nvGraphicFramePr>
        <p:xfrm>
          <a:off x="1536354" y="769620"/>
          <a:ext cx="6071292" cy="3855720"/>
        </p:xfrm>
        <a:graphic>
          <a:graphicData uri="http://schemas.openxmlformats.org/drawingml/2006/table">
            <a:tbl>
              <a:tblPr firstRow="1" firstCol="1" bandRow="1"/>
              <a:tblGrid>
                <a:gridCol w="914400"/>
                <a:gridCol w="1097280"/>
                <a:gridCol w="1005840"/>
                <a:gridCol w="1005840"/>
                <a:gridCol w="1005840"/>
                <a:gridCol w="1005840"/>
                <a:gridCol w="36252"/>
              </a:tblGrid>
              <a:tr h="61012">
                <a:tc>
                  <a:txBody>
                    <a:bodyPr/>
                    <a:lstStyle/>
                    <a:p>
                      <a:pPr marL="0" marR="0" algn="ctr">
                        <a:lnSpc>
                          <a:spcPct val="115000"/>
                        </a:lnSpc>
                        <a:spcBef>
                          <a:spcPts val="0"/>
                        </a:spcBef>
                        <a:spcAft>
                          <a:spcPts val="0"/>
                        </a:spcAft>
                      </a:pPr>
                      <a:r>
                        <a:rPr lang="en-US" sz="1000" b="1" dirty="0">
                          <a:effectLst/>
                          <a:latin typeface="Calibri"/>
                          <a:ea typeface="Times New Roman"/>
                          <a:cs typeface="Times New Roman"/>
                        </a:rPr>
                        <a:t> </a:t>
                      </a:r>
                      <a:endParaRPr lang="en-US" sz="1000" dirty="0">
                        <a:effectLst/>
                        <a:latin typeface="Calibri"/>
                        <a:ea typeface="Calibri"/>
                        <a:cs typeface="Times New Roman"/>
                      </a:endParaRP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dirty="0">
                          <a:effectLst/>
                          <a:latin typeface="Calibri"/>
                          <a:ea typeface="Times New Roman"/>
                          <a:cs typeface="Times New Roman"/>
                        </a:rPr>
                        <a:t>Affiliation</a:t>
                      </a:r>
                      <a:endParaRPr lang="en-US" sz="1000" dirty="0">
                        <a:effectLst/>
                        <a:latin typeface="Calibri"/>
                        <a:ea typeface="Calibri"/>
                        <a:cs typeface="Times New Roman"/>
                      </a:endParaRP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Calibri"/>
                          <a:ea typeface="Times New Roman"/>
                          <a:cs typeface="Times New Roman"/>
                        </a:rPr>
                        <a:t>2010</a:t>
                      </a:r>
                      <a:endParaRPr lang="en-US" sz="1000" dirty="0">
                        <a:effectLst/>
                        <a:latin typeface="Calibri"/>
                        <a:ea typeface="Calibri"/>
                        <a:cs typeface="Times New Roman"/>
                      </a:endParaRP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Calibri"/>
                          <a:ea typeface="Times New Roman"/>
                          <a:cs typeface="Times New Roman"/>
                        </a:rPr>
                        <a:t>2011</a:t>
                      </a:r>
                      <a:endParaRPr lang="en-US" sz="1000" dirty="0">
                        <a:effectLst/>
                        <a:latin typeface="Calibri"/>
                        <a:ea typeface="Calibri"/>
                        <a:cs typeface="Times New Roman"/>
                      </a:endParaRP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Calibri"/>
                          <a:ea typeface="Times New Roman"/>
                          <a:cs typeface="Times New Roman"/>
                        </a:rPr>
                        <a:t>2012</a:t>
                      </a:r>
                      <a:endParaRPr lang="en-US" sz="1000" dirty="0">
                        <a:effectLst/>
                        <a:latin typeface="Calibri"/>
                        <a:ea typeface="Calibri"/>
                        <a:cs typeface="Times New Roman"/>
                      </a:endParaRP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000" b="1" dirty="0">
                          <a:effectLst/>
                          <a:latin typeface="Calibri"/>
                          <a:ea typeface="Times New Roman"/>
                          <a:cs typeface="Times New Roman"/>
                        </a:rPr>
                        <a:t>2013</a:t>
                      </a:r>
                      <a:endParaRPr lang="en-US" sz="1000" dirty="0">
                        <a:effectLst/>
                        <a:latin typeface="Calibri"/>
                        <a:ea typeface="Calibri"/>
                        <a:cs typeface="Times New Roman"/>
                      </a:endParaRP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r>
              <a:tr h="83198">
                <a:tc rowSpan="7">
                  <a:txBody>
                    <a:bodyPr/>
                    <a:lstStyle/>
                    <a:p>
                      <a:pPr marL="0" marR="0" algn="l">
                        <a:lnSpc>
                          <a:spcPct val="115000"/>
                        </a:lnSpc>
                        <a:spcBef>
                          <a:spcPts val="0"/>
                        </a:spcBef>
                        <a:spcAft>
                          <a:spcPts val="0"/>
                        </a:spcAft>
                      </a:pPr>
                      <a:r>
                        <a:rPr lang="en-US" sz="1000" b="1" i="1" dirty="0">
                          <a:effectLst/>
                          <a:latin typeface="Calibri"/>
                          <a:ea typeface="Times New Roman"/>
                          <a:cs typeface="Times New Roman"/>
                        </a:rPr>
                        <a:t>All patients</a:t>
                      </a:r>
                      <a:endParaRPr lang="en-US" sz="1000" dirty="0">
                        <a:effectLst/>
                        <a:latin typeface="Calibri"/>
                        <a:ea typeface="Calibri"/>
                        <a:cs typeface="Times New Roman"/>
                      </a:endParaRPr>
                    </a:p>
                  </a:txBody>
                  <a:tcPr marL="10852" marR="1085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1000" b="1" dirty="0">
                          <a:effectLst/>
                          <a:latin typeface="Calibri"/>
                          <a:ea typeface="Times New Roman"/>
                          <a:cs typeface="Times New Roman"/>
                        </a:rPr>
                        <a:t>Overall</a:t>
                      </a:r>
                      <a:endParaRPr lang="en-US" sz="1000" dirty="0">
                        <a:effectLst/>
                        <a:latin typeface="Calibri"/>
                        <a:ea typeface="Calibri"/>
                        <a:cs typeface="Times New Roman"/>
                      </a:endParaRP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1.03 (1.02-1.04)</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1.01 (1.00-1.02)</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0.99 (0.98-0.99)</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gridSpan="2">
                  <a:txBody>
                    <a:bodyPr/>
                    <a:lstStyle/>
                    <a:p>
                      <a:pPr marL="0" marR="0" algn="ctr">
                        <a:lnSpc>
                          <a:spcPct val="115000"/>
                        </a:lnSpc>
                        <a:spcBef>
                          <a:spcPts val="0"/>
                        </a:spcBef>
                        <a:spcAft>
                          <a:spcPts val="0"/>
                        </a:spcAft>
                      </a:pPr>
                      <a:r>
                        <a:rPr lang="en-US" sz="1000">
                          <a:effectLst/>
                          <a:latin typeface="Calibri"/>
                          <a:ea typeface="Calibri"/>
                          <a:cs typeface="Times New Roman"/>
                        </a:rPr>
                        <a:t>0.98 (0.97-0.98)</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hMerge="1">
                  <a:txBody>
                    <a:bodyPr/>
                    <a:lstStyle/>
                    <a:p>
                      <a:endParaRPr lang="en-US"/>
                    </a:p>
                  </a:txBody>
                  <a:tcPr/>
                </a:tc>
              </a:tr>
              <a:tr h="83198">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LDO    </a:t>
                      </a:r>
                      <a:r>
                        <a:rPr lang="en-US" sz="1000">
                          <a:effectLst/>
                          <a:latin typeface="Calibri"/>
                          <a:ea typeface="Times New Roman"/>
                          <a:cs typeface="Times New Roman"/>
                        </a:rPr>
                        <a:t>DaVita</a:t>
                      </a:r>
                      <a:endParaRPr lang="en-US" sz="1000">
                        <a:effectLst/>
                        <a:latin typeface="Calibri"/>
                        <a:ea typeface="Calibri"/>
                        <a:cs typeface="Times New Roman"/>
                      </a:endParaRP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1.05 (1.04-1.06)</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1.03 (1.02-1.04)</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0.99 (0.98-1.00)</a:t>
                      </a:r>
                    </a:p>
                  </a:txBody>
                  <a:tcPr marL="0" marR="0" marT="0" marB="0" anchor="ctr">
                    <a:lnL>
                      <a:noFill/>
                    </a:lnL>
                    <a:lnR>
                      <a:noFill/>
                    </a:lnR>
                    <a:lnT>
                      <a:noFill/>
                    </a:lnT>
                    <a:lnB>
                      <a:noFill/>
                    </a:lnB>
                    <a:solidFill>
                      <a:srgbClr val="F2F2F2"/>
                    </a:solidFill>
                  </a:tcPr>
                </a:tc>
                <a:tc gridSpan="2">
                  <a:txBody>
                    <a:bodyPr/>
                    <a:lstStyle/>
                    <a:p>
                      <a:pPr marL="0" marR="0" algn="ctr">
                        <a:lnSpc>
                          <a:spcPct val="115000"/>
                        </a:lnSpc>
                        <a:spcBef>
                          <a:spcPts val="0"/>
                        </a:spcBef>
                        <a:spcAft>
                          <a:spcPts val="0"/>
                        </a:spcAft>
                      </a:pPr>
                      <a:r>
                        <a:rPr lang="en-US" sz="1000">
                          <a:effectLst/>
                          <a:latin typeface="Calibri"/>
                          <a:ea typeface="Calibri"/>
                          <a:cs typeface="Times New Roman"/>
                        </a:rPr>
                        <a:t>0.99 (0.98-1.00)</a:t>
                      </a:r>
                    </a:p>
                  </a:txBody>
                  <a:tcPr marL="0" marR="0" marT="0" marB="0" anchor="ctr">
                    <a:lnL>
                      <a:noFill/>
                    </a:lnL>
                    <a:lnR>
                      <a:noFill/>
                    </a:lnR>
                    <a:lnT>
                      <a:noFill/>
                    </a:lnT>
                    <a:lnB>
                      <a:noFill/>
                    </a:lnB>
                    <a:solidFill>
                      <a:srgbClr val="F2F2F2"/>
                    </a:solidFill>
                  </a:tcPr>
                </a:tc>
                <a:tc hMerge="1">
                  <a:txBody>
                    <a:bodyPr/>
                    <a:lstStyle/>
                    <a:p>
                      <a:endParaRPr lang="en-US"/>
                    </a:p>
                  </a:txBody>
                  <a:tcPr/>
                </a:tc>
              </a:tr>
              <a:tr h="83198">
                <a:tc vMerge="1">
                  <a:txBody>
                    <a:bodyPr/>
                    <a:lstStyle/>
                    <a:p>
                      <a:endParaRPr lang="en-US"/>
                    </a:p>
                  </a:txBody>
                  <a:tcPr/>
                </a:tc>
                <a:tc>
                  <a:txBody>
                    <a:bodyPr/>
                    <a:lstStyle/>
                    <a:p>
                      <a:pPr marL="0" marR="0">
                        <a:lnSpc>
                          <a:spcPct val="115000"/>
                        </a:lnSpc>
                        <a:spcBef>
                          <a:spcPts val="0"/>
                        </a:spcBef>
                        <a:spcAft>
                          <a:spcPts val="0"/>
                        </a:spcAft>
                      </a:pPr>
                      <a:r>
                        <a:rPr lang="en-US" sz="1000">
                          <a:effectLst/>
                          <a:latin typeface="Calibri"/>
                          <a:ea typeface="Times New Roman"/>
                          <a:cs typeface="Times New Roman"/>
                        </a:rPr>
                        <a:t>            Fresenius</a:t>
                      </a:r>
                      <a:endParaRPr lang="en-US" sz="1000">
                        <a:effectLst/>
                        <a:latin typeface="Calibri"/>
                        <a:ea typeface="Calibri"/>
                        <a:cs typeface="Times New Roman"/>
                      </a:endParaRP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1.04 (1.03-1.05)</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1.03 (1.01-1.04)</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1.00 (0.99-1.01)</a:t>
                      </a:r>
                    </a:p>
                  </a:txBody>
                  <a:tcPr marL="0" marR="0" marT="0" marB="0" anchor="ctr">
                    <a:lnL>
                      <a:noFill/>
                    </a:lnL>
                    <a:lnR>
                      <a:noFill/>
                    </a:lnR>
                    <a:lnT>
                      <a:noFill/>
                    </a:lnT>
                    <a:lnB>
                      <a:noFill/>
                    </a:lnB>
                    <a:solidFill>
                      <a:srgbClr val="F2F2F2"/>
                    </a:solidFill>
                  </a:tcPr>
                </a:tc>
                <a:tc gridSpan="2">
                  <a:txBody>
                    <a:bodyPr/>
                    <a:lstStyle/>
                    <a:p>
                      <a:pPr marL="0" marR="0" algn="ctr">
                        <a:lnSpc>
                          <a:spcPct val="115000"/>
                        </a:lnSpc>
                        <a:spcBef>
                          <a:spcPts val="0"/>
                        </a:spcBef>
                        <a:spcAft>
                          <a:spcPts val="0"/>
                        </a:spcAft>
                      </a:pPr>
                      <a:r>
                        <a:rPr lang="en-US" sz="1000">
                          <a:effectLst/>
                          <a:latin typeface="Calibri"/>
                          <a:ea typeface="Calibri"/>
                          <a:cs typeface="Times New Roman"/>
                        </a:rPr>
                        <a:t>0.98 (0.97-0.99)</a:t>
                      </a:r>
                    </a:p>
                  </a:txBody>
                  <a:tcPr marL="0" marR="0" marT="0" marB="0" anchor="ctr">
                    <a:lnL>
                      <a:noFill/>
                    </a:lnL>
                    <a:lnR>
                      <a:noFill/>
                    </a:lnR>
                    <a:lnT>
                      <a:noFill/>
                    </a:lnT>
                    <a:lnB>
                      <a:noFill/>
                    </a:lnB>
                    <a:solidFill>
                      <a:srgbClr val="F2F2F2"/>
                    </a:solidFill>
                  </a:tcPr>
                </a:tc>
                <a:tc hMerge="1">
                  <a:txBody>
                    <a:bodyPr/>
                    <a:lstStyle/>
                    <a:p>
                      <a:endParaRPr lang="en-US"/>
                    </a:p>
                  </a:txBody>
                  <a:tcPr/>
                </a:tc>
              </a:tr>
              <a:tr h="83198">
                <a:tc vMerge="1">
                  <a:txBody>
                    <a:bodyPr/>
                    <a:lstStyle/>
                    <a:p>
                      <a:endParaRPr lang="en-US"/>
                    </a:p>
                  </a:txBody>
                  <a:tcPr/>
                </a:tc>
                <a:tc>
                  <a:txBody>
                    <a:bodyPr/>
                    <a:lstStyle/>
                    <a:p>
                      <a:pPr marL="0" marR="0">
                        <a:lnSpc>
                          <a:spcPct val="115000"/>
                        </a:lnSpc>
                        <a:spcBef>
                          <a:spcPts val="0"/>
                        </a:spcBef>
                        <a:spcAft>
                          <a:spcPts val="0"/>
                        </a:spcAft>
                      </a:pPr>
                      <a:r>
                        <a:rPr lang="en-US" sz="1000">
                          <a:effectLst/>
                          <a:latin typeface="Calibri"/>
                          <a:ea typeface="Times New Roman"/>
                          <a:cs typeface="Times New Roman"/>
                        </a:rPr>
                        <a:t>            DCI</a:t>
                      </a:r>
                      <a:endParaRPr lang="en-US" sz="1000">
                        <a:effectLst/>
                        <a:latin typeface="Calibri"/>
                        <a:ea typeface="Calibri"/>
                        <a:cs typeface="Times New Roman"/>
                      </a:endParaRP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0.95 (0.92-0.99)</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0.93 (0.90-0.96)</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0.95 (0.92-0.99)</a:t>
                      </a:r>
                    </a:p>
                  </a:txBody>
                  <a:tcPr marL="0" marR="0" marT="0" marB="0" anchor="ctr">
                    <a:lnL>
                      <a:noFill/>
                    </a:lnL>
                    <a:lnR>
                      <a:noFill/>
                    </a:lnR>
                    <a:lnT>
                      <a:noFill/>
                    </a:lnT>
                    <a:lnB>
                      <a:noFill/>
                    </a:lnB>
                    <a:solidFill>
                      <a:srgbClr val="F2F2F2"/>
                    </a:solidFill>
                  </a:tcPr>
                </a:tc>
                <a:tc gridSpan="2">
                  <a:txBody>
                    <a:bodyPr/>
                    <a:lstStyle/>
                    <a:p>
                      <a:pPr marL="0" marR="0" algn="ctr">
                        <a:lnSpc>
                          <a:spcPct val="115000"/>
                        </a:lnSpc>
                        <a:spcBef>
                          <a:spcPts val="0"/>
                        </a:spcBef>
                        <a:spcAft>
                          <a:spcPts val="0"/>
                        </a:spcAft>
                      </a:pPr>
                      <a:r>
                        <a:rPr lang="en-US" sz="1000">
                          <a:effectLst/>
                          <a:latin typeface="Calibri"/>
                          <a:ea typeface="Calibri"/>
                          <a:cs typeface="Times New Roman"/>
                        </a:rPr>
                        <a:t>0.92 (0.88-0.95)</a:t>
                      </a:r>
                    </a:p>
                  </a:txBody>
                  <a:tcPr marL="0" marR="0" marT="0" marB="0" anchor="ctr">
                    <a:lnL>
                      <a:noFill/>
                    </a:lnL>
                    <a:lnR>
                      <a:noFill/>
                    </a:lnR>
                    <a:lnT>
                      <a:noFill/>
                    </a:lnT>
                    <a:lnB>
                      <a:noFill/>
                    </a:lnB>
                    <a:solidFill>
                      <a:srgbClr val="F2F2F2"/>
                    </a:solidFill>
                  </a:tcPr>
                </a:tc>
                <a:tc hMerge="1">
                  <a:txBody>
                    <a:bodyPr/>
                    <a:lstStyle/>
                    <a:p>
                      <a:endParaRPr lang="en-US"/>
                    </a:p>
                  </a:txBody>
                  <a:tcPr/>
                </a:tc>
              </a:tr>
              <a:tr h="83198">
                <a:tc vMerge="1">
                  <a:txBody>
                    <a:bodyPr/>
                    <a:lstStyle/>
                    <a:p>
                      <a:endParaRPr lang="en-US"/>
                    </a:p>
                  </a:txBody>
                  <a:tcPr/>
                </a:tc>
                <a:tc>
                  <a:txBody>
                    <a:bodyPr/>
                    <a:lstStyle/>
                    <a:p>
                      <a:pPr marL="0" marR="0">
                        <a:lnSpc>
                          <a:spcPct val="115000"/>
                        </a:lnSpc>
                        <a:spcBef>
                          <a:spcPts val="0"/>
                        </a:spcBef>
                        <a:spcAft>
                          <a:spcPts val="0"/>
                        </a:spcAft>
                      </a:pPr>
                      <a:r>
                        <a:rPr lang="en-US" sz="1000" b="1" dirty="0">
                          <a:effectLst/>
                          <a:latin typeface="Calibri"/>
                          <a:ea typeface="Times New Roman"/>
                          <a:cs typeface="Times New Roman"/>
                        </a:rPr>
                        <a:t>SDO</a:t>
                      </a:r>
                      <a:endParaRPr lang="en-US" sz="1000" dirty="0">
                        <a:effectLst/>
                        <a:latin typeface="Calibri"/>
                        <a:ea typeface="Calibri"/>
                        <a:cs typeface="Times New Roman"/>
                      </a:endParaRP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1.03 (1.01-1.04)</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1.03 (1.02-1.05)</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1.01 (0.99-1.03)</a:t>
                      </a:r>
                    </a:p>
                  </a:txBody>
                  <a:tcPr marL="0" marR="0" marT="0" marB="0" anchor="ctr">
                    <a:lnL>
                      <a:noFill/>
                    </a:lnL>
                    <a:lnR>
                      <a:noFill/>
                    </a:lnR>
                    <a:lnT>
                      <a:noFill/>
                    </a:lnT>
                    <a:lnB>
                      <a:noFill/>
                    </a:lnB>
                    <a:solidFill>
                      <a:srgbClr val="F2F2F2"/>
                    </a:solidFill>
                  </a:tcPr>
                </a:tc>
                <a:tc gridSpan="2">
                  <a:txBody>
                    <a:bodyPr/>
                    <a:lstStyle/>
                    <a:p>
                      <a:pPr marL="0" marR="0" algn="ctr">
                        <a:lnSpc>
                          <a:spcPct val="115000"/>
                        </a:lnSpc>
                        <a:spcBef>
                          <a:spcPts val="0"/>
                        </a:spcBef>
                        <a:spcAft>
                          <a:spcPts val="0"/>
                        </a:spcAft>
                      </a:pPr>
                      <a:r>
                        <a:rPr lang="en-US" sz="1000">
                          <a:effectLst/>
                          <a:latin typeface="Calibri"/>
                          <a:ea typeface="Calibri"/>
                          <a:cs typeface="Times New Roman"/>
                        </a:rPr>
                        <a:t>1.00 (0.98-1.02)</a:t>
                      </a:r>
                    </a:p>
                  </a:txBody>
                  <a:tcPr marL="0" marR="0" marT="0" marB="0" anchor="ctr">
                    <a:lnL>
                      <a:noFill/>
                    </a:lnL>
                    <a:lnR>
                      <a:noFill/>
                    </a:lnR>
                    <a:lnT>
                      <a:noFill/>
                    </a:lnT>
                    <a:lnB>
                      <a:noFill/>
                    </a:lnB>
                    <a:solidFill>
                      <a:srgbClr val="F2F2F2"/>
                    </a:solidFill>
                  </a:tcPr>
                </a:tc>
                <a:tc hMerge="1">
                  <a:txBody>
                    <a:bodyPr/>
                    <a:lstStyle/>
                    <a:p>
                      <a:endParaRPr lang="en-US"/>
                    </a:p>
                  </a:txBody>
                  <a:tcPr/>
                </a:tc>
              </a:tr>
              <a:tr h="83198">
                <a:tc vMerge="1">
                  <a:txBody>
                    <a:bodyPr/>
                    <a:lstStyle/>
                    <a:p>
                      <a:endParaRPr lang="en-US"/>
                    </a:p>
                  </a:txBody>
                  <a:tcPr/>
                </a:tc>
                <a:tc>
                  <a:txBody>
                    <a:bodyPr/>
                    <a:lstStyle/>
                    <a:p>
                      <a:pPr marL="0" marR="0">
                        <a:lnSpc>
                          <a:spcPct val="115000"/>
                        </a:lnSpc>
                        <a:spcBef>
                          <a:spcPts val="0"/>
                        </a:spcBef>
                        <a:spcAft>
                          <a:spcPts val="0"/>
                        </a:spcAft>
                      </a:pPr>
                      <a:r>
                        <a:rPr lang="en-US" sz="1000" b="1" dirty="0">
                          <a:effectLst/>
                          <a:latin typeface="Calibri"/>
                          <a:ea typeface="Times New Roman"/>
                          <a:cs typeface="Times New Roman"/>
                        </a:rPr>
                        <a:t>Hospital-based</a:t>
                      </a:r>
                      <a:endParaRPr lang="en-US" sz="1000" dirty="0">
                        <a:effectLst/>
                        <a:latin typeface="Calibri"/>
                        <a:ea typeface="Calibri"/>
                        <a:cs typeface="Times New Roman"/>
                      </a:endParaRP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0.98 (0.95-1.00)</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0.93 (0.91-0.96)</a:t>
                      </a:r>
                    </a:p>
                  </a:txBody>
                  <a:tcPr marL="0" marR="0"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0.95 (0.92-0.98)</a:t>
                      </a:r>
                    </a:p>
                  </a:txBody>
                  <a:tcPr marL="0" marR="0" marT="0" marB="0" anchor="ctr">
                    <a:lnL>
                      <a:noFill/>
                    </a:lnL>
                    <a:lnR>
                      <a:noFill/>
                    </a:lnR>
                    <a:lnT>
                      <a:noFill/>
                    </a:lnT>
                    <a:lnB>
                      <a:noFill/>
                    </a:lnB>
                    <a:solidFill>
                      <a:srgbClr val="F2F2F2"/>
                    </a:solidFill>
                  </a:tcPr>
                </a:tc>
                <a:tc gridSpan="2">
                  <a:txBody>
                    <a:bodyPr/>
                    <a:lstStyle/>
                    <a:p>
                      <a:pPr marL="0" marR="0" algn="ctr">
                        <a:lnSpc>
                          <a:spcPct val="115000"/>
                        </a:lnSpc>
                        <a:spcBef>
                          <a:spcPts val="0"/>
                        </a:spcBef>
                        <a:spcAft>
                          <a:spcPts val="0"/>
                        </a:spcAft>
                      </a:pPr>
                      <a:r>
                        <a:rPr lang="en-US" sz="1000">
                          <a:effectLst/>
                          <a:latin typeface="Calibri"/>
                          <a:ea typeface="Calibri"/>
                          <a:cs typeface="Times New Roman"/>
                        </a:rPr>
                        <a:t>0.95 (0.92-0.98)</a:t>
                      </a:r>
                    </a:p>
                  </a:txBody>
                  <a:tcPr marL="0" marR="0" marT="0" marB="0" anchor="ctr">
                    <a:lnL>
                      <a:noFill/>
                    </a:lnL>
                    <a:lnR>
                      <a:noFill/>
                    </a:lnR>
                    <a:lnT>
                      <a:noFill/>
                    </a:lnT>
                    <a:lnB>
                      <a:noFill/>
                    </a:lnB>
                    <a:solidFill>
                      <a:srgbClr val="F2F2F2"/>
                    </a:solidFill>
                  </a:tcPr>
                </a:tc>
                <a:tc hMerge="1">
                  <a:txBody>
                    <a:bodyPr/>
                    <a:lstStyle/>
                    <a:p>
                      <a:endParaRPr lang="en-US"/>
                    </a:p>
                  </a:txBody>
                  <a:tcPr/>
                </a:tc>
              </a:tr>
              <a:tr h="83198">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Independent</a:t>
                      </a:r>
                      <a:endParaRPr lang="en-US" sz="1000">
                        <a:effectLst/>
                        <a:latin typeface="Calibri"/>
                        <a:ea typeface="Calibri"/>
                        <a:cs typeface="Times New Roman"/>
                      </a:endParaRP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1.05 (1.03-1.06)</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1.03 (1.01-1.05)</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1.02 (1.00-1.04)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gridSpan="2">
                  <a:txBody>
                    <a:bodyPr/>
                    <a:lstStyle/>
                    <a:p>
                      <a:pPr marL="0" marR="0" algn="ctr">
                        <a:lnSpc>
                          <a:spcPct val="115000"/>
                        </a:lnSpc>
                        <a:spcBef>
                          <a:spcPts val="0"/>
                        </a:spcBef>
                        <a:spcAft>
                          <a:spcPts val="0"/>
                        </a:spcAft>
                      </a:pPr>
                      <a:r>
                        <a:rPr lang="en-US" sz="1000">
                          <a:effectLst/>
                          <a:latin typeface="Calibri"/>
                          <a:ea typeface="Calibri"/>
                          <a:cs typeface="Times New Roman"/>
                        </a:rPr>
                        <a:t>1.00 (0.98-1.01)</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r>
              <a:tr h="110930">
                <a:tc rowSpan="7">
                  <a:txBody>
                    <a:bodyPr/>
                    <a:lstStyle/>
                    <a:p>
                      <a:pPr marL="0" marR="0" algn="l">
                        <a:lnSpc>
                          <a:spcPct val="115000"/>
                        </a:lnSpc>
                        <a:spcBef>
                          <a:spcPts val="0"/>
                        </a:spcBef>
                        <a:spcAft>
                          <a:spcPts val="0"/>
                        </a:spcAft>
                      </a:pPr>
                      <a:r>
                        <a:rPr lang="en-US" sz="1000" b="1" i="1" dirty="0">
                          <a:effectLst/>
                          <a:latin typeface="Calibri"/>
                          <a:ea typeface="Times New Roman"/>
                          <a:cs typeface="Times New Roman"/>
                        </a:rPr>
                        <a:t>White patients</a:t>
                      </a:r>
                      <a:endParaRPr lang="en-US" sz="1000" dirty="0">
                        <a:effectLst/>
                        <a:latin typeface="Calibri"/>
                        <a:ea typeface="Calibri"/>
                        <a:cs typeface="Times New Roman"/>
                      </a:endParaRPr>
                    </a:p>
                  </a:txBody>
                  <a:tcPr marL="10852" marR="1085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Overall</a:t>
                      </a:r>
                      <a:endParaRPr lang="en-US" sz="1000">
                        <a:effectLst/>
                        <a:latin typeface="Calibri"/>
                        <a:ea typeface="Calibri"/>
                        <a:cs typeface="Times New Roman"/>
                      </a:endParaRP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1.15 (1.14-1.16)</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1.13 (1.12-1.14)</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1.11 (1.11-1.12)</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marL="0" marR="0" algn="ctr">
                        <a:lnSpc>
                          <a:spcPct val="115000"/>
                        </a:lnSpc>
                        <a:spcBef>
                          <a:spcPts val="0"/>
                        </a:spcBef>
                        <a:spcAft>
                          <a:spcPts val="0"/>
                        </a:spcAft>
                      </a:pPr>
                      <a:r>
                        <a:rPr lang="en-US" sz="1000">
                          <a:effectLst/>
                          <a:latin typeface="Calibri"/>
                          <a:ea typeface="Calibri"/>
                          <a:cs typeface="Times New Roman"/>
                        </a:rPr>
                        <a:t>1.11 (1.10-1.12)</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LDO    </a:t>
                      </a:r>
                      <a:r>
                        <a:rPr lang="en-US" sz="1000">
                          <a:effectLst/>
                          <a:latin typeface="Calibri"/>
                          <a:ea typeface="Times New Roman"/>
                          <a:cs typeface="Times New Roman"/>
                        </a:rPr>
                        <a:t>DaVita</a:t>
                      </a:r>
                      <a:endParaRPr lang="en-US" sz="1000">
                        <a:effectLst/>
                        <a:latin typeface="Calibri"/>
                        <a:ea typeface="Calibri"/>
                        <a:cs typeface="Times New Roman"/>
                      </a:endParaRP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1.18 (1.16-1.19)</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1.16 (1.14-1.18)</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1.12 (1.10-1.13)</a:t>
                      </a:r>
                    </a:p>
                  </a:txBody>
                  <a:tcPr marL="10852" marR="10852" marT="0" marB="0" anchor="ctr">
                    <a:lnL>
                      <a:noFill/>
                    </a:lnL>
                    <a:lnR>
                      <a:noFill/>
                    </a:lnR>
                    <a:lnT>
                      <a:noFill/>
                    </a:lnT>
                    <a:lnB>
                      <a:noFill/>
                    </a:lnB>
                  </a:tcPr>
                </a:tc>
                <a:tc gridSpan="2">
                  <a:txBody>
                    <a:bodyPr/>
                    <a:lstStyle/>
                    <a:p>
                      <a:pPr marL="0" marR="0" algn="ctr">
                        <a:lnSpc>
                          <a:spcPct val="115000"/>
                        </a:lnSpc>
                        <a:spcBef>
                          <a:spcPts val="0"/>
                        </a:spcBef>
                        <a:spcAft>
                          <a:spcPts val="0"/>
                        </a:spcAft>
                      </a:pPr>
                      <a:r>
                        <a:rPr lang="en-US" sz="1000" dirty="0">
                          <a:effectLst/>
                          <a:latin typeface="Calibri"/>
                          <a:ea typeface="Calibri"/>
                          <a:cs typeface="Times New Roman"/>
                        </a:rPr>
                        <a:t>1.13 (1.11-1.14)</a:t>
                      </a:r>
                    </a:p>
                  </a:txBody>
                  <a:tcPr marL="10852" marR="10852" marT="0" marB="0" anchor="ctr">
                    <a:lnL>
                      <a:noFill/>
                    </a:lnL>
                    <a:lnR>
                      <a:noFill/>
                    </a:lnR>
                    <a:lnT>
                      <a:noFill/>
                    </a:lnT>
                    <a:lnB>
                      <a:noFill/>
                    </a:lnB>
                  </a:tcPr>
                </a:tc>
                <a:tc hMerge="1">
                  <a:txBody>
                    <a:bodyPr/>
                    <a:lstStyle/>
                    <a:p>
                      <a:endParaRPr lang="en-US"/>
                    </a:p>
                  </a:txBody>
                  <a:tcPr/>
                </a:tc>
              </a:tr>
              <a:tr h="110930">
                <a:tc vMerge="1">
                  <a:txBody>
                    <a:bodyPr/>
                    <a:lstStyle/>
                    <a:p>
                      <a:endParaRPr lang="en-US"/>
                    </a:p>
                  </a:txBody>
                  <a:tcPr/>
                </a:tc>
                <a:tc>
                  <a:txBody>
                    <a:bodyPr/>
                    <a:lstStyle/>
                    <a:p>
                      <a:pPr marL="0" marR="0">
                        <a:lnSpc>
                          <a:spcPct val="115000"/>
                        </a:lnSpc>
                        <a:spcBef>
                          <a:spcPts val="0"/>
                        </a:spcBef>
                        <a:spcAft>
                          <a:spcPts val="0"/>
                        </a:spcAft>
                      </a:pPr>
                      <a:r>
                        <a:rPr lang="en-US" sz="1000" dirty="0">
                          <a:effectLst/>
                          <a:latin typeface="Calibri"/>
                          <a:ea typeface="Times New Roman"/>
                          <a:cs typeface="Times New Roman"/>
                        </a:rPr>
                        <a:t>            Fresenius</a:t>
                      </a:r>
                      <a:endParaRPr lang="en-US" sz="1000" dirty="0">
                        <a:effectLst/>
                        <a:latin typeface="Calibri"/>
                        <a:ea typeface="Calibri"/>
                        <a:cs typeface="Times New Roman"/>
                      </a:endParaRP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1.16 (1.14-1.18)</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1.16 (1.14-1.17)</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1.13 (1.12-1.15)</a:t>
                      </a:r>
                    </a:p>
                  </a:txBody>
                  <a:tcPr marL="10852" marR="10852" marT="0" marB="0" anchor="ctr">
                    <a:lnL>
                      <a:noFill/>
                    </a:lnL>
                    <a:lnR>
                      <a:noFill/>
                    </a:lnR>
                    <a:lnT>
                      <a:noFill/>
                    </a:lnT>
                    <a:lnB>
                      <a:noFill/>
                    </a:lnB>
                  </a:tcPr>
                </a:tc>
                <a:tc gridSpan="2">
                  <a:txBody>
                    <a:bodyPr/>
                    <a:lstStyle/>
                    <a:p>
                      <a:pPr marL="0" marR="0" algn="ctr">
                        <a:lnSpc>
                          <a:spcPct val="115000"/>
                        </a:lnSpc>
                        <a:spcBef>
                          <a:spcPts val="0"/>
                        </a:spcBef>
                        <a:spcAft>
                          <a:spcPts val="0"/>
                        </a:spcAft>
                      </a:pPr>
                      <a:r>
                        <a:rPr lang="en-US" sz="1000">
                          <a:effectLst/>
                          <a:latin typeface="Calibri"/>
                          <a:ea typeface="Calibri"/>
                          <a:cs typeface="Times New Roman"/>
                        </a:rPr>
                        <a:t>1.11 (1.10-1.13)</a:t>
                      </a:r>
                    </a:p>
                  </a:txBody>
                  <a:tcPr marL="10852" marR="10852" marT="0" marB="0" anchor="ctr">
                    <a:lnL>
                      <a:noFill/>
                    </a:lnL>
                    <a:lnR>
                      <a:noFill/>
                    </a:lnR>
                    <a:lnT>
                      <a:noFill/>
                    </a:lnT>
                    <a:lnB>
                      <a:noFill/>
                    </a:lnB>
                  </a:tcPr>
                </a:tc>
                <a:tc hMerge="1">
                  <a:txBody>
                    <a:bodyPr/>
                    <a:lstStyle/>
                    <a:p>
                      <a:endParaRPr lang="en-US"/>
                    </a:p>
                  </a:txBody>
                  <a:tcPr/>
                </a:tc>
              </a:tr>
              <a:tr h="110930">
                <a:tc vMerge="1">
                  <a:txBody>
                    <a:bodyPr/>
                    <a:lstStyle/>
                    <a:p>
                      <a:endParaRPr lang="en-US"/>
                    </a:p>
                  </a:txBody>
                  <a:tcPr/>
                </a:tc>
                <a:tc>
                  <a:txBody>
                    <a:bodyPr/>
                    <a:lstStyle/>
                    <a:p>
                      <a:pPr marL="0" marR="0">
                        <a:lnSpc>
                          <a:spcPct val="115000"/>
                        </a:lnSpc>
                        <a:spcBef>
                          <a:spcPts val="0"/>
                        </a:spcBef>
                        <a:spcAft>
                          <a:spcPts val="0"/>
                        </a:spcAft>
                      </a:pPr>
                      <a:r>
                        <a:rPr lang="en-US" sz="1000" dirty="0">
                          <a:effectLst/>
                          <a:latin typeface="Calibri"/>
                          <a:ea typeface="Times New Roman"/>
                          <a:cs typeface="Times New Roman"/>
                        </a:rPr>
                        <a:t>            DCI</a:t>
                      </a:r>
                      <a:endParaRPr lang="en-US" sz="1000" dirty="0">
                        <a:effectLst/>
                        <a:latin typeface="Calibri"/>
                        <a:ea typeface="Calibri"/>
                        <a:cs typeface="Times New Roman"/>
                      </a:endParaRP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1.11 (1.06-1.15)</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1.09 (1.05-1.14)</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1.12 (1.08-1.17)</a:t>
                      </a:r>
                    </a:p>
                  </a:txBody>
                  <a:tcPr marL="10852" marR="10852" marT="0" marB="0" anchor="ctr">
                    <a:lnL>
                      <a:noFill/>
                    </a:lnL>
                    <a:lnR>
                      <a:noFill/>
                    </a:lnR>
                    <a:lnT>
                      <a:noFill/>
                    </a:lnT>
                    <a:lnB>
                      <a:noFill/>
                    </a:lnB>
                  </a:tcPr>
                </a:tc>
                <a:tc gridSpan="2">
                  <a:txBody>
                    <a:bodyPr/>
                    <a:lstStyle/>
                    <a:p>
                      <a:pPr marL="0" marR="0" algn="ctr">
                        <a:lnSpc>
                          <a:spcPct val="115000"/>
                        </a:lnSpc>
                        <a:spcBef>
                          <a:spcPts val="0"/>
                        </a:spcBef>
                        <a:spcAft>
                          <a:spcPts val="0"/>
                        </a:spcAft>
                      </a:pPr>
                      <a:r>
                        <a:rPr lang="en-US" sz="1000">
                          <a:effectLst/>
                          <a:latin typeface="Calibri"/>
                          <a:ea typeface="Calibri"/>
                          <a:cs typeface="Times New Roman"/>
                        </a:rPr>
                        <a:t>1.07 (1.02-1.12)</a:t>
                      </a:r>
                    </a:p>
                  </a:txBody>
                  <a:tcPr marL="10852" marR="10852" marT="0" marB="0" anchor="ctr">
                    <a:lnL>
                      <a:noFill/>
                    </a:lnL>
                    <a:lnR>
                      <a:noFill/>
                    </a:lnR>
                    <a:lnT>
                      <a:noFill/>
                    </a:lnT>
                    <a:lnB>
                      <a:noFill/>
                    </a:lnB>
                  </a:tcPr>
                </a:tc>
                <a:tc hMerge="1">
                  <a:txBody>
                    <a:bodyPr/>
                    <a:lstStyle/>
                    <a:p>
                      <a:endParaRPr lang="en-US"/>
                    </a:p>
                  </a:txBody>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SDO</a:t>
                      </a:r>
                      <a:endParaRPr lang="en-US" sz="1000">
                        <a:effectLst/>
                        <a:latin typeface="Calibri"/>
                        <a:ea typeface="Calibri"/>
                        <a:cs typeface="Times New Roman"/>
                      </a:endParaRP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1.15 (1.12-1.17)</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1.14 (1.12-1.16)</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1.11 (1.09-1.14)</a:t>
                      </a:r>
                    </a:p>
                  </a:txBody>
                  <a:tcPr marL="10852" marR="10852" marT="0" marB="0" anchor="ctr">
                    <a:lnL>
                      <a:noFill/>
                    </a:lnL>
                    <a:lnR>
                      <a:noFill/>
                    </a:lnR>
                    <a:lnT>
                      <a:noFill/>
                    </a:lnT>
                    <a:lnB>
                      <a:noFill/>
                    </a:lnB>
                  </a:tcPr>
                </a:tc>
                <a:tc gridSpan="2">
                  <a:txBody>
                    <a:bodyPr/>
                    <a:lstStyle/>
                    <a:p>
                      <a:pPr marL="0" marR="0" algn="ctr">
                        <a:lnSpc>
                          <a:spcPct val="115000"/>
                        </a:lnSpc>
                        <a:spcBef>
                          <a:spcPts val="0"/>
                        </a:spcBef>
                        <a:spcAft>
                          <a:spcPts val="0"/>
                        </a:spcAft>
                      </a:pPr>
                      <a:r>
                        <a:rPr lang="en-US" sz="1000">
                          <a:effectLst/>
                          <a:latin typeface="Calibri"/>
                          <a:ea typeface="Calibri"/>
                          <a:cs typeface="Times New Roman"/>
                        </a:rPr>
                        <a:t>1.12 (1.10-1.15)</a:t>
                      </a:r>
                    </a:p>
                  </a:txBody>
                  <a:tcPr marL="10852" marR="10852" marT="0" marB="0" anchor="ctr">
                    <a:lnL>
                      <a:noFill/>
                    </a:lnL>
                    <a:lnR>
                      <a:noFill/>
                    </a:lnR>
                    <a:lnT>
                      <a:noFill/>
                    </a:lnT>
                    <a:lnB>
                      <a:noFill/>
                    </a:lnB>
                  </a:tcPr>
                </a:tc>
                <a:tc hMerge="1">
                  <a:txBody>
                    <a:bodyPr/>
                    <a:lstStyle/>
                    <a:p>
                      <a:endParaRPr lang="en-US"/>
                    </a:p>
                  </a:txBody>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dirty="0">
                          <a:effectLst/>
                          <a:latin typeface="Calibri"/>
                          <a:ea typeface="Times New Roman"/>
                          <a:cs typeface="Times New Roman"/>
                        </a:rPr>
                        <a:t>Hospital-based</a:t>
                      </a:r>
                      <a:endParaRPr lang="en-US" sz="1000" dirty="0">
                        <a:effectLst/>
                        <a:latin typeface="Calibri"/>
                        <a:ea typeface="Calibri"/>
                        <a:cs typeface="Times New Roman"/>
                      </a:endParaRP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1.09 (1.05-1.12)</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1.04 (1.00-1.07)</a:t>
                      </a:r>
                    </a:p>
                  </a:txBody>
                  <a:tcPr marL="10852" marR="1085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1.06 (1.02-1.09)</a:t>
                      </a:r>
                    </a:p>
                  </a:txBody>
                  <a:tcPr marL="10852" marR="10852" marT="0" marB="0" anchor="ctr">
                    <a:lnL>
                      <a:noFill/>
                    </a:lnL>
                    <a:lnR>
                      <a:noFill/>
                    </a:lnR>
                    <a:lnT>
                      <a:noFill/>
                    </a:lnT>
                    <a:lnB>
                      <a:noFill/>
                    </a:lnB>
                  </a:tcPr>
                </a:tc>
                <a:tc gridSpan="2">
                  <a:txBody>
                    <a:bodyPr/>
                    <a:lstStyle/>
                    <a:p>
                      <a:pPr marL="0" marR="0" algn="ctr">
                        <a:lnSpc>
                          <a:spcPct val="115000"/>
                        </a:lnSpc>
                        <a:spcBef>
                          <a:spcPts val="0"/>
                        </a:spcBef>
                        <a:spcAft>
                          <a:spcPts val="0"/>
                        </a:spcAft>
                      </a:pPr>
                      <a:r>
                        <a:rPr lang="en-US" sz="1000">
                          <a:effectLst/>
                          <a:latin typeface="Calibri"/>
                          <a:ea typeface="Calibri"/>
                          <a:cs typeface="Times New Roman"/>
                        </a:rPr>
                        <a:t>1.11 (1.07-1.15)</a:t>
                      </a:r>
                    </a:p>
                  </a:txBody>
                  <a:tcPr marL="10852" marR="10852" marT="0" marB="0" anchor="ctr">
                    <a:lnL>
                      <a:noFill/>
                    </a:lnL>
                    <a:lnR>
                      <a:noFill/>
                    </a:lnR>
                    <a:lnT>
                      <a:noFill/>
                    </a:lnT>
                    <a:lnB>
                      <a:noFill/>
                    </a:lnB>
                  </a:tcPr>
                </a:tc>
                <a:tc hMerge="1">
                  <a:txBody>
                    <a:bodyPr/>
                    <a:lstStyle/>
                    <a:p>
                      <a:endParaRPr lang="en-US"/>
                    </a:p>
                  </a:txBody>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Independent</a:t>
                      </a:r>
                      <a:endParaRPr lang="en-US" sz="1000">
                        <a:effectLst/>
                        <a:latin typeface="Calibri"/>
                        <a:ea typeface="Calibri"/>
                        <a:cs typeface="Times New Roman"/>
                      </a:endParaRP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1.15 (1.13-1.18)</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a:ea typeface="Calibri"/>
                          <a:cs typeface="Times New Roman"/>
                        </a:rPr>
                        <a:t>1.14 (1.12-1.16)</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1.15 (1.12-1.17)</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000">
                          <a:effectLst/>
                          <a:latin typeface="Calibri"/>
                          <a:ea typeface="Calibri"/>
                          <a:cs typeface="Times New Roman"/>
                        </a:rPr>
                        <a:t>1.14 (1.11-1.16)</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r>
              <a:tr h="110930">
                <a:tc rowSpan="7">
                  <a:txBody>
                    <a:bodyPr/>
                    <a:lstStyle/>
                    <a:p>
                      <a:pPr marL="0" marR="0" algn="l">
                        <a:lnSpc>
                          <a:spcPct val="115000"/>
                        </a:lnSpc>
                        <a:spcBef>
                          <a:spcPts val="0"/>
                        </a:spcBef>
                        <a:spcAft>
                          <a:spcPts val="0"/>
                        </a:spcAft>
                      </a:pPr>
                      <a:r>
                        <a:rPr lang="en-US" sz="1000" b="1" i="1" dirty="0">
                          <a:effectLst/>
                          <a:latin typeface="Calibri"/>
                          <a:ea typeface="Times New Roman"/>
                          <a:cs typeface="Times New Roman"/>
                        </a:rPr>
                        <a:t>Black/African American patients</a:t>
                      </a:r>
                      <a:endParaRPr lang="en-US" sz="1000" dirty="0">
                        <a:effectLst/>
                        <a:latin typeface="Calibri"/>
                        <a:ea typeface="Calibri"/>
                        <a:cs typeface="Times New Roman"/>
                      </a:endParaRPr>
                    </a:p>
                  </a:txBody>
                  <a:tcPr marL="10852" marR="1085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Overall</a:t>
                      </a:r>
                      <a:endParaRPr lang="en-US" sz="1000">
                        <a:effectLst/>
                        <a:latin typeface="Calibri"/>
                        <a:ea typeface="Calibri"/>
                        <a:cs typeface="Times New Roman"/>
                      </a:endParaRP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0.89 (0.88-0.90)</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0.85 (0.84-0.86)</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0.83 (0.82-0.84)</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0.81 (0.80-0.82)</a:t>
                      </a:r>
                    </a:p>
                  </a:txBody>
                  <a:tcPr marL="10852" marR="10852" marT="0" marB="0" anchor="ctr">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marL="0" marR="0">
                        <a:lnSpc>
                          <a:spcPct val="115000"/>
                        </a:lnSpc>
                        <a:spcBef>
                          <a:spcPts val="0"/>
                        </a:spcBef>
                        <a:spcAft>
                          <a:spcPts val="1000"/>
                        </a:spcAft>
                      </a:pPr>
                      <a:r>
                        <a:rPr lang="en-US" sz="1000">
                          <a:effectLst/>
                          <a:latin typeface="Calibri"/>
                          <a:ea typeface="Calibri"/>
                          <a:cs typeface="Times New Roman"/>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dirty="0">
                          <a:effectLst/>
                          <a:latin typeface="Calibri"/>
                          <a:ea typeface="Times New Roman"/>
                          <a:cs typeface="Times New Roman"/>
                        </a:rPr>
                        <a:t>LDO    </a:t>
                      </a:r>
                      <a:r>
                        <a:rPr lang="en-US" sz="1000" dirty="0">
                          <a:effectLst/>
                          <a:latin typeface="Calibri"/>
                          <a:ea typeface="Times New Roman"/>
                          <a:cs typeface="Times New Roman"/>
                        </a:rPr>
                        <a:t>DaVita</a:t>
                      </a:r>
                      <a:endParaRPr lang="en-US" sz="1000" dirty="0">
                        <a:effectLst/>
                        <a:latin typeface="Calibri"/>
                        <a:ea typeface="Calibri"/>
                        <a:cs typeface="Times New Roman"/>
                      </a:endParaRP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0.90 (0.88-0.92)</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0.85 (0.83-0.87)</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0.81 (0.79-0.83)</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0.83 (0.81-0.84)</a:t>
                      </a:r>
                    </a:p>
                  </a:txBody>
                  <a:tcPr marL="10852" marR="10852" marT="0" marB="0" anchor="ctr">
                    <a:lnL>
                      <a:noFill/>
                    </a:lnL>
                    <a:lnR>
                      <a:noFill/>
                    </a:lnR>
                    <a:lnT>
                      <a:noFill/>
                    </a:lnT>
                    <a:lnB>
                      <a:noFill/>
                    </a:lnB>
                    <a:solidFill>
                      <a:srgbClr val="F2F2F2"/>
                    </a:solidFill>
                  </a:tcPr>
                </a:tc>
                <a:tc>
                  <a:txBody>
                    <a:bodyPr/>
                    <a:lstStyle/>
                    <a:p>
                      <a:pPr marL="0" marR="0">
                        <a:lnSpc>
                          <a:spcPct val="115000"/>
                        </a:lnSpc>
                        <a:spcBef>
                          <a:spcPts val="0"/>
                        </a:spcBef>
                        <a:spcAft>
                          <a:spcPts val="1000"/>
                        </a:spcAft>
                      </a:pPr>
                      <a:r>
                        <a:rPr lang="en-US" sz="1000">
                          <a:effectLst/>
                          <a:latin typeface="Calibri"/>
                          <a:ea typeface="Calibri"/>
                          <a:cs typeface="Times New Roman"/>
                        </a:rPr>
                        <a:t> </a:t>
                      </a:r>
                    </a:p>
                  </a:txBody>
                  <a:tcPr marL="0" marR="0" marT="0" marB="0" anchor="ctr">
                    <a:lnL>
                      <a:noFill/>
                    </a:lnL>
                    <a:lnR>
                      <a:noFill/>
                    </a:lnR>
                    <a:lnT>
                      <a:noFill/>
                    </a:lnT>
                    <a:lnB>
                      <a:noFill/>
                    </a:lnB>
                  </a:tcPr>
                </a:tc>
              </a:tr>
              <a:tr h="110930">
                <a:tc vMerge="1">
                  <a:txBody>
                    <a:bodyPr/>
                    <a:lstStyle/>
                    <a:p>
                      <a:endParaRPr lang="en-US"/>
                    </a:p>
                  </a:txBody>
                  <a:tcPr/>
                </a:tc>
                <a:tc>
                  <a:txBody>
                    <a:bodyPr/>
                    <a:lstStyle/>
                    <a:p>
                      <a:pPr marL="0" marR="0">
                        <a:lnSpc>
                          <a:spcPct val="115000"/>
                        </a:lnSpc>
                        <a:spcBef>
                          <a:spcPts val="0"/>
                        </a:spcBef>
                        <a:spcAft>
                          <a:spcPts val="0"/>
                        </a:spcAft>
                      </a:pPr>
                      <a:r>
                        <a:rPr lang="en-US" sz="1000" dirty="0">
                          <a:effectLst/>
                          <a:latin typeface="Calibri"/>
                          <a:ea typeface="Times New Roman"/>
                          <a:cs typeface="Times New Roman"/>
                        </a:rPr>
                        <a:t>            Fresenius</a:t>
                      </a:r>
                      <a:endParaRPr lang="en-US" sz="1000" dirty="0">
                        <a:effectLst/>
                        <a:latin typeface="Calibri"/>
                        <a:ea typeface="Calibri"/>
                        <a:cs typeface="Times New Roman"/>
                      </a:endParaRP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0.88 (0.86-0.90)</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0.85 (0.83-0.87)</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0.82 (0.80-0.83)</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0.81 (0.79-0.82)</a:t>
                      </a:r>
                    </a:p>
                  </a:txBody>
                  <a:tcPr marL="10852" marR="10852" marT="0" marB="0" anchor="ctr">
                    <a:lnL>
                      <a:noFill/>
                    </a:lnL>
                    <a:lnR>
                      <a:noFill/>
                    </a:lnR>
                    <a:lnT>
                      <a:noFill/>
                    </a:lnT>
                    <a:lnB>
                      <a:noFill/>
                    </a:lnB>
                    <a:solidFill>
                      <a:srgbClr val="F2F2F2"/>
                    </a:solidFill>
                  </a:tcPr>
                </a:tc>
                <a:tc>
                  <a:txBody>
                    <a:bodyPr/>
                    <a:lstStyle/>
                    <a:p>
                      <a:pPr marL="0" marR="0">
                        <a:lnSpc>
                          <a:spcPct val="115000"/>
                        </a:lnSpc>
                        <a:spcBef>
                          <a:spcPts val="0"/>
                        </a:spcBef>
                        <a:spcAft>
                          <a:spcPts val="1000"/>
                        </a:spcAft>
                      </a:pPr>
                      <a:r>
                        <a:rPr lang="en-US" sz="1000">
                          <a:effectLst/>
                          <a:latin typeface="Calibri"/>
                          <a:ea typeface="Calibri"/>
                          <a:cs typeface="Times New Roman"/>
                        </a:rPr>
                        <a:t> </a:t>
                      </a:r>
                    </a:p>
                  </a:txBody>
                  <a:tcPr marL="0" marR="0" marT="0" marB="0" anchor="ctr">
                    <a:lnL>
                      <a:noFill/>
                    </a:lnL>
                    <a:lnR>
                      <a:noFill/>
                    </a:lnR>
                    <a:lnT>
                      <a:noFill/>
                    </a:lnT>
                    <a:lnB>
                      <a:noFill/>
                    </a:lnB>
                  </a:tcPr>
                </a:tc>
              </a:tr>
              <a:tr h="110930">
                <a:tc vMerge="1">
                  <a:txBody>
                    <a:bodyPr/>
                    <a:lstStyle/>
                    <a:p>
                      <a:endParaRPr lang="en-US"/>
                    </a:p>
                  </a:txBody>
                  <a:tcPr/>
                </a:tc>
                <a:tc>
                  <a:txBody>
                    <a:bodyPr/>
                    <a:lstStyle/>
                    <a:p>
                      <a:pPr marL="0" marR="0">
                        <a:lnSpc>
                          <a:spcPct val="115000"/>
                        </a:lnSpc>
                        <a:spcBef>
                          <a:spcPts val="0"/>
                        </a:spcBef>
                        <a:spcAft>
                          <a:spcPts val="0"/>
                        </a:spcAft>
                      </a:pPr>
                      <a:r>
                        <a:rPr lang="en-US" sz="1000">
                          <a:effectLst/>
                          <a:latin typeface="Calibri"/>
                          <a:ea typeface="Times New Roman"/>
                          <a:cs typeface="Times New Roman"/>
                        </a:rPr>
                        <a:t>            DCI</a:t>
                      </a:r>
                      <a:endParaRPr lang="en-US" sz="1000">
                        <a:effectLst/>
                        <a:latin typeface="Calibri"/>
                        <a:ea typeface="Calibri"/>
                        <a:cs typeface="Times New Roman"/>
                      </a:endParaRP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0.80 (0.75-0.85)</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0.76 (0.71-0.81)</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a:effectLst/>
                          <a:latin typeface="Calibri"/>
                          <a:ea typeface="Calibri"/>
                          <a:cs typeface="Times New Roman"/>
                        </a:rPr>
                        <a:t>0.75 (0.71-0.80)</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0.74 (0.70-0.79)</a:t>
                      </a:r>
                    </a:p>
                  </a:txBody>
                  <a:tcPr marL="10852" marR="10852" marT="0" marB="0" anchor="ctr">
                    <a:lnL>
                      <a:noFill/>
                    </a:lnL>
                    <a:lnR>
                      <a:noFill/>
                    </a:lnR>
                    <a:lnT>
                      <a:noFill/>
                    </a:lnT>
                    <a:lnB>
                      <a:noFill/>
                    </a:lnB>
                    <a:solidFill>
                      <a:srgbClr val="F2F2F2"/>
                    </a:solidFill>
                  </a:tcPr>
                </a:tc>
                <a:tc>
                  <a:txBody>
                    <a:bodyPr/>
                    <a:lstStyle/>
                    <a:p>
                      <a:pPr marL="0" marR="0">
                        <a:lnSpc>
                          <a:spcPct val="115000"/>
                        </a:lnSpc>
                        <a:spcBef>
                          <a:spcPts val="0"/>
                        </a:spcBef>
                        <a:spcAft>
                          <a:spcPts val="1000"/>
                        </a:spcAft>
                      </a:pPr>
                      <a:r>
                        <a:rPr lang="en-US" sz="1000">
                          <a:effectLst/>
                          <a:latin typeface="Calibri"/>
                          <a:ea typeface="Calibri"/>
                          <a:cs typeface="Times New Roman"/>
                        </a:rPr>
                        <a:t> </a:t>
                      </a:r>
                    </a:p>
                  </a:txBody>
                  <a:tcPr marL="0" marR="0" marT="0" marB="0" anchor="ctr">
                    <a:lnL>
                      <a:noFill/>
                    </a:lnL>
                    <a:lnR>
                      <a:noFill/>
                    </a:lnR>
                    <a:lnT>
                      <a:noFill/>
                    </a:lnT>
                    <a:lnB>
                      <a:noFill/>
                    </a:lnB>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dirty="0">
                          <a:effectLst/>
                          <a:latin typeface="Calibri"/>
                          <a:ea typeface="Times New Roman"/>
                          <a:cs typeface="Times New Roman"/>
                        </a:rPr>
                        <a:t>SDO</a:t>
                      </a:r>
                      <a:endParaRPr lang="en-US" sz="1000" dirty="0">
                        <a:effectLst/>
                        <a:latin typeface="Calibri"/>
                        <a:ea typeface="Calibri"/>
                        <a:cs typeface="Times New Roman"/>
                      </a:endParaRP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0.88 (0.85-0.91)</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0.89 (0.86-0.92)</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0.87 (0.84-0.90)</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0.81 (0.79-0.84)</a:t>
                      </a:r>
                    </a:p>
                  </a:txBody>
                  <a:tcPr marL="10852" marR="10852" marT="0" marB="0" anchor="ctr">
                    <a:lnL>
                      <a:noFill/>
                    </a:lnL>
                    <a:lnR>
                      <a:noFill/>
                    </a:lnR>
                    <a:lnT>
                      <a:noFill/>
                    </a:lnT>
                    <a:lnB>
                      <a:noFill/>
                    </a:lnB>
                    <a:solidFill>
                      <a:srgbClr val="F2F2F2"/>
                    </a:solidFill>
                  </a:tcPr>
                </a:tc>
                <a:tc>
                  <a:txBody>
                    <a:bodyPr/>
                    <a:lstStyle/>
                    <a:p>
                      <a:pPr marL="0" marR="0">
                        <a:lnSpc>
                          <a:spcPct val="115000"/>
                        </a:lnSpc>
                        <a:spcBef>
                          <a:spcPts val="0"/>
                        </a:spcBef>
                        <a:spcAft>
                          <a:spcPts val="1000"/>
                        </a:spcAft>
                      </a:pPr>
                      <a:r>
                        <a:rPr lang="en-US" sz="1000">
                          <a:effectLst/>
                          <a:latin typeface="Calibri"/>
                          <a:ea typeface="Calibri"/>
                          <a:cs typeface="Times New Roman"/>
                        </a:rPr>
                        <a:t> </a:t>
                      </a:r>
                    </a:p>
                  </a:txBody>
                  <a:tcPr marL="0" marR="0" marT="0" marB="0" anchor="ctr">
                    <a:lnL>
                      <a:noFill/>
                    </a:lnL>
                    <a:lnR>
                      <a:noFill/>
                    </a:lnR>
                    <a:lnT>
                      <a:noFill/>
                    </a:lnT>
                    <a:lnB>
                      <a:noFill/>
                    </a:lnB>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a:effectLst/>
                          <a:latin typeface="Calibri"/>
                          <a:ea typeface="Times New Roman"/>
                          <a:cs typeface="Times New Roman"/>
                        </a:rPr>
                        <a:t>Hospital-based</a:t>
                      </a:r>
                      <a:endParaRPr lang="en-US" sz="1000">
                        <a:effectLst/>
                        <a:latin typeface="Calibri"/>
                        <a:ea typeface="Calibri"/>
                        <a:cs typeface="Times New Roman"/>
                      </a:endParaRP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0.88 (0.84-0.93)</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0.80 (0.75-0.85)</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0.89 (0.84-0.95)</a:t>
                      </a:r>
                    </a:p>
                  </a:txBody>
                  <a:tcPr marL="10852" marR="10852" marT="0" marB="0" anchor="ctr">
                    <a:lnL>
                      <a:noFill/>
                    </a:lnL>
                    <a:lnR>
                      <a:noFill/>
                    </a:lnR>
                    <a:lnT>
                      <a:noFill/>
                    </a:lnT>
                    <a:lnB>
                      <a:noFill/>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0.76 (0.71-0.82)</a:t>
                      </a:r>
                    </a:p>
                  </a:txBody>
                  <a:tcPr marL="10852" marR="10852" marT="0" marB="0" anchor="ctr">
                    <a:lnL>
                      <a:noFill/>
                    </a:lnL>
                    <a:lnR>
                      <a:noFill/>
                    </a:lnR>
                    <a:lnT>
                      <a:noFill/>
                    </a:lnT>
                    <a:lnB>
                      <a:noFill/>
                    </a:lnB>
                    <a:solidFill>
                      <a:srgbClr val="F2F2F2"/>
                    </a:solidFill>
                  </a:tcPr>
                </a:tc>
                <a:tc>
                  <a:txBody>
                    <a:bodyPr/>
                    <a:lstStyle/>
                    <a:p>
                      <a:pPr marL="0" marR="0">
                        <a:lnSpc>
                          <a:spcPct val="115000"/>
                        </a:lnSpc>
                        <a:spcBef>
                          <a:spcPts val="0"/>
                        </a:spcBef>
                        <a:spcAft>
                          <a:spcPts val="1000"/>
                        </a:spcAft>
                      </a:pPr>
                      <a:r>
                        <a:rPr lang="en-US" sz="1000">
                          <a:effectLst/>
                          <a:latin typeface="Calibri"/>
                          <a:ea typeface="Calibri"/>
                          <a:cs typeface="Times New Roman"/>
                        </a:rPr>
                        <a:t> </a:t>
                      </a:r>
                    </a:p>
                  </a:txBody>
                  <a:tcPr marL="0" marR="0" marT="0" marB="0" anchor="ctr">
                    <a:lnL>
                      <a:noFill/>
                    </a:lnL>
                    <a:lnR>
                      <a:noFill/>
                    </a:lnR>
                    <a:lnT>
                      <a:noFill/>
                    </a:lnT>
                    <a:lnB>
                      <a:noFill/>
                    </a:lnB>
                  </a:tcPr>
                </a:tc>
              </a:tr>
              <a:tr h="110930">
                <a:tc vMerge="1">
                  <a:txBody>
                    <a:bodyPr/>
                    <a:lstStyle/>
                    <a:p>
                      <a:endParaRPr lang="en-US"/>
                    </a:p>
                  </a:txBody>
                  <a:tcPr/>
                </a:tc>
                <a:tc>
                  <a:txBody>
                    <a:bodyPr/>
                    <a:lstStyle/>
                    <a:p>
                      <a:pPr marL="0" marR="0">
                        <a:lnSpc>
                          <a:spcPct val="115000"/>
                        </a:lnSpc>
                        <a:spcBef>
                          <a:spcPts val="0"/>
                        </a:spcBef>
                        <a:spcAft>
                          <a:spcPts val="0"/>
                        </a:spcAft>
                      </a:pPr>
                      <a:r>
                        <a:rPr lang="en-US" sz="1000" b="1" dirty="0">
                          <a:effectLst/>
                          <a:latin typeface="Calibri"/>
                          <a:ea typeface="Times New Roman"/>
                          <a:cs typeface="Times New Roman"/>
                        </a:rPr>
                        <a:t>Independent</a:t>
                      </a:r>
                      <a:endParaRPr lang="en-US" sz="1000" dirty="0">
                        <a:effectLst/>
                        <a:latin typeface="Calibri"/>
                        <a:ea typeface="Calibri"/>
                        <a:cs typeface="Times New Roman"/>
                      </a:endParaRP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0.91 (0.88-0.94)</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0.89 (0.86-0.92)</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0.85 (0.83-0.88)</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15000"/>
                        </a:lnSpc>
                        <a:spcBef>
                          <a:spcPts val="0"/>
                        </a:spcBef>
                        <a:spcAft>
                          <a:spcPts val="0"/>
                        </a:spcAft>
                      </a:pPr>
                      <a:r>
                        <a:rPr lang="en-US" sz="1000" dirty="0">
                          <a:effectLst/>
                          <a:latin typeface="Calibri"/>
                          <a:ea typeface="Calibri"/>
                          <a:cs typeface="Times New Roman"/>
                        </a:rPr>
                        <a:t>0.80 (0.78-0.83)</a:t>
                      </a:r>
                    </a:p>
                  </a:txBody>
                  <a:tcPr marL="10852" marR="10852" marT="0" marB="0" anchor="ctr">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1000"/>
                        </a:spcAft>
                      </a:pPr>
                      <a:r>
                        <a:rPr lang="en-US" sz="1000" dirty="0">
                          <a:effectLst/>
                          <a:latin typeface="Calibri"/>
                          <a:ea typeface="Calibri"/>
                          <a:cs typeface="Times New Roman"/>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7" name="Rectangle 6"/>
          <p:cNvSpPr/>
          <p:nvPr/>
        </p:nvSpPr>
        <p:spPr>
          <a:xfrm>
            <a:off x="1524000" y="4762499"/>
            <a:ext cx="1961434" cy="276999"/>
          </a:xfrm>
          <a:prstGeom prst="rect">
            <a:avLst/>
          </a:prstGeom>
        </p:spPr>
        <p:txBody>
          <a:bodyPr wrap="none">
            <a:spAutoFit/>
          </a:bodyPr>
          <a:lstStyle/>
          <a:p>
            <a:r>
              <a:rPr lang="en-US" sz="1200" i="1" dirty="0" smtClean="0"/>
              <a:t>(Continued </a:t>
            </a:r>
            <a:r>
              <a:rPr lang="en-US" sz="1200" i="1" dirty="0"/>
              <a:t>on the next slide</a:t>
            </a:r>
            <a:r>
              <a:rPr lang="en-US" sz="1200" i="1" dirty="0" smtClean="0"/>
              <a:t>)</a:t>
            </a:r>
            <a:endParaRPr lang="en-US" sz="1200" i="1" dirty="0"/>
          </a:p>
        </p:txBody>
      </p:sp>
    </p:spTree>
    <p:extLst>
      <p:ext uri="{BB962C8B-B14F-4D97-AF65-F5344CB8AC3E}">
        <p14:creationId xmlns:p14="http://schemas.microsoft.com/office/powerpoint/2010/main" val="3636288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ADR_PPT_Template_CKD">
  <a:themeElements>
    <a:clrScheme name="USRDS ADR Color Palette">
      <a:dk1>
        <a:sysClr val="windowText" lastClr="000000"/>
      </a:dk1>
      <a:lt1>
        <a:sysClr val="window" lastClr="FFFFFF"/>
      </a:lt1>
      <a:dk2>
        <a:srgbClr val="48070E"/>
      </a:dk2>
      <a:lt2>
        <a:srgbClr val="FFFFFF"/>
      </a:lt2>
      <a:accent1>
        <a:srgbClr val="7A2F36"/>
      </a:accent1>
      <a:accent2>
        <a:srgbClr val="AC6168"/>
      </a:accent2>
      <a:accent3>
        <a:srgbClr val="002966"/>
      </a:accent3>
      <a:accent4>
        <a:srgbClr val="0E5480"/>
      </a:accent4>
      <a:accent5>
        <a:srgbClr val="367CA8"/>
      </a:accent5>
      <a:accent6>
        <a:srgbClr val="FFC76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ADR_PPT_Template_CKD</Template>
  <TotalTime>222</TotalTime>
  <Words>3280</Words>
  <Application>Microsoft Office PowerPoint</Application>
  <PresentationFormat>On-screen Show (4:3)</PresentationFormat>
  <Paragraphs>673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ADR_PPT_Template_CKD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Ruth Shamraj</dc:creator>
  <cp:lastModifiedBy>Lan Tong</cp:lastModifiedBy>
  <cp:revision>65</cp:revision>
  <dcterms:created xsi:type="dcterms:W3CDTF">2014-11-10T19:37:45Z</dcterms:created>
  <dcterms:modified xsi:type="dcterms:W3CDTF">2015-11-11T20:11:36Z</dcterms:modified>
</cp:coreProperties>
</file>