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7CA8"/>
    <a:srgbClr val="0E5480"/>
    <a:srgbClr val="002966"/>
    <a:srgbClr val="48070E"/>
    <a:srgbClr val="7A2F36"/>
    <a:srgbClr val="AC61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4" autoAdjust="0"/>
    <p:restoredTop sz="94672" autoAdjust="0"/>
  </p:normalViewPr>
  <p:slideViewPr>
    <p:cSldViewPr showGuides="1"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6" d="100"/>
          <a:sy n="86" d="100"/>
        </p:scale>
        <p:origin x="-210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06686-F82D-4753-94CB-70FF72A4246B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8B029-9C19-4863-A099-C3EB469D9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12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62516-1E61-479A-8F13-75B68A779684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DF32A-2C87-427B-8169-B6092B336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990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DF32A-2C87-427B-8169-B6092B33625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3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075" y="460689"/>
            <a:ext cx="3200399" cy="1248616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904874" y="2362200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367CA8"/>
                </a:solidFill>
                <a:latin typeface="Constantia" panose="02030602050306030303" pitchFamily="18" charset="0"/>
              </a:rPr>
              <a:t>2015 </a:t>
            </a:r>
            <a:r>
              <a:rPr lang="en-US" sz="2400" b="1" cap="small" baseline="0" dirty="0" smtClean="0">
                <a:solidFill>
                  <a:srgbClr val="367CA8"/>
                </a:solidFill>
                <a:latin typeface="Constantia" panose="02030602050306030303" pitchFamily="18" charset="0"/>
              </a:rPr>
              <a:t>ANNUAL DATA REPORT</a:t>
            </a:r>
          </a:p>
          <a:p>
            <a:pPr algn="ctr"/>
            <a:r>
              <a:rPr lang="en-US" sz="2400" b="1" cap="small" baseline="0" dirty="0" smtClean="0">
                <a:solidFill>
                  <a:srgbClr val="367CA8"/>
                </a:solidFill>
                <a:latin typeface="Constantia" panose="02030602050306030303" pitchFamily="18" charset="0"/>
              </a:rPr>
              <a:t>Volume 2: End-Stage Renal Disease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762000" y="3733800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Candara" panose="020E0502030303020204" pitchFamily="34" charset="0"/>
              </a:rPr>
              <a:t>Chapter 11: Costs of ESRD</a:t>
            </a:r>
            <a:endParaRPr lang="en-US" sz="3600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83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304800"/>
          </a:xfrm>
        </p:spPr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60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304800"/>
          </a:xfrm>
        </p:spPr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587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304800"/>
          </a:xfrm>
        </p:spPr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2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219200"/>
            <a:ext cx="8305800" cy="419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638800"/>
            <a:ext cx="83058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304800"/>
          </a:xfrm>
        </p:spPr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148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 userDrawn="1"/>
        </p:nvSpPr>
        <p:spPr>
          <a:xfrm>
            <a:off x="0" y="6410325"/>
            <a:ext cx="9144000" cy="457200"/>
          </a:xfrm>
          <a:prstGeom prst="rect">
            <a:avLst/>
          </a:prstGeom>
          <a:solidFill>
            <a:srgbClr val="0E54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81400" y="6477000"/>
            <a:ext cx="1981200" cy="304800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Vol 2, ESRD, Ch 1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6200" y="6477000"/>
            <a:ext cx="914400" cy="274320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11597"/>
            <a:ext cx="1165357" cy="4546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67375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64" r:id="rId3"/>
    <p:sldLayoutId id="2147483661" r:id="rId4"/>
    <p:sldLayoutId id="2147483663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961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5819001"/>
            <a:ext cx="7696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baseline="30000" dirty="0" smtClean="0"/>
              <a:t>Data </a:t>
            </a:r>
            <a:r>
              <a:rPr lang="en-US" i="1" baseline="30000" dirty="0"/>
              <a:t>Source</a:t>
            </a:r>
            <a:r>
              <a:rPr lang="en-US" i="1" baseline="30000" dirty="0" smtClean="0"/>
              <a:t>: </a:t>
            </a:r>
            <a:r>
              <a:rPr lang="en-US" i="1" baseline="30000" dirty="0"/>
              <a:t>USRDS ESRD Database; Reference Table K.2. Abbreviations: ESRD, end-stage renal disease.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313549"/>
            <a:ext cx="9144000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Figure </a:t>
            </a:r>
            <a:r>
              <a:rPr lang="en-US" sz="2800" b="1" baseline="30000" dirty="0" smtClean="0"/>
              <a:t>11.1 </a:t>
            </a:r>
            <a:r>
              <a:rPr lang="en-US" sz="2800" b="1" baseline="30000" dirty="0"/>
              <a:t>Trends in ESRD expenditures by payer, 2003-2013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b="1" smtClean="0"/>
              <a:pPr/>
              <a:t>2</a:t>
            </a:fld>
            <a:endParaRPr lang="en-US" b="1" dirty="0"/>
          </a:p>
        </p:txBody>
      </p:sp>
      <p:pic>
        <p:nvPicPr>
          <p:cNvPr id="1026" name="Picture 2" descr="M:\ADR\2015\Chapters\Volume 2 - ESRD\11 - Costs\Powerpoint\Figure_11_1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363" y="1281113"/>
            <a:ext cx="6645275" cy="4294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071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5638800"/>
            <a:ext cx="8534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USRDS ESRD Database. Total Medicare expenditures obtained from https://</a:t>
            </a:r>
            <a:r>
              <a:rPr lang="en-US" i="1" baseline="30000" dirty="0" smtClean="0"/>
              <a:t>www.cms.gov/Research-Statistics-Data-and-Systems/Statistics-Trends-and-Reports/NationalHealthExpendData/NationalHealthAccountsHistorical.html </a:t>
            </a:r>
            <a:r>
              <a:rPr lang="en-US" i="1" baseline="30000" dirty="0"/>
              <a:t>, file </a:t>
            </a:r>
            <a:r>
              <a:rPr lang="en-US" i="1" baseline="30000" dirty="0" smtClean="0"/>
              <a:t>National </a:t>
            </a:r>
            <a:r>
              <a:rPr lang="en-US" i="1" baseline="30000" dirty="0"/>
              <a:t>Health Expenditures by type of service and source of funds, CY 1960-2013; ESRD Medicare costs from reference table </a:t>
            </a:r>
            <a:r>
              <a:rPr lang="en-US" i="1" baseline="30000" dirty="0" smtClean="0"/>
              <a:t>K.2; Abbreviations</a:t>
            </a:r>
            <a:r>
              <a:rPr lang="en-US" i="1" baseline="30000" dirty="0"/>
              <a:t>: ESRD, end-stage renal disease.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313549"/>
            <a:ext cx="9144000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Figure </a:t>
            </a:r>
            <a:r>
              <a:rPr lang="en-US" sz="2800" b="1" baseline="30000" dirty="0" smtClean="0"/>
              <a:t>11.2 </a:t>
            </a:r>
            <a:r>
              <a:rPr lang="en-US" sz="2800" b="1" baseline="30000" dirty="0"/>
              <a:t>Trends in costs of the Medicare &amp; ESRD programs, 2003-1013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b="1" smtClean="0"/>
              <a:pPr/>
              <a:t>3</a:t>
            </a:fld>
            <a:endParaRPr lang="en-US" b="1" dirty="0"/>
          </a:p>
        </p:txBody>
      </p:sp>
      <p:pic>
        <p:nvPicPr>
          <p:cNvPr id="1026" name="Picture 2" descr="X:\ADR\2015\Chapters\Volume 2 - ESRD\11 - Costs\Powerpoint\Figure_11_2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951" y="762000"/>
            <a:ext cx="6646849" cy="479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959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0" y="5791200"/>
            <a:ext cx="8229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USRDS ESRD Database. December 31 point prevalent ESRD patients. Abbreviations: ESRD, end-stage renal disease.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313549"/>
            <a:ext cx="9144000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Figure </a:t>
            </a:r>
            <a:r>
              <a:rPr lang="en-US" sz="2800" b="1" baseline="30000" dirty="0" smtClean="0"/>
              <a:t>11.3 </a:t>
            </a:r>
            <a:r>
              <a:rPr lang="en-US" sz="2800" b="1" baseline="30000" dirty="0"/>
              <a:t>Trends in numbers of point prevalent ESRD patients, 2003-2013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b="1" smtClean="0"/>
              <a:pPr/>
              <a:t>4</a:t>
            </a:fld>
            <a:endParaRPr lang="en-US" b="1" dirty="0"/>
          </a:p>
        </p:txBody>
      </p:sp>
      <p:pic>
        <p:nvPicPr>
          <p:cNvPr id="2050" name="Picture 2" descr="X:\ADR\2015\Chapters\Volume 2 - ESRD\11 - Costs\Powerpoint\Figure_11_3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838200"/>
            <a:ext cx="6669087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959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5786735"/>
            <a:ext cx="800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USRDS ESRD Database; Reference Table K.4; Total Medicare ESRD costs from claims data; excludes claims with Medicare as secondary payer. Abbreviations: ESRD, end-stage renal disease.</a:t>
            </a:r>
            <a:endParaRPr lang="en-US" i="1" baseline="300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313549"/>
            <a:ext cx="9144000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Figure </a:t>
            </a:r>
            <a:r>
              <a:rPr lang="en-US" sz="2800" b="1" baseline="30000" dirty="0" smtClean="0"/>
              <a:t>11.4 </a:t>
            </a:r>
            <a:r>
              <a:rPr lang="en-US" sz="2800" b="1" baseline="30000" dirty="0"/>
              <a:t>Annual percent change in Medicare ESRD spending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b="1" smtClean="0"/>
              <a:pPr/>
              <a:t>5</a:t>
            </a:fld>
            <a:endParaRPr lang="en-US" b="1" dirty="0"/>
          </a:p>
        </p:txBody>
      </p:sp>
      <p:pic>
        <p:nvPicPr>
          <p:cNvPr id="4098" name="Picture 2" descr="M:\ADR\2015\Chapters\Volume 2 - ESRD\11 - Costs\Powerpoint\Figure_11_4_30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9138" y="914400"/>
            <a:ext cx="5873262" cy="477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959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5715001"/>
            <a:ext cx="769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USRDS ESRD Database. Total Medicare costs from claims data; includes all claims with Medicare as primary or payer. Abbreviations: ESRD, end-stage renal disease.</a:t>
            </a:r>
            <a:endParaRPr lang="en-US" i="1" baseline="300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313549"/>
            <a:ext cx="9144000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Figure </a:t>
            </a:r>
            <a:r>
              <a:rPr lang="en-US" sz="2800" b="1" baseline="30000" dirty="0" smtClean="0"/>
              <a:t>11.5 </a:t>
            </a:r>
            <a:r>
              <a:rPr lang="en-US" sz="2800" b="1" baseline="30000" dirty="0"/>
              <a:t>Trends in total Medicare spending for ESRD, by type of service, 2003-2013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b="1" smtClean="0"/>
              <a:pPr/>
              <a:t>6</a:t>
            </a:fld>
            <a:endParaRPr lang="en-US" b="1" dirty="0"/>
          </a:p>
        </p:txBody>
      </p:sp>
      <p:pic>
        <p:nvPicPr>
          <p:cNvPr id="5122" name="Picture 2" descr="M:\ADR\2015\Chapters\Volume 2 - ESRD\11 - Costs\Powerpoint\Figure_11_5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371600"/>
            <a:ext cx="6858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959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90600" y="5715001"/>
            <a:ext cx="769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USRDS ESRD Database. Total Medicare costs from claims data for period prevalent ESRD patients. Abbreviations: ESRD, end-stage renal disease.</a:t>
            </a:r>
            <a:endParaRPr lang="en-US" i="1" baseline="300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381000"/>
            <a:ext cx="9144000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Figure </a:t>
            </a:r>
            <a:r>
              <a:rPr lang="en-US" sz="2800" b="1" baseline="30000" dirty="0" smtClean="0"/>
              <a:t>11.6 </a:t>
            </a:r>
            <a:r>
              <a:rPr lang="en-US" sz="2800" b="1" baseline="30000" dirty="0"/>
              <a:t>Total Medicare ESRD expenditures, by modality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b="1" smtClean="0"/>
              <a:pPr/>
              <a:t>7</a:t>
            </a:fld>
            <a:endParaRPr lang="en-US" b="1" dirty="0"/>
          </a:p>
        </p:txBody>
      </p:sp>
      <p:pic>
        <p:nvPicPr>
          <p:cNvPr id="6146" name="Picture 2" descr="M:\ADR\2015\Chapters\Volume 2 - ESRD\11 - Costs\Powerpoint\Figure_11_6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47800"/>
            <a:ext cx="6858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959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66800" y="5786735"/>
            <a:ext cx="769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Reference Table K.7,K.8,K.9. Period prevalent ESRD patients; patients with Medicare as secondary </a:t>
            </a:r>
            <a:r>
              <a:rPr lang="en-US" i="1" baseline="30000" dirty="0" smtClean="0"/>
              <a:t>payer </a:t>
            </a:r>
            <a:r>
              <a:rPr lang="en-US" i="1" baseline="30000" dirty="0"/>
              <a:t>are excluded. Abbreviations: ESRD, end-stage renal disease.</a:t>
            </a:r>
            <a:endParaRPr lang="en-US" i="1" baseline="300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313549"/>
            <a:ext cx="9144000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Figure </a:t>
            </a:r>
            <a:r>
              <a:rPr lang="en-US" sz="2800" b="1" baseline="30000" dirty="0" smtClean="0"/>
              <a:t>11.7 </a:t>
            </a:r>
            <a:r>
              <a:rPr lang="en-US" sz="2800" b="1" baseline="30000" dirty="0"/>
              <a:t>Total Medicare ESRD expenditures per person per year, by modality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b="1" smtClean="0"/>
              <a:pPr/>
              <a:t>8</a:t>
            </a:fld>
            <a:endParaRPr lang="en-US" b="1" dirty="0"/>
          </a:p>
        </p:txBody>
      </p:sp>
      <p:pic>
        <p:nvPicPr>
          <p:cNvPr id="7170" name="Picture 2" descr="M:\ADR\2015\Chapters\Volume 2 - ESRD\11 - Costs\Powerpoint\Figure_11_7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981075"/>
            <a:ext cx="5638800" cy="458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959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R_PPT_Template_CKD">
  <a:themeElements>
    <a:clrScheme name="USRDS ADR Color Palette">
      <a:dk1>
        <a:sysClr val="windowText" lastClr="000000"/>
      </a:dk1>
      <a:lt1>
        <a:sysClr val="window" lastClr="FFFFFF"/>
      </a:lt1>
      <a:dk2>
        <a:srgbClr val="48070E"/>
      </a:dk2>
      <a:lt2>
        <a:srgbClr val="FFFFFF"/>
      </a:lt2>
      <a:accent1>
        <a:srgbClr val="7A2F36"/>
      </a:accent1>
      <a:accent2>
        <a:srgbClr val="AC6168"/>
      </a:accent2>
      <a:accent3>
        <a:srgbClr val="002966"/>
      </a:accent3>
      <a:accent4>
        <a:srgbClr val="0E5480"/>
      </a:accent4>
      <a:accent5>
        <a:srgbClr val="367CA8"/>
      </a:accent5>
      <a:accent6>
        <a:srgbClr val="FFC76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ADR_PPT_Template_CKD</Template>
  <TotalTime>146</TotalTime>
  <Words>358</Words>
  <Application>Microsoft Office PowerPoint</Application>
  <PresentationFormat>On-screen Show (4:3)</PresentationFormat>
  <Paragraphs>29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ADR_PPT_Template_CKD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Shamraj</dc:creator>
  <cp:lastModifiedBy>Cong Zhu</cp:lastModifiedBy>
  <cp:revision>61</cp:revision>
  <dcterms:created xsi:type="dcterms:W3CDTF">2014-11-10T19:37:45Z</dcterms:created>
  <dcterms:modified xsi:type="dcterms:W3CDTF">2015-11-03T20:02:25Z</dcterms:modified>
</cp:coreProperties>
</file>