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0" r:id="rId3"/>
    <p:sldId id="261" r:id="rId4"/>
    <p:sldId id="275" r:id="rId5"/>
    <p:sldId id="263" r:id="rId6"/>
    <p:sldId id="276" r:id="rId7"/>
    <p:sldId id="265" r:id="rId8"/>
    <p:sldId id="266" r:id="rId9"/>
    <p:sldId id="267" r:id="rId10"/>
    <p:sldId id="268" r:id="rId11"/>
    <p:sldId id="269" r:id="rId12"/>
    <p:sldId id="270" r:id="rId13"/>
    <p:sldId id="277" r:id="rId14"/>
    <p:sldId id="272" r:id="rId15"/>
    <p:sldId id="273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67CA8"/>
    <a:srgbClr val="0E5480"/>
    <a:srgbClr val="002966"/>
    <a:srgbClr val="48070E"/>
    <a:srgbClr val="7A2F36"/>
    <a:srgbClr val="AC6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4" autoAdjust="0"/>
    <p:restoredTop sz="94672" autoAdjust="0"/>
  </p:normalViewPr>
  <p:slideViewPr>
    <p:cSldViewPr showGuides="1">
      <p:cViewPr>
        <p:scale>
          <a:sx n="90" d="100"/>
          <a:sy n="90" d="100"/>
        </p:scale>
        <p:origin x="-1234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6" d="100"/>
          <a:sy n="86" d="100"/>
        </p:scale>
        <p:origin x="-210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106686-F82D-4753-94CB-70FF72A4246B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78B029-9C19-4863-A099-C3EB469D9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12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2516-1E61-479A-8F13-75B68A779684}" type="datetimeFigureOut">
              <a:rPr lang="en-US" smtClean="0"/>
              <a:t>10/28/2015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DF32A-2C87-427B-8169-B6092B336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9900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6075" y="460689"/>
            <a:ext cx="3200399" cy="1248616"/>
          </a:xfrm>
          <a:prstGeom prst="rect">
            <a:avLst/>
          </a:prstGeom>
        </p:spPr>
      </p:pic>
      <p:sp>
        <p:nvSpPr>
          <p:cNvPr id="2" name="TextBox 1"/>
          <p:cNvSpPr txBox="1"/>
          <p:nvPr userDrawn="1"/>
        </p:nvSpPr>
        <p:spPr>
          <a:xfrm>
            <a:off x="904874" y="2362200"/>
            <a:ext cx="716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2015 </a:t>
            </a:r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ANNUAL DATA REPORT</a:t>
            </a:r>
          </a:p>
          <a:p>
            <a:pPr algn="ctr"/>
            <a:r>
              <a:rPr lang="en-US" sz="2400" b="1" cap="small" baseline="0" dirty="0" smtClean="0">
                <a:solidFill>
                  <a:srgbClr val="367CA8"/>
                </a:solidFill>
                <a:latin typeface="Constantia" panose="02030602050306030303" pitchFamily="18" charset="0"/>
              </a:rPr>
              <a:t>Volume 2: End-Stage Renal Disease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62000" y="3733800"/>
            <a:ext cx="7467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Chapter 12: Part D Prescription </a:t>
            </a:r>
          </a:p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Drug Coverage</a:t>
            </a:r>
          </a:p>
          <a:p>
            <a:pPr algn="ctr"/>
            <a:r>
              <a:rPr lang="en-US" sz="3600" b="1" dirty="0" smtClean="0">
                <a:latin typeface="Candara" panose="020E0502030303020204" pitchFamily="34" charset="0"/>
              </a:rPr>
              <a:t>in Patients with ESRD</a:t>
            </a:r>
          </a:p>
        </p:txBody>
      </p:sp>
    </p:spTree>
    <p:extLst>
      <p:ext uri="{BB962C8B-B14F-4D97-AF65-F5344CB8AC3E}">
        <p14:creationId xmlns:p14="http://schemas.microsoft.com/office/powerpoint/2010/main" val="86183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5874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241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"/>
          </p:nvPr>
        </p:nvSpPr>
        <p:spPr>
          <a:xfrm>
            <a:off x="381000" y="1219200"/>
            <a:ext cx="8305800" cy="4191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638800"/>
            <a:ext cx="8305800" cy="533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  <a:prstGeom prst="rect">
            <a:avLst/>
          </a:prstGeom>
        </p:spPr>
        <p:txBody>
          <a:bodyPr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3581400" y="6477000"/>
            <a:ext cx="1981200" cy="304800"/>
          </a:xfrm>
        </p:spPr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1485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spect="1"/>
          </p:cNvSpPr>
          <p:nvPr userDrawn="1"/>
        </p:nvSpPr>
        <p:spPr>
          <a:xfrm>
            <a:off x="0" y="6410325"/>
            <a:ext cx="9144000" cy="457200"/>
          </a:xfrm>
          <a:prstGeom prst="rect">
            <a:avLst/>
          </a:prstGeom>
          <a:solidFill>
            <a:srgbClr val="0E54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81400" y="6477000"/>
            <a:ext cx="1981200" cy="304800"/>
          </a:xfrm>
          <a:prstGeom prst="rect">
            <a:avLst/>
          </a:prstGeom>
        </p:spPr>
        <p:txBody>
          <a:bodyPr/>
          <a:lstStyle>
            <a:lvl1pPr algn="ctr">
              <a:defRPr sz="1400" b="1"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Vol 2, ESRD, Ch 1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96200" y="6477000"/>
            <a:ext cx="914400" cy="274320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3F227FC0-035E-484D-AA62-D3060292562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11597"/>
            <a:ext cx="1165357" cy="45465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67375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4" r:id="rId3"/>
    <p:sldLayoutId id="2147483661" r:id="rId4"/>
    <p:sldLayoutId id="2147483663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emf"/><Relationship Id="rId4" Type="http://schemas.openxmlformats.org/officeDocument/2006/relationships/package" Target="../embeddings/Microsoft_Word_Document1.docx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961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41148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2011 and 2013 Medicare data, point prevalent Medicare enrollees alive on January 1. Medicare data: general Medicare, 5% Medicare sample (ESRD, hemodialysis, peritoneal dialysis, and transplant, 100% ESRD population). Abbreviations: ESRD, end-stage renal disease;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860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12.3 General Medicare &amp; ESRD patients enrolled in Part D (%)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10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0684243"/>
              </p:ext>
            </p:extLst>
          </p:nvPr>
        </p:nvGraphicFramePr>
        <p:xfrm>
          <a:off x="1171575" y="1905000"/>
          <a:ext cx="6800850" cy="790575"/>
        </p:xfrm>
        <a:graphic>
          <a:graphicData uri="http://schemas.openxmlformats.org/drawingml/2006/table">
            <a:tbl>
              <a:tblPr firstRow="1" firstCol="1" bandRow="1"/>
              <a:tblGrid>
                <a:gridCol w="581188"/>
                <a:gridCol w="1243678"/>
                <a:gridCol w="1243678"/>
                <a:gridCol w="1244314"/>
                <a:gridCol w="1243678"/>
                <a:gridCol w="1244314"/>
              </a:tblGrid>
              <a:tr h="2635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61.01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68.93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73.17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57.15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352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68.68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74.21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78.23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67.31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63.46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37338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2011 and2013 Medicare data, period prevalent Medicare enrollees alive on January 1, excluding those in Medicare Advantage Part D plans and Medicare secondary payer, using as-treated model (see ESRD Methods chapter for analytical methods).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45860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12.4 Total estimated Medicare Part D costs for enrollees, in billions, 2011 &amp;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11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201261"/>
              </p:ext>
            </p:extLst>
          </p:nvPr>
        </p:nvGraphicFramePr>
        <p:xfrm>
          <a:off x="1309688" y="1752600"/>
          <a:ext cx="6524625" cy="802005"/>
        </p:xfrm>
        <a:graphic>
          <a:graphicData uri="http://schemas.openxmlformats.org/drawingml/2006/table">
            <a:tbl>
              <a:tblPr firstRow="1" firstCol="1" bandRow="1"/>
              <a:tblGrid>
                <a:gridCol w="581025"/>
                <a:gridCol w="1188720"/>
                <a:gridCol w="1188720"/>
                <a:gridCol w="1188720"/>
                <a:gridCol w="1188720"/>
                <a:gridCol w="1188720"/>
              </a:tblGrid>
              <a:tr h="2673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46.49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1.45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6733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52.75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2.30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1.83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0.14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0.27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2379" y="5181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period prevalent Medicare enrollees alive on January 1, 2013, excluding those in Medicare Advantage Part D plans and Medicare secondary payer, using as-treated model (see ESRD Methods chapter for analytical methods).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479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12.5 Per person per year Medicare &amp; out-of-pocket Part D costs for enrollees,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12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476" y="1752600"/>
            <a:ext cx="7620006" cy="30480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8479" y="838200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(a) </a:t>
            </a:r>
            <a:r>
              <a:rPr lang="en-US" sz="2600" b="1" baseline="30000" dirty="0" smtClean="0"/>
              <a:t>All </a:t>
            </a:r>
            <a:r>
              <a:rPr lang="en-US" sz="2600" b="1" baseline="30000" dirty="0"/>
              <a:t>Part D enrollees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98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82379" y="5181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period prevalent Medicare enrollees alive on January 1, 2013, excluding those in Medicare Advantage Part D plans and Medicare secondary payer, using as-treated model (see ESRD Methods chapter for analytical methods).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479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12.5 Per person per year Medicare &amp; out-of-pocket Part D costs for enrollees,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13</a:t>
            </a:fld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58479" y="838200"/>
            <a:ext cx="91440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 </a:t>
            </a:r>
            <a:r>
              <a:rPr lang="en-US" sz="2600" b="1" baseline="30000" dirty="0" smtClean="0"/>
              <a:t>(b</a:t>
            </a:r>
            <a:r>
              <a:rPr lang="en-US" sz="2600" b="1" baseline="30000" dirty="0"/>
              <a:t>) </a:t>
            </a:r>
            <a:r>
              <a:rPr lang="en-US" sz="2600" b="1" baseline="30000" dirty="0" smtClean="0"/>
              <a:t>Part </a:t>
            </a:r>
            <a:r>
              <a:rPr lang="en-US" sz="2600" b="1" baseline="30000" dirty="0"/>
              <a:t>D enrollees by Low-income Subsidy status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472" y="1432553"/>
            <a:ext cx="6858014" cy="3291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8923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28700" y="5486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period prevalent Medicare enrollees alive on January 1, 2013, excluding those in Medicare Advantage Part D plans and Medicare secondary payer, using as-treated model (see ESRD Methods chapter for analytical methods).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13549"/>
            <a:ext cx="8382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12.5 Per person per year Part D costs ($) for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Low-income Subsidy status,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14</a:t>
            </a:fld>
            <a:endParaRPr lang="en-US" b="1" dirty="0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58111"/>
              </p:ext>
            </p:extLst>
          </p:nvPr>
        </p:nvGraphicFramePr>
        <p:xfrm>
          <a:off x="1028700" y="1219200"/>
          <a:ext cx="7200900" cy="40386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Document" r:id="rId4" imgW="7021151" imgH="4011213" progId="Word.Document.12">
                  <p:embed/>
                </p:oleObj>
              </mc:Choice>
              <mc:Fallback>
                <p:oleObj name="Document" r:id="rId4" imgW="7021151" imgH="40112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028700" y="1219200"/>
                        <a:ext cx="7200900" cy="40386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8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48006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period prevalent Medicare enrollees alive on January 1, 2013, excluding those in Medicare Advantage Part D plans and Medicare secondary payer, using as-treated model (see ESRD Methods chapter for analytical methods).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12.6 Common drug classes used by Part D-enrolled dialysis patients,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percent of patients, drug class, and net cost,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15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05267"/>
              </p:ext>
            </p:extLst>
          </p:nvPr>
        </p:nvGraphicFramePr>
        <p:xfrm>
          <a:off x="1752600" y="1676400"/>
          <a:ext cx="5443538" cy="2057400"/>
        </p:xfrm>
        <a:graphic>
          <a:graphicData uri="http://schemas.openxmlformats.org/drawingml/2006/table">
            <a:tbl>
              <a:tblPr firstRow="1" firstCol="1" bandRow="1"/>
              <a:tblGrid>
                <a:gridCol w="2148229"/>
                <a:gridCol w="1647315"/>
                <a:gridCol w="1647994"/>
              </a:tblGrid>
              <a:tr h="5740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Percent of patients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(%)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Net costs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($)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Calcimimetic agents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29.1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407,140,771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Statins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21,788,139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Calcium channel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46.2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15,096,030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Phosphate binder agents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72.5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692,085,189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Beta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18,672,865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4723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Angiotensin II receptor blockers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43.5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23,391,588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73025" marR="42037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9852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2578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ESRD, end-stage renal disease; HD, hemodialysis; LIS, Low-income Subsidy; Part D, Medicare Part D prescription drug coverage; PD, peritoneal dialysis; </a:t>
            </a:r>
            <a:r>
              <a:rPr lang="en-US" i="1" baseline="30000" dirty="0" err="1"/>
              <a:t>Tx</a:t>
            </a:r>
            <a:r>
              <a:rPr lang="en-US" i="1" baseline="30000" dirty="0"/>
              <a:t>, kidney transplant.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99951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12.1 Sources of prescription drug coverage in Medicare ESRD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population,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2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997" y="1524000"/>
            <a:ext cx="7620006" cy="3048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717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71500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ESRD, end-stage renal disease; LIS, Low-income Subsidy;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13549"/>
            <a:ext cx="86868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12.2 Sources of prescription drug coverage in Medicare ESRD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age &amp; modality,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3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46" y="1371595"/>
            <a:ext cx="6057908" cy="403860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999365"/>
            <a:ext cx="64008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(a) </a:t>
            </a:r>
            <a:r>
              <a:rPr lang="en-US" sz="2600" b="1" baseline="30000" dirty="0" smtClean="0"/>
              <a:t>Dialysis Patients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86293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ESRD, end-stage renal disease; LIS, Low-income Subsidy;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313549"/>
            <a:ext cx="86868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12.2 Sources of prescription drug coverage in Medicare ESRD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age &amp; modality,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4</a:t>
            </a:fld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71600" y="999365"/>
            <a:ext cx="64008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(b) </a:t>
            </a:r>
            <a:r>
              <a:rPr lang="en-US" sz="2600" b="1" baseline="30000" dirty="0" smtClean="0"/>
              <a:t>Transplant </a:t>
            </a:r>
            <a:r>
              <a:rPr lang="en-US" sz="2600" b="1" baseline="30000" dirty="0"/>
              <a:t>Patients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097" y="1269996"/>
            <a:ext cx="6781807" cy="4521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752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105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</a:t>
            </a:r>
            <a:r>
              <a:rPr lang="en-US" i="1" baseline="30000" dirty="0" err="1"/>
              <a:t>Blk</a:t>
            </a:r>
            <a:r>
              <a:rPr lang="en-US" i="1" baseline="30000" dirty="0"/>
              <a:t>/</a:t>
            </a:r>
            <a:r>
              <a:rPr lang="en-US" i="1" baseline="30000" dirty="0" err="1"/>
              <a:t>Af</a:t>
            </a:r>
            <a:r>
              <a:rPr lang="en-US" i="1" baseline="30000" dirty="0"/>
              <a:t> Am, Black or African American; ESRD, end-stage renal disease; LIS, Low-income Subsidy;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12.3 Sources of prescription drug coverage in Medicare ESRD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race/ethnicity &amp; modality,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5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816" y="1600200"/>
            <a:ext cx="7636369" cy="3319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371600" y="999365"/>
            <a:ext cx="64008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/>
              <a:t>(a) </a:t>
            </a:r>
            <a:r>
              <a:rPr lang="en-US" sz="2600" b="1" baseline="30000" dirty="0" smtClean="0"/>
              <a:t>Dialysis </a:t>
            </a:r>
            <a:r>
              <a:rPr lang="en-US" sz="2600" b="1" baseline="30000" dirty="0"/>
              <a:t>patients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105400"/>
            <a:ext cx="7696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</a:t>
            </a:r>
            <a:r>
              <a:rPr lang="en-US" i="1" baseline="30000" dirty="0" err="1"/>
              <a:t>Blk</a:t>
            </a:r>
            <a:r>
              <a:rPr lang="en-US" i="1" baseline="30000" dirty="0"/>
              <a:t>/</a:t>
            </a:r>
            <a:r>
              <a:rPr lang="en-US" i="1" baseline="30000" dirty="0" err="1"/>
              <a:t>Af</a:t>
            </a:r>
            <a:r>
              <a:rPr lang="en-US" i="1" baseline="30000" dirty="0"/>
              <a:t> Am, Black or African American; ESRD, end-stage renal disease; LIS, Low-income Subsidy;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12.3 Sources of prescription drug coverage in Medicare ESRD enrollees,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by </a:t>
            </a:r>
            <a:r>
              <a:rPr lang="en-US" sz="2800" b="1" baseline="30000" dirty="0"/>
              <a:t>race/ethnicity &amp; modality, 2013 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6</a:t>
            </a:fld>
            <a:endParaRPr lang="en-US" b="1" dirty="0"/>
          </a:p>
        </p:txBody>
      </p:sp>
      <p:sp>
        <p:nvSpPr>
          <p:cNvPr id="8" name="Rectangle 7"/>
          <p:cNvSpPr/>
          <p:nvPr/>
        </p:nvSpPr>
        <p:spPr>
          <a:xfrm>
            <a:off x="1371600" y="999365"/>
            <a:ext cx="6400800" cy="3590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baseline="30000" dirty="0" smtClean="0"/>
              <a:t> </a:t>
            </a:r>
            <a:r>
              <a:rPr lang="en-US" sz="2600" b="1" baseline="30000" dirty="0"/>
              <a:t>(b) </a:t>
            </a:r>
            <a:r>
              <a:rPr lang="en-US" sz="2600" b="1" baseline="30000" dirty="0" smtClean="0"/>
              <a:t>Transplant </a:t>
            </a:r>
            <a:r>
              <a:rPr lang="en-US" sz="2600" b="1" baseline="30000" dirty="0"/>
              <a:t>Patients</a:t>
            </a:r>
            <a:endParaRPr lang="en-US" sz="2600" b="1" baseline="30000" dirty="0">
              <a:solidFill>
                <a:srgbClr val="FF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558" y="1600200"/>
            <a:ext cx="7362884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1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862935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ESRD, end-stage renal disease;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Figure 12.4 Distribution of Low-income Subsidy categories in Part D </a:t>
            </a:r>
            <a:endParaRPr lang="en-US" sz="2800" b="1" baseline="30000" dirty="0" smtClean="0"/>
          </a:p>
          <a:p>
            <a:pPr algn="ctr"/>
            <a:r>
              <a:rPr lang="en-US" sz="2800" b="1" baseline="30000" dirty="0" smtClean="0"/>
              <a:t>general </a:t>
            </a:r>
            <a:r>
              <a:rPr lang="en-US" sz="2800" b="1" baseline="30000" dirty="0"/>
              <a:t>Medicare &amp; ESRD patients,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7</a:t>
            </a:fld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197" y="914400"/>
            <a:ext cx="5943607" cy="4754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715001"/>
            <a:ext cx="7696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Data source: 2013 Medicare data, point prevalent Medicare enrollees alive on January 1, 2013. Abbreviations: ESRD, end-stage renal disease; LIS, Low-income Subsidy; Part D, Medicare Part D prescription drug coverage.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313549"/>
            <a:ext cx="8382000" cy="6668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</a:t>
            </a:r>
            <a:r>
              <a:rPr lang="en-US" sz="2800" b="1" baseline="30000" dirty="0" smtClean="0"/>
              <a:t>Table 12.1 </a:t>
            </a:r>
            <a:r>
              <a:rPr lang="en-US" sz="2800" b="1" baseline="30000" dirty="0"/>
              <a:t>Medicare Part D enrollees (%) with or without the Low-income Subsidy, by age &amp; race,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8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5862486"/>
              </p:ext>
            </p:extLst>
          </p:nvPr>
        </p:nvGraphicFramePr>
        <p:xfrm>
          <a:off x="1444494" y="914400"/>
          <a:ext cx="6251706" cy="4525970"/>
        </p:xfrm>
        <a:graphic>
          <a:graphicData uri="http://schemas.openxmlformats.org/drawingml/2006/table">
            <a:tbl>
              <a:tblPr firstRow="1" firstCol="1" bandRow="1"/>
              <a:tblGrid>
                <a:gridCol w="792338"/>
                <a:gridCol w="574547"/>
                <a:gridCol w="543017"/>
                <a:gridCol w="542434"/>
                <a:gridCol w="543017"/>
                <a:gridCol w="542434"/>
                <a:gridCol w="543017"/>
                <a:gridCol w="542434"/>
                <a:gridCol w="543017"/>
                <a:gridCol w="542434"/>
                <a:gridCol w="543017"/>
              </a:tblGrid>
              <a:tr h="3545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General Medicare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ESRD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Hemodialysis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Peritoneal dialysis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Transplant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12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Part D without LIS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White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63060" marR="6306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ages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58.6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30.0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56.9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74.8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45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Black/Af Am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ages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93.7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73.8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26.2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43.7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56.3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64.1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race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000">
                        <a:effectLst/>
                        <a:latin typeface="Calibri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 ages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40.7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60.9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39.1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20-44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87.3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84.8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45-64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37.9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80.4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19.6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62.0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66.0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34.0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65-74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49.9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50.1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61.5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38.5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42.6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57.4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52.5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2684">
                <a:tc>
                  <a:txBody>
                    <a:bodyPr/>
                    <a:lstStyle/>
                    <a:p>
                      <a:pPr marL="9144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75+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3060" marR="630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63.6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36.4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68.3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31.7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71.8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54.8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45.2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44.9</a:t>
                      </a:r>
                      <a:endParaRPr lang="en-US" sz="1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55.2</a:t>
                      </a:r>
                      <a:endParaRPr lang="en-US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16816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23900" y="5486400"/>
            <a:ext cx="76962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baseline="30000" dirty="0"/>
              <a:t>The catastrophic coverage amount is the greater of 5% of medication cost or the values shown in the chart above. In 2013, beneficiaries were charged $2.65 for those generic or preferred multisource drugs with a retail price less than $53 and 5% for those with a retail price over $53. For brand name drugs, beneficiaries paid $6.60 for those drugs with a retail price less than $132 and 5% for those with a retail price over $132.Table adapted from http://www.q1medicare.com/PartD-The-2013-Medicare-Part-D-Outlook.php.</a:t>
            </a:r>
            <a:endParaRPr lang="en-US" i="1" baseline="300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13549"/>
            <a:ext cx="9144000" cy="379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baseline="30000" dirty="0"/>
              <a:t> Table 12.2 Medicare Part D parameters for defined standard benefit, 2008 &amp; 2013</a:t>
            </a:r>
            <a:endParaRPr lang="en-US" sz="2800" b="1" baseline="30000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Vol 2, ESRD, </a:t>
            </a:r>
            <a:r>
              <a:rPr lang="en-US" dirty="0" err="1" smtClean="0"/>
              <a:t>Ch</a:t>
            </a:r>
            <a:r>
              <a:rPr lang="en-US" dirty="0" smtClean="0"/>
              <a:t> 12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F227FC0-035E-484D-AA62-D30602925625}" type="slidenum">
              <a:rPr lang="en-US" b="1" smtClean="0"/>
              <a:pPr/>
              <a:t>9</a:t>
            </a:fld>
            <a:endParaRPr lang="en-US" b="1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30869"/>
              </p:ext>
            </p:extLst>
          </p:nvPr>
        </p:nvGraphicFramePr>
        <p:xfrm>
          <a:off x="2501433" y="609600"/>
          <a:ext cx="4141135" cy="4684543"/>
        </p:xfrm>
        <a:graphic>
          <a:graphicData uri="http://schemas.openxmlformats.org/drawingml/2006/table">
            <a:tbl>
              <a:tblPr firstRow="1" firstCol="1" bandRow="1"/>
              <a:tblGrid>
                <a:gridCol w="2193145"/>
                <a:gridCol w="973995"/>
                <a:gridCol w="973995"/>
              </a:tblGrid>
              <a:tr h="21070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2008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Deductible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3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After the deductible is met, the beneficiary pays 25% of total prescription costs up to the initial coverage limit.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Initial coverage limit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$2,510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$2,970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coverage gap (“donut hole”) begins at this point.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2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beneficiary pays 100% of their prescription costs up to the 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Out-of-pocket threshold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$4,050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$4,750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The total out-of-pocket costs including the “donut hole”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682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 covered Part D prescription out-of-pocket spending</a:t>
                      </a: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: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$5,726.25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$6,733.75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(including the coverage gap). Catastrophic coverage begins after this point.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Catastrophic coverage benefit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Generic/preferred multi-source drug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$2.65</a:t>
                      </a:r>
                      <a:r>
                        <a:rPr lang="en-US" sz="8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Other drugs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$5.60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$6.60</a:t>
                      </a:r>
                      <a:r>
                        <a:rPr lang="en-US" sz="8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 indent="12700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US" sz="700" baseline="300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en-US" sz="7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plus a 52.50% brand name medication discount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i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2013Example: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800">
                        <a:effectLst/>
                        <a:latin typeface="Calibri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 (deductible)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$275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$325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+(($$2970-$325)*25%)(initial coverage)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$558.75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$652.50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 indent="13970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+(($6733.75-$2970)*100%)(coverage gap)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$3,216.25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$3,763.75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82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$4,050.00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$4,750.00</a:t>
                      </a:r>
                      <a:endParaRPr lang="en-US" sz="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0798" marR="3180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6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(maximum out-of-pocket costs prior to catastrophic coverage, excluding plan premium)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706" marR="47706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6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DR_PPT_Template_CKD">
  <a:themeElements>
    <a:clrScheme name="USRDS ADR Color Palette">
      <a:dk1>
        <a:sysClr val="windowText" lastClr="000000"/>
      </a:dk1>
      <a:lt1>
        <a:sysClr val="window" lastClr="FFFFFF"/>
      </a:lt1>
      <a:dk2>
        <a:srgbClr val="48070E"/>
      </a:dk2>
      <a:lt2>
        <a:srgbClr val="FFFFFF"/>
      </a:lt2>
      <a:accent1>
        <a:srgbClr val="7A2F36"/>
      </a:accent1>
      <a:accent2>
        <a:srgbClr val="AC6168"/>
      </a:accent2>
      <a:accent3>
        <a:srgbClr val="002966"/>
      </a:accent3>
      <a:accent4>
        <a:srgbClr val="0E5480"/>
      </a:accent4>
      <a:accent5>
        <a:srgbClr val="367CA8"/>
      </a:accent5>
      <a:accent6>
        <a:srgbClr val="FFC76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ADR_PPT_Template_CKD</Template>
  <TotalTime>180</TotalTime>
  <Words>1568</Words>
  <Application>Microsoft Office PowerPoint</Application>
  <PresentationFormat>On-screen Show (4:3)</PresentationFormat>
  <Paragraphs>355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ADR_PPT_Template_CKD</vt:lpstr>
      <vt:lpstr>Document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Ruth Shamraj</dc:creator>
  <cp:lastModifiedBy>Lan Tong</cp:lastModifiedBy>
  <cp:revision>79</cp:revision>
  <dcterms:created xsi:type="dcterms:W3CDTF">2014-11-10T19:37:45Z</dcterms:created>
  <dcterms:modified xsi:type="dcterms:W3CDTF">2015-10-28T14:51:31Z</dcterms:modified>
</cp:coreProperties>
</file>