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256" r:id="rId2"/>
    <p:sldId id="261" r:id="rId3"/>
    <p:sldId id="262" r:id="rId4"/>
    <p:sldId id="263" r:id="rId5"/>
    <p:sldId id="264" r:id="rId6"/>
    <p:sldId id="296" r:id="rId7"/>
    <p:sldId id="265" r:id="rId8"/>
    <p:sldId id="266" r:id="rId9"/>
    <p:sldId id="267" r:id="rId10"/>
    <p:sldId id="297" r:id="rId11"/>
    <p:sldId id="268" r:id="rId12"/>
    <p:sldId id="269" r:id="rId13"/>
    <p:sldId id="270" r:id="rId14"/>
    <p:sldId id="271" r:id="rId15"/>
    <p:sldId id="272" r:id="rId16"/>
    <p:sldId id="273" r:id="rId17"/>
    <p:sldId id="274" r:id="rId18"/>
    <p:sldId id="299" r:id="rId19"/>
    <p:sldId id="300" r:id="rId20"/>
    <p:sldId id="301" r:id="rId21"/>
    <p:sldId id="275" r:id="rId22"/>
    <p:sldId id="276" r:id="rId23"/>
    <p:sldId id="277" r:id="rId24"/>
    <p:sldId id="278" r:id="rId25"/>
    <p:sldId id="279" r:id="rId26"/>
    <p:sldId id="280" r:id="rId27"/>
    <p:sldId id="281" r:id="rId28"/>
    <p:sldId id="282" r:id="rId29"/>
    <p:sldId id="283" r:id="rId30"/>
    <p:sldId id="302" r:id="rId31"/>
    <p:sldId id="284" r:id="rId32"/>
    <p:sldId id="285" r:id="rId33"/>
    <p:sldId id="286" r:id="rId34"/>
    <p:sldId id="287" r:id="rId35"/>
    <p:sldId id="303" r:id="rId36"/>
    <p:sldId id="288" r:id="rId37"/>
    <p:sldId id="289" r:id="rId38"/>
    <p:sldId id="305" r:id="rId39"/>
    <p:sldId id="306" r:id="rId40"/>
    <p:sldId id="307" r:id="rId41"/>
    <p:sldId id="308" r:id="rId42"/>
    <p:sldId id="304" r:id="rId43"/>
    <p:sldId id="290" r:id="rId44"/>
    <p:sldId id="291" r:id="rId45"/>
    <p:sldId id="309" r:id="rId46"/>
    <p:sldId id="310" r:id="rId47"/>
    <p:sldId id="292" r:id="rId48"/>
    <p:sldId id="293" r:id="rId49"/>
    <p:sldId id="294" r:id="rId50"/>
    <p:sldId id="295" r:id="rId51"/>
    <p:sldId id="31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94672" autoAdjust="0"/>
  </p:normalViewPr>
  <p:slideViewPr>
    <p:cSldViewPr showGuides="1">
      <p:cViewPr>
        <p:scale>
          <a:sx n="90" d="100"/>
          <a:sy n="90" d="100"/>
        </p:scale>
        <p:origin x="-1234"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6" d="100"/>
          <a:sy n="86" d="100"/>
        </p:scale>
        <p:origin x="-210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6075" y="460689"/>
            <a:ext cx="3200399" cy="1248616"/>
          </a:xfrm>
          <a:prstGeom prst="rect">
            <a:avLst/>
          </a:prstGeom>
        </p:spPr>
      </p:pic>
      <p:sp>
        <p:nvSpPr>
          <p:cNvPr id="2" name="TextBox 1"/>
          <p:cNvSpPr txBox="1"/>
          <p:nvPr userDrawn="1"/>
        </p:nvSpPr>
        <p:spPr>
          <a:xfrm>
            <a:off x="904874" y="2362200"/>
            <a:ext cx="7162800" cy="830997"/>
          </a:xfrm>
          <a:prstGeom prst="rect">
            <a:avLst/>
          </a:prstGeom>
          <a:noFill/>
        </p:spPr>
        <p:txBody>
          <a:bodyPr wrap="square" rtlCol="0">
            <a:spAutoFit/>
          </a:bodyPr>
          <a:lstStyle/>
          <a:p>
            <a:pPr algn="ctr"/>
            <a:r>
              <a:rPr lang="en-US" sz="2400" b="1" dirty="0" smtClean="0">
                <a:solidFill>
                  <a:srgbClr val="367CA8"/>
                </a:solidFill>
                <a:latin typeface="Constantia" panose="02030602050306030303" pitchFamily="18" charset="0"/>
              </a:rPr>
              <a:t>2015 </a:t>
            </a:r>
            <a:r>
              <a:rPr lang="en-US" sz="2400" b="1" cap="small" baseline="0" dirty="0" smtClean="0">
                <a:solidFill>
                  <a:srgbClr val="367CA8"/>
                </a:solidFill>
                <a:latin typeface="Constantia" panose="02030602050306030303" pitchFamily="18" charset="0"/>
              </a:rPr>
              <a:t>ANNUAL DATA REPORT</a:t>
            </a:r>
          </a:p>
          <a:p>
            <a:pPr algn="ctr"/>
            <a:r>
              <a:rPr lang="en-US" sz="2400" b="1" cap="small" baseline="0" dirty="0" smtClean="0">
                <a:solidFill>
                  <a:srgbClr val="367CA8"/>
                </a:solidFill>
                <a:latin typeface="Constantia" panose="02030602050306030303" pitchFamily="18" charset="0"/>
              </a:rPr>
              <a:t>Volume 2: End-Stage Renal Disease</a:t>
            </a:r>
          </a:p>
        </p:txBody>
      </p:sp>
      <p:sp>
        <p:nvSpPr>
          <p:cNvPr id="4" name="TextBox 3"/>
          <p:cNvSpPr txBox="1"/>
          <p:nvPr userDrawn="1"/>
        </p:nvSpPr>
        <p:spPr>
          <a:xfrm>
            <a:off x="762000" y="3733800"/>
            <a:ext cx="7467600" cy="1200329"/>
          </a:xfrm>
          <a:prstGeom prst="rect">
            <a:avLst/>
          </a:prstGeom>
          <a:noFill/>
        </p:spPr>
        <p:txBody>
          <a:bodyPr wrap="square" rtlCol="0">
            <a:spAutoFit/>
          </a:bodyPr>
          <a:lstStyle/>
          <a:p>
            <a:pPr algn="ctr"/>
            <a:r>
              <a:rPr lang="en-US" sz="3600" b="1" dirty="0" smtClean="0">
                <a:latin typeface="Candara" panose="020E0502030303020204" pitchFamily="34" charset="0"/>
              </a:rPr>
              <a:t>Chapter 13: International Comparisons</a:t>
            </a: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userDrawn="1"/>
        </p:nvSpPr>
        <p:spPr>
          <a:xfrm>
            <a:off x="0" y="6410325"/>
            <a:ext cx="9144000" cy="457200"/>
          </a:xfrm>
          <a:prstGeom prst="rect">
            <a:avLst/>
          </a:prstGeom>
          <a:solidFill>
            <a:srgbClr val="0E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nl-NL" smtClean="0"/>
              <a:t>Vol 2, ESRD, Ch 1</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411597"/>
            <a:ext cx="1165357" cy="454657"/>
          </a:xfrm>
          <a:prstGeom prst="rect">
            <a:avLst/>
          </a:prstGeom>
          <a:solidFill>
            <a:schemeClr val="bg1"/>
          </a:solidFill>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4433" y="5462826"/>
            <a:ext cx="8475134" cy="861774"/>
          </a:xfrm>
          <a:prstGeom prst="rect">
            <a:avLst/>
          </a:prstGeom>
        </p:spPr>
        <p:txBody>
          <a:bodyPr wrap="square">
            <a:spAutoFit/>
          </a:bodyPr>
          <a:lstStyle/>
          <a:p>
            <a:r>
              <a:rPr lang="en-US" sz="1000" i="1" dirty="0"/>
              <a:t>Data source: Special analyses, USRDS ESRD Database. All rates are unadjusted. Data presented only for countries from which relevant information was available. ^United Kingdom: England, Wales, Northern Ireland (Scotland data reported separately). Data for France include 15 regions in 2006, 18 regions in 2007, 20 regions in 2008, and 22 regions in 2009-2013. Data for Spain include 18 of 19 regions. Data for Belgium do not include patients younger than 20.  </a:t>
            </a:r>
            <a:endParaRPr lang="en-US" sz="1000" i="1" dirty="0" smtClean="0"/>
          </a:p>
          <a:p>
            <a:r>
              <a:rPr lang="en-US" sz="1000" i="1" baseline="30000" dirty="0" smtClean="0"/>
              <a:t>a</a:t>
            </a:r>
            <a:r>
              <a:rPr lang="en-US" sz="1000" i="1" dirty="0" smtClean="0"/>
              <a:t>% </a:t>
            </a:r>
            <a:r>
              <a:rPr lang="en-US" sz="1000" i="1" dirty="0"/>
              <a:t>change is calculated as the percent difference between the average incidence in 2012 and 2013 and the average in 2000 and 2001. Abbreviations: ESRD, end-stage renal disease.</a:t>
            </a:r>
          </a:p>
        </p:txBody>
      </p:sp>
      <p:sp>
        <p:nvSpPr>
          <p:cNvPr id="4" name="Rectangle 3"/>
          <p:cNvSpPr/>
          <p:nvPr/>
        </p:nvSpPr>
        <p:spPr>
          <a:xfrm>
            <a:off x="152400" y="76200"/>
            <a:ext cx="8839200" cy="666849"/>
          </a:xfrm>
          <a:prstGeom prst="rect">
            <a:avLst/>
          </a:prstGeom>
        </p:spPr>
        <p:txBody>
          <a:bodyPr wrap="square">
            <a:spAutoFit/>
          </a:bodyPr>
          <a:lstStyle/>
          <a:p>
            <a:pPr algn="ctr"/>
            <a:r>
              <a:rPr lang="en-US" sz="2800" b="1" baseline="30000" dirty="0"/>
              <a:t> </a:t>
            </a:r>
            <a:r>
              <a:rPr lang="en-US" sz="2800" b="1" baseline="30000" dirty="0" smtClean="0"/>
              <a:t>Table </a:t>
            </a:r>
            <a:r>
              <a:rPr lang="en-US" sz="2800" b="1" baseline="30000" dirty="0"/>
              <a:t>13.2 Trends in the incidence of </a:t>
            </a:r>
            <a:r>
              <a:rPr lang="en-US" sz="2800" b="1" baseline="30000" dirty="0" smtClean="0"/>
              <a:t>treated </a:t>
            </a:r>
            <a:r>
              <a:rPr lang="en-US" sz="2800" b="1" baseline="30000" dirty="0"/>
              <a:t>ESRD due to diabetes, </a:t>
            </a:r>
            <a:endParaRPr lang="en-US" sz="2800" b="1" baseline="30000" dirty="0" smtClean="0"/>
          </a:p>
          <a:p>
            <a:pPr algn="ctr"/>
            <a:r>
              <a:rPr lang="en-US" sz="2800" b="1" baseline="30000" dirty="0" smtClean="0"/>
              <a:t>per </a:t>
            </a:r>
            <a:r>
              <a:rPr lang="en-US" sz="2800" b="1" baseline="30000" dirty="0"/>
              <a:t>million population, </a:t>
            </a:r>
            <a:r>
              <a:rPr lang="en-US" sz="2800" b="1" baseline="30000" dirty="0" smtClean="0"/>
              <a:t>2000-2013 </a:t>
            </a:r>
            <a:r>
              <a:rPr lang="en-US" sz="2800" baseline="30000" dirty="0" smtClean="0"/>
              <a:t>(</a:t>
            </a:r>
            <a:r>
              <a:rPr lang="en-US" sz="2800" i="1" baseline="30000" dirty="0"/>
              <a:t>C</a:t>
            </a:r>
            <a:r>
              <a:rPr lang="en-US" sz="2800" i="1" baseline="30000" dirty="0" smtClean="0"/>
              <a:t>ontinued)</a:t>
            </a:r>
            <a:endParaRPr lang="en-US" sz="2800"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10</a:t>
            </a:fld>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117433689"/>
              </p:ext>
            </p:extLst>
          </p:nvPr>
        </p:nvGraphicFramePr>
        <p:xfrm>
          <a:off x="983313" y="655327"/>
          <a:ext cx="7329774" cy="4754873"/>
        </p:xfrm>
        <a:graphic>
          <a:graphicData uri="http://schemas.openxmlformats.org/drawingml/2006/table">
            <a:tbl>
              <a:tblPr firstRow="1" firstCol="1" bandRow="1"/>
              <a:tblGrid>
                <a:gridCol w="923209"/>
                <a:gridCol w="374289"/>
                <a:gridCol w="374821"/>
                <a:gridCol w="372691"/>
                <a:gridCol w="373224"/>
                <a:gridCol w="373224"/>
                <a:gridCol w="372691"/>
                <a:gridCol w="373224"/>
                <a:gridCol w="373224"/>
                <a:gridCol w="372691"/>
                <a:gridCol w="373224"/>
                <a:gridCol w="373224"/>
                <a:gridCol w="372691"/>
                <a:gridCol w="373224"/>
                <a:gridCol w="373224"/>
                <a:gridCol w="1180899"/>
              </a:tblGrid>
              <a:tr h="339631">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2000</a:t>
                      </a:r>
                      <a:endParaRPr lang="en-US" sz="900" dirty="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2001</a:t>
                      </a:r>
                      <a:endParaRPr lang="en-US" sz="900" dirty="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2007</a:t>
                      </a:r>
                      <a:endParaRPr lang="en-US" sz="900" dirty="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2008</a:t>
                      </a:r>
                      <a:endParaRPr lang="en-US" sz="900" dirty="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2012</a:t>
                      </a:r>
                      <a:endParaRPr lang="en-US" sz="900" dirty="0">
                        <a:effectLst/>
                        <a:latin typeface="Calibri"/>
                        <a:ea typeface="Calibri"/>
                        <a:cs typeface="Times New Roman"/>
                      </a:endParaRPr>
                    </a:p>
                  </a:txBody>
                  <a:tcPr marL="22894" marR="22894"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2013</a:t>
                      </a:r>
                      <a:endParaRPr lang="en-US" sz="900" dirty="0">
                        <a:effectLst/>
                        <a:latin typeface="Calibri"/>
                        <a:ea typeface="Calibri"/>
                        <a:cs typeface="Times New Roman"/>
                      </a:endParaRPr>
                    </a:p>
                  </a:txBody>
                  <a:tcPr marL="22894" marR="22894"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 change from</a:t>
                      </a:r>
                      <a:br>
                        <a:rPr lang="en-US" sz="900" b="1" dirty="0">
                          <a:solidFill>
                            <a:srgbClr val="000000"/>
                          </a:solidFill>
                          <a:effectLst/>
                          <a:latin typeface="Calibri"/>
                          <a:ea typeface="Times New Roman"/>
                          <a:cs typeface="Times New Roman"/>
                        </a:rPr>
                      </a:br>
                      <a:r>
                        <a:rPr lang="en-US" sz="900" b="1" dirty="0">
                          <a:solidFill>
                            <a:srgbClr val="000000"/>
                          </a:solidFill>
                          <a:effectLst/>
                          <a:latin typeface="Calibri"/>
                          <a:ea typeface="Times New Roman"/>
                          <a:cs typeface="Times New Roman"/>
                        </a:rPr>
                        <a:t>2000/01 to 2012/13</a:t>
                      </a:r>
                      <a:endParaRPr lang="en-US" sz="900" dirty="0">
                        <a:effectLst/>
                        <a:latin typeface="Calibri"/>
                        <a:ea typeface="Calibri"/>
                        <a:cs typeface="Times New Roman"/>
                      </a:endParaRPr>
                    </a:p>
                  </a:txBody>
                  <a:tcPr marL="57501" marR="57501"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Morelos (Mexico)</a:t>
                      </a:r>
                      <a:endParaRPr lang="en-US" sz="900">
                        <a:effectLst/>
                        <a:latin typeface="Calibri"/>
                        <a:ea typeface="Calibri"/>
                        <a:cs typeface="Times New Roman"/>
                      </a:endParaRP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287.5</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333.4</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346.9</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Netherlands</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17.1</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21.5</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20.5</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19.0</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22.6</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New Zealand</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39.1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45.6</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47.6</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46.9</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45.6</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53.3</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64.8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59.8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57.2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60.1</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38.5</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Norway</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13.6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15.1</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12.8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16.5</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20.3</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14.5</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19.1</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32.6</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Oman</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55.0</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Philippines</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25.1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27.1</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35.5</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43.0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46.5</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51.8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60.9</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419.4</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Poland</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26.3</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26.7</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Portugal</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68.5</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69.4</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Qatar</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32.1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32.9</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32.9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32.3</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Romania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10.1</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10.5</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12.1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21.9</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Russia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5.9</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17.2</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644.1</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Saudi Arabia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42.2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Scotland</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22.9</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23.1</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22.7</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31</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Serbia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34.0</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Singapore</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97.4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117.2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111.7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113.8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129.8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133.2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146.4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152.4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158.7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139.0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153.0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170.2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187.3</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191.7</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76.6</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Slovenia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31.9</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30.3</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35.0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32.5</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Spain</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25.6</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31.3</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Sweden</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32.1</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35.4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32.0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28.6</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-15.8</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Switzerland</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22.8</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Taiwan</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114.4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142.5</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153.6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144.2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162.6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181.8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181.8</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189.5</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191.1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190.2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198.4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197.8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203.4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205.8</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59.3</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Thailand</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64.0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58.8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54.5</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73.9</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78.8</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1504</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Turkey</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37.1</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54.5</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54.0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44.2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70.5</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68.6</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Ukraine</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United Kingdom^</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23.9</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25.3</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24.7</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25.7</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24.7</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United States</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145.6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150.0</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150.1</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152.2</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154.5</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155.8</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160.2</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157.4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158.0</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161.4</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161.4</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157.6</a:t>
                      </a:r>
                    </a:p>
                  </a:txBody>
                  <a:tcPr marL="22894" marR="22894"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156.6</a:t>
                      </a:r>
                    </a:p>
                  </a:txBody>
                  <a:tcPr marL="22894" marR="22894"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158.5</a:t>
                      </a:r>
                    </a:p>
                  </a:txBody>
                  <a:tcPr marL="22894" marR="22894"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6.6</a:t>
                      </a:r>
                      <a:endParaRPr lang="en-US" sz="90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9817">
                <a:tc>
                  <a:txBody>
                    <a:bodyPr/>
                    <a:lstStyle/>
                    <a:p>
                      <a:pPr marL="0" marR="0">
                        <a:lnSpc>
                          <a:spcPct val="115000"/>
                        </a:lnSpc>
                        <a:spcBef>
                          <a:spcPts val="0"/>
                        </a:spcBef>
                        <a:spcAft>
                          <a:spcPts val="0"/>
                        </a:spcAft>
                      </a:pPr>
                      <a:r>
                        <a:rPr lang="en-US" sz="900" b="1">
                          <a:effectLst/>
                          <a:latin typeface="Calibri"/>
                          <a:ea typeface="Calibri"/>
                          <a:cs typeface="Times New Roman"/>
                        </a:rPr>
                        <a:t>Uruguay</a:t>
                      </a:r>
                      <a:endParaRPr lang="en-US" sz="9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21.4</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26.3</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27.1</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43.3</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33.0</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43.3</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30.5</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31.6</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39.6</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50.2</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38.4</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60.0</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50.2</a:t>
                      </a:r>
                    </a:p>
                  </a:txBody>
                  <a:tcPr marL="22894" marR="22894"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51.7</a:t>
                      </a:r>
                    </a:p>
                  </a:txBody>
                  <a:tcPr marL="22894" marR="2289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113.6</a:t>
                      </a:r>
                      <a:endParaRPr lang="en-US" sz="9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034387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All rates are unadjusted. Data presented only for countries from which relevant information was available. ^United Kingdom: England, Wales, Northern Ireland (Scotland data reported separately). Data for Spain include 18 of 19 regions; Data for France include 22 regions. For graph (a) data for Spain include patients 15-44 years old, and  data for the United States include patients 22-44 years old. Abbreviations: ESRD, end-stage renal disease; sp., speaking.</a:t>
            </a:r>
          </a:p>
        </p:txBody>
      </p:sp>
      <p:sp>
        <p:nvSpPr>
          <p:cNvPr id="4" name="Rectangle 3"/>
          <p:cNvSpPr/>
          <p:nvPr/>
        </p:nvSpPr>
        <p:spPr>
          <a:xfrm>
            <a:off x="0" y="211669"/>
            <a:ext cx="5334000" cy="646331"/>
          </a:xfrm>
          <a:prstGeom prst="rect">
            <a:avLst/>
          </a:prstGeom>
        </p:spPr>
        <p:txBody>
          <a:bodyPr wrap="square">
            <a:spAutoFit/>
          </a:bodyPr>
          <a:lstStyle/>
          <a:p>
            <a:pPr algn="ctr"/>
            <a:r>
              <a:rPr lang="en-US" b="1" dirty="0"/>
              <a:t> Figure </a:t>
            </a:r>
            <a:r>
              <a:rPr lang="en-US" b="1" dirty="0" smtClean="0"/>
              <a:t>13.6 Incidence of treated ESRD, </a:t>
            </a:r>
            <a:r>
              <a:rPr lang="en-US" b="1" dirty="0"/>
              <a:t>per million population, by age group and country, 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11</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2464" y="451497"/>
            <a:ext cx="3170224" cy="5944170"/>
          </a:xfrm>
          <a:prstGeom prst="rect">
            <a:avLst/>
          </a:prstGeom>
        </p:spPr>
      </p:pic>
      <p:sp>
        <p:nvSpPr>
          <p:cNvPr id="8" name="TextBox 7"/>
          <p:cNvSpPr txBox="1"/>
          <p:nvPr/>
        </p:nvSpPr>
        <p:spPr>
          <a:xfrm>
            <a:off x="5791200" y="187567"/>
            <a:ext cx="1257300" cy="261610"/>
          </a:xfrm>
          <a:prstGeom prst="rect">
            <a:avLst/>
          </a:prstGeom>
          <a:noFill/>
        </p:spPr>
        <p:txBody>
          <a:bodyPr wrap="square" rtlCol="0">
            <a:spAutoFit/>
          </a:bodyPr>
          <a:lstStyle/>
          <a:p>
            <a:r>
              <a:rPr lang="en-US" sz="1100" b="1" dirty="0" smtClean="0"/>
              <a:t>(a) 20-44 years old</a:t>
            </a:r>
            <a:endParaRPr lang="en-US" sz="1100" b="1" dirty="0"/>
          </a:p>
        </p:txBody>
      </p:sp>
    </p:spTree>
    <p:extLst>
      <p:ext uri="{BB962C8B-B14F-4D97-AF65-F5344CB8AC3E}">
        <p14:creationId xmlns:p14="http://schemas.microsoft.com/office/powerpoint/2010/main" val="2373413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All rates are unadjusted. Data presented only for countries from which relevant information was available. ^United Kingdom: England, Wales, Northern Ireland (Scotland data reported separately). Data for Spain include 18 of 19 regions; Data for France include 22 regions. For graph (a) data for Spain include patients 15-44 years old, and  data for the United States include patients 22-44 years old. Abbreviations: ESRD, end-stage renal disease; sp., speaking.</a:t>
            </a:r>
          </a:p>
        </p:txBody>
      </p:sp>
      <p:sp>
        <p:nvSpPr>
          <p:cNvPr id="4" name="Rectangle 3"/>
          <p:cNvSpPr/>
          <p:nvPr/>
        </p:nvSpPr>
        <p:spPr>
          <a:xfrm>
            <a:off x="0" y="211669"/>
            <a:ext cx="5334000" cy="646331"/>
          </a:xfrm>
          <a:prstGeom prst="rect">
            <a:avLst/>
          </a:prstGeom>
        </p:spPr>
        <p:txBody>
          <a:bodyPr wrap="square">
            <a:spAutoFit/>
          </a:bodyPr>
          <a:lstStyle/>
          <a:p>
            <a:pPr algn="ctr"/>
            <a:r>
              <a:rPr lang="en-US" b="1" dirty="0"/>
              <a:t> Figure </a:t>
            </a:r>
            <a:r>
              <a:rPr lang="en-US" b="1" dirty="0" smtClean="0"/>
              <a:t>13.6 Incidence of treated ESRD, </a:t>
            </a:r>
            <a:r>
              <a:rPr lang="en-US" b="1" dirty="0"/>
              <a:t>per million population, by age group and country, 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12</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2464" y="451497"/>
            <a:ext cx="3170223" cy="5944170"/>
          </a:xfrm>
          <a:prstGeom prst="rect">
            <a:avLst/>
          </a:prstGeom>
        </p:spPr>
      </p:pic>
      <p:sp>
        <p:nvSpPr>
          <p:cNvPr id="8" name="TextBox 7"/>
          <p:cNvSpPr txBox="1"/>
          <p:nvPr/>
        </p:nvSpPr>
        <p:spPr>
          <a:xfrm>
            <a:off x="5791200" y="187567"/>
            <a:ext cx="1257300" cy="261610"/>
          </a:xfrm>
          <a:prstGeom prst="rect">
            <a:avLst/>
          </a:prstGeom>
          <a:noFill/>
        </p:spPr>
        <p:txBody>
          <a:bodyPr wrap="square" rtlCol="0">
            <a:spAutoFit/>
          </a:bodyPr>
          <a:lstStyle/>
          <a:p>
            <a:r>
              <a:rPr lang="en-US" sz="1100" b="1" dirty="0" smtClean="0"/>
              <a:t>(a) 45-64 years old</a:t>
            </a:r>
            <a:endParaRPr lang="en-US" sz="1100" b="1" dirty="0"/>
          </a:p>
        </p:txBody>
      </p:sp>
    </p:spTree>
    <p:extLst>
      <p:ext uri="{BB962C8B-B14F-4D97-AF65-F5344CB8AC3E}">
        <p14:creationId xmlns:p14="http://schemas.microsoft.com/office/powerpoint/2010/main" val="913805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All rates are unadjusted. Data presented only for countries from which relevant information was available. ^United Kingdom: England, Wales, Northern Ireland (Scotland data reported separately). Data for Spain include 18 of 19 regions; Data for France include 22 regions. For graph (a) data for Spain include patients 15-44 years old, and  data for the United States include patients 22-44 years old. Abbreviations: ESRD, end-stage renal disease; sp., speaking.</a:t>
            </a:r>
          </a:p>
        </p:txBody>
      </p:sp>
      <p:sp>
        <p:nvSpPr>
          <p:cNvPr id="4" name="Rectangle 3"/>
          <p:cNvSpPr/>
          <p:nvPr/>
        </p:nvSpPr>
        <p:spPr>
          <a:xfrm>
            <a:off x="0" y="211669"/>
            <a:ext cx="5334000" cy="646331"/>
          </a:xfrm>
          <a:prstGeom prst="rect">
            <a:avLst/>
          </a:prstGeom>
        </p:spPr>
        <p:txBody>
          <a:bodyPr wrap="square">
            <a:spAutoFit/>
          </a:bodyPr>
          <a:lstStyle/>
          <a:p>
            <a:pPr algn="ctr"/>
            <a:r>
              <a:rPr lang="en-US" b="1" dirty="0"/>
              <a:t> Figure </a:t>
            </a:r>
            <a:r>
              <a:rPr lang="en-US" b="1" dirty="0" smtClean="0"/>
              <a:t>13.6 Incidence of treated ESRD, </a:t>
            </a:r>
            <a:r>
              <a:rPr lang="en-US" b="1" dirty="0"/>
              <a:t>per million population, by age group and country, 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13</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2464" y="451498"/>
            <a:ext cx="3170223" cy="5944168"/>
          </a:xfrm>
          <a:prstGeom prst="rect">
            <a:avLst/>
          </a:prstGeom>
        </p:spPr>
      </p:pic>
      <p:sp>
        <p:nvSpPr>
          <p:cNvPr id="8" name="TextBox 7"/>
          <p:cNvSpPr txBox="1"/>
          <p:nvPr/>
        </p:nvSpPr>
        <p:spPr>
          <a:xfrm>
            <a:off x="5791200" y="187567"/>
            <a:ext cx="1257300" cy="261610"/>
          </a:xfrm>
          <a:prstGeom prst="rect">
            <a:avLst/>
          </a:prstGeom>
          <a:noFill/>
        </p:spPr>
        <p:txBody>
          <a:bodyPr wrap="square" rtlCol="0">
            <a:spAutoFit/>
          </a:bodyPr>
          <a:lstStyle/>
          <a:p>
            <a:r>
              <a:rPr lang="en-US" sz="1100" b="1" dirty="0" smtClean="0"/>
              <a:t>(a) 65-74 years old</a:t>
            </a:r>
            <a:endParaRPr lang="en-US" sz="1100" b="1" dirty="0"/>
          </a:p>
        </p:txBody>
      </p:sp>
    </p:spTree>
    <p:extLst>
      <p:ext uri="{BB962C8B-B14F-4D97-AF65-F5344CB8AC3E}">
        <p14:creationId xmlns:p14="http://schemas.microsoft.com/office/powerpoint/2010/main" val="4072178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All rates are unadjusted. Data presented only for countries from which relevant information was available. ^United Kingdom: England, Wales, Northern Ireland (Scotland data reported separately). Data for Spain include 18 of 19 regions; Data for France include 22 regions. For graph (a) data for Spain include patients 15-44 years old, and  data for the United States include patients 22-44 years old. Abbreviations: ESRD, end-stage renal disease; sp., speaking.</a:t>
            </a:r>
          </a:p>
        </p:txBody>
      </p:sp>
      <p:sp>
        <p:nvSpPr>
          <p:cNvPr id="4" name="Rectangle 3"/>
          <p:cNvSpPr/>
          <p:nvPr/>
        </p:nvSpPr>
        <p:spPr>
          <a:xfrm>
            <a:off x="0" y="211669"/>
            <a:ext cx="5334000" cy="646331"/>
          </a:xfrm>
          <a:prstGeom prst="rect">
            <a:avLst/>
          </a:prstGeom>
        </p:spPr>
        <p:txBody>
          <a:bodyPr wrap="square">
            <a:spAutoFit/>
          </a:bodyPr>
          <a:lstStyle/>
          <a:p>
            <a:pPr algn="ctr"/>
            <a:r>
              <a:rPr lang="en-US" b="1" dirty="0"/>
              <a:t> Figure </a:t>
            </a:r>
            <a:r>
              <a:rPr lang="en-US" b="1" dirty="0" smtClean="0"/>
              <a:t>13.6 Incidence of treated ESRD, </a:t>
            </a:r>
            <a:r>
              <a:rPr lang="en-US" b="1" dirty="0"/>
              <a:t>per million population, by age group and country, 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14</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2464" y="451499"/>
            <a:ext cx="3170222" cy="5944166"/>
          </a:xfrm>
          <a:prstGeom prst="rect">
            <a:avLst/>
          </a:prstGeom>
        </p:spPr>
      </p:pic>
      <p:sp>
        <p:nvSpPr>
          <p:cNvPr id="8" name="TextBox 7"/>
          <p:cNvSpPr txBox="1"/>
          <p:nvPr/>
        </p:nvSpPr>
        <p:spPr>
          <a:xfrm>
            <a:off x="5791200" y="187567"/>
            <a:ext cx="1257300" cy="261610"/>
          </a:xfrm>
          <a:prstGeom prst="rect">
            <a:avLst/>
          </a:prstGeom>
          <a:noFill/>
        </p:spPr>
        <p:txBody>
          <a:bodyPr wrap="square" rtlCol="0">
            <a:spAutoFit/>
          </a:bodyPr>
          <a:lstStyle/>
          <a:p>
            <a:r>
              <a:rPr lang="en-US" sz="1100" b="1" dirty="0" smtClean="0"/>
              <a:t>(a) ≥ 75 years old</a:t>
            </a:r>
            <a:endParaRPr lang="en-US" sz="1100" b="1" dirty="0"/>
          </a:p>
        </p:txBody>
      </p:sp>
    </p:spTree>
    <p:extLst>
      <p:ext uri="{BB962C8B-B14F-4D97-AF65-F5344CB8AC3E}">
        <p14:creationId xmlns:p14="http://schemas.microsoft.com/office/powerpoint/2010/main" val="2393771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384995"/>
          </a:xfrm>
          <a:prstGeom prst="rect">
            <a:avLst/>
          </a:prstGeom>
        </p:spPr>
        <p:txBody>
          <a:bodyPr wrap="square">
            <a:spAutoFit/>
          </a:bodyPr>
          <a:lstStyle/>
          <a:p>
            <a:r>
              <a:rPr lang="en-US" i="1" baseline="30000" dirty="0"/>
              <a:t>Data source: Special analyses, USRDS ESRD Database. All rates are unadjusted. Data presented only for countries from which relevant information was available. ^United Kingdom: England, Wales, Northern Ireland (Scotland data reported separately). Data for Belgium do not include patients younger than 20. Data for Spain include 18 of 19 regions. Data for France include 22 regions. Abbreviations: ESRD, end-stage renal disease; sp., speaking.</a:t>
            </a:r>
          </a:p>
        </p:txBody>
      </p:sp>
      <p:sp>
        <p:nvSpPr>
          <p:cNvPr id="4" name="Rectangle 3"/>
          <p:cNvSpPr/>
          <p:nvPr/>
        </p:nvSpPr>
        <p:spPr>
          <a:xfrm>
            <a:off x="0" y="211669"/>
            <a:ext cx="5105400" cy="810478"/>
          </a:xfrm>
          <a:prstGeom prst="rect">
            <a:avLst/>
          </a:prstGeom>
        </p:spPr>
        <p:txBody>
          <a:bodyPr wrap="square">
            <a:spAutoFit/>
          </a:bodyPr>
          <a:lstStyle/>
          <a:p>
            <a:pPr algn="ctr"/>
            <a:r>
              <a:rPr lang="en-US" sz="2800" b="1" baseline="30000" dirty="0"/>
              <a:t> Figure </a:t>
            </a:r>
            <a:r>
              <a:rPr lang="en-US" sz="2800" b="1" baseline="30000" dirty="0" smtClean="0"/>
              <a:t>13.7 Incidence of treated ESRD,</a:t>
            </a:r>
            <a:r>
              <a:rPr lang="en-US" sz="2800" b="1" dirty="0" smtClean="0"/>
              <a:t> </a:t>
            </a:r>
          </a:p>
          <a:p>
            <a:pPr algn="ctr"/>
            <a:r>
              <a:rPr lang="en-US" sz="2800" b="1" baseline="30000" dirty="0" smtClean="0"/>
              <a:t>per </a:t>
            </a:r>
            <a:r>
              <a:rPr lang="en-US" sz="2800" b="1" baseline="30000" dirty="0"/>
              <a:t>million population, by </a:t>
            </a:r>
            <a:r>
              <a:rPr lang="en-US" sz="2800" b="1" baseline="30000" dirty="0" smtClean="0"/>
              <a:t>sex </a:t>
            </a:r>
            <a:r>
              <a:rPr lang="en-US" sz="2800" b="1" baseline="30000" dirty="0"/>
              <a:t>and country, 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15</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966" y="141568"/>
            <a:ext cx="4482490" cy="6208436"/>
          </a:xfrm>
          <a:prstGeom prst="rect">
            <a:avLst/>
          </a:prstGeom>
        </p:spPr>
      </p:pic>
    </p:spTree>
    <p:extLst>
      <p:ext uri="{BB962C8B-B14F-4D97-AF65-F5344CB8AC3E}">
        <p14:creationId xmlns:p14="http://schemas.microsoft.com/office/powerpoint/2010/main" val="2296722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56667"/>
            <a:ext cx="4419600" cy="1754326"/>
          </a:xfrm>
          <a:prstGeom prst="rect">
            <a:avLst/>
          </a:prstGeom>
        </p:spPr>
        <p:txBody>
          <a:bodyPr wrap="square">
            <a:spAutoFit/>
          </a:bodyPr>
          <a:lstStyle/>
          <a:p>
            <a:r>
              <a:rPr lang="en-US" i="1" baseline="30000" dirty="0"/>
              <a:t>Data source: Special analyses, USRDS ESRD Database. Data presented only for countries from which relevant information was available. The prevalence is unadjusted and reflects prevalence at the end of 2013. ^United Kingdom: England, Wales, Northern Ireland (Scotland data reported separately). Japan and Taiwan include dialysis patients only. Data for Belgium do not include patients younger than 20. Data for Indonesia represent the West Java region. Data for Spain include 18 of 19 regions. Data for France include 22 regions. Abbreviations: ESRD, end-stage renal disease; sp., speaking.</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16</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1628" y="141568"/>
            <a:ext cx="3311165" cy="6208436"/>
          </a:xfrm>
          <a:prstGeom prst="rect">
            <a:avLst/>
          </a:prstGeom>
        </p:spPr>
      </p:pic>
      <p:sp>
        <p:nvSpPr>
          <p:cNvPr id="8" name="Rectangle 7"/>
          <p:cNvSpPr/>
          <p:nvPr/>
        </p:nvSpPr>
        <p:spPr>
          <a:xfrm>
            <a:off x="0" y="211669"/>
            <a:ext cx="5181600" cy="810478"/>
          </a:xfrm>
          <a:prstGeom prst="rect">
            <a:avLst/>
          </a:prstGeom>
        </p:spPr>
        <p:txBody>
          <a:bodyPr wrap="square">
            <a:spAutoFit/>
          </a:bodyPr>
          <a:lstStyle/>
          <a:p>
            <a:pPr algn="ctr"/>
            <a:r>
              <a:rPr lang="en-US" sz="2800" b="1" baseline="30000" dirty="0"/>
              <a:t> Figure </a:t>
            </a:r>
            <a:r>
              <a:rPr lang="en-US" sz="2800" b="1" baseline="30000" dirty="0" smtClean="0"/>
              <a:t>13.8 Prevalence of treated ESRD,</a:t>
            </a:r>
            <a:r>
              <a:rPr lang="en-US" sz="2800" b="1" dirty="0" smtClean="0"/>
              <a:t> </a:t>
            </a:r>
            <a:r>
              <a:rPr lang="en-US" sz="2800" b="1" baseline="30000" dirty="0"/>
              <a:t>per million population, by </a:t>
            </a:r>
            <a:r>
              <a:rPr lang="en-US" sz="2800" b="1" baseline="30000" dirty="0" smtClean="0"/>
              <a:t>country</a:t>
            </a:r>
            <a:r>
              <a:rPr lang="en-US" sz="2800" b="1" baseline="30000" dirty="0"/>
              <a:t>, 2013</a:t>
            </a:r>
          </a:p>
        </p:txBody>
      </p:sp>
    </p:spTree>
    <p:extLst>
      <p:ext uri="{BB962C8B-B14F-4D97-AF65-F5344CB8AC3E}">
        <p14:creationId xmlns:p14="http://schemas.microsoft.com/office/powerpoint/2010/main" val="2882747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17</a:t>
            </a:fld>
            <a:endParaRPr lang="en-US" b="1" dirty="0"/>
          </a:p>
        </p:txBody>
      </p:sp>
      <p:sp>
        <p:nvSpPr>
          <p:cNvPr id="5" name="TextBox 4"/>
          <p:cNvSpPr txBox="1"/>
          <p:nvPr/>
        </p:nvSpPr>
        <p:spPr>
          <a:xfrm>
            <a:off x="-12700" y="152400"/>
            <a:ext cx="9169400" cy="666849"/>
          </a:xfrm>
          <a:prstGeom prst="rect">
            <a:avLst/>
          </a:prstGeom>
          <a:noFill/>
        </p:spPr>
        <p:txBody>
          <a:bodyPr wrap="square" rtlCol="0">
            <a:spAutoFit/>
          </a:bodyPr>
          <a:lstStyle/>
          <a:p>
            <a:pPr algn="ctr"/>
            <a:r>
              <a:rPr lang="en-US" sz="2800" b="1" baseline="30000" dirty="0" smtClean="0"/>
              <a:t>Table 13.3 Number of prevalent ESRD patients and prevalence of ESRD, </a:t>
            </a:r>
          </a:p>
          <a:p>
            <a:pPr algn="ctr"/>
            <a:r>
              <a:rPr lang="en-US" sz="2800" b="1" baseline="30000" dirty="0" smtClean="0"/>
              <a:t>per million population, by country, 2000-2013</a:t>
            </a:r>
            <a:endParaRPr lang="en-US" sz="2800" b="1" baseline="30000" dirty="0"/>
          </a:p>
        </p:txBody>
      </p:sp>
      <p:graphicFrame>
        <p:nvGraphicFramePr>
          <p:cNvPr id="4" name="Table 3"/>
          <p:cNvGraphicFramePr>
            <a:graphicFrameLocks noGrp="1"/>
          </p:cNvGraphicFramePr>
          <p:nvPr>
            <p:extLst>
              <p:ext uri="{D42A27DB-BD31-4B8C-83A1-F6EECF244321}">
                <p14:modId xmlns:p14="http://schemas.microsoft.com/office/powerpoint/2010/main" val="3307365212"/>
              </p:ext>
            </p:extLst>
          </p:nvPr>
        </p:nvGraphicFramePr>
        <p:xfrm>
          <a:off x="683422" y="785382"/>
          <a:ext cx="7777156" cy="5209168"/>
        </p:xfrm>
        <a:graphic>
          <a:graphicData uri="http://schemas.openxmlformats.org/drawingml/2006/table">
            <a:tbl>
              <a:tblPr firstRow="1" firstCol="1" bandRow="1"/>
              <a:tblGrid>
                <a:gridCol w="630972"/>
                <a:gridCol w="658078"/>
                <a:gridCol w="385762"/>
                <a:gridCol w="385762"/>
                <a:gridCol w="385762"/>
                <a:gridCol w="385762"/>
                <a:gridCol w="385762"/>
                <a:gridCol w="385762"/>
                <a:gridCol w="385762"/>
                <a:gridCol w="385762"/>
                <a:gridCol w="385762"/>
                <a:gridCol w="385762"/>
                <a:gridCol w="385762"/>
                <a:gridCol w="385762"/>
                <a:gridCol w="385762"/>
                <a:gridCol w="51661"/>
                <a:gridCol w="334101"/>
                <a:gridCol w="51661"/>
                <a:gridCol w="1035777"/>
              </a:tblGrid>
              <a:tr h="154878">
                <a:tc>
                  <a:txBody>
                    <a:bodyPr/>
                    <a:lstStyle/>
                    <a:p>
                      <a:endParaRPr lang="en-US" sz="900" dirty="0">
                        <a:effectLst/>
                        <a:latin typeface="Calibri"/>
                      </a:endParaRPr>
                    </a:p>
                  </a:txBody>
                  <a:tcPr marL="26261" marR="26261" marT="0" marB="0" anchor="b">
                    <a:lnL>
                      <a:noFill/>
                    </a:lnL>
                    <a:lnR>
                      <a:noFill/>
                    </a:lnR>
                    <a:lnT>
                      <a:noFill/>
                    </a:lnT>
                    <a:lnB>
                      <a:noFill/>
                    </a:lnB>
                  </a:tcPr>
                </a:tc>
                <a:tc gridSpan="15">
                  <a:txBody>
                    <a:bodyPr/>
                    <a:lstStyle/>
                    <a:p>
                      <a:pPr marL="342900" marR="0" lvl="0" indent="-342900" algn="ctr">
                        <a:lnSpc>
                          <a:spcPct val="115000"/>
                        </a:lnSpc>
                        <a:spcBef>
                          <a:spcPts val="0"/>
                        </a:spcBef>
                        <a:spcAft>
                          <a:spcPts val="0"/>
                        </a:spcAft>
                        <a:buFont typeface="+mj-lt"/>
                        <a:buAutoNum type="alphaLcParenBoth"/>
                      </a:pPr>
                      <a:r>
                        <a:rPr lang="en-US" sz="900" b="1">
                          <a:solidFill>
                            <a:srgbClr val="000000"/>
                          </a:solidFill>
                          <a:effectLst/>
                          <a:latin typeface="Calibri"/>
                          <a:ea typeface="Times New Roman"/>
                          <a:cs typeface="Times New Roman"/>
                        </a:rPr>
                        <a:t>ESRD prevalence, per million population</a:t>
                      </a:r>
                      <a:endParaRPr lang="en-US" sz="900">
                        <a:effectLst/>
                        <a:latin typeface="Calibri"/>
                        <a:ea typeface="Calibri"/>
                        <a:cs typeface="Times New Roman"/>
                      </a:endParaRPr>
                    </a:p>
                  </a:txBody>
                  <a:tcPr marL="26261" marR="26261"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sz="900">
                        <a:effectLst/>
                        <a:latin typeface="Calibri"/>
                      </a:endParaRPr>
                    </a:p>
                  </a:txBody>
                  <a:tcPr marL="26261" marR="26261" marT="0" marB="0" anchor="b">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900">
                          <a:effectLst/>
                          <a:latin typeface="Calibri"/>
                          <a:ea typeface="Calibri"/>
                          <a:cs typeface="Times New Roman"/>
                        </a:rPr>
                        <a:t> </a:t>
                      </a:r>
                    </a:p>
                  </a:txBody>
                  <a:tcPr marL="0" marR="0" marT="0" marB="0" anchor="ctr">
                    <a:lnL>
                      <a:noFill/>
                    </a:lnL>
                    <a:lnR>
                      <a:noFill/>
                    </a:lnR>
                    <a:lnT>
                      <a:noFill/>
                    </a:lnT>
                    <a:lnB>
                      <a:noFill/>
                    </a:lnB>
                  </a:tcPr>
                </a:tc>
              </a:tr>
              <a:tr h="319414">
                <a:tc gridSpan="2">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Country</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2004</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2006</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gridSpan="2">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2013</a:t>
                      </a:r>
                      <a:endParaRPr lang="en-US" sz="900" dirty="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 change from</a:t>
                      </a:r>
                      <a:br>
                        <a:rPr lang="en-US" sz="900" b="1">
                          <a:solidFill>
                            <a:srgbClr val="000000"/>
                          </a:solidFill>
                          <a:effectLst/>
                          <a:latin typeface="Calibri"/>
                          <a:ea typeface="Times New Roman"/>
                          <a:cs typeface="Times New Roman"/>
                        </a:rPr>
                      </a:br>
                      <a:r>
                        <a:rPr lang="en-US" sz="900" b="1">
                          <a:solidFill>
                            <a:srgbClr val="000000"/>
                          </a:solidFill>
                          <a:effectLst/>
                          <a:latin typeface="Calibri"/>
                          <a:ea typeface="Times New Roman"/>
                          <a:cs typeface="Times New Roman"/>
                        </a:rPr>
                        <a:t>2000/01 to 2012/13</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Argentina</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550.3</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578.7</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598.0</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615.4</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755.7</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761.9</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781.7</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774.9</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819.9</a:t>
                      </a:r>
                      <a:endParaRPr lang="en-US" sz="9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859.9</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Australia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608.6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634.5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662.7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688.6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709.8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746.5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778.3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801.3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839.0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853.4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872.1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891.3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912.7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928.4</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48.1</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Austria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714.7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755.2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781.6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859.1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854.4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889.4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908.6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933.5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947.9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980.8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992.3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1001.0</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1025.3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1053.7</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41.4</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Bahrain</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291.0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300.4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280.3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339.7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Bangladesh</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72.0</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112.8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105.0</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122.3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120.7</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117.7</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Belgium, Dutch sp.</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790.4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834.4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879.0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909.8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950.0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993.7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1033.1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1063.8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1096.0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1138.6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1164.0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1184.6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1205.9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1223.1</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49.5</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Belgium, French sp.</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828.6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885.3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933.0</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987.1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1022.2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1071.5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1110.7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1145.7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1128.1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1165.0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1193.2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1232.6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1269.9</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51</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Bosnia and Herzegovina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477.3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487.2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524.2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551.9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601.8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637.0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646.4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675.1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709.8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718.9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746.9</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Brazil</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388.9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398.3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466.0</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408.5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475.8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467.1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671.2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720.2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771.1</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Canada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807.6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856.9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899.9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933.1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972.2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1006.1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1039.1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1071.1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1094.1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1118.6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1135.5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1158.3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1175.7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1192.6</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42.3</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Chile</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611.5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671.6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725.8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772.8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840.9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865.8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929.6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985.7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1065.2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1108.8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1161.1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1235.7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1263.4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1293.8</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99.3</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Colombia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455.3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441.3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544.2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536.3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578.4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611.3</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Croatia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621.5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657.0</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699.1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789.7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806.8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835.5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1033.0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799.5</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43.3</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Czech Republic</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620.9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662.2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695.1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707.7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757.6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452.4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461.9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499.9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538.1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907.6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970.1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974.4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1012.8</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57.9</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Denmark</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639.6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685.3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716.5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743.2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755.8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770.4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781.8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832.2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832.1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842.6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846.3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856.7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871.6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876.9</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32</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Estonia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572.1</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Finland</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582.3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613.0</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635.5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663.9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688.8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715.8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727.1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747.4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769.2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783.5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798.6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807.5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811.8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825.9</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37</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France</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916.9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962.6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953.9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993.1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1052.5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1089.2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1118.6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1142.9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1177.4</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Greece</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799.9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815.6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842.1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880.8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922.7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958.3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986.1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1013.4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1038.9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1069.7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1083.8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1104.1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1136.6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1172.1</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42.9</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Hong Kong</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787.5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843.0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877.7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927.8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970.3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1003.0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1031.4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1067.4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1128.9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1145.8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1159.1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1194.9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1222.5</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53.5</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Hungary</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578.1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868.6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889.9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904.7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919.8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929.6</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Iceland</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362.7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407.1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434.7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480.1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475.9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475.2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483.9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518.5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523.0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536.9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594.3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661.4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676.6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685.7</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77</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Indonesia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65.9</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Iran</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490.6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524.3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544.4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564.2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583.3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603.4</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Ireland</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769.2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801.6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825.2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845.3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862.2</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Israel</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526.0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542.0</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577.7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896.3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934.7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973.6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1010.1</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1040.7</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1070.8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1086.6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1101.9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1120.2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1125.4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1136.7</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111.8</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Jalisco (Mexico)</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270.3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337.9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389.5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394.4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507.6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807.9</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928.9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986.2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1029.6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1314.3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1332.3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1381.5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1408.8</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1653.5</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403.5</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dirty="0">
                          <a:solidFill>
                            <a:srgbClr val="000000"/>
                          </a:solidFill>
                          <a:effectLst/>
                          <a:latin typeface="Calibri"/>
                          <a:ea typeface="Calibri"/>
                          <a:cs typeface="Times New Roman"/>
                        </a:rPr>
                        <a:t>Japan</a:t>
                      </a:r>
                      <a:endParaRPr lang="en-US" sz="900" dirty="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1616.2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1640.3</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1727.0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1795.2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1850.9</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1879.8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1954.5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2058.1</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2126.0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2205.4</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2277.4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2313.8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2365.2</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2411.1</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46.7</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Rep. of Korea</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584.5</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642.2</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700.6</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794.5</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854.0</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899.8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941.7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972.8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1031.7</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1113.6</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1144.4</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1224.8</a:t>
                      </a:r>
                      <a:endParaRPr lang="en-US" sz="9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1353.3</a:t>
                      </a:r>
                      <a:endParaRPr lang="en-US" sz="900">
                        <a:effectLst/>
                        <a:latin typeface="Calibri"/>
                        <a:ea typeface="Calibri"/>
                        <a:cs typeface="Times New Roman"/>
                      </a:endParaRPr>
                    </a:p>
                  </a:txBody>
                  <a:tcPr marL="0" marR="0" marT="0" marB="0" anchor="b">
                    <a:lnL>
                      <a:noFill/>
                    </a:lnL>
                    <a:lnR>
                      <a:noFill/>
                    </a:lnR>
                    <a:lnT>
                      <a:noFill/>
                    </a:lnT>
                    <a:lnB>
                      <a:noFill/>
                    </a:lnB>
                    <a:solidFill>
                      <a:srgbClr val="F2F2F2"/>
                    </a:solidFill>
                  </a:tcPr>
                </a:tc>
                <a:tc gridSpan="2">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1441.5</a:t>
                      </a:r>
                      <a:endParaRPr lang="en-US" sz="9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127.8</a:t>
                      </a:r>
                      <a:endParaRPr lang="en-US" sz="9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r>
              <a:tr h="154878">
                <a:tc gridSpan="2">
                  <a:txBody>
                    <a:bodyPr/>
                    <a:lstStyle/>
                    <a:p>
                      <a:pPr marL="0" marR="0">
                        <a:lnSpc>
                          <a:spcPct val="115000"/>
                        </a:lnSpc>
                        <a:spcBef>
                          <a:spcPts val="0"/>
                        </a:spcBef>
                        <a:spcAft>
                          <a:spcPts val="0"/>
                        </a:spcAft>
                      </a:pPr>
                      <a:r>
                        <a:rPr lang="en-US" sz="900" b="1" dirty="0">
                          <a:solidFill>
                            <a:srgbClr val="000000"/>
                          </a:solidFill>
                          <a:effectLst/>
                          <a:latin typeface="Calibri"/>
                          <a:ea typeface="Calibri"/>
                          <a:cs typeface="Times New Roman"/>
                        </a:rPr>
                        <a:t>Lebanon</a:t>
                      </a:r>
                      <a:endParaRPr lang="en-US" sz="900" dirty="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855.0</a:t>
                      </a:r>
                      <a:endParaRPr lang="en-US" sz="900">
                        <a:effectLst/>
                        <a:latin typeface="Calibri"/>
                        <a:ea typeface="Calibri"/>
                        <a:cs typeface="Times New Roman"/>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gridSpan="2">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r>
            </a:tbl>
          </a:graphicData>
        </a:graphic>
      </p:graphicFrame>
      <p:sp>
        <p:nvSpPr>
          <p:cNvPr id="7" name="Rectangle 6"/>
          <p:cNvSpPr/>
          <p:nvPr/>
        </p:nvSpPr>
        <p:spPr>
          <a:xfrm>
            <a:off x="609600" y="6062246"/>
            <a:ext cx="4267200" cy="338554"/>
          </a:xfrm>
          <a:prstGeom prst="rect">
            <a:avLst/>
          </a:prstGeom>
        </p:spPr>
        <p:txBody>
          <a:bodyPr wrap="square">
            <a:spAutoFit/>
          </a:bodyPr>
          <a:lstStyle/>
          <a:p>
            <a:r>
              <a:rPr lang="en-US" sz="1600" i="1" baseline="30000" dirty="0" smtClean="0"/>
              <a:t>(Continue</a:t>
            </a:r>
            <a:r>
              <a:rPr lang="en-US" sz="1600" i="1" dirty="0" smtClean="0"/>
              <a:t> </a:t>
            </a:r>
            <a:r>
              <a:rPr lang="en-US" sz="1600" i="1" baseline="30000" dirty="0" smtClean="0"/>
              <a:t>on the next slide)</a:t>
            </a:r>
            <a:endParaRPr lang="en-US" sz="1600" i="1" baseline="30000" dirty="0"/>
          </a:p>
        </p:txBody>
      </p:sp>
    </p:spTree>
    <p:extLst>
      <p:ext uri="{BB962C8B-B14F-4D97-AF65-F5344CB8AC3E}">
        <p14:creationId xmlns:p14="http://schemas.microsoft.com/office/powerpoint/2010/main" val="4144558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18</a:t>
            </a:fld>
            <a:endParaRPr lang="en-US" b="1" dirty="0"/>
          </a:p>
        </p:txBody>
      </p:sp>
      <p:sp>
        <p:nvSpPr>
          <p:cNvPr id="5" name="TextBox 4"/>
          <p:cNvSpPr txBox="1"/>
          <p:nvPr/>
        </p:nvSpPr>
        <p:spPr>
          <a:xfrm>
            <a:off x="-12700" y="152400"/>
            <a:ext cx="9169400" cy="666849"/>
          </a:xfrm>
          <a:prstGeom prst="rect">
            <a:avLst/>
          </a:prstGeom>
          <a:noFill/>
        </p:spPr>
        <p:txBody>
          <a:bodyPr wrap="square" rtlCol="0">
            <a:spAutoFit/>
          </a:bodyPr>
          <a:lstStyle/>
          <a:p>
            <a:pPr algn="ctr"/>
            <a:r>
              <a:rPr lang="en-US" sz="2800" b="1" baseline="30000" dirty="0" smtClean="0"/>
              <a:t>Table 13.3 Number of prevalent ESRD patients and prevalence of ESRD, </a:t>
            </a:r>
          </a:p>
          <a:p>
            <a:pPr algn="ctr"/>
            <a:r>
              <a:rPr lang="en-US" sz="2800" b="1" baseline="30000" dirty="0" smtClean="0"/>
              <a:t>per million population, by country, 2000-2013 </a:t>
            </a:r>
            <a:r>
              <a:rPr lang="en-US" sz="2800" baseline="30000" dirty="0" smtClean="0"/>
              <a:t>(</a:t>
            </a:r>
            <a:r>
              <a:rPr lang="en-US" sz="2800" i="1" baseline="30000" dirty="0"/>
              <a:t>C</a:t>
            </a:r>
            <a:r>
              <a:rPr lang="en-US" sz="2800" i="1" baseline="30000" dirty="0" smtClean="0"/>
              <a:t>ontinued)</a:t>
            </a:r>
            <a:endParaRPr lang="en-US" sz="2800" baseline="30000" dirty="0"/>
          </a:p>
        </p:txBody>
      </p:sp>
      <p:graphicFrame>
        <p:nvGraphicFramePr>
          <p:cNvPr id="3" name="Table 2"/>
          <p:cNvGraphicFramePr>
            <a:graphicFrameLocks noGrp="1"/>
          </p:cNvGraphicFramePr>
          <p:nvPr>
            <p:extLst>
              <p:ext uri="{D42A27DB-BD31-4B8C-83A1-F6EECF244321}">
                <p14:modId xmlns:p14="http://schemas.microsoft.com/office/powerpoint/2010/main" val="534605229"/>
              </p:ext>
            </p:extLst>
          </p:nvPr>
        </p:nvGraphicFramePr>
        <p:xfrm>
          <a:off x="683805" y="756875"/>
          <a:ext cx="7776391" cy="5097952"/>
        </p:xfrm>
        <a:graphic>
          <a:graphicData uri="http://schemas.openxmlformats.org/drawingml/2006/table">
            <a:tbl>
              <a:tblPr firstRow="1" firstCol="1" bandRow="1"/>
              <a:tblGrid>
                <a:gridCol w="949325"/>
                <a:gridCol w="398558"/>
                <a:gridCol w="398558"/>
                <a:gridCol w="398558"/>
                <a:gridCol w="398558"/>
                <a:gridCol w="398558"/>
                <a:gridCol w="398558"/>
                <a:gridCol w="398558"/>
                <a:gridCol w="398558"/>
                <a:gridCol w="398558"/>
                <a:gridCol w="398558"/>
                <a:gridCol w="398558"/>
                <a:gridCol w="398558"/>
                <a:gridCol w="398558"/>
                <a:gridCol w="449536"/>
                <a:gridCol w="1196276"/>
              </a:tblGrid>
              <a:tr h="190672">
                <a:tc>
                  <a:txBody>
                    <a:bodyPr/>
                    <a:lstStyle/>
                    <a:p>
                      <a:endParaRPr lang="en-US" sz="1000" dirty="0">
                        <a:effectLst/>
                        <a:latin typeface="Calibri"/>
                      </a:endParaRPr>
                    </a:p>
                  </a:txBody>
                  <a:tcPr marL="59230" marR="59230" marT="0" marB="0" anchor="b">
                    <a:lnL>
                      <a:noFill/>
                    </a:lnL>
                    <a:lnR>
                      <a:noFill/>
                    </a:lnR>
                    <a:lnT>
                      <a:noFill/>
                    </a:lnT>
                    <a:lnB>
                      <a:noFill/>
                    </a:lnB>
                  </a:tcPr>
                </a:tc>
                <a:tc gridSpan="14">
                  <a:txBody>
                    <a:bodyPr/>
                    <a:lstStyle/>
                    <a:p>
                      <a:pPr marL="342900" marR="0" lvl="0" indent="-342900" algn="ctr">
                        <a:lnSpc>
                          <a:spcPct val="115000"/>
                        </a:lnSpc>
                        <a:spcBef>
                          <a:spcPts val="0"/>
                        </a:spcBef>
                        <a:spcAft>
                          <a:spcPts val="0"/>
                        </a:spcAft>
                        <a:buFont typeface="+mj-lt"/>
                        <a:buAutoNum type="alphaLcParenBoth"/>
                      </a:pPr>
                      <a:r>
                        <a:rPr lang="en-US" sz="1000" b="1" dirty="0">
                          <a:solidFill>
                            <a:srgbClr val="000000"/>
                          </a:solidFill>
                          <a:effectLst/>
                          <a:latin typeface="Calibri"/>
                          <a:ea typeface="Times New Roman"/>
                          <a:cs typeface="Times New Roman"/>
                        </a:rPr>
                        <a:t>ESRD prevalence, per million population</a:t>
                      </a:r>
                      <a:endParaRPr lang="en-US" sz="1000" dirty="0">
                        <a:effectLst/>
                        <a:latin typeface="Calibri"/>
                        <a:ea typeface="Calibri"/>
                        <a:cs typeface="Times New Roman"/>
                      </a:endParaRPr>
                    </a:p>
                  </a:txBody>
                  <a:tcPr marL="59230" marR="5923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000">
                        <a:effectLst/>
                        <a:latin typeface="Calibri"/>
                      </a:endParaRPr>
                    </a:p>
                  </a:txBody>
                  <a:tcPr marL="59230" marR="59230" marT="0" marB="0" anchor="b">
                    <a:lnL>
                      <a:noFill/>
                    </a:lnL>
                    <a:lnR>
                      <a:noFill/>
                    </a:lnR>
                    <a:lnT>
                      <a:noFill/>
                    </a:lnT>
                    <a:lnB>
                      <a:noFill/>
                    </a:lnB>
                  </a:tcPr>
                </a:tc>
              </a:tr>
              <a:tr h="307751">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Country</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2000</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2001</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2002</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2003</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2004</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2005</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2006</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2007</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2008</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2009</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2010</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2011</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2012</a:t>
                      </a:r>
                      <a:endParaRPr lang="en-US" sz="10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2013</a:t>
                      </a:r>
                      <a:endParaRPr lang="en-US" sz="10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 change from 2000/01 to 2012/13</a:t>
                      </a:r>
                      <a:endParaRPr lang="en-US" sz="10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Malaysia</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338.4</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382.3</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429.4</a:t>
                      </a:r>
                      <a:endParaRPr lang="en-US" sz="1000" dirty="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476.8</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526.9</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577.4</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626.3</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692.5</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769.4</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828.1</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903.1</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974.8</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1060.5</a:t>
                      </a:r>
                      <a:endParaRPr lang="en-US" sz="1000">
                        <a:effectLst/>
                        <a:latin typeface="Calibri"/>
                        <a:ea typeface="Calibri"/>
                        <a:cs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1140.4</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205.4</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Netherlands</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617.1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636.2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656.0</a:t>
                      </a:r>
                      <a:endParaRPr lang="en-US" sz="1000" dirty="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678.4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703.7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733.5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772.2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802.5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820.2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850.4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873.2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894.1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918.2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945.4</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48.7</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New Zealand</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610.6</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652.2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689.2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719.1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733.9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754.0</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775.5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793.2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812.0</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857.2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880.8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884.6</a:t>
                      </a:r>
                      <a:endParaRPr lang="en-US" sz="1000" dirty="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904.7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935.6</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45.7</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Norway</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581.2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611.9</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642.8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667.9</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708.9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732.4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753.1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784.0</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816.9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844.1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859.2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875.0</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887.9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900.5</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49.9</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Oman</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463.5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499.7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618.7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663.2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713.9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655.8</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Philippines</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48.4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22.3</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46.0</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52.3</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91.1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80.6</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84.6</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109.8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119.2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136.9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163.2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185.1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224.4</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323</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Poland</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647.5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672.4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665.5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706.7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732.2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779.8</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Portugal</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1406.8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1505.1</a:t>
                      </a:r>
                      <a:endParaRPr lang="en-US" sz="1000" dirty="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1589.5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1662.0</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1670.3</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1736.9</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Qatar</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601.2</a:t>
                      </a:r>
                      <a:endParaRPr lang="en-US" sz="1000" dirty="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627.9</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647.4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649.1</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Romania</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254.4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304.7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368.3</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422.4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555.6</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625.1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694.4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766.1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816.9</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Russia</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64.8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73.8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79.3</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90.9</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102.2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114.9</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130.1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158.0</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173.1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185.5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196.4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211.7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241.4</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226.9</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Saudi Arabia</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797.5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474.5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465.5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492.2</a:t>
                      </a:r>
                      <a:endParaRPr lang="en-US" sz="1000" dirty="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499.4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485.5</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Scotland</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634.5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661.2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683.9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713.2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731.1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761.0</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783.9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812.0</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809.9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827.1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836.6</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841.2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856.1</a:t>
                      </a:r>
                      <a:endParaRPr lang="en-US" sz="1000" dirty="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866.0</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32.9</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Serbia</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765.5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799.7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839.1</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Singapore</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1103.0</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1176.1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1225.7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1271.6</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1301.9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1345.3</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1400.1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1441.8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1494.8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1526.9</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1578.6</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1661.8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1741.4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1809.1</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55.8</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Slovenia</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981.5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987.5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985.5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999.9</a:t>
                      </a:r>
                      <a:endParaRPr lang="en-US" sz="1000" dirty="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1008.3</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South Africa</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163.7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166.8</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Spain</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1098.5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868.4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961.0</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956.2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994.8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886.2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1045.5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1074.7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1075.6</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1125.7</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Sweden</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716.4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739.8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764.5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778.3</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808.9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820.4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850.7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866.7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875.7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891.6</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910.0</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929.2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931.3</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939.5</a:t>
                      </a:r>
                      <a:endParaRPr lang="en-US" sz="1000" dirty="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Calibri"/>
                          <a:cs typeface="Times New Roman"/>
                        </a:rPr>
                        <a:t>28.5</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Taiwan</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1526.3</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1643.7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1792.2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1899.8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1999.2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2101.4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2196.8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2285.1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2432.0</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2667.3</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2811.5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2923.1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3030.8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3137.7</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Calibri"/>
                          <a:cs typeface="Times New Roman"/>
                        </a:rPr>
                        <a:t>94.6</a:t>
                      </a:r>
                      <a:endParaRPr lang="en-US" sz="1000" dirty="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Thailand</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98.4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114.8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237.9</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243.4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220.1</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286.0</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419.8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496.9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552.8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639.3</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749.8</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905.9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1096.6</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Calibri"/>
                          <a:cs typeface="Times New Roman"/>
                        </a:rPr>
                        <a:t>839.3</a:t>
                      </a:r>
                      <a:endParaRPr lang="en-US" sz="1000" dirty="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Turkey</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271.2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352.6</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373.7</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401.2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433.4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450.7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589.2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711.5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753.1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819.2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847.4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868.2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815.6</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870.2</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Calibri"/>
                          <a:cs typeface="Times New Roman"/>
                        </a:rPr>
                        <a:t>170.2</a:t>
                      </a:r>
                      <a:endParaRPr lang="en-US" sz="1000" dirty="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Ukraine</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131.3</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Calibri"/>
                          <a:cs typeface="Times New Roman"/>
                        </a:rPr>
                        <a:t>.</a:t>
                      </a:r>
                      <a:endParaRPr lang="en-US" sz="1000" dirty="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United Kingdom^</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621.5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680.4</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722.9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737.6</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773.2</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802.7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826.1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851.6</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874.1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905.0</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Calibri"/>
                          <a:cs typeface="Times New Roman"/>
                        </a:rPr>
                        <a:t>.</a:t>
                      </a:r>
                      <a:endParaRPr lang="en-US" sz="1000" dirty="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United States</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1359.9</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1415.7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1469.6</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1520.5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1570.6</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1619.7</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1672.1</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1722.5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1774.5</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1831.5</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1887.4</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1936.2</a:t>
                      </a:r>
                      <a:endParaRPr lang="en-US" sz="1000">
                        <a:effectLst/>
                        <a:latin typeface="Calibri"/>
                        <a:ea typeface="Calibri"/>
                        <a:cs typeface="Times New Roman"/>
                      </a:endParaRPr>
                    </a:p>
                  </a:txBody>
                  <a:tcPr marL="0" marR="0"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1987.8</a:t>
                      </a:r>
                      <a:endParaRPr lang="en-US" sz="1000">
                        <a:effectLst/>
                        <a:latin typeface="Calibri"/>
                        <a:ea typeface="Calibri"/>
                        <a:cs typeface="Times New Roman"/>
                      </a:endParaRPr>
                    </a:p>
                  </a:txBody>
                  <a:tcPr marL="0" marR="0"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2042.5</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Calibri"/>
                          <a:cs typeface="Times New Roman"/>
                        </a:rPr>
                        <a:t>45.2</a:t>
                      </a:r>
                      <a:endParaRPr lang="en-US" sz="1000" dirty="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70744">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Uruguay</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737.1</a:t>
                      </a:r>
                      <a:endParaRPr lang="en-US" sz="1000" dirty="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762.9</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807.3</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845.5</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893.2</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849.1</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927.1</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963.9</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1016.5</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1018.6</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1033.2</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1074.9</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1072.6</a:t>
                      </a:r>
                      <a:endParaRPr lang="en-US" sz="1000">
                        <a:effectLst/>
                        <a:latin typeface="Calibri"/>
                        <a:ea typeface="Calibri"/>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1127.1</a:t>
                      </a:r>
                      <a:endParaRPr lang="en-US" sz="1000">
                        <a:effectLst/>
                        <a:latin typeface="Calibri"/>
                        <a:ea typeface="Calibri"/>
                        <a:cs typeface="Times New Roman"/>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Calibri"/>
                          <a:cs typeface="Times New Roman"/>
                        </a:rPr>
                        <a:t>46.6</a:t>
                      </a:r>
                      <a:endParaRPr lang="en-US" sz="1000" dirty="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Rectangle 7"/>
          <p:cNvSpPr/>
          <p:nvPr/>
        </p:nvSpPr>
        <p:spPr>
          <a:xfrm>
            <a:off x="609600" y="5955268"/>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spTree>
    <p:extLst>
      <p:ext uri="{BB962C8B-B14F-4D97-AF65-F5344CB8AC3E}">
        <p14:creationId xmlns:p14="http://schemas.microsoft.com/office/powerpoint/2010/main" val="2504638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19</a:t>
            </a:fld>
            <a:endParaRPr lang="en-US" b="1" dirty="0"/>
          </a:p>
        </p:txBody>
      </p:sp>
      <p:sp>
        <p:nvSpPr>
          <p:cNvPr id="5" name="TextBox 4"/>
          <p:cNvSpPr txBox="1"/>
          <p:nvPr/>
        </p:nvSpPr>
        <p:spPr>
          <a:xfrm>
            <a:off x="-12700" y="152400"/>
            <a:ext cx="9169400" cy="666849"/>
          </a:xfrm>
          <a:prstGeom prst="rect">
            <a:avLst/>
          </a:prstGeom>
          <a:noFill/>
        </p:spPr>
        <p:txBody>
          <a:bodyPr wrap="square" rtlCol="0">
            <a:spAutoFit/>
          </a:bodyPr>
          <a:lstStyle/>
          <a:p>
            <a:pPr algn="ctr"/>
            <a:r>
              <a:rPr lang="en-US" sz="2800" b="1" baseline="30000" dirty="0" smtClean="0"/>
              <a:t>Table 13.3 Number of prevalent ESRD patients and prevalence of ESRD, </a:t>
            </a:r>
          </a:p>
          <a:p>
            <a:pPr algn="ctr"/>
            <a:r>
              <a:rPr lang="en-US" sz="2800" b="1" baseline="30000" dirty="0" smtClean="0"/>
              <a:t>per million population, by country, 2000-2013 </a:t>
            </a:r>
            <a:r>
              <a:rPr lang="en-US" sz="2800" baseline="30000" dirty="0" smtClean="0"/>
              <a:t>(</a:t>
            </a:r>
            <a:r>
              <a:rPr lang="en-US" sz="2800" i="1" baseline="30000" dirty="0"/>
              <a:t>C</a:t>
            </a:r>
            <a:r>
              <a:rPr lang="en-US" sz="2800" i="1" baseline="30000" dirty="0" smtClean="0"/>
              <a:t>ontinued)</a:t>
            </a:r>
            <a:endParaRPr lang="en-US" sz="2800" baseline="30000" dirty="0"/>
          </a:p>
        </p:txBody>
      </p:sp>
      <p:sp>
        <p:nvSpPr>
          <p:cNvPr id="8" name="Rectangle 7"/>
          <p:cNvSpPr/>
          <p:nvPr/>
        </p:nvSpPr>
        <p:spPr>
          <a:xfrm>
            <a:off x="685800" y="5943600"/>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graphicFrame>
        <p:nvGraphicFramePr>
          <p:cNvPr id="4" name="Table 3"/>
          <p:cNvGraphicFramePr>
            <a:graphicFrameLocks noGrp="1"/>
          </p:cNvGraphicFramePr>
          <p:nvPr>
            <p:extLst>
              <p:ext uri="{D42A27DB-BD31-4B8C-83A1-F6EECF244321}">
                <p14:modId xmlns:p14="http://schemas.microsoft.com/office/powerpoint/2010/main" val="4130308907"/>
              </p:ext>
            </p:extLst>
          </p:nvPr>
        </p:nvGraphicFramePr>
        <p:xfrm>
          <a:off x="771525" y="685800"/>
          <a:ext cx="7600950" cy="5212090"/>
        </p:xfrm>
        <a:graphic>
          <a:graphicData uri="http://schemas.openxmlformats.org/drawingml/2006/table">
            <a:tbl>
              <a:tblPr firstRow="1" firstCol="1" bandRow="1"/>
              <a:tblGrid>
                <a:gridCol w="1289050"/>
                <a:gridCol w="450850"/>
                <a:gridCol w="450850"/>
                <a:gridCol w="450850"/>
                <a:gridCol w="450850"/>
                <a:gridCol w="450850"/>
                <a:gridCol w="450850"/>
                <a:gridCol w="450850"/>
                <a:gridCol w="450850"/>
                <a:gridCol w="450850"/>
                <a:gridCol w="450850"/>
                <a:gridCol w="450850"/>
                <a:gridCol w="450850"/>
                <a:gridCol w="450850"/>
                <a:gridCol w="450850"/>
              </a:tblGrid>
              <a:tr h="183828">
                <a:tc>
                  <a:txBody>
                    <a:bodyPr/>
                    <a:lstStyle/>
                    <a:p>
                      <a:endParaRPr lang="en-US" sz="900" dirty="0">
                        <a:effectLst/>
                        <a:latin typeface="Calibri"/>
                      </a:endParaRPr>
                    </a:p>
                  </a:txBody>
                  <a:tcPr marL="0" marR="0" marT="0" marB="0" anchor="b">
                    <a:lnL>
                      <a:noFill/>
                    </a:lnL>
                    <a:lnR>
                      <a:noFill/>
                    </a:lnR>
                    <a:lnT>
                      <a:noFill/>
                    </a:lnT>
                    <a:lnB>
                      <a:noFill/>
                    </a:lnB>
                  </a:tcPr>
                </a:tc>
                <a:tc gridSpan="14">
                  <a:txBody>
                    <a:bodyPr/>
                    <a:lstStyle/>
                    <a:p>
                      <a:pPr marL="342900" marR="0" lvl="0" indent="-342900" algn="ctr">
                        <a:lnSpc>
                          <a:spcPct val="115000"/>
                        </a:lnSpc>
                        <a:spcBef>
                          <a:spcPts val="0"/>
                        </a:spcBef>
                        <a:spcAft>
                          <a:spcPts val="0"/>
                        </a:spcAft>
                        <a:buFont typeface="+mj-lt"/>
                        <a:buAutoNum type="alphaLcParenBoth"/>
                      </a:pPr>
                      <a:r>
                        <a:rPr lang="en-US" sz="900" b="1">
                          <a:solidFill>
                            <a:srgbClr val="000000"/>
                          </a:solidFill>
                          <a:effectLst/>
                          <a:latin typeface="Calibri"/>
                          <a:ea typeface="Times New Roman"/>
                          <a:cs typeface="Times New Roman"/>
                        </a:rPr>
                        <a:t>Prevalent patients, counts</a:t>
                      </a:r>
                      <a:endParaRPr lang="en-US" sz="900">
                        <a:effectLst/>
                        <a:latin typeface="Calibri"/>
                        <a:ea typeface="Calibri"/>
                        <a:cs typeface="Times New Roman"/>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Country</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Argentina</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21,034</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22,333</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23,306</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24,218</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30,035</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30,580</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31,885</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31,975</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34,218</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36,290</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Australia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11,657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12,318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13,017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13,691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14,275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15,175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16,112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16,842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17,826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18,510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19,212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19,909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20,742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21,470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Austria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5,770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6,091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6,303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6,940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6,925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7,232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7,512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7,731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7,898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8,195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8,325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8,432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8,657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8,906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Bahrain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Bangladesh</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6,746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7,537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8,265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9,220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10,274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11,565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12,864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15,089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17,068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16,068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17,080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16,050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18,922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18,900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Belgium, Dutch sp.</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4,700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4,975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5,260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5,464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5,728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6,023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6,300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6,531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6,779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7,094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7,309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7,497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7,677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7,823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Belgium, French sp.</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3,583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3,850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4,068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4,335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4,516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4,768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4,983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5,184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5,151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5,378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5,566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5,795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6,005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Bosnia and Herzegovina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1,829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1,867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2,009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2,115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2,306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2,441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2,477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2,587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2,490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2,522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2,620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Brazil</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59,153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65,121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70,872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73,605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87,044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77,589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92,091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91,314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132,491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143,497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155,011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Canada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24,784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26,581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28,222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29,542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31,057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32,467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33,898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35,274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36,465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37,742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38,749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39,942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41,009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41,931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Chile</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9,301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10,344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11,314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12,190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13,450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14,160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15,353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16,360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17,856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18,849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19,854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21,007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21,730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22,512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Colombia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20,239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19,846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24,760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24,692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26,942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28,807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Croatia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2,755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2,913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3,100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3,504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3,582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3,708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3,799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3,932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4,009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4,124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4,348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4,410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2,740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Czech Republic</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6,374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6,759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7,092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7,227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7,743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4,638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4,752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5,190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5,633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9,536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10,218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10,236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10,647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Denmark</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3,415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3,851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4,004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4,125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4,219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4,295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4,592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4,619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4,701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4,743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4,821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4,923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4,973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Estonia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dirty="0">
                          <a:solidFill>
                            <a:srgbClr val="000000"/>
                          </a:solidFill>
                          <a:effectLst/>
                          <a:latin typeface="Calibri"/>
                          <a:ea typeface="Calibri"/>
                          <a:cs typeface="Times New Roman"/>
                        </a:rPr>
                        <a:t>Finland</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3,014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3,305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3,461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3,601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3,755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3,829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3,953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4,087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4,283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4,351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4,395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4,492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France</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31,151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34,835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49,679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54,627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62,019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64,197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66,243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68,448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70,792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Greece</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8,480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8,942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9,266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9,705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10,207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10,641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10,994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11,343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11,674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12,069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12,255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12,477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12,608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12,832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Hong Kong</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5,300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5,670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5,937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6,307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6,635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6,930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7,171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7,460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7,580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8,197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8,549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8,787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Hungary</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5,807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8,713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8,912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9,034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9,135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9,211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Iceland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Indonesia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Iran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35,248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38,250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40,300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42,370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44,450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46,640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Ireland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3,487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3,651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3,960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Israel</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3,350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3,528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3,796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5,995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6,364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6,747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7,125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7,472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7,826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8,134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8,400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8,699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8,902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9,161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Jalisco (Mexico)</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1,688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2,110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2,432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2,463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3,170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5,455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6,865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7,218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9,222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9,916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10,421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10,769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12,802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Japan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205,139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208,791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220,196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229,110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236,334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240,170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249,718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262,968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271,471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281,212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289,415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295,706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301,545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306,925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Rep. of Korea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28,046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31,014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33,993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38,790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41,891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44,333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46,730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48,675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51,989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56,396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58,860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63,341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70,211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75,042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2202">
                <a:tc>
                  <a:txBody>
                    <a:bodyPr/>
                    <a:lstStyle/>
                    <a:p>
                      <a:pPr marL="0" marR="0">
                        <a:lnSpc>
                          <a:spcPct val="115000"/>
                        </a:lnSpc>
                        <a:spcBef>
                          <a:spcPts val="0"/>
                        </a:spcBef>
                        <a:spcAft>
                          <a:spcPts val="0"/>
                        </a:spcAft>
                      </a:pPr>
                      <a:r>
                        <a:rPr lang="en-US" sz="900" b="1" dirty="0">
                          <a:solidFill>
                            <a:srgbClr val="000000"/>
                          </a:solidFill>
                          <a:effectLst/>
                          <a:latin typeface="Calibri"/>
                          <a:ea typeface="Calibri"/>
                          <a:cs typeface="Times New Roman"/>
                        </a:rPr>
                        <a:t>Lebanon</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4,100</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349372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5621673"/>
            <a:ext cx="7162797" cy="646331"/>
          </a:xfrm>
          <a:prstGeom prst="rect">
            <a:avLst/>
          </a:prstGeom>
        </p:spPr>
        <p:txBody>
          <a:bodyPr wrap="square">
            <a:spAutoFit/>
          </a:bodyPr>
          <a:lstStyle/>
          <a:p>
            <a:r>
              <a:rPr lang="en-US" i="1" baseline="30000" dirty="0" smtClean="0"/>
              <a:t>Data </a:t>
            </a:r>
            <a:r>
              <a:rPr lang="en-US" i="1" baseline="30000" dirty="0"/>
              <a:t>Source</a:t>
            </a:r>
            <a:r>
              <a:rPr lang="en-US" i="1" baseline="30000" dirty="0" smtClean="0"/>
              <a:t>: </a:t>
            </a:r>
            <a:r>
              <a:rPr lang="en-US" i="1" baseline="30000" dirty="0"/>
              <a:t>Special analyses, USRDS ESRD Database. Data presented only for countries from which relevant information was available. All rates are unadjusted. Data for Indonesia represent the West Java region. Data for France include 22 regions. Data for Spain include 18 of 19 regions.  Abbreviations: ESRD, end-stage renal disease.</a:t>
            </a:r>
          </a:p>
        </p:txBody>
      </p:sp>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a:t> Figure </a:t>
            </a:r>
            <a:r>
              <a:rPr lang="en-US" sz="2800" b="1" baseline="30000" dirty="0" smtClean="0"/>
              <a:t>13.1 </a:t>
            </a:r>
            <a:r>
              <a:rPr lang="en-US" sz="2800" b="1" baseline="30000" dirty="0"/>
              <a:t>Geographic variations in the incidence of treated ESRD </a:t>
            </a:r>
            <a:endParaRPr lang="en-US" sz="2800" b="1" baseline="30000" dirty="0" smtClean="0"/>
          </a:p>
          <a:p>
            <a:pPr algn="ctr"/>
            <a:r>
              <a:rPr lang="en-US" sz="2800" b="1" baseline="30000" dirty="0" smtClean="0"/>
              <a:t>per </a:t>
            </a:r>
            <a:r>
              <a:rPr lang="en-US" sz="2800" b="1" baseline="30000" dirty="0"/>
              <a:t>million population, by country, 2013</a:t>
            </a:r>
          </a:p>
          <a:p>
            <a:pPr algn="ct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979" y="857959"/>
            <a:ext cx="6211240" cy="4658429"/>
          </a:xfrm>
          <a:prstGeom prst="rect">
            <a:avLst/>
          </a:prstGeom>
        </p:spPr>
      </p:pic>
    </p:spTree>
    <p:extLst>
      <p:ext uri="{BB962C8B-B14F-4D97-AF65-F5344CB8AC3E}">
        <p14:creationId xmlns:p14="http://schemas.microsoft.com/office/powerpoint/2010/main" val="2735395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20</a:t>
            </a:fld>
            <a:endParaRPr lang="en-US" b="1" dirty="0"/>
          </a:p>
        </p:txBody>
      </p:sp>
      <p:sp>
        <p:nvSpPr>
          <p:cNvPr id="5" name="TextBox 4"/>
          <p:cNvSpPr txBox="1"/>
          <p:nvPr/>
        </p:nvSpPr>
        <p:spPr>
          <a:xfrm>
            <a:off x="-12700" y="76200"/>
            <a:ext cx="9169400" cy="666849"/>
          </a:xfrm>
          <a:prstGeom prst="rect">
            <a:avLst/>
          </a:prstGeom>
          <a:noFill/>
        </p:spPr>
        <p:txBody>
          <a:bodyPr wrap="square" rtlCol="0">
            <a:spAutoFit/>
          </a:bodyPr>
          <a:lstStyle/>
          <a:p>
            <a:pPr algn="ctr"/>
            <a:r>
              <a:rPr lang="en-US" sz="2800" b="1" baseline="30000" dirty="0" smtClean="0"/>
              <a:t>Table 13.3 Number of prevalent ESRD patients and prevalence of ESRD, </a:t>
            </a:r>
          </a:p>
          <a:p>
            <a:pPr algn="ctr"/>
            <a:r>
              <a:rPr lang="en-US" sz="2800" b="1" baseline="30000" dirty="0" smtClean="0"/>
              <a:t>per million population, by country, 2000-2013 </a:t>
            </a:r>
            <a:r>
              <a:rPr lang="en-US" sz="2800" baseline="30000" dirty="0" smtClean="0"/>
              <a:t>(</a:t>
            </a:r>
            <a:r>
              <a:rPr lang="en-US" sz="2800" i="1" baseline="30000" dirty="0"/>
              <a:t>C</a:t>
            </a:r>
            <a:r>
              <a:rPr lang="en-US" sz="2800" i="1" baseline="30000" dirty="0" smtClean="0"/>
              <a:t>ontinued)</a:t>
            </a:r>
            <a:endParaRPr lang="en-US" sz="2800" baseline="30000" dirty="0"/>
          </a:p>
        </p:txBody>
      </p:sp>
      <p:graphicFrame>
        <p:nvGraphicFramePr>
          <p:cNvPr id="3" name="Table 2"/>
          <p:cNvGraphicFramePr>
            <a:graphicFrameLocks noGrp="1"/>
          </p:cNvGraphicFramePr>
          <p:nvPr>
            <p:extLst>
              <p:ext uri="{D42A27DB-BD31-4B8C-83A1-F6EECF244321}">
                <p14:modId xmlns:p14="http://schemas.microsoft.com/office/powerpoint/2010/main" val="977899976"/>
              </p:ext>
            </p:extLst>
          </p:nvPr>
        </p:nvGraphicFramePr>
        <p:xfrm>
          <a:off x="914400" y="642916"/>
          <a:ext cx="7438924" cy="4754869"/>
        </p:xfrm>
        <a:graphic>
          <a:graphicData uri="http://schemas.openxmlformats.org/drawingml/2006/table">
            <a:tbl>
              <a:tblPr firstRow="1" firstCol="1" bandRow="1"/>
              <a:tblGrid>
                <a:gridCol w="960438"/>
                <a:gridCol w="462749"/>
                <a:gridCol w="462749"/>
                <a:gridCol w="462749"/>
                <a:gridCol w="462749"/>
                <a:gridCol w="462749"/>
                <a:gridCol w="462749"/>
                <a:gridCol w="462749"/>
                <a:gridCol w="462749"/>
                <a:gridCol w="462749"/>
                <a:gridCol w="462749"/>
                <a:gridCol w="462749"/>
                <a:gridCol w="462749"/>
                <a:gridCol w="462749"/>
                <a:gridCol w="462749"/>
              </a:tblGrid>
              <a:tr h="163961">
                <a:tc>
                  <a:txBody>
                    <a:bodyPr/>
                    <a:lstStyle/>
                    <a:p>
                      <a:endParaRPr lang="en-US" sz="900" dirty="0">
                        <a:effectLst/>
                        <a:latin typeface="Calibri"/>
                      </a:endParaRPr>
                    </a:p>
                  </a:txBody>
                  <a:tcPr marL="0" marR="0" marT="0" marB="0" anchor="ctr">
                    <a:lnL>
                      <a:noFill/>
                    </a:lnL>
                    <a:lnR>
                      <a:noFill/>
                    </a:lnR>
                    <a:lnT>
                      <a:noFill/>
                    </a:lnT>
                    <a:lnB>
                      <a:noFill/>
                    </a:lnB>
                  </a:tcPr>
                </a:tc>
                <a:tc gridSpan="14">
                  <a:txBody>
                    <a:bodyPr/>
                    <a:lstStyle/>
                    <a:p>
                      <a:pPr marL="342900" marR="0" lvl="0" indent="-342900" algn="ctr">
                        <a:lnSpc>
                          <a:spcPct val="115000"/>
                        </a:lnSpc>
                        <a:spcBef>
                          <a:spcPts val="0"/>
                        </a:spcBef>
                        <a:spcAft>
                          <a:spcPts val="0"/>
                        </a:spcAft>
                        <a:buFont typeface="+mj-lt"/>
                        <a:buAutoNum type="alphaLcParenBoth"/>
                      </a:pPr>
                      <a:r>
                        <a:rPr lang="en-US" sz="900" b="1">
                          <a:solidFill>
                            <a:srgbClr val="000000"/>
                          </a:solidFill>
                          <a:effectLst/>
                          <a:latin typeface="Calibri"/>
                          <a:ea typeface="Times New Roman"/>
                          <a:cs typeface="Times New Roman"/>
                        </a:rPr>
                        <a:t>Prevalent patients, counts</a:t>
                      </a:r>
                      <a:endParaRPr lang="en-US" sz="900">
                        <a:effectLst/>
                        <a:latin typeface="Calibri"/>
                        <a:ea typeface="Calibri"/>
                        <a:cs typeface="Times New Roman"/>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Country</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Malaysia</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7,951</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9,180</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10,531</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11,943</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13,479</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15,086</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16,805</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18,825</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21,191</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23,442</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25,589</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28,234</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31,113</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33,887</a:t>
                      </a:r>
                      <a:endParaRPr lang="en-US" sz="9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Morelos (Mexico)</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1,447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1,561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1,638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Netherlands</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9,827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10,209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10,594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11,008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11,970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12,623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13,146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13,488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14,057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14,508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14,926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15,384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15,887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New Zealand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2,356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2,531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2,715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2,883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3,000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3,117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3,245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3,354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3,459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3,688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3,832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3,988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4,156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Norway</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2,610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2,762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2,917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3,049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3,255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3,510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3,692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3,895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4,076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4,201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4,334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4,456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4,574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Oman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1,708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1,836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2,008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2,206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2,382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Philippines</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1,853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3,922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4,375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7,676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7,437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7,967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10,552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11,683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13,674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16,619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19,210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23,727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24,783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25,665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25,635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27,236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28,226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30,131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Portugal</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14,965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16,011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16,788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17,553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17,641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18,345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Qatar</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1,088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1,181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1,408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Romania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5,504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6,578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7,935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9,088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10,863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12,150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13,414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14,752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16,162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Russia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9,508</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10,770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11,517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13,175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14,720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16,483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18,486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22,234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24,246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26,327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27,989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30,349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34,680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Saudi Arabia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19,334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12,040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12,633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13,356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14,171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14,562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Scotland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3,245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3,347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3,607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3,713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4,011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4,177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4,296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4,369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4,419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4,549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4,614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Serbia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5,223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5,412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5,651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Singapore</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3,611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3,912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4,147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4,281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4,444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4,665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4,936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5,165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5,445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5,701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5,954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6,297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6,648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6,955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dirty="0">
                          <a:solidFill>
                            <a:srgbClr val="000000"/>
                          </a:solidFill>
                          <a:effectLst/>
                          <a:latin typeface="Calibri"/>
                          <a:ea typeface="Calibri"/>
                          <a:cs typeface="Times New Roman"/>
                        </a:rPr>
                        <a:t>Slovenia</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2,002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2,023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2,023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2,057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2,077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South Africa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8,559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8,840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Spain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39,578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28,366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35,462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41,546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44,067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39,708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47,632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50,614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50,837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50,565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Sweden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6,356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6,581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6,823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6,972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7,275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7,408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7,725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7,929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8,074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8,291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8,534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8,780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8,865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9,020</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Taiwan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34,001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36,828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40,362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42,945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45,360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47,849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50,255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52,462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56,025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61,668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65,120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67,889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70,666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73,339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Thailand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5,963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7,225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15,004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15,083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13,741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17,967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26,457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31,496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35,112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40,845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47,987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58,385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71,037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Turkey</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18,390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24,348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26,268</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28,549</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31,251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33,014</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42,992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50,221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53,859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59,443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62,471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64,877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61,677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66,711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Ukraine</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5,985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Kingdom^</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34,022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37,502</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40,101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41,188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43,478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45,775</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47,499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49,383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51,042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53,196</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States</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383,716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403,431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422,696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441,103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459,875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478,651</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498,928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518,883</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539,620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561,848</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583,817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603,287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623,916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645,697</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r>
              <a:tr h="163961">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Uruguay</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900">
                        <a:effectLst/>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2,551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2,715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2,675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2,895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2,807</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3,073</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3,204</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3,389</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3,407</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3,468</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3,532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3,525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3,704</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Rectangle 8"/>
          <p:cNvSpPr/>
          <p:nvPr/>
        </p:nvSpPr>
        <p:spPr>
          <a:xfrm>
            <a:off x="38099" y="5410200"/>
            <a:ext cx="9067802" cy="1015663"/>
          </a:xfrm>
          <a:prstGeom prst="rect">
            <a:avLst/>
          </a:prstGeom>
        </p:spPr>
        <p:txBody>
          <a:bodyPr wrap="square">
            <a:spAutoFit/>
          </a:bodyPr>
          <a:lstStyle/>
          <a:p>
            <a:r>
              <a:rPr lang="en-US" sz="1000" i="1" dirty="0"/>
              <a:t>Data source: Special analyses, USRDS ESRD Database. Data presented only for countries from which relevant information was available. ESRD prevalence is unadjusted and reflects prevalence at the end of each year. ^United Kingdom: England, Wales, Northern Ireland (Scotland data reported separately). Japan and Taiwan includes dialysis only; Israel includes dialysis patients only for 2000-2002. Data for France include 15 regions in 2006, 18 regions in 2007, 20 regions in 2008, and 22 regions in 2009-2013. Data for Spain include 18 of 19 regions. Data for Belgium do not include patients younger than 20. Data for Indonesia represent the West Java region. </a:t>
            </a:r>
            <a:r>
              <a:rPr lang="en-US" sz="1000" i="1" baseline="30000" dirty="0"/>
              <a:t>a </a:t>
            </a:r>
            <a:r>
              <a:rPr lang="en-US" sz="1000" i="1" dirty="0"/>
              <a:t>% change is calculated as the percent difference between the average prevalence in 2012 and 2013 and the average in 2000 and 2001. Abbreviations: ESRD, end-stage renal disease; sp., speaking; . signifies data not reported.</a:t>
            </a:r>
          </a:p>
        </p:txBody>
      </p:sp>
    </p:spTree>
    <p:extLst>
      <p:ext uri="{BB962C8B-B14F-4D97-AF65-F5344CB8AC3E}">
        <p14:creationId xmlns:p14="http://schemas.microsoft.com/office/powerpoint/2010/main" val="2134706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Data presented only for countries from which relevant information was available. The prevalence is unadjusted and reflects prevalence at the end of 2013. ^United Kingdom: England, Wales, Northern Ireland (Scotland data reported separately). Japan and Taiwan include dialysis patients only. Data for Spain include 18 of 19 regions. Data for France include 22 regions. Abbreviations: ESRD, end-stage renal disease; sp., speaking.</a:t>
            </a:r>
          </a:p>
        </p:txBody>
      </p:sp>
      <p:sp>
        <p:nvSpPr>
          <p:cNvPr id="4" name="Rectangle 3"/>
          <p:cNvSpPr/>
          <p:nvPr/>
        </p:nvSpPr>
        <p:spPr>
          <a:xfrm>
            <a:off x="0" y="211669"/>
            <a:ext cx="5334000" cy="646331"/>
          </a:xfrm>
          <a:prstGeom prst="rect">
            <a:avLst/>
          </a:prstGeom>
        </p:spPr>
        <p:txBody>
          <a:bodyPr wrap="square">
            <a:spAutoFit/>
          </a:bodyPr>
          <a:lstStyle/>
          <a:p>
            <a:pPr algn="ctr"/>
            <a:r>
              <a:rPr lang="en-US" b="1" dirty="0"/>
              <a:t> Figure </a:t>
            </a:r>
            <a:r>
              <a:rPr lang="en-US" b="1" dirty="0" smtClean="0"/>
              <a:t>13.9 Prevalence of treated ESRD, per million population, by age group</a:t>
            </a:r>
            <a:r>
              <a:rPr lang="en-US" b="1" dirty="0"/>
              <a:t> </a:t>
            </a:r>
            <a:r>
              <a:rPr lang="en-US" b="1" dirty="0" smtClean="0"/>
              <a:t>and country, 2013</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21</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2933" y="449178"/>
            <a:ext cx="3569286" cy="5948808"/>
          </a:xfrm>
          <a:prstGeom prst="rect">
            <a:avLst/>
          </a:prstGeom>
        </p:spPr>
      </p:pic>
      <p:sp>
        <p:nvSpPr>
          <p:cNvPr id="8" name="TextBox 7"/>
          <p:cNvSpPr txBox="1"/>
          <p:nvPr/>
        </p:nvSpPr>
        <p:spPr>
          <a:xfrm>
            <a:off x="5791200" y="187567"/>
            <a:ext cx="1257300" cy="261610"/>
          </a:xfrm>
          <a:prstGeom prst="rect">
            <a:avLst/>
          </a:prstGeom>
          <a:noFill/>
        </p:spPr>
        <p:txBody>
          <a:bodyPr wrap="square" rtlCol="0">
            <a:spAutoFit/>
          </a:bodyPr>
          <a:lstStyle/>
          <a:p>
            <a:r>
              <a:rPr lang="en-US" sz="1100" b="1" dirty="0" smtClean="0"/>
              <a:t>(a) 20-44 years old</a:t>
            </a:r>
            <a:endParaRPr lang="en-US" sz="1100" b="1" dirty="0"/>
          </a:p>
        </p:txBody>
      </p:sp>
    </p:spTree>
    <p:extLst>
      <p:ext uri="{BB962C8B-B14F-4D97-AF65-F5344CB8AC3E}">
        <p14:creationId xmlns:p14="http://schemas.microsoft.com/office/powerpoint/2010/main" val="3138018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Data presented only for countries from which relevant information was available. The prevalence is unadjusted and reflects prevalence at the end of 2013. ^United Kingdom: England, Wales, Northern Ireland (Scotland data reported separately). Japan and Taiwan include dialysis patients only. Data for Spain include 18 of 19 regions. Data for France include 22 regions. Abbreviations: ESRD, end-stage renal disease; sp., speaking.</a:t>
            </a:r>
          </a:p>
        </p:txBody>
      </p:sp>
      <p:sp>
        <p:nvSpPr>
          <p:cNvPr id="4" name="Rectangle 3"/>
          <p:cNvSpPr/>
          <p:nvPr/>
        </p:nvSpPr>
        <p:spPr>
          <a:xfrm>
            <a:off x="0" y="211669"/>
            <a:ext cx="5334000" cy="666849"/>
          </a:xfrm>
          <a:prstGeom prst="rect">
            <a:avLst/>
          </a:prstGeom>
        </p:spPr>
        <p:txBody>
          <a:bodyPr wrap="square">
            <a:spAutoFit/>
          </a:bodyPr>
          <a:lstStyle/>
          <a:p>
            <a:pPr algn="ctr"/>
            <a:r>
              <a:rPr lang="en-US" sz="2800" b="1" baseline="30000" dirty="0"/>
              <a:t> Figure </a:t>
            </a:r>
            <a:r>
              <a:rPr lang="en-US" sz="2800" b="1" baseline="30000" dirty="0" smtClean="0"/>
              <a:t>13.9 Prevalence of treated ESRD, per million population, by age group</a:t>
            </a:r>
            <a:r>
              <a:rPr lang="en-US" sz="2800" b="1" baseline="30000" dirty="0"/>
              <a:t> </a:t>
            </a:r>
            <a:r>
              <a:rPr lang="en-US" sz="2800" b="1" baseline="30000" dirty="0" smtClean="0"/>
              <a:t>and country, 2013</a:t>
            </a:r>
            <a:endParaRPr lang="en-US" sz="2800" b="1"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22</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1227" y="449177"/>
            <a:ext cx="3172697" cy="5948807"/>
          </a:xfrm>
          <a:prstGeom prst="rect">
            <a:avLst/>
          </a:prstGeom>
        </p:spPr>
      </p:pic>
      <p:sp>
        <p:nvSpPr>
          <p:cNvPr id="8" name="TextBox 7"/>
          <p:cNvSpPr txBox="1"/>
          <p:nvPr/>
        </p:nvSpPr>
        <p:spPr>
          <a:xfrm>
            <a:off x="5791200" y="187567"/>
            <a:ext cx="1257300" cy="261610"/>
          </a:xfrm>
          <a:prstGeom prst="rect">
            <a:avLst/>
          </a:prstGeom>
          <a:noFill/>
        </p:spPr>
        <p:txBody>
          <a:bodyPr wrap="square" rtlCol="0">
            <a:spAutoFit/>
          </a:bodyPr>
          <a:lstStyle/>
          <a:p>
            <a:r>
              <a:rPr lang="en-US" sz="1100" b="1" dirty="0" smtClean="0"/>
              <a:t>(a) 45-64 years old</a:t>
            </a:r>
            <a:endParaRPr lang="en-US" sz="1100" b="1" dirty="0"/>
          </a:p>
        </p:txBody>
      </p:sp>
    </p:spTree>
    <p:extLst>
      <p:ext uri="{BB962C8B-B14F-4D97-AF65-F5344CB8AC3E}">
        <p14:creationId xmlns:p14="http://schemas.microsoft.com/office/powerpoint/2010/main" val="2789819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Data presented only for countries from which relevant information was available. The prevalence is unadjusted and reflects prevalence at the end of 2013. ^United Kingdom: England, Wales, Northern Ireland (Scotland data reported separately). Japan and Taiwan include dialysis patients only. Data for Spain include 18 of 19 regions. Data for France include 22 regions. Abbreviations: ESRD, end-stage renal disease; sp., speaking.</a:t>
            </a:r>
          </a:p>
        </p:txBody>
      </p:sp>
      <p:sp>
        <p:nvSpPr>
          <p:cNvPr id="4" name="Rectangle 3"/>
          <p:cNvSpPr/>
          <p:nvPr/>
        </p:nvSpPr>
        <p:spPr>
          <a:xfrm>
            <a:off x="0" y="211669"/>
            <a:ext cx="5334000" cy="666849"/>
          </a:xfrm>
          <a:prstGeom prst="rect">
            <a:avLst/>
          </a:prstGeom>
        </p:spPr>
        <p:txBody>
          <a:bodyPr wrap="square">
            <a:spAutoFit/>
          </a:bodyPr>
          <a:lstStyle/>
          <a:p>
            <a:pPr algn="ctr"/>
            <a:r>
              <a:rPr lang="en-US" sz="2800" b="1" baseline="30000" dirty="0"/>
              <a:t> Figure </a:t>
            </a:r>
            <a:r>
              <a:rPr lang="en-US" sz="2800" b="1" baseline="30000" dirty="0" smtClean="0"/>
              <a:t>13.9 Prevalence of treated ESRD, per million population, by age group</a:t>
            </a:r>
            <a:r>
              <a:rPr lang="en-US" sz="2800" b="1" baseline="30000" dirty="0"/>
              <a:t> </a:t>
            </a:r>
            <a:r>
              <a:rPr lang="en-US" sz="2800" b="1" baseline="30000" dirty="0" smtClean="0"/>
              <a:t>and country, 2013</a:t>
            </a:r>
            <a:endParaRPr lang="en-US" sz="2800" b="1"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23</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1227" y="449178"/>
            <a:ext cx="3172697" cy="5948808"/>
          </a:xfrm>
          <a:prstGeom prst="rect">
            <a:avLst/>
          </a:prstGeom>
        </p:spPr>
      </p:pic>
      <p:sp>
        <p:nvSpPr>
          <p:cNvPr id="8" name="TextBox 7"/>
          <p:cNvSpPr txBox="1"/>
          <p:nvPr/>
        </p:nvSpPr>
        <p:spPr>
          <a:xfrm>
            <a:off x="5791200" y="187567"/>
            <a:ext cx="1257300" cy="261610"/>
          </a:xfrm>
          <a:prstGeom prst="rect">
            <a:avLst/>
          </a:prstGeom>
          <a:noFill/>
        </p:spPr>
        <p:txBody>
          <a:bodyPr wrap="square" rtlCol="0">
            <a:spAutoFit/>
          </a:bodyPr>
          <a:lstStyle/>
          <a:p>
            <a:r>
              <a:rPr lang="en-US" sz="1100" b="1" dirty="0" smtClean="0"/>
              <a:t>(a) 65-74 years old</a:t>
            </a:r>
            <a:endParaRPr lang="en-US" sz="1100" b="1" dirty="0"/>
          </a:p>
        </p:txBody>
      </p:sp>
    </p:spTree>
    <p:extLst>
      <p:ext uri="{BB962C8B-B14F-4D97-AF65-F5344CB8AC3E}">
        <p14:creationId xmlns:p14="http://schemas.microsoft.com/office/powerpoint/2010/main" val="2789819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Data presented only for countries from which relevant information was available. The prevalence is unadjusted and reflects prevalence at the end of 2013. ^United Kingdom: England, Wales, Northern Ireland (Scotland data reported separately). Japan and Taiwan include dialysis patients only. Data for Spain include 18 of 19 regions. Data for France include 22 regions. Abbreviations: ESRD, end-stage renal disease; sp., speaking.</a:t>
            </a:r>
          </a:p>
        </p:txBody>
      </p:sp>
      <p:sp>
        <p:nvSpPr>
          <p:cNvPr id="4" name="Rectangle 3"/>
          <p:cNvSpPr/>
          <p:nvPr/>
        </p:nvSpPr>
        <p:spPr>
          <a:xfrm>
            <a:off x="0" y="211669"/>
            <a:ext cx="5334000" cy="666849"/>
          </a:xfrm>
          <a:prstGeom prst="rect">
            <a:avLst/>
          </a:prstGeom>
        </p:spPr>
        <p:txBody>
          <a:bodyPr wrap="square">
            <a:spAutoFit/>
          </a:bodyPr>
          <a:lstStyle/>
          <a:p>
            <a:pPr algn="ctr"/>
            <a:r>
              <a:rPr lang="en-US" sz="2800" b="1" baseline="30000" dirty="0"/>
              <a:t> Figure </a:t>
            </a:r>
            <a:r>
              <a:rPr lang="en-US" sz="2800" b="1" baseline="30000" dirty="0" smtClean="0"/>
              <a:t>13.9 Prevalence of treated ESRD, per million population, by age group</a:t>
            </a:r>
            <a:r>
              <a:rPr lang="en-US" sz="2800" b="1" baseline="30000" dirty="0"/>
              <a:t> </a:t>
            </a:r>
            <a:r>
              <a:rPr lang="en-US" sz="2800" b="1" baseline="30000" dirty="0" smtClean="0"/>
              <a:t>and country, 2013</a:t>
            </a:r>
            <a:endParaRPr lang="en-US" sz="2800" b="1"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24</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449178"/>
            <a:ext cx="3172697" cy="5948807"/>
          </a:xfrm>
          <a:prstGeom prst="rect">
            <a:avLst/>
          </a:prstGeom>
        </p:spPr>
      </p:pic>
      <p:sp>
        <p:nvSpPr>
          <p:cNvPr id="8" name="TextBox 7"/>
          <p:cNvSpPr txBox="1"/>
          <p:nvPr/>
        </p:nvSpPr>
        <p:spPr>
          <a:xfrm>
            <a:off x="5791200" y="187567"/>
            <a:ext cx="1257300" cy="261610"/>
          </a:xfrm>
          <a:prstGeom prst="rect">
            <a:avLst/>
          </a:prstGeom>
          <a:noFill/>
        </p:spPr>
        <p:txBody>
          <a:bodyPr wrap="square" rtlCol="0">
            <a:spAutoFit/>
          </a:bodyPr>
          <a:lstStyle/>
          <a:p>
            <a:r>
              <a:rPr lang="en-US" sz="1100" b="1" dirty="0" smtClean="0"/>
              <a:t>(a)≥ 75 years old</a:t>
            </a:r>
            <a:endParaRPr lang="en-US" sz="1100" b="1" dirty="0"/>
          </a:p>
        </p:txBody>
      </p:sp>
    </p:spTree>
    <p:extLst>
      <p:ext uri="{BB962C8B-B14F-4D97-AF65-F5344CB8AC3E}">
        <p14:creationId xmlns:p14="http://schemas.microsoft.com/office/powerpoint/2010/main" val="964443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a:t>Data source: Special analyses, USRDS ESRD Database. Data presented only for countries from which relevant information was available</a:t>
            </a:r>
            <a:r>
              <a:rPr lang="en-US" i="1" baseline="30000" dirty="0" smtClean="0"/>
              <a:t>. The </a:t>
            </a:r>
            <a:r>
              <a:rPr lang="en-US" i="1" baseline="30000" dirty="0"/>
              <a:t>prevalence is unadjusted and reflects prevalence at the end of 2013. ^United Kingdom: England, Wales, Northern Ireland (Scotland data reported separately). Japan and Taiwan </a:t>
            </a:r>
            <a:r>
              <a:rPr lang="en-US" i="1" baseline="30000" dirty="0" smtClean="0"/>
              <a:t>include </a:t>
            </a:r>
            <a:r>
              <a:rPr lang="en-US" i="1" baseline="30000" dirty="0"/>
              <a:t>dialysis patients only. Data for Spain include 18 of 19 regions. Data for France include 22 regions. Abbreviations: ESRD, end-stage renal disease; sp., speaking.</a:t>
            </a:r>
          </a:p>
        </p:txBody>
      </p:sp>
      <p:sp>
        <p:nvSpPr>
          <p:cNvPr id="4" name="Rectangle 3"/>
          <p:cNvSpPr/>
          <p:nvPr/>
        </p:nvSpPr>
        <p:spPr>
          <a:xfrm>
            <a:off x="0" y="211669"/>
            <a:ext cx="5334000" cy="666849"/>
          </a:xfrm>
          <a:prstGeom prst="rect">
            <a:avLst/>
          </a:prstGeom>
        </p:spPr>
        <p:txBody>
          <a:bodyPr wrap="square">
            <a:spAutoFit/>
          </a:bodyPr>
          <a:lstStyle/>
          <a:p>
            <a:pPr algn="ctr"/>
            <a:r>
              <a:rPr lang="en-US" sz="2800" b="1" baseline="30000" dirty="0"/>
              <a:t> Figure </a:t>
            </a:r>
            <a:r>
              <a:rPr lang="en-US" sz="2800" b="1" baseline="30000" dirty="0" smtClean="0"/>
              <a:t>13.10 Prevalence of treated ESRD, per million population, by sex and country, 2013</a:t>
            </a:r>
            <a:endParaRPr lang="en-US" sz="2800" b="1"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25</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2125" y="302436"/>
            <a:ext cx="4348001" cy="6022164"/>
          </a:xfrm>
          <a:prstGeom prst="rect">
            <a:avLst/>
          </a:prstGeom>
        </p:spPr>
      </p:pic>
    </p:spTree>
    <p:extLst>
      <p:ext uri="{BB962C8B-B14F-4D97-AF65-F5344CB8AC3E}">
        <p14:creationId xmlns:p14="http://schemas.microsoft.com/office/powerpoint/2010/main" val="282761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211669"/>
            <a:ext cx="8915400" cy="666849"/>
          </a:xfrm>
          <a:prstGeom prst="rect">
            <a:avLst/>
          </a:prstGeom>
        </p:spPr>
        <p:txBody>
          <a:bodyPr wrap="square">
            <a:spAutoFit/>
          </a:bodyPr>
          <a:lstStyle/>
          <a:p>
            <a:pPr algn="ctr"/>
            <a:r>
              <a:rPr lang="en-US" sz="2800" b="1" baseline="30000" dirty="0"/>
              <a:t> Figure </a:t>
            </a:r>
            <a:r>
              <a:rPr lang="en-US" sz="2800" b="1" baseline="30000" dirty="0" smtClean="0"/>
              <a:t>13.11 Trends in the prevalence of treated ESRD, per million population, </a:t>
            </a:r>
          </a:p>
          <a:p>
            <a:pPr algn="ctr"/>
            <a:r>
              <a:rPr lang="en-US" sz="2800" b="1" baseline="30000" dirty="0" smtClean="0"/>
              <a:t>by country, 2000-2013</a:t>
            </a:r>
            <a:endParaRPr lang="en-US" sz="2800" b="1"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26</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061907"/>
            <a:ext cx="4595426" cy="4802964"/>
          </a:xfrm>
          <a:prstGeom prst="rect">
            <a:avLst/>
          </a:prstGeom>
        </p:spPr>
      </p:pic>
      <p:sp>
        <p:nvSpPr>
          <p:cNvPr id="8" name="Rectangle 7"/>
          <p:cNvSpPr/>
          <p:nvPr/>
        </p:nvSpPr>
        <p:spPr>
          <a:xfrm>
            <a:off x="723900" y="5943600"/>
            <a:ext cx="7696200" cy="461665"/>
          </a:xfrm>
          <a:prstGeom prst="rect">
            <a:avLst/>
          </a:prstGeom>
        </p:spPr>
        <p:txBody>
          <a:bodyPr wrap="square">
            <a:spAutoFit/>
          </a:bodyPr>
          <a:lstStyle/>
          <a:p>
            <a:r>
              <a:rPr lang="en-US" i="1" baseline="30000" dirty="0"/>
              <a:t>Data source: Special analyses, USRDS ESRD Database. ESRD prevalence is unadjusted. Israel includes dialysis patients only from 2000-2002. U.S. is shown for comparison purposes. Abbreviations: ESRD, end-stage renal disease.</a:t>
            </a:r>
          </a:p>
        </p:txBody>
      </p:sp>
      <p:sp>
        <p:nvSpPr>
          <p:cNvPr id="9" name="TextBox 8"/>
          <p:cNvSpPr txBox="1"/>
          <p:nvPr/>
        </p:nvSpPr>
        <p:spPr>
          <a:xfrm>
            <a:off x="1447800" y="800297"/>
            <a:ext cx="6248400" cy="261610"/>
          </a:xfrm>
          <a:prstGeom prst="rect">
            <a:avLst/>
          </a:prstGeom>
          <a:noFill/>
        </p:spPr>
        <p:txBody>
          <a:bodyPr wrap="square" rtlCol="0">
            <a:spAutoFit/>
          </a:bodyPr>
          <a:lstStyle/>
          <a:p>
            <a:r>
              <a:rPr lang="en-US" sz="1100" b="1" dirty="0"/>
              <a:t>Ten countries having the highest % rise </a:t>
            </a:r>
            <a:r>
              <a:rPr lang="en-US" sz="1100" b="1" dirty="0" smtClean="0"/>
              <a:t>in ESRD prevalence from </a:t>
            </a:r>
            <a:r>
              <a:rPr lang="en-US" sz="1100" b="1" dirty="0"/>
              <a:t>2000/01 to 2012/13, plus the U.S.</a:t>
            </a:r>
          </a:p>
        </p:txBody>
      </p:sp>
    </p:spTree>
    <p:extLst>
      <p:ext uri="{BB962C8B-B14F-4D97-AF65-F5344CB8AC3E}">
        <p14:creationId xmlns:p14="http://schemas.microsoft.com/office/powerpoint/2010/main" val="3517765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529" y="1219200"/>
            <a:ext cx="3124200" cy="5078313"/>
          </a:xfrm>
          <a:prstGeom prst="rect">
            <a:avLst/>
          </a:prstGeom>
        </p:spPr>
        <p:txBody>
          <a:bodyPr wrap="square">
            <a:spAutoFit/>
          </a:bodyPr>
          <a:lstStyle/>
          <a:p>
            <a:r>
              <a:rPr lang="en-US" i="1" baseline="30000" dirty="0"/>
              <a:t>Data source: Special analyses, USRDS ESRD Database </a:t>
            </a:r>
            <a:r>
              <a:rPr lang="en-US" i="1" baseline="30000" dirty="0" smtClean="0"/>
              <a:t>&amp; World </a:t>
            </a:r>
            <a:r>
              <a:rPr lang="en-US" i="1" baseline="30000" dirty="0"/>
              <a:t>Health Organization Global Health Expenditure database.  Data presented only for countries from which relevant information was available. ESRD prevalence is unadjusted and was from 2013 for all countries except Bahrain for which it was from 2011 and Ukraine for which it was from 2012. </a:t>
            </a:r>
            <a:r>
              <a:rPr lang="en-US" i="1" baseline="60000" dirty="0" smtClean="0"/>
              <a:t>a</a:t>
            </a:r>
            <a:r>
              <a:rPr lang="en-US" i="1" baseline="30000" dirty="0" smtClean="0"/>
              <a:t>Central </a:t>
            </a:r>
            <a:r>
              <a:rPr lang="en-US" i="1" baseline="30000" dirty="0"/>
              <a:t>&amp; Eastern Europe: Hungary, Romania, Czech Republic, Poland, Bosnia and Herzegovina, Serbia, Slovenia, Russian Federation, Turkey; Western Europe (except. UK, Ireland, &amp; Nordic countries): France, Belgium (French-speaking), Belgium (Dutch-speaking), </a:t>
            </a:r>
            <a:r>
              <a:rPr lang="en-US" i="1" baseline="30000" dirty="0" smtClean="0"/>
              <a:t>Spain</a:t>
            </a:r>
            <a:r>
              <a:rPr lang="en-US" i="1" baseline="30000" dirty="0"/>
              <a:t>, Portugal, Greece, Austria, Netherlands; UK, Ireland, Nordic Countries &amp; ANZ: United Kingdom, Ireland, Sweden, Norway, Finland, Denmark, Iceland, Australia, New Zealand; North &amp; Latin America: Argentina, Uruguay, Colombia, Brazil, Mexico (Jalisco), United States, Canada; Eastern &amp; Southeast Asia: South Korea, Malaysia, Singapore, Thailand, Indonesia, Philippines, Japan; Middle East &amp; Africa: Bahrain, Israel, Iran, Qatar, Saudi Arabia, South Africa. Abbreviations: ESRD, end-stage renal disease; PPP, purchasing power parity; </a:t>
            </a:r>
            <a:r>
              <a:rPr lang="en-US" i="1" baseline="30000" dirty="0" err="1"/>
              <a:t>pmp</a:t>
            </a:r>
            <a:r>
              <a:rPr lang="en-US" i="1" baseline="30000" dirty="0"/>
              <a:t>, per million population.</a:t>
            </a:r>
          </a:p>
        </p:txBody>
      </p:sp>
      <p:sp>
        <p:nvSpPr>
          <p:cNvPr id="4" name="Rectangle 3"/>
          <p:cNvSpPr/>
          <p:nvPr/>
        </p:nvSpPr>
        <p:spPr>
          <a:xfrm>
            <a:off x="-16934" y="112693"/>
            <a:ext cx="4817533" cy="954107"/>
          </a:xfrm>
          <a:prstGeom prst="rect">
            <a:avLst/>
          </a:prstGeom>
        </p:spPr>
        <p:txBody>
          <a:bodyPr wrap="square">
            <a:spAutoFit/>
          </a:bodyPr>
          <a:lstStyle/>
          <a:p>
            <a:pPr algn="ctr"/>
            <a:r>
              <a:rPr lang="en-US" sz="2800" b="1" baseline="30000" dirty="0"/>
              <a:t> Figure </a:t>
            </a:r>
            <a:r>
              <a:rPr lang="en-US" sz="2800" b="1" baseline="30000" dirty="0" smtClean="0"/>
              <a:t>13.12 Prevalence of treated ESRD, per million population, and health spending per capita (PPP), by region, 2013 </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27</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3708" y="838200"/>
            <a:ext cx="5299979" cy="5375264"/>
          </a:xfrm>
          <a:prstGeom prst="rect">
            <a:avLst/>
          </a:prstGeom>
        </p:spPr>
      </p:pic>
    </p:spTree>
    <p:extLst>
      <p:ext uri="{BB962C8B-B14F-4D97-AF65-F5344CB8AC3E}">
        <p14:creationId xmlns:p14="http://schemas.microsoft.com/office/powerpoint/2010/main" val="3725761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529" y="1295400"/>
            <a:ext cx="3124200" cy="5078313"/>
          </a:xfrm>
          <a:prstGeom prst="rect">
            <a:avLst/>
          </a:prstGeom>
        </p:spPr>
        <p:txBody>
          <a:bodyPr wrap="square">
            <a:spAutoFit/>
          </a:bodyPr>
          <a:lstStyle/>
          <a:p>
            <a:r>
              <a:rPr lang="en-US" i="1" baseline="30000" dirty="0"/>
              <a:t>Data source: Special analyses, USRDS ESRD Database &amp; United Nations Development </a:t>
            </a:r>
            <a:r>
              <a:rPr lang="en-US" i="1" baseline="30000" dirty="0" err="1"/>
              <a:t>Programme</a:t>
            </a:r>
            <a:r>
              <a:rPr lang="en-US" i="1" baseline="30000" dirty="0"/>
              <a:t>. Data presented only for countries from which relevant information was available. ESRD prevalence is unadjusted and was from 2013 for all countries except Bahrain for which it was from 2011 and Ukraine for which it was from 2012. </a:t>
            </a:r>
            <a:r>
              <a:rPr lang="en-US" i="1" baseline="60000" dirty="0" smtClean="0"/>
              <a:t>a</a:t>
            </a:r>
            <a:r>
              <a:rPr lang="en-US" i="1" baseline="30000" dirty="0" smtClean="0"/>
              <a:t>Central </a:t>
            </a:r>
            <a:r>
              <a:rPr lang="en-US" i="1" baseline="30000" dirty="0"/>
              <a:t>&amp; Eastern Europe: Hungary, Romania, Czech Republic, Poland, Bosnia and Herzegovina, Serbia, Slovenia, Russian Federation, Turkey; Western Europe (except. UK, Ireland, &amp; Nordic countries): France, Belgium (French-speaking), Belgium (Dutch-speaking), Spain, Portugal, Greece, Austria, Netherlands; UK, Ireland, Nordic Countries &amp; ANZ: United Kingdom, Ireland, Sweden, Norway, Finland, Denmark, Iceland, Australia, New Zealand; North &amp; Latin America: Argentina, Uruguay, Colombia, Brazil, Mexico (Jalisco), United States, Canada; Eastern &amp; Southeast Asia: South Korea, Malaysia, Singapore, Thailand, Indonesia, Philippines, Japan; Middle East &amp; Africa: Bahrain, Israel, Iran, Qatar, Saudi Arabia, South Africa. Abbreviations: ESRD, end-stage renal disease; </a:t>
            </a:r>
            <a:r>
              <a:rPr lang="en-US" i="1" baseline="30000" dirty="0" err="1"/>
              <a:t>pmp</a:t>
            </a:r>
            <a:r>
              <a:rPr lang="en-US" i="1" baseline="30000" dirty="0"/>
              <a:t>, per million population.</a:t>
            </a:r>
          </a:p>
        </p:txBody>
      </p:sp>
      <p:sp>
        <p:nvSpPr>
          <p:cNvPr id="4" name="Rectangle 3"/>
          <p:cNvSpPr/>
          <p:nvPr/>
        </p:nvSpPr>
        <p:spPr>
          <a:xfrm>
            <a:off x="-16934" y="96994"/>
            <a:ext cx="4817533" cy="923330"/>
          </a:xfrm>
          <a:prstGeom prst="rect">
            <a:avLst/>
          </a:prstGeom>
        </p:spPr>
        <p:txBody>
          <a:bodyPr wrap="square">
            <a:spAutoFit/>
          </a:bodyPr>
          <a:lstStyle/>
          <a:p>
            <a:pPr algn="ctr"/>
            <a:r>
              <a:rPr lang="en-US" sz="2400" b="1" baseline="30000" dirty="0"/>
              <a:t> </a:t>
            </a:r>
            <a:r>
              <a:rPr lang="en-US" b="1" dirty="0"/>
              <a:t>Figure </a:t>
            </a:r>
            <a:r>
              <a:rPr lang="en-US" b="1" dirty="0" smtClean="0"/>
              <a:t>13.13 Prevalence of treated ESRD, per million population, and human development index, by region, 2013 </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28</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157" y="838200"/>
            <a:ext cx="5407081" cy="5375264"/>
          </a:xfrm>
          <a:prstGeom prst="rect">
            <a:avLst/>
          </a:prstGeom>
        </p:spPr>
      </p:pic>
    </p:spTree>
    <p:extLst>
      <p:ext uri="{BB962C8B-B14F-4D97-AF65-F5344CB8AC3E}">
        <p14:creationId xmlns:p14="http://schemas.microsoft.com/office/powerpoint/2010/main" val="719781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127" y="1061621"/>
            <a:ext cx="3124200" cy="5262979"/>
          </a:xfrm>
          <a:prstGeom prst="rect">
            <a:avLst/>
          </a:prstGeom>
        </p:spPr>
        <p:txBody>
          <a:bodyPr wrap="square">
            <a:spAutoFit/>
          </a:bodyPr>
          <a:lstStyle/>
          <a:p>
            <a:r>
              <a:rPr lang="en-US" i="1" baseline="30000" dirty="0"/>
              <a:t>Data source: Special analyses, USRDS ESRD Database &amp; International Diabetes Federation, Diabetes Atlas. Data presented only for countries from which relevant information was available. ESRD prevalence is unadjusted and was from 2013 for all countries except Bahrain for which it was from 2011 and Ukraine for which it was from 2012. Diabetes percentage refers to the percentage of people ages 20-79 who have type 1 or type 2 diabetes. </a:t>
            </a:r>
            <a:r>
              <a:rPr lang="en-US" i="1" baseline="60000" dirty="0"/>
              <a:t>a</a:t>
            </a:r>
            <a:r>
              <a:rPr lang="en-US" i="1" baseline="30000" dirty="0"/>
              <a:t>Central &amp; Eastern Europe: Hungary, Romania, Czech Republic, Poland, Bosnia and Herzegovina, Serbia, Slovenia, Russian Federation, Turkey; Western Europe (except. UK, Ireland, &amp; Nordic countries): France, Belgium (French-speaking), Belgium (Dutch-speaking), Spain, Portugal, Greece, Austria, Netherlands; UK, Ireland, Nordic Countries &amp; ANZ: United Kingdom, Ireland, Sweden, Norway, Finland, Denmark, Iceland, Australia, New Zealand; North &amp; Latin America: Argentina, Uruguay, Colombia, Brazil, Mexico (Jalisco), United States, Canada; Eastern &amp; Southeast Asia: South Korea, Malaysia, Singapore, Thailand, Indonesia, Philippines, Japan; Middle East &amp; Africa: Bahrain, Israel, Iran, Qatar, Saudi Arabia, South Africa. Abbreviations: ESRD, end-stage renal disease; </a:t>
            </a:r>
            <a:r>
              <a:rPr lang="en-US" i="1" baseline="30000" dirty="0" err="1"/>
              <a:t>pmp</a:t>
            </a:r>
            <a:r>
              <a:rPr lang="en-US" i="1" baseline="30000" dirty="0"/>
              <a:t>, per million population.</a:t>
            </a:r>
          </a:p>
        </p:txBody>
      </p:sp>
      <p:sp>
        <p:nvSpPr>
          <p:cNvPr id="4" name="Rectangle 3"/>
          <p:cNvSpPr/>
          <p:nvPr/>
        </p:nvSpPr>
        <p:spPr>
          <a:xfrm>
            <a:off x="-16934" y="96994"/>
            <a:ext cx="4817533" cy="923330"/>
          </a:xfrm>
          <a:prstGeom prst="rect">
            <a:avLst/>
          </a:prstGeom>
        </p:spPr>
        <p:txBody>
          <a:bodyPr wrap="square">
            <a:spAutoFit/>
          </a:bodyPr>
          <a:lstStyle/>
          <a:p>
            <a:pPr algn="ctr"/>
            <a:r>
              <a:rPr lang="en-US" sz="2400" b="1" baseline="30000" dirty="0"/>
              <a:t> </a:t>
            </a:r>
            <a:r>
              <a:rPr lang="en-US" b="1" dirty="0"/>
              <a:t>Figure </a:t>
            </a:r>
            <a:r>
              <a:rPr lang="en-US" b="1" dirty="0" smtClean="0"/>
              <a:t>13.14 Prevalence of treated ESRD, per million population, and percentage of diabetes, by region, 2013 </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29</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279" y="838200"/>
            <a:ext cx="5406836" cy="5375264"/>
          </a:xfrm>
          <a:prstGeom prst="rect">
            <a:avLst/>
          </a:prstGeom>
        </p:spPr>
      </p:pic>
    </p:spTree>
    <p:extLst>
      <p:ext uri="{BB962C8B-B14F-4D97-AF65-F5344CB8AC3E}">
        <p14:creationId xmlns:p14="http://schemas.microsoft.com/office/powerpoint/2010/main" val="499001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smtClean="0"/>
              <a:t>Data </a:t>
            </a:r>
            <a:r>
              <a:rPr lang="en-US" i="1" baseline="30000" dirty="0"/>
              <a:t>Source</a:t>
            </a:r>
            <a:r>
              <a:rPr lang="en-US" i="1" baseline="30000" dirty="0" smtClean="0"/>
              <a:t>: </a:t>
            </a:r>
            <a:r>
              <a:rPr lang="en-US" i="1" baseline="30000" dirty="0"/>
              <a:t>Special analyses, USRDS ESRD Database. Data presented only for countries from which relevant information was available. All rates are unadjusted. ^United Kingdom: England, Wales, Northern Ireland (Scotland data reported separately). Data for Belgium do not include patients younger than 20. Data for Indonesia represent the West Java region. Data for France include 22 regions. Data for Spain include 18 of 19 regions. Abbreviations: ESRD, end-stage renal disease; sp., speaking.</a:t>
            </a:r>
          </a:p>
        </p:txBody>
      </p:sp>
      <p:sp>
        <p:nvSpPr>
          <p:cNvPr id="4" name="Rectangle 3"/>
          <p:cNvSpPr/>
          <p:nvPr/>
        </p:nvSpPr>
        <p:spPr>
          <a:xfrm>
            <a:off x="0" y="270938"/>
            <a:ext cx="5029200" cy="666849"/>
          </a:xfrm>
          <a:prstGeom prst="rect">
            <a:avLst/>
          </a:prstGeom>
        </p:spPr>
        <p:txBody>
          <a:bodyPr wrap="square">
            <a:spAutoFit/>
          </a:bodyPr>
          <a:lstStyle/>
          <a:p>
            <a:pPr algn="ctr"/>
            <a:r>
              <a:rPr lang="en-US" sz="2800" b="1" baseline="30000" dirty="0"/>
              <a:t> Figure </a:t>
            </a:r>
            <a:r>
              <a:rPr lang="en-US" sz="2800" b="1" baseline="30000" dirty="0" smtClean="0"/>
              <a:t>13.2 </a:t>
            </a:r>
            <a:r>
              <a:rPr lang="en-US" sz="2800" b="1" baseline="30000" dirty="0"/>
              <a:t>Incidence of treated ESRD, </a:t>
            </a:r>
            <a:endParaRPr lang="en-US" sz="2800" b="1" baseline="30000" dirty="0" smtClean="0"/>
          </a:p>
          <a:p>
            <a:pPr algn="ctr"/>
            <a:r>
              <a:rPr lang="en-US" sz="2800" b="1" baseline="30000" dirty="0" smtClean="0"/>
              <a:t>per </a:t>
            </a:r>
            <a:r>
              <a:rPr lang="en-US" sz="2800" b="1" baseline="30000" dirty="0"/>
              <a:t>million population, by country, 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9612" y="152400"/>
            <a:ext cx="4165978" cy="6248970"/>
          </a:xfrm>
          <a:prstGeom prst="rect">
            <a:avLst/>
          </a:prstGeom>
        </p:spPr>
      </p:pic>
    </p:spTree>
    <p:extLst>
      <p:ext uri="{BB962C8B-B14F-4D97-AF65-F5344CB8AC3E}">
        <p14:creationId xmlns:p14="http://schemas.microsoft.com/office/powerpoint/2010/main" val="1123266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4" y="96994"/>
            <a:ext cx="9160934" cy="646331"/>
          </a:xfrm>
          <a:prstGeom prst="rect">
            <a:avLst/>
          </a:prstGeom>
        </p:spPr>
        <p:txBody>
          <a:bodyPr wrap="square">
            <a:spAutoFit/>
          </a:bodyPr>
          <a:lstStyle/>
          <a:p>
            <a:pPr algn="ctr"/>
            <a:r>
              <a:rPr lang="en-US" b="1" dirty="0" smtClean="0"/>
              <a:t>Table 13.4 Health development indicators and the prevalence of treated ESRD </a:t>
            </a:r>
          </a:p>
          <a:p>
            <a:pPr algn="ctr"/>
            <a:r>
              <a:rPr lang="en-US" b="1" dirty="0" smtClean="0"/>
              <a:t>across countries, 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30</a:t>
            </a:fld>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3233992633"/>
              </p:ext>
            </p:extLst>
          </p:nvPr>
        </p:nvGraphicFramePr>
        <p:xfrm>
          <a:off x="1280110" y="686578"/>
          <a:ext cx="6583780" cy="5469620"/>
        </p:xfrm>
        <a:graphic>
          <a:graphicData uri="http://schemas.openxmlformats.org/drawingml/2006/table">
            <a:tbl>
              <a:tblPr firstRow="1" firstCol="1" bandRow="1"/>
              <a:tblGrid>
                <a:gridCol w="1003718"/>
                <a:gridCol w="1323975"/>
                <a:gridCol w="969717"/>
                <a:gridCol w="1381370"/>
                <a:gridCol w="762000"/>
                <a:gridCol w="1143000"/>
              </a:tblGrid>
              <a:tr h="479612">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Region</a:t>
                      </a:r>
                      <a:endParaRPr lang="en-US" sz="11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Country</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Health spending per capita</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Human Development Index</a:t>
                      </a:r>
                      <a:endParaRPr lang="en-US" sz="110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Percentage of diabetes</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Prevalence of treated ESRD, pmp</a:t>
                      </a:r>
                      <a:endParaRPr lang="en-US" sz="11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05410">
                <a:tc rowSpan="11">
                  <a:txBody>
                    <a:bodyPr/>
                    <a:lstStyle/>
                    <a:p>
                      <a:pPr marL="0" marR="0" algn="ctr">
                        <a:lnSpc>
                          <a:spcPct val="115000"/>
                        </a:lnSpc>
                        <a:spcBef>
                          <a:spcPts val="0"/>
                        </a:spcBef>
                        <a:spcAft>
                          <a:spcPts val="0"/>
                        </a:spcAft>
                      </a:pPr>
                      <a:r>
                        <a:rPr lang="en-US" sz="1050" b="1">
                          <a:solidFill>
                            <a:srgbClr val="000000"/>
                          </a:solidFill>
                          <a:effectLst/>
                          <a:latin typeface="Calibri"/>
                          <a:ea typeface="Calibri"/>
                          <a:cs typeface="Times New Roman"/>
                        </a:rPr>
                        <a:t>Central &amp; Eastern Europe</a:t>
                      </a:r>
                      <a:endParaRPr lang="en-US"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effectLst/>
                          <a:latin typeface="Calibri"/>
                          <a:ea typeface="Calibri"/>
                          <a:cs typeface="Times New Roman"/>
                        </a:rPr>
                        <a:t>Bosnia and Herzegovina</a:t>
                      </a:r>
                      <a:endParaRPr lang="en-US" sz="1100" dirty="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928</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0.73</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9.7</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747</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Croatia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1517</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0.81</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5.6</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800</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Czech Republic</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1982</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0.86</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6.9</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1013</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Estonia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1453</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0.84</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5.7</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572</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Hungary</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1839</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0.82</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6.0</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930</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Poland</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1551</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0.83</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5.2</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a:ea typeface="Calibri"/>
                          <a:cs typeface="Times New Roman"/>
                        </a:rPr>
                        <a:t>780</a:t>
                      </a:r>
                      <a:endParaRPr lang="en-US" sz="1100" dirty="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Romania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988</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0.78</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4.0</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817</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Russia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NA</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0.78</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8.3</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241</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Serbia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987</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0.74</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9.9</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839</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Slovenia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2595</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0.87</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7.5</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1008</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Ukraine</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687</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0.73</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2.5</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131</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r>
              <a:tr h="172028">
                <a:tc rowSpan="8">
                  <a:txBody>
                    <a:bodyPr/>
                    <a:lstStyle/>
                    <a:p>
                      <a:pPr marL="0" marR="0" algn="ctr">
                        <a:lnSpc>
                          <a:spcPct val="115000"/>
                        </a:lnSpc>
                        <a:spcBef>
                          <a:spcPts val="0"/>
                        </a:spcBef>
                        <a:spcAft>
                          <a:spcPts val="0"/>
                        </a:spcAft>
                      </a:pPr>
                      <a:r>
                        <a:rPr lang="en-US" sz="1050" b="1">
                          <a:solidFill>
                            <a:srgbClr val="000000"/>
                          </a:solidFill>
                          <a:effectLst/>
                          <a:latin typeface="Calibri"/>
                          <a:ea typeface="Calibri"/>
                          <a:cs typeface="Times New Roman"/>
                        </a:rPr>
                        <a:t>Eastern &amp; Southeast Asia</a:t>
                      </a:r>
                      <a:endParaRPr lang="en-US" sz="11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Calibri"/>
                          <a:cs typeface="Times New Roman"/>
                        </a:rPr>
                        <a:t>Hong Kong</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NA</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0.89</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7.5</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1223</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Indonesia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293</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0.68</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5.8</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66</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Japan</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3741</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0.89</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5.1</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2411</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Republic of Korea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2398</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0.89</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7.5</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1442</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Malaysia</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938</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0.77</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10.9</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1140</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Philippines</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287</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0.66</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6.9</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224</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Singapore</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3578</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0.90</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10.4</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1809</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Thailand</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658</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0.72</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5.7</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1097</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r>
              <a:tr h="172028">
                <a:tc rowSpan="8">
                  <a:txBody>
                    <a:bodyPr/>
                    <a:lstStyle/>
                    <a:p>
                      <a:pPr marL="0" marR="0" algn="ctr">
                        <a:lnSpc>
                          <a:spcPct val="115000"/>
                        </a:lnSpc>
                        <a:spcBef>
                          <a:spcPts val="0"/>
                        </a:spcBef>
                        <a:spcAft>
                          <a:spcPts val="0"/>
                        </a:spcAft>
                      </a:pPr>
                      <a:r>
                        <a:rPr lang="en-US" sz="1050" b="1" dirty="0">
                          <a:solidFill>
                            <a:srgbClr val="000000"/>
                          </a:solidFill>
                          <a:effectLst/>
                          <a:latin typeface="Calibri"/>
                          <a:ea typeface="Calibri"/>
                          <a:cs typeface="Times New Roman"/>
                        </a:rPr>
                        <a:t>Middle East &amp; Africa</a:t>
                      </a:r>
                      <a:endParaRPr lang="en-US" sz="11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Calibri"/>
                          <a:cs typeface="Times New Roman"/>
                        </a:rPr>
                        <a:t>Bahrain</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1900</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0.82</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21.8</a:t>
                      </a:r>
                      <a:endParaRPr lang="en-US" sz="11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340</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Iran </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1414</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0.75</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9.9</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603</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Israel</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2357</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0.89</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5.7</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1137</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Lebanon</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1092</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0.77</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15.0</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855</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Oman</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796</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0.78</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14.2</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656</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Qatar</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2882</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0.85</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22.9</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649</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dirty="0">
                          <a:effectLst/>
                          <a:latin typeface="Calibri"/>
                          <a:ea typeface="Calibri"/>
                          <a:cs typeface="Times New Roman"/>
                        </a:rPr>
                        <a:t>Saudi Arabia</a:t>
                      </a:r>
                      <a:endParaRPr lang="en-US" sz="1100" dirty="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1681</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0.84</a:t>
                      </a:r>
                      <a:endParaRPr lang="en-US" sz="1100">
                        <a:effectLst/>
                        <a:latin typeface="Calibri"/>
                        <a:ea typeface="Calibri"/>
                        <a:cs typeface="Times New Roman"/>
                      </a:endParaRP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23.9</a:t>
                      </a:r>
                      <a:endParaRPr lang="en-US" sz="1100">
                        <a:effectLst/>
                        <a:latin typeface="Calibri"/>
                        <a:ea typeface="Calibri"/>
                        <a:cs typeface="Times New Roman"/>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486</a:t>
                      </a:r>
                      <a:endParaRPr lang="en-US" sz="110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172028">
                <a:tc vMerge="1">
                  <a:txBody>
                    <a:bodyPr/>
                    <a:lstStyle/>
                    <a:p>
                      <a:endParaRPr lang="en-US"/>
                    </a:p>
                  </a:txBody>
                  <a:tcPr/>
                </a:tc>
                <a:tc>
                  <a:txBody>
                    <a:bodyPr/>
                    <a:lstStyle/>
                    <a:p>
                      <a:pPr marL="0" marR="0">
                        <a:lnSpc>
                          <a:spcPct val="115000"/>
                        </a:lnSpc>
                        <a:spcBef>
                          <a:spcPts val="0"/>
                        </a:spcBef>
                        <a:spcAft>
                          <a:spcPts val="0"/>
                        </a:spcAft>
                      </a:pPr>
                      <a:r>
                        <a:rPr lang="en-US" sz="1050" dirty="0">
                          <a:effectLst/>
                          <a:latin typeface="Calibri"/>
                          <a:ea typeface="Calibri"/>
                          <a:cs typeface="Times New Roman"/>
                        </a:rPr>
                        <a:t>South Africa</a:t>
                      </a:r>
                      <a:endParaRPr lang="en-US" sz="1100" dirty="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1121</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0.66</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9.3</a:t>
                      </a:r>
                      <a:endParaRPr lang="en-US" sz="1100">
                        <a:effectLst/>
                        <a:latin typeface="Calibri"/>
                        <a:ea typeface="Calibri"/>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Calibri"/>
                          <a:ea typeface="Calibri"/>
                          <a:cs typeface="Times New Roman"/>
                        </a:rPr>
                        <a:t>167</a:t>
                      </a:r>
                      <a:endParaRPr lang="en-US" sz="1100" dirty="0">
                        <a:effectLst/>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7" name="Rectangle 6"/>
          <p:cNvSpPr/>
          <p:nvPr/>
        </p:nvSpPr>
        <p:spPr>
          <a:xfrm>
            <a:off x="1219200" y="6138446"/>
            <a:ext cx="4267200" cy="338554"/>
          </a:xfrm>
          <a:prstGeom prst="rect">
            <a:avLst/>
          </a:prstGeom>
        </p:spPr>
        <p:txBody>
          <a:bodyPr wrap="square">
            <a:spAutoFit/>
          </a:bodyPr>
          <a:lstStyle/>
          <a:p>
            <a:r>
              <a:rPr lang="en-US" sz="1600" i="1" baseline="30000" dirty="0" smtClean="0"/>
              <a:t>(Continue</a:t>
            </a:r>
            <a:r>
              <a:rPr lang="en-US" sz="1600" i="1" dirty="0" smtClean="0"/>
              <a:t> </a:t>
            </a:r>
            <a:r>
              <a:rPr lang="en-US" sz="1600" i="1" baseline="30000" dirty="0" smtClean="0"/>
              <a:t>on the next slide)</a:t>
            </a:r>
            <a:endParaRPr lang="en-US" sz="1600" i="1" baseline="30000" dirty="0"/>
          </a:p>
        </p:txBody>
      </p:sp>
    </p:spTree>
    <p:extLst>
      <p:ext uri="{BB962C8B-B14F-4D97-AF65-F5344CB8AC3E}">
        <p14:creationId xmlns:p14="http://schemas.microsoft.com/office/powerpoint/2010/main" val="3650948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4" y="96994"/>
            <a:ext cx="9160934" cy="646331"/>
          </a:xfrm>
          <a:prstGeom prst="rect">
            <a:avLst/>
          </a:prstGeom>
        </p:spPr>
        <p:txBody>
          <a:bodyPr wrap="square">
            <a:spAutoFit/>
          </a:bodyPr>
          <a:lstStyle/>
          <a:p>
            <a:pPr algn="ctr"/>
            <a:r>
              <a:rPr lang="en-US" b="1" dirty="0" smtClean="0"/>
              <a:t>Table 13.4 Health development indicators and the prevalence of treated ESRD </a:t>
            </a:r>
          </a:p>
          <a:p>
            <a:pPr algn="ctr"/>
            <a:r>
              <a:rPr lang="en-US" b="1" dirty="0" smtClean="0"/>
              <a:t>across countries, 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31</a:t>
            </a:fld>
            <a:endParaRPr lang="en-US" b="1" dirty="0"/>
          </a:p>
        </p:txBody>
      </p:sp>
      <p:graphicFrame>
        <p:nvGraphicFramePr>
          <p:cNvPr id="9" name="Table 8"/>
          <p:cNvGraphicFramePr>
            <a:graphicFrameLocks noGrp="1"/>
          </p:cNvGraphicFramePr>
          <p:nvPr>
            <p:extLst>
              <p:ext uri="{D42A27DB-BD31-4B8C-83A1-F6EECF244321}">
                <p14:modId xmlns:p14="http://schemas.microsoft.com/office/powerpoint/2010/main" val="2051273675"/>
              </p:ext>
            </p:extLst>
          </p:nvPr>
        </p:nvGraphicFramePr>
        <p:xfrm>
          <a:off x="800100" y="872871"/>
          <a:ext cx="7543800" cy="4232529"/>
        </p:xfrm>
        <a:graphic>
          <a:graphicData uri="http://schemas.openxmlformats.org/drawingml/2006/table">
            <a:tbl>
              <a:tblPr firstRow="1" firstCol="1" bandRow="1"/>
              <a:tblGrid>
                <a:gridCol w="1828800"/>
                <a:gridCol w="906463"/>
                <a:gridCol w="1227137"/>
                <a:gridCol w="1143000"/>
                <a:gridCol w="914400"/>
                <a:gridCol w="1524000"/>
              </a:tblGrid>
              <a:tr h="261113">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Region</a:t>
                      </a:r>
                      <a:endParaRPr lang="en-US" sz="105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Country</a:t>
                      </a:r>
                      <a:endParaRPr lang="en-US" sz="105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Health spending per capita</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Human Development Index</a:t>
                      </a:r>
                      <a:endParaRPr lang="en-US" sz="105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Percentage of diabetes</a:t>
                      </a:r>
                      <a:endParaRPr lang="en-US" sz="105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solidFill>
                            <a:srgbClr val="000000"/>
                          </a:solidFill>
                          <a:effectLst/>
                          <a:latin typeface="Calibri"/>
                          <a:ea typeface="Times New Roman"/>
                          <a:cs typeface="Times New Roman"/>
                        </a:rPr>
                        <a:t>Prevalence of treated ESRD, pmp</a:t>
                      </a:r>
                      <a:endParaRPr lang="en-US" sz="105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87038">
                <a:tc rowSpan="7">
                  <a:txBody>
                    <a:bodyPr/>
                    <a:lstStyle/>
                    <a:p>
                      <a:pPr marL="0" marR="0" algn="ctr">
                        <a:lnSpc>
                          <a:spcPct val="115000"/>
                        </a:lnSpc>
                        <a:spcBef>
                          <a:spcPts val="0"/>
                        </a:spcBef>
                        <a:spcAft>
                          <a:spcPts val="0"/>
                        </a:spcAft>
                      </a:pPr>
                      <a:r>
                        <a:rPr lang="en-US" sz="1050" b="1" dirty="0">
                          <a:solidFill>
                            <a:srgbClr val="000000"/>
                          </a:solidFill>
                          <a:effectLst/>
                          <a:latin typeface="Calibri"/>
                          <a:ea typeface="Calibri"/>
                          <a:cs typeface="Times New Roman"/>
                        </a:rPr>
                        <a:t>North &amp; Latin America</a:t>
                      </a:r>
                      <a:endParaRPr lang="en-US" sz="1050" dirty="0">
                        <a:effectLst/>
                        <a:latin typeface="Calibri"/>
                        <a:ea typeface="Calibri"/>
                        <a:cs typeface="Times New Roman"/>
                      </a:endParaRPr>
                    </a:p>
                    <a:p>
                      <a:pPr marL="0" marR="0" algn="ctr">
                        <a:lnSpc>
                          <a:spcPct val="115000"/>
                        </a:lnSpc>
                        <a:spcBef>
                          <a:spcPts val="0"/>
                        </a:spcBef>
                        <a:spcAft>
                          <a:spcPts val="0"/>
                        </a:spcAft>
                      </a:pPr>
                      <a:r>
                        <a:rPr lang="en-US" sz="1050" b="1" dirty="0">
                          <a:solidFill>
                            <a:srgbClr val="000000"/>
                          </a:solidFill>
                          <a:effectLst/>
                          <a:latin typeface="Calibri"/>
                          <a:ea typeface="Times New Roman"/>
                          <a:cs typeface="Times New Roman"/>
                        </a:rPr>
                        <a:t> </a:t>
                      </a:r>
                      <a:endParaRPr lang="en-US" sz="105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Calibri"/>
                          <a:cs typeface="Times New Roman"/>
                        </a:rPr>
                        <a:t>Argentina</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1725</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0.81</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dirty="0">
                          <a:effectLst/>
                          <a:latin typeface="Calibri"/>
                          <a:ea typeface="Calibri"/>
                          <a:cs typeface="Times New Roman"/>
                        </a:rPr>
                        <a:t>5.7</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860</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Brazil</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1452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771</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Canada</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4759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7.9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1193</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Chile</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1678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1294</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Colombia</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843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7.3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611</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United States</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9146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2043</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Uruguay</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1715</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0.79</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5.6</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1127</a:t>
                      </a: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r>
              <a:tr h="87038">
                <a:tc rowSpan="8">
                  <a:txBody>
                    <a:bodyPr/>
                    <a:lstStyle/>
                    <a:p>
                      <a:pPr marL="0" marR="0" algn="ctr">
                        <a:lnSpc>
                          <a:spcPct val="115000"/>
                        </a:lnSpc>
                        <a:spcBef>
                          <a:spcPts val="0"/>
                        </a:spcBef>
                        <a:spcAft>
                          <a:spcPts val="0"/>
                        </a:spcAft>
                      </a:pPr>
                      <a:r>
                        <a:rPr lang="en-US" sz="1050" b="1">
                          <a:solidFill>
                            <a:srgbClr val="000000"/>
                          </a:solidFill>
                          <a:effectLst/>
                          <a:latin typeface="Calibri"/>
                          <a:ea typeface="Calibri"/>
                          <a:cs typeface="Times New Roman"/>
                        </a:rPr>
                        <a:t>UK, Ireland, Nordic European Union Countries, &amp; Australia /New Zealand</a:t>
                      </a:r>
                      <a:r>
                        <a:rPr lang="en-US" sz="1050" b="1">
                          <a:solidFill>
                            <a:srgbClr val="000000"/>
                          </a:solidFill>
                          <a:effectLst/>
                          <a:latin typeface="Calibri"/>
                          <a:ea typeface="Times New Roman"/>
                          <a:cs typeface="Times New Roman"/>
                        </a:rPr>
                        <a:t> </a:t>
                      </a:r>
                      <a:endParaRPr lang="en-US" sz="105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Calibri"/>
                          <a:cs typeface="Times New Roman"/>
                        </a:rPr>
                        <a:t>Australia</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3997</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0.93</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7.8</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928</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Denmark</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4552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6.3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877</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Finland</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3604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dirty="0">
                          <a:effectLst/>
                          <a:latin typeface="Calibri"/>
                          <a:ea typeface="Calibri"/>
                          <a:cs typeface="Times New Roman"/>
                        </a:rPr>
                        <a:t>826</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Iceland</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3646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3.2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686</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New Zealand</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3405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936</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Norway</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6308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901</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Sweden</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4244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940</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United Kingdom</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3311</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0.89</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4.9</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905</a:t>
                      </a: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r>
              <a:tr h="87038">
                <a:tc rowSpan="6">
                  <a:txBody>
                    <a:bodyPr/>
                    <a:lstStyle/>
                    <a:p>
                      <a:pPr marL="0" marR="0" algn="ctr">
                        <a:lnSpc>
                          <a:spcPct val="115000"/>
                        </a:lnSpc>
                        <a:spcBef>
                          <a:spcPts val="0"/>
                        </a:spcBef>
                        <a:spcAft>
                          <a:spcPts val="0"/>
                        </a:spcAft>
                      </a:pPr>
                      <a:r>
                        <a:rPr lang="en-US" sz="1050" b="1">
                          <a:solidFill>
                            <a:srgbClr val="000000"/>
                          </a:solidFill>
                          <a:effectLst/>
                          <a:latin typeface="Calibri"/>
                          <a:ea typeface="Calibri"/>
                          <a:cs typeface="Times New Roman"/>
                        </a:rPr>
                        <a:t>Western Europe</a:t>
                      </a:r>
                      <a:endParaRPr lang="en-US" sz="105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Calibri"/>
                          <a:cs typeface="Times New Roman"/>
                        </a:rPr>
                        <a:t>Austria</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4885</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0.88</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6.6</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1054</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France</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4334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1177</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Greece</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2513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4.8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1172</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Netherlands</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5601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0.92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5.2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945</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Portugal</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2508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9.6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1737</a:t>
                      </a:r>
                    </a:p>
                  </a:txBody>
                  <a:tcPr marL="0" marR="0" marT="0" marB="0">
                    <a:lnL>
                      <a:noFill/>
                    </a:lnL>
                    <a:lnR w="12700" cap="flat" cmpd="sng" algn="ctr">
                      <a:solidFill>
                        <a:srgbClr val="000000"/>
                      </a:solidFill>
                      <a:prstDash val="solid"/>
                      <a:round/>
                      <a:headEnd type="none" w="med" len="med"/>
                      <a:tailEnd type="none" w="med" len="med"/>
                    </a:lnR>
                    <a:lnT>
                      <a:noFill/>
                    </a:lnT>
                    <a:lnB>
                      <a:noFill/>
                    </a:lnB>
                    <a:solidFill>
                      <a:srgbClr val="F2F2F2"/>
                    </a:solidFill>
                  </a:tcPr>
                </a:tc>
              </a:tr>
              <a:tr h="87038">
                <a:tc vMerge="1">
                  <a:txBody>
                    <a:bodyPr/>
                    <a:lstStyle/>
                    <a:p>
                      <a:endParaRPr lang="en-US"/>
                    </a:p>
                  </a:txBody>
                  <a:tcPr/>
                </a:tc>
                <a:tc>
                  <a:txBody>
                    <a:bodyPr/>
                    <a:lstStyle/>
                    <a:p>
                      <a:pPr marL="0" marR="0">
                        <a:lnSpc>
                          <a:spcPct val="115000"/>
                        </a:lnSpc>
                        <a:spcBef>
                          <a:spcPts val="0"/>
                        </a:spcBef>
                        <a:spcAft>
                          <a:spcPts val="0"/>
                        </a:spcAft>
                      </a:pPr>
                      <a:r>
                        <a:rPr lang="en-US" sz="1050">
                          <a:effectLst/>
                          <a:latin typeface="Calibri"/>
                          <a:ea typeface="Calibri"/>
                          <a:cs typeface="Times New Roman"/>
                        </a:rPr>
                        <a:t>Spain</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a:effectLst/>
                          <a:latin typeface="Calibri"/>
                          <a:ea typeface="Calibri"/>
                          <a:cs typeface="Times New Roman"/>
                        </a:rPr>
                        <a:t>2846</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effectLst/>
                          <a:latin typeface="Calibri"/>
                          <a:ea typeface="Calibri"/>
                          <a:cs typeface="Times New Roman"/>
                        </a:rPr>
                        <a:t>0.87</a:t>
                      </a: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50" dirty="0">
                          <a:effectLst/>
                          <a:latin typeface="Calibri"/>
                          <a:ea typeface="Calibri"/>
                          <a:cs typeface="Times New Roman"/>
                        </a:rPr>
                        <a:t>8.2</a:t>
                      </a: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effectLst/>
                          <a:latin typeface="Calibri"/>
                          <a:ea typeface="Calibri"/>
                          <a:cs typeface="Times New Roman"/>
                        </a:rPr>
                        <a:t>1126</a:t>
                      </a: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10" name="Rectangle 9"/>
          <p:cNvSpPr/>
          <p:nvPr/>
        </p:nvSpPr>
        <p:spPr>
          <a:xfrm>
            <a:off x="762000" y="5284033"/>
            <a:ext cx="7620000" cy="964367"/>
          </a:xfrm>
          <a:prstGeom prst="rect">
            <a:avLst/>
          </a:prstGeom>
        </p:spPr>
        <p:txBody>
          <a:bodyPr wrap="square">
            <a:spAutoFit/>
          </a:bodyPr>
          <a:lstStyle/>
          <a:p>
            <a:r>
              <a:rPr lang="en-US" sz="1700" i="1" baseline="30000" dirty="0"/>
              <a:t>Data source: Special analyses, USRDS ESRD Database &amp; World Health Organization Global Health Expenditure database, United Nations Development </a:t>
            </a:r>
            <a:r>
              <a:rPr lang="en-US" sz="1700" i="1" baseline="30000" dirty="0" err="1"/>
              <a:t>Programme</a:t>
            </a:r>
            <a:r>
              <a:rPr lang="en-US" sz="1700" i="1" baseline="30000" dirty="0"/>
              <a:t>, International Diabetes Federation, Diabetes Atlas. Data presented only for countries from which relevant information was available. ESRD prevalence is unadjusted and reflects the most recent available prevalence since 2010. Diabetes percentage refers to the percentage of people ages 20-79 who have type 1 or type 2 diabetes. Abbreviations: ESRD, end-stage renal disease; PPP, purchasing power parity; </a:t>
            </a:r>
            <a:r>
              <a:rPr lang="en-US" sz="1700" i="1" baseline="30000" dirty="0" err="1"/>
              <a:t>pmp</a:t>
            </a:r>
            <a:r>
              <a:rPr lang="en-US" sz="1700" i="1" baseline="30000" dirty="0"/>
              <a:t>, per million population.</a:t>
            </a:r>
          </a:p>
        </p:txBody>
      </p:sp>
    </p:spTree>
    <p:extLst>
      <p:ext uri="{BB962C8B-B14F-4D97-AF65-F5344CB8AC3E}">
        <p14:creationId xmlns:p14="http://schemas.microsoft.com/office/powerpoint/2010/main" val="4226441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876800"/>
            <a:ext cx="4419600" cy="1384995"/>
          </a:xfrm>
          <a:prstGeom prst="rect">
            <a:avLst/>
          </a:prstGeom>
        </p:spPr>
        <p:txBody>
          <a:bodyPr wrap="square">
            <a:spAutoFit/>
          </a:bodyPr>
          <a:lstStyle/>
          <a:p>
            <a:r>
              <a:rPr lang="en-US" i="1" baseline="30000" dirty="0"/>
              <a:t>Data source: Special analyses, USRDS ESRD Database. The prevalence is unadjusted and reflects prevalence at the end of 2013. ^United Kingdom: England, Wales, Northern Ireland (Scotland data reported separately). Data for Indonesia represent the West Java region. Data for Spain include 18 of 19 regions. Data for France include 22 regions. Data for Belgium do not include patients younger than 20. Abbreviations: sp., speaking.</a:t>
            </a:r>
          </a:p>
        </p:txBody>
      </p:sp>
      <p:sp>
        <p:nvSpPr>
          <p:cNvPr id="4" name="Rectangle 3"/>
          <p:cNvSpPr/>
          <p:nvPr/>
        </p:nvSpPr>
        <p:spPr>
          <a:xfrm>
            <a:off x="33867" y="211669"/>
            <a:ext cx="4953000" cy="646331"/>
          </a:xfrm>
          <a:prstGeom prst="rect">
            <a:avLst/>
          </a:prstGeom>
        </p:spPr>
        <p:txBody>
          <a:bodyPr wrap="square">
            <a:spAutoFit/>
          </a:bodyPr>
          <a:lstStyle/>
          <a:p>
            <a:pPr algn="ctr"/>
            <a:r>
              <a:rPr lang="en-US" b="1" dirty="0"/>
              <a:t> Figure </a:t>
            </a:r>
            <a:r>
              <a:rPr lang="en-US" b="1" dirty="0" smtClean="0"/>
              <a:t>13.15 Prevalence of dialysis, per million population, by country, 2013</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32</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2933" y="152400"/>
            <a:ext cx="3742538" cy="6237562"/>
          </a:xfrm>
          <a:prstGeom prst="rect">
            <a:avLst/>
          </a:prstGeom>
        </p:spPr>
      </p:pic>
    </p:spTree>
    <p:extLst>
      <p:ext uri="{BB962C8B-B14F-4D97-AF65-F5344CB8AC3E}">
        <p14:creationId xmlns:p14="http://schemas.microsoft.com/office/powerpoint/2010/main" val="23142717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211669"/>
            <a:ext cx="8915400" cy="646331"/>
          </a:xfrm>
          <a:prstGeom prst="rect">
            <a:avLst/>
          </a:prstGeom>
        </p:spPr>
        <p:txBody>
          <a:bodyPr wrap="square">
            <a:spAutoFit/>
          </a:bodyPr>
          <a:lstStyle/>
          <a:p>
            <a:pPr algn="ctr"/>
            <a:r>
              <a:rPr lang="en-US" b="1" dirty="0"/>
              <a:t> Figure </a:t>
            </a:r>
            <a:r>
              <a:rPr lang="en-US" b="1" dirty="0" smtClean="0"/>
              <a:t>13.16 Trends in the prevalence of dialysis, per million population, </a:t>
            </a:r>
          </a:p>
          <a:p>
            <a:pPr algn="ctr"/>
            <a:r>
              <a:rPr lang="en-US" b="1" dirty="0" smtClean="0"/>
              <a:t>by country, 2000-2013 </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33</a:t>
            </a:fld>
            <a:endParaRPr lang="en-US" b="1" dirty="0"/>
          </a:p>
        </p:txBody>
      </p:sp>
      <p:sp>
        <p:nvSpPr>
          <p:cNvPr id="8" name="Rectangle 7"/>
          <p:cNvSpPr/>
          <p:nvPr/>
        </p:nvSpPr>
        <p:spPr>
          <a:xfrm>
            <a:off x="723900" y="5943600"/>
            <a:ext cx="7696200" cy="461665"/>
          </a:xfrm>
          <a:prstGeom prst="rect">
            <a:avLst/>
          </a:prstGeom>
        </p:spPr>
        <p:txBody>
          <a:bodyPr wrap="square">
            <a:spAutoFit/>
          </a:bodyPr>
          <a:lstStyle/>
          <a:p>
            <a:r>
              <a:rPr lang="en-US" i="1" baseline="30000" dirty="0"/>
              <a:t>Data source: Special analyses, USRDS ESRD Database. The prevalence is unadjusted and reflects prevalence of dialysis at the end of each year. U.S. is shown for comparison purposes. Abbreviations: ESRD, end-stage renal disease.</a:t>
            </a:r>
          </a:p>
        </p:txBody>
      </p:sp>
      <p:sp>
        <p:nvSpPr>
          <p:cNvPr id="9" name="TextBox 8"/>
          <p:cNvSpPr txBox="1"/>
          <p:nvPr/>
        </p:nvSpPr>
        <p:spPr>
          <a:xfrm>
            <a:off x="1447800" y="914400"/>
            <a:ext cx="6248400" cy="261610"/>
          </a:xfrm>
          <a:prstGeom prst="rect">
            <a:avLst/>
          </a:prstGeom>
          <a:noFill/>
        </p:spPr>
        <p:txBody>
          <a:bodyPr wrap="square" rtlCol="0">
            <a:spAutoFit/>
          </a:bodyPr>
          <a:lstStyle/>
          <a:p>
            <a:r>
              <a:rPr lang="en-US" sz="1100" b="1" dirty="0"/>
              <a:t>Ten countries having the highest % rise in dialysis prevalence from 2000/01 to 2012/13, plus the U.S.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713" y="1093915"/>
            <a:ext cx="4062574" cy="4875086"/>
          </a:xfrm>
          <a:prstGeom prst="rect">
            <a:avLst/>
          </a:prstGeom>
        </p:spPr>
      </p:pic>
    </p:spTree>
    <p:extLst>
      <p:ext uri="{BB962C8B-B14F-4D97-AF65-F5344CB8AC3E}">
        <p14:creationId xmlns:p14="http://schemas.microsoft.com/office/powerpoint/2010/main" val="1964414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4" y="96994"/>
            <a:ext cx="9160934" cy="646331"/>
          </a:xfrm>
          <a:prstGeom prst="rect">
            <a:avLst/>
          </a:prstGeom>
        </p:spPr>
        <p:txBody>
          <a:bodyPr wrap="square">
            <a:spAutoFit/>
          </a:bodyPr>
          <a:lstStyle/>
          <a:p>
            <a:pPr algn="ctr"/>
            <a:r>
              <a:rPr lang="en-US" b="1" dirty="0" smtClean="0"/>
              <a:t>Table 13.5 Trends in the prevalence of dialysis, per million population, </a:t>
            </a:r>
          </a:p>
          <a:p>
            <a:pPr algn="ctr"/>
            <a:r>
              <a:rPr lang="en-US" b="1" dirty="0" smtClean="0"/>
              <a:t>by country, 2000-2013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34</a:t>
            </a:fld>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752095418"/>
              </p:ext>
            </p:extLst>
          </p:nvPr>
        </p:nvGraphicFramePr>
        <p:xfrm>
          <a:off x="616424" y="685800"/>
          <a:ext cx="7894217" cy="5527944"/>
        </p:xfrm>
        <a:graphic>
          <a:graphicData uri="http://schemas.openxmlformats.org/drawingml/2006/table">
            <a:tbl>
              <a:tblPr firstRow="1" firstCol="1" bandRow="1"/>
              <a:tblGrid>
                <a:gridCol w="1289050"/>
                <a:gridCol w="385762"/>
                <a:gridCol w="385762"/>
                <a:gridCol w="385762"/>
                <a:gridCol w="385762"/>
                <a:gridCol w="385762"/>
                <a:gridCol w="385762"/>
                <a:gridCol w="385762"/>
                <a:gridCol w="385762"/>
                <a:gridCol w="385762"/>
                <a:gridCol w="385762"/>
                <a:gridCol w="385762"/>
                <a:gridCol w="385762"/>
                <a:gridCol w="385762"/>
                <a:gridCol w="385762"/>
                <a:gridCol w="1204499"/>
              </a:tblGrid>
              <a:tr h="322722">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2003</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2004</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2006</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2007</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2008</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2009</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2010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2011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2012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2013</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 change from</a:t>
                      </a:r>
                      <a:br>
                        <a:rPr lang="en-US" sz="900" b="1" dirty="0">
                          <a:solidFill>
                            <a:srgbClr val="000000"/>
                          </a:solidFill>
                          <a:effectLst/>
                          <a:latin typeface="Calibri"/>
                          <a:ea typeface="Times New Roman"/>
                          <a:cs typeface="Times New Roman"/>
                        </a:rPr>
                      </a:br>
                      <a:r>
                        <a:rPr lang="en-US" sz="900" b="1" dirty="0">
                          <a:solidFill>
                            <a:srgbClr val="000000"/>
                          </a:solidFill>
                          <a:effectLst/>
                          <a:latin typeface="Calibri"/>
                          <a:ea typeface="Times New Roman"/>
                          <a:cs typeface="Times New Roman"/>
                        </a:rPr>
                        <a:t>2000/01 to 2012/13</a:t>
                      </a:r>
                      <a:endParaRPr lang="en-US" sz="9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Argentina</a:t>
                      </a:r>
                      <a:endParaRPr lang="en-US" sz="9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550.3</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578.7</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598.0</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615.4</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623.4</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634.1</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636.9</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644.0</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655.1</a:t>
                      </a: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662.7</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Australia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334.7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353.0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370.3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388.5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398.2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424.9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447.1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462.9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478.8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482.6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486.3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494.9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505.1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509.1</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47.5</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Austria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372.3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386.2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394.2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412.1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441.8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461.4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469.6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477.7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487.9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505.9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507.8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503.2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510.2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521.1</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36</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Bahrain</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212.4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221.5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196.8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250.2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Bangladesh</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54.6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60.9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64.7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87.3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99.3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112.1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104.7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109.7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101.0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117.5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114.7</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125</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Belgium, Dutch sp.</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440.6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467.9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501.3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518.7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549.3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589.0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609.9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624.3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644.4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674.6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689.2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694.8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699.8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705.4</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54.7</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Belgium, French sp.</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506.3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523.4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555.2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594.3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611.8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637.8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657.6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673.0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663.6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682.8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689.6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713.2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735.1</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43</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Bosnia and Herzegovina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450.7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455.6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490.8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521.1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569.9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596.5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602.8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630.7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662.2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666.8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690.7</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Brazil</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338.1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367.5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388.9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398.3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466.0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408.5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475.8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467.1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494.4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503.9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556.7</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Canada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487.9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521.9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551.5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565.4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591.1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613.2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629.9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643.1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652.4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667.2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670.6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680.3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684.1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685.9</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35.7</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dirty="0">
                          <a:effectLst/>
                          <a:latin typeface="Calibri"/>
                          <a:ea typeface="Calibri"/>
                          <a:cs typeface="Times New Roman"/>
                        </a:rPr>
                        <a:t>Chile</a:t>
                      </a:r>
                      <a:endParaRPr lang="en-US" sz="900" dirty="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484.4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540.5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587.1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621.2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684.6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708.4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764.9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810.2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876.3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917.9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969.6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1025.6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1059.9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1088.2</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109.6</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Colombia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184.4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208.8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236.2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267.4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315.5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348.6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377.6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403.1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412.7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408.2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455.4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447.9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478.7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486.5</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145.5</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Croatia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529.7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556.9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581.2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655.4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652.9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669.2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651.7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620.3</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17.1</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Czech Republic</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382.4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409.5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428.4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424.6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440.7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452.3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461.9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499.9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538.1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548.7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599.8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584.1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600.3</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51.6</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Denmark</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385.8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423.7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440.8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452.5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457.7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460.9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463.8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498.4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490.0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486.8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470.0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461.0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461.0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451.4</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12.7</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Estonia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226.1</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Finland</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230.3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243.4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257.3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272.6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280.0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297.6</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292.4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302.0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319.8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323.3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329.3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331.5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327.9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335.0</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39.9</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France</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526.9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554.0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546.7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567.4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572.1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590.4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605.2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616.9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637.2</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Greece</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660.0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674.1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691.3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718.9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752.4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776.7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793.6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811.1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824.0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851.5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867.7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882.4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904.9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933.1</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37.8</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Hong Kong</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556.1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563.3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566.4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582.9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593.2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611.0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624.6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647.3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661.6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681.5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709.5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742.4</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Hungary</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578.1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605.3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620.0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626.2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632.8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630.4</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Iceland</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138.7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175.5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198.2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234.9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229.4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195.5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167.9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199.7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201.6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191.5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223.2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250.8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237.0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225.5</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47.2</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Indonesia</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37.3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50.6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65.9</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Iran</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245.0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282.1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290.7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299.2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307.3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316.4</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Ireland</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366.8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386.4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386.5</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391.9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392.8</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Israel</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526.0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542.0</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577.7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599.1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621.8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636.7</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652.4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668.4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684.8</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703.8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721.2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728.3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730.2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732.6</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37</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Italy</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792.7</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Jalisco (Mexico)</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270.3</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337.9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389.5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394.4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507.6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493.2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576.9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586.9</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593.4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856.1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872.1</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881.1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883.0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1086.1</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223.8</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Japan</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1616.2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1640.3</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1727.0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1795.2</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1850.9</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1879.8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1954.5</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2058.1</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2126.0</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2205.4</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2277.4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2313.8</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2365.2</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2411.1</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46.7</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Rep. of Korea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427.8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477.5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530.2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617.6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670.8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711.7</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746.0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770.6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818.9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888.7</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910.2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972.4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1081.0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1151.0</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146.5</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Kuwait</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346.6</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404.8</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a:effectLst/>
                          <a:latin typeface="Calibri"/>
                          <a:ea typeface="Calibri"/>
                          <a:cs typeface="Times New Roman"/>
                        </a:rPr>
                        <a:t>Lebanon</a:t>
                      </a:r>
                      <a:endParaRPr lang="en-US" sz="9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665.4</a:t>
                      </a:r>
                    </a:p>
                  </a:txBody>
                  <a:tcPr marL="0" marR="0"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475">
                <a:tc>
                  <a:txBody>
                    <a:bodyPr/>
                    <a:lstStyle/>
                    <a:p>
                      <a:pPr marL="0" marR="0">
                        <a:lnSpc>
                          <a:spcPct val="115000"/>
                        </a:lnSpc>
                        <a:spcBef>
                          <a:spcPts val="0"/>
                        </a:spcBef>
                        <a:spcAft>
                          <a:spcPts val="0"/>
                        </a:spcAft>
                      </a:pPr>
                      <a:r>
                        <a:rPr lang="en-US" sz="900" b="1" dirty="0">
                          <a:effectLst/>
                          <a:latin typeface="Calibri"/>
                          <a:ea typeface="Calibri"/>
                          <a:cs typeface="Times New Roman"/>
                        </a:rPr>
                        <a:t>Malaysia</a:t>
                      </a:r>
                      <a:endParaRPr lang="en-US" sz="900" dirty="0">
                        <a:effectLst/>
                        <a:latin typeface="Calibri"/>
                        <a:ea typeface="Calibri"/>
                        <a:cs typeface="Times New Roman"/>
                      </a:endParaRP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285.4</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326.9</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371.3</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416.7</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464.6</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513.0</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560.8</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627.1</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703.8</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762.7</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836.7</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908.9</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996.1</a:t>
                      </a: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1077.5</a:t>
                      </a: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238.7</a:t>
                      </a:r>
                      <a:endParaRPr lang="en-US" sz="9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7" name="Rectangle 6"/>
          <p:cNvSpPr/>
          <p:nvPr/>
        </p:nvSpPr>
        <p:spPr>
          <a:xfrm>
            <a:off x="533397" y="6172200"/>
            <a:ext cx="4267200" cy="338554"/>
          </a:xfrm>
          <a:prstGeom prst="rect">
            <a:avLst/>
          </a:prstGeom>
        </p:spPr>
        <p:txBody>
          <a:bodyPr wrap="square">
            <a:spAutoFit/>
          </a:bodyPr>
          <a:lstStyle/>
          <a:p>
            <a:r>
              <a:rPr lang="en-US" sz="1600" i="1" baseline="30000" dirty="0" smtClean="0"/>
              <a:t>(Continue</a:t>
            </a:r>
            <a:r>
              <a:rPr lang="en-US" sz="1600" i="1" dirty="0" smtClean="0"/>
              <a:t> </a:t>
            </a:r>
            <a:r>
              <a:rPr lang="en-US" sz="1600" i="1" baseline="30000" dirty="0" smtClean="0"/>
              <a:t>on the next slide)</a:t>
            </a:r>
            <a:endParaRPr lang="en-US" sz="1600" i="1" baseline="30000" dirty="0"/>
          </a:p>
        </p:txBody>
      </p:sp>
    </p:spTree>
    <p:extLst>
      <p:ext uri="{BB962C8B-B14F-4D97-AF65-F5344CB8AC3E}">
        <p14:creationId xmlns:p14="http://schemas.microsoft.com/office/powerpoint/2010/main" val="3397564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733" y="96994"/>
            <a:ext cx="9008534" cy="646331"/>
          </a:xfrm>
          <a:prstGeom prst="rect">
            <a:avLst/>
          </a:prstGeom>
        </p:spPr>
        <p:txBody>
          <a:bodyPr wrap="square">
            <a:spAutoFit/>
          </a:bodyPr>
          <a:lstStyle/>
          <a:p>
            <a:pPr algn="ctr"/>
            <a:r>
              <a:rPr lang="en-US" b="1" dirty="0" smtClean="0"/>
              <a:t>Table 13.5 Trends in the prevalence of dialysis, per million population, </a:t>
            </a:r>
          </a:p>
          <a:p>
            <a:pPr algn="ctr"/>
            <a:r>
              <a:rPr lang="en-US" b="1" dirty="0" smtClean="0"/>
              <a:t>by country, 2000-2013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35</a:t>
            </a:fld>
            <a:endParaRPr lang="en-US" b="1" dirty="0"/>
          </a:p>
        </p:txBody>
      </p:sp>
      <p:sp>
        <p:nvSpPr>
          <p:cNvPr id="5" name="Rectangle 4"/>
          <p:cNvSpPr/>
          <p:nvPr/>
        </p:nvSpPr>
        <p:spPr>
          <a:xfrm>
            <a:off x="97367" y="5410200"/>
            <a:ext cx="8949267" cy="900246"/>
          </a:xfrm>
          <a:prstGeom prst="rect">
            <a:avLst/>
          </a:prstGeom>
        </p:spPr>
        <p:txBody>
          <a:bodyPr wrap="square">
            <a:spAutoFit/>
          </a:bodyPr>
          <a:lstStyle/>
          <a:p>
            <a:r>
              <a:rPr lang="en-US" sz="1050" i="1" dirty="0"/>
              <a:t>Data source: Special analyses, USRDS ESRD Database. Data presented only for countries from which relevant information was available. The prevalence is unadjusted and reflects prevalence of dialysis at the end of each year. ^United Kingdom: England, Wales, &amp; Northern Ireland (Scotland data reported separately). Data for France include 15 regions in 2006, 18 in 2007, 20 in 2008, and 22 in 2009-2013. Data for Belgium do not include patients younger than 20. Data for Spain include 18 of 19 regions. </a:t>
            </a:r>
            <a:r>
              <a:rPr lang="en-US" sz="1050" i="1" baseline="30000" dirty="0" smtClean="0"/>
              <a:t>a</a:t>
            </a:r>
            <a:r>
              <a:rPr lang="en-US" sz="1050" i="1" dirty="0" smtClean="0"/>
              <a:t>% </a:t>
            </a:r>
            <a:r>
              <a:rPr lang="en-US" sz="1050" i="1" dirty="0"/>
              <a:t>change is calculated as the percent difference between the average prevalence in 2012 and 2013 and the average in 2000 and 2001. Abbreviations: sp., speaking; . signifies data not reported.</a:t>
            </a:r>
          </a:p>
        </p:txBody>
      </p:sp>
      <p:graphicFrame>
        <p:nvGraphicFramePr>
          <p:cNvPr id="7" name="Table 6"/>
          <p:cNvGraphicFramePr>
            <a:graphicFrameLocks noGrp="1"/>
          </p:cNvGraphicFramePr>
          <p:nvPr>
            <p:extLst>
              <p:ext uri="{D42A27DB-BD31-4B8C-83A1-F6EECF244321}">
                <p14:modId xmlns:p14="http://schemas.microsoft.com/office/powerpoint/2010/main" val="2930868068"/>
              </p:ext>
            </p:extLst>
          </p:nvPr>
        </p:nvGraphicFramePr>
        <p:xfrm>
          <a:off x="784882" y="780669"/>
          <a:ext cx="7574236" cy="4572002"/>
        </p:xfrm>
        <a:graphic>
          <a:graphicData uri="http://schemas.openxmlformats.org/drawingml/2006/table">
            <a:tbl>
              <a:tblPr firstRow="1" firstCol="1" bandRow="1"/>
              <a:tblGrid>
                <a:gridCol w="1059235"/>
                <a:gridCol w="385761"/>
                <a:gridCol w="385761"/>
                <a:gridCol w="385761"/>
                <a:gridCol w="385761"/>
                <a:gridCol w="385761"/>
                <a:gridCol w="385761"/>
                <a:gridCol w="385761"/>
                <a:gridCol w="385761"/>
                <a:gridCol w="385761"/>
                <a:gridCol w="385761"/>
                <a:gridCol w="385761"/>
                <a:gridCol w="385761"/>
                <a:gridCol w="385761"/>
                <a:gridCol w="385761"/>
                <a:gridCol w="1114347"/>
              </a:tblGrid>
              <a:tr h="333092">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2003</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2004</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2005</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2006</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2007</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2008</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2009</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2010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2011</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2012</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2013</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 change from</a:t>
                      </a:r>
                      <a:br>
                        <a:rPr lang="en-US" sz="900" b="1" dirty="0">
                          <a:solidFill>
                            <a:srgbClr val="000000"/>
                          </a:solidFill>
                          <a:effectLst/>
                          <a:latin typeface="Calibri"/>
                          <a:ea typeface="Times New Roman"/>
                          <a:cs typeface="Times New Roman"/>
                        </a:rPr>
                      </a:br>
                      <a:r>
                        <a:rPr lang="en-US" sz="900" b="1" dirty="0">
                          <a:solidFill>
                            <a:srgbClr val="000000"/>
                          </a:solidFill>
                          <a:effectLst/>
                          <a:latin typeface="Calibri"/>
                          <a:ea typeface="Times New Roman"/>
                          <a:cs typeface="Times New Roman"/>
                        </a:rPr>
                        <a:t>2000/01 to 2012/13</a:t>
                      </a:r>
                      <a:endParaRPr lang="en-US" sz="9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r>
              <a:tr h="163035">
                <a:tc>
                  <a:txBody>
                    <a:bodyPr/>
                    <a:lstStyle/>
                    <a:p>
                      <a:pPr marL="0" marR="0">
                        <a:lnSpc>
                          <a:spcPct val="115000"/>
                        </a:lnSpc>
                        <a:spcBef>
                          <a:spcPts val="0"/>
                        </a:spcBef>
                        <a:spcAft>
                          <a:spcPts val="0"/>
                        </a:spcAft>
                      </a:pPr>
                      <a:r>
                        <a:rPr lang="en-US" sz="900" b="1">
                          <a:effectLst/>
                          <a:latin typeface="Calibri"/>
                          <a:ea typeface="Calibri"/>
                          <a:cs typeface="Times New Roman"/>
                        </a:rPr>
                        <a:t>Morelos (Mexico)</a:t>
                      </a:r>
                      <a:endParaRPr lang="en-US" sz="900">
                        <a:effectLst/>
                        <a:latin typeface="Calibri"/>
                        <a:ea typeface="Calibri"/>
                        <a:cs typeface="Times New Roman"/>
                      </a:endParaRP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835.9</a:t>
                      </a:r>
                    </a:p>
                  </a:txBody>
                  <a:tcPr marL="0" marR="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905.0</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946.4</a:t>
                      </a:r>
                    </a:p>
                  </a:txBody>
                  <a:tcPr marL="0" marR="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a:noFill/>
                    </a:lnR>
                    <a:lnT w="12700" cap="flat" cmpd="sng" algn="ctr">
                      <a:solidFill>
                        <a:schemeClr val="tx1"/>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FF"/>
                    </a:solidFill>
                  </a:tcPr>
                </a:tc>
              </a:tr>
              <a:tr h="163035">
                <a:tc>
                  <a:txBody>
                    <a:bodyPr/>
                    <a:lstStyle/>
                    <a:p>
                      <a:pPr marL="0" marR="0">
                        <a:lnSpc>
                          <a:spcPct val="115000"/>
                        </a:lnSpc>
                        <a:spcBef>
                          <a:spcPts val="0"/>
                        </a:spcBef>
                        <a:spcAft>
                          <a:spcPts val="0"/>
                        </a:spcAft>
                      </a:pPr>
                      <a:r>
                        <a:rPr lang="en-US" sz="900" b="1">
                          <a:effectLst/>
                          <a:latin typeface="Calibri"/>
                          <a:ea typeface="Calibri"/>
                          <a:cs typeface="Times New Roman"/>
                        </a:rPr>
                        <a:t>Netherlands</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302.5</a:t>
                      </a: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310.4</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315.0</a:t>
                      </a: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320.5</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326.7</a:t>
                      </a: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336.3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353.4</a:t>
                      </a: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356.3</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369.5</a:t>
                      </a: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385.0</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385.1</a:t>
                      </a: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385.2</a:t>
                      </a: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effectLst/>
                          <a:latin typeface="Calibri"/>
                          <a:ea typeface="Calibri"/>
                          <a:cs typeface="Times New Roman"/>
                        </a:rPr>
                        <a:t>385.1</a:t>
                      </a: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387.2</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effectLst/>
                          <a:latin typeface="Calibri"/>
                          <a:ea typeface="Calibri"/>
                          <a:cs typeface="Times New Roman"/>
                        </a:rPr>
                        <a:t>26</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New Zealand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346.0</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378.3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406.2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427.8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435.2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454.3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477.5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489.8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494.4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530.1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548.9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545.6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559.7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581.7</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57.6</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Norway</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143.6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160.2</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172.5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179.4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195.6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207.9</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216.5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232.3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243.7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252.0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249.9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246.1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248.9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251.8</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64.8</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Oman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231.0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258.3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322.1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347.8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382.8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358.5</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Philippines</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61.2</a:t>
                      </a:r>
                      <a:endParaRPr lang="en-US" sz="900" dirty="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86.5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104.6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132.9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159.4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181.8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221.0</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417.5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432.8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446.3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466.1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483.2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513.2</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Portugal</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922.6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960.5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1023.7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1052.2</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1068.2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1108.6</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Qatar</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246.6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254.5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271.9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316.7</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Romania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239.5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285.0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346.2</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393.8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518.0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581.1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642.3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708.0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752.5</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Russia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55.7</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124.4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135.4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144.3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154.8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168.3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193.6</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248</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Saudi Arabia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460.7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474.5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465.5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492.2</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499.4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Scotland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326.9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334.8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354.3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367.2</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379.5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399.0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414.1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424.4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415.2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418.2</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410.6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407.4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393.8</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21.1</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Serbia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657.8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688.3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718.1</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Singapore</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841.9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897.1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944.9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979.6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998.1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1028.1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1070.5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1101.0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1145.9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1173.6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1218.5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1291.8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1373.6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1436.1</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61.6</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Slovenia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716.3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703.9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689.3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689.8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681.1</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South Africa</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132.9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142.2</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Spain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576.9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545.6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515.6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503.6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489.8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461.5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579.9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537.1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529.6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545.9</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Sweden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353.1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378.5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381.3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396.1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397.1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388.6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392.8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403.1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409.7</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402.1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400.0</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15.9</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Switzerland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381.6</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Taiwan</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1526.3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1643.7</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1792.2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1899.8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1999.2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2101.4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2196.8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2285.1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2432.0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2585.1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2720.5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2823.1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2923.1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3020.5</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87.5</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Thailand</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98.9</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205.9</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218.5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195.4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261.2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346.5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460.7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506.8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589.5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693.8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817.0</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998.2</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845.9</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Turkey</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237.9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306.1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337.1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359.6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430.0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530.8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631.5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643.7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717.6</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742.9</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772.8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646.6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687.1</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145.2</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Kingdom^</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335.2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329.0</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352.7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391.8</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402.8</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415.9</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419.3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426.7</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430.4</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432.2</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States</a:t>
                      </a:r>
                      <a:endParaRPr lang="en-US" sz="900">
                        <a:effectLst/>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1018.3</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1056.4</a:t>
                      </a:r>
                      <a:endParaRPr lang="en-US" sz="9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1091.6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1123.1</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1151.6</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1181.3</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1214.7</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1247.5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1283.2</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1324.5</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1365.5</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1399.4</a:t>
                      </a:r>
                      <a:endParaRPr lang="en-US" sz="9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1439.1</a:t>
                      </a:r>
                      <a:endParaRPr lang="en-US" sz="900">
                        <a:effectLst/>
                        <a:latin typeface="Calibri"/>
                        <a:ea typeface="Calibri"/>
                        <a:cs typeface="Times New Roman"/>
                      </a:endParaRPr>
                    </a:p>
                  </a:txBody>
                  <a:tcPr marL="0" marR="0"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1481.6</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40.8</a:t>
                      </a:r>
                      <a:endParaRPr lang="en-US" sz="90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035">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Uruguay</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644.1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662.4</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687.2</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711.2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723.2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717.2</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716.9</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729.3</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760.9</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745.9</a:t>
                      </a:r>
                      <a:endParaRPr lang="en-US" sz="9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749.0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762.0</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757.1</a:t>
                      </a:r>
                      <a:endParaRPr lang="en-US" sz="9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791.8</a:t>
                      </a:r>
                      <a:endParaRPr lang="en-US" sz="900">
                        <a:effectLst/>
                        <a:latin typeface="Calibri"/>
                        <a:ea typeface="Calibri"/>
                        <a:cs typeface="Times New Roman"/>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18.6</a:t>
                      </a:r>
                      <a:endParaRPr lang="en-US" sz="9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297249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4343400"/>
            <a:ext cx="4343400" cy="1938992"/>
          </a:xfrm>
          <a:prstGeom prst="rect">
            <a:avLst/>
          </a:prstGeom>
        </p:spPr>
        <p:txBody>
          <a:bodyPr wrap="square">
            <a:spAutoFit/>
          </a:bodyPr>
          <a:lstStyle/>
          <a:p>
            <a:r>
              <a:rPr lang="en-US" i="1" baseline="30000" dirty="0"/>
              <a:t>Data source: Special analyses, USRDS ESRD Database. Denominator is calculated as the sum of patients receiving HD, PD, or Home HD; does not include patients with other/unknown modality. ^United Kingdom: England, Wales, &amp; Northern Ireland (Scotland data reported separately). Data for Spain include 18 of 19 regions. Data for France include 22 regions. Data for Belgium do not include patients younger than 20. Abbreviations: CAPD, continuous ambulatory peritoneal dialysis; APD, automated peritoneal dialysis; IPD, intermittent peritoneal dialysis; ESRD, end-stage renal disease; HD, hemodialysis; PD, peritoneal dialysis; sp., speaking.</a:t>
            </a:r>
          </a:p>
        </p:txBody>
      </p:sp>
      <p:sp>
        <p:nvSpPr>
          <p:cNvPr id="4" name="Rectangle 3"/>
          <p:cNvSpPr/>
          <p:nvPr/>
        </p:nvSpPr>
        <p:spPr>
          <a:xfrm>
            <a:off x="33867" y="211669"/>
            <a:ext cx="4690533" cy="923330"/>
          </a:xfrm>
          <a:prstGeom prst="rect">
            <a:avLst/>
          </a:prstGeom>
        </p:spPr>
        <p:txBody>
          <a:bodyPr wrap="square">
            <a:spAutoFit/>
          </a:bodyPr>
          <a:lstStyle/>
          <a:p>
            <a:pPr algn="ctr"/>
            <a:r>
              <a:rPr lang="en-US" b="1" dirty="0"/>
              <a:t> Figure </a:t>
            </a:r>
            <a:r>
              <a:rPr lang="en-US" b="1" dirty="0" smtClean="0"/>
              <a:t>13.17 Distribution of the percentage of prevalent dialysis patients using in-center HD, home HD, or peritoneal (CAPD/APD/IPD), 2013</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36</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2934" y="152400"/>
            <a:ext cx="3742536" cy="6237562"/>
          </a:xfrm>
          <a:prstGeom prst="rect">
            <a:avLst/>
          </a:prstGeom>
        </p:spPr>
      </p:pic>
    </p:spTree>
    <p:extLst>
      <p:ext uri="{BB962C8B-B14F-4D97-AF65-F5344CB8AC3E}">
        <p14:creationId xmlns:p14="http://schemas.microsoft.com/office/powerpoint/2010/main" val="485411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5285"/>
            <a:ext cx="9144000" cy="646331"/>
          </a:xfrm>
          <a:prstGeom prst="rect">
            <a:avLst/>
          </a:prstGeom>
        </p:spPr>
        <p:txBody>
          <a:bodyPr wrap="square">
            <a:spAutoFit/>
          </a:bodyPr>
          <a:lstStyle/>
          <a:p>
            <a:pPr algn="ctr"/>
            <a:r>
              <a:rPr lang="en-US" b="1" dirty="0" smtClean="0"/>
              <a:t>Table 13.6 Distribution of the percentage of prevalent dialysis patients using in-center HD, home HD, or peritoneal dialysis (CAPD/APD/IPD), 2000-2013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37</a:t>
            </a:fld>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2420165902"/>
              </p:ext>
            </p:extLst>
          </p:nvPr>
        </p:nvGraphicFramePr>
        <p:xfrm>
          <a:off x="1143000" y="914400"/>
          <a:ext cx="6788185" cy="4959115"/>
        </p:xfrm>
        <a:graphic>
          <a:graphicData uri="http://schemas.openxmlformats.org/drawingml/2006/table">
            <a:tbl>
              <a:tblPr firstRow="1" firstCol="1" bandRow="1"/>
              <a:tblGrid>
                <a:gridCol w="1280431"/>
                <a:gridCol w="393411"/>
                <a:gridCol w="393411"/>
                <a:gridCol w="393411"/>
                <a:gridCol w="393411"/>
                <a:gridCol w="393411"/>
                <a:gridCol w="393411"/>
                <a:gridCol w="393411"/>
                <a:gridCol w="393411"/>
                <a:gridCol w="393411"/>
                <a:gridCol w="393411"/>
                <a:gridCol w="393411"/>
                <a:gridCol w="393411"/>
                <a:gridCol w="393411"/>
                <a:gridCol w="393411"/>
              </a:tblGrid>
              <a:tr h="162134">
                <a:tc>
                  <a:txBody>
                    <a:bodyPr/>
                    <a:lstStyle/>
                    <a:p>
                      <a:pPr algn="l"/>
                      <a:endParaRPr lang="en-US" sz="900" dirty="0">
                        <a:effectLst/>
                        <a:latin typeface="Calibri"/>
                      </a:endParaRPr>
                    </a:p>
                  </a:txBody>
                  <a:tcPr marL="52243" marR="52243" marT="0" marB="0" anchor="b">
                    <a:lnL>
                      <a:noFill/>
                    </a:lnL>
                    <a:lnR>
                      <a:noFill/>
                    </a:lnR>
                    <a:lnT>
                      <a:noFill/>
                    </a:lnT>
                    <a:lnB>
                      <a:noFill/>
                    </a:lnB>
                  </a:tcPr>
                </a:tc>
                <a:tc gridSpan="14">
                  <a:txBody>
                    <a:bodyPr/>
                    <a:lstStyle/>
                    <a:p>
                      <a:pPr marL="342900" marR="0" lvl="0" indent="-342900" algn="ctr">
                        <a:lnSpc>
                          <a:spcPct val="115000"/>
                        </a:lnSpc>
                        <a:spcBef>
                          <a:spcPts val="0"/>
                        </a:spcBef>
                        <a:spcAft>
                          <a:spcPts val="0"/>
                        </a:spcAft>
                        <a:buFont typeface="+mj-lt"/>
                        <a:buAutoNum type="alphaLcParenBoth"/>
                      </a:pPr>
                      <a:r>
                        <a:rPr lang="en-US" sz="900" b="1" dirty="0">
                          <a:solidFill>
                            <a:srgbClr val="000000"/>
                          </a:solidFill>
                          <a:effectLst/>
                          <a:latin typeface="Calibri"/>
                          <a:ea typeface="Times New Roman"/>
                          <a:cs typeface="Times New Roman"/>
                        </a:rPr>
                        <a:t>In-center HD</a:t>
                      </a:r>
                      <a:endParaRPr lang="en-US" sz="900" dirty="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7021">
                <a:tc>
                  <a:txBody>
                    <a:bodyPr/>
                    <a:lstStyle/>
                    <a:p>
                      <a:pPr marL="0" marR="0" algn="l">
                        <a:lnSpc>
                          <a:spcPct val="115000"/>
                        </a:lnSpc>
                        <a:spcBef>
                          <a:spcPts val="0"/>
                        </a:spcBef>
                        <a:spcAft>
                          <a:spcPts val="0"/>
                        </a:spcAft>
                      </a:pPr>
                      <a:r>
                        <a:rPr lang="en-US" sz="900" b="1">
                          <a:solidFill>
                            <a:srgbClr val="000000"/>
                          </a:solidFill>
                          <a:effectLst/>
                          <a:latin typeface="Calibri"/>
                          <a:ea typeface="Times New Roman"/>
                          <a:cs typeface="Times New Roman"/>
                        </a:rPr>
                        <a:t>Country</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2009</a:t>
                      </a:r>
                      <a:endParaRPr lang="en-US" sz="9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2010</a:t>
                      </a:r>
                      <a:endParaRPr lang="en-US" sz="9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2012</a:t>
                      </a:r>
                      <a:endParaRPr lang="en-US" sz="9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Argentina</a:t>
                      </a:r>
                      <a:endParaRPr lang="en-US" sz="900">
                        <a:effectLst/>
                        <a:latin typeface="Calibri"/>
                        <a:ea typeface="Calibri"/>
                        <a:cs typeface="Times New Roman"/>
                      </a:endParaRP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95.6</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96.0</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96.0</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96.1</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96.0</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96.0</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95.8</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95.1</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94.8</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94.6</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Australia</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61.3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62.3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67.6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69.6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71.3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71.1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71.1</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Austria</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90.3</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Bahrain</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Bangladesh</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99.1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99.1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99.1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99.0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98.8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98.6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99.6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98.4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98.3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98.2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97.5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94.9</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Belgium, Dutch sp.</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89.7</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Belgium, French sp.</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90.7</a:t>
                      </a:r>
                    </a:p>
                  </a:txBody>
                  <a:tcPr marL="52243" marR="52243" marT="0" marB="0">
                    <a:lnL>
                      <a:noFill/>
                    </a:lnL>
                    <a:lnR>
                      <a:noFill/>
                    </a:lnR>
                    <a:lnT>
                      <a:noFill/>
                    </a:lnT>
                    <a:lnB>
                      <a:noFill/>
                    </a:lnB>
                    <a:solidFill>
                      <a:srgbClr val="FFFFFF"/>
                    </a:solidFill>
                  </a:tcPr>
                </a:tc>
              </a:tr>
              <a:tr h="172342">
                <a:tc>
                  <a:txBody>
                    <a:bodyPr/>
                    <a:lstStyle/>
                    <a:p>
                      <a:pPr marL="0" marR="0" algn="l">
                        <a:lnSpc>
                          <a:spcPct val="115000"/>
                        </a:lnSpc>
                        <a:spcBef>
                          <a:spcPts val="0"/>
                        </a:spcBef>
                        <a:spcAft>
                          <a:spcPts val="0"/>
                        </a:spcAft>
                      </a:pPr>
                      <a:r>
                        <a:rPr lang="en-US" sz="900" b="1" dirty="0">
                          <a:effectLst/>
                          <a:latin typeface="Calibri"/>
                          <a:ea typeface="Calibri"/>
                          <a:cs typeface="Times New Roman"/>
                        </a:rPr>
                        <a:t>Bosnia and Herzegovina</a:t>
                      </a:r>
                      <a:endParaRPr lang="en-US" sz="900" dirty="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95.2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96.5</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dirty="0">
                          <a:effectLst/>
                          <a:latin typeface="Calibri"/>
                          <a:ea typeface="Calibri"/>
                          <a:cs typeface="Times New Roman"/>
                        </a:rPr>
                        <a:t>Brazil</a:t>
                      </a:r>
                      <a:endParaRPr lang="en-US" sz="900" dirty="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91.4</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Canada</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79.4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79.1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78.1</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Chile</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94.0</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Colombia</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63.3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62.4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63.9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63.4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69.1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69.4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69.9</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Croatia</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93.3</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Czech Republic</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91.8</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Denmark</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73.4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71.8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73.0</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Estonia</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85.2</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Finland</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74.6</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France</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92.3</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Greece</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93.4</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Hong Kong</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25.6</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Hungary</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86.1</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Iceland</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71.8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58.8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65.5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70.6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65.8</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Iran</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93.7</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Ireland</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86.3</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Israel</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94.3</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Italy</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a:effectLst/>
                          <a:latin typeface="Calibri"/>
                          <a:ea typeface="Calibri"/>
                          <a:cs typeface="Times New Roman"/>
                        </a:rPr>
                        <a:t>Jalisco (Mexico)</a:t>
                      </a:r>
                      <a:endParaRPr lang="en-US" sz="9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30.1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34.2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41.5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50.6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55.2</a:t>
                      </a:r>
                    </a:p>
                  </a:txBody>
                  <a:tcPr marL="52243" marR="52243" marT="0" marB="0">
                    <a:lnL>
                      <a:noFill/>
                    </a:lnL>
                    <a:lnR>
                      <a:noFill/>
                    </a:lnR>
                    <a:lnT>
                      <a:noFill/>
                    </a:lnT>
                    <a:lnB>
                      <a:noFill/>
                    </a:lnB>
                    <a:solidFill>
                      <a:srgbClr val="FFFFFF"/>
                    </a:solidFill>
                  </a:tcPr>
                </a:tc>
              </a:tr>
              <a:tr h="162134">
                <a:tc>
                  <a:txBody>
                    <a:bodyPr/>
                    <a:lstStyle/>
                    <a:p>
                      <a:pPr marL="0" marR="0" algn="l">
                        <a:lnSpc>
                          <a:spcPct val="115000"/>
                        </a:lnSpc>
                        <a:spcBef>
                          <a:spcPts val="0"/>
                        </a:spcBef>
                        <a:spcAft>
                          <a:spcPts val="0"/>
                        </a:spcAft>
                      </a:pPr>
                      <a:r>
                        <a:rPr lang="en-US" sz="900" b="1" dirty="0">
                          <a:effectLst/>
                          <a:latin typeface="Calibri"/>
                          <a:ea typeface="Calibri"/>
                          <a:cs typeface="Times New Roman"/>
                        </a:rPr>
                        <a:t>Japan</a:t>
                      </a:r>
                      <a:endParaRPr lang="en-US" sz="900" dirty="0">
                        <a:effectLst/>
                        <a:latin typeface="Calibri"/>
                        <a:ea typeface="Calibri"/>
                        <a:cs typeface="Times New Roman"/>
                      </a:endParaRP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95.9</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96.2</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96.5</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96.6</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96.6</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96.8</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96.7</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96.8</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96.7</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96.7</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96.8</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96.9</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96.9</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7" name="Rectangle 6"/>
          <p:cNvSpPr/>
          <p:nvPr/>
        </p:nvSpPr>
        <p:spPr>
          <a:xfrm>
            <a:off x="1066800" y="5955268"/>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spTree>
    <p:extLst>
      <p:ext uri="{BB962C8B-B14F-4D97-AF65-F5344CB8AC3E}">
        <p14:creationId xmlns:p14="http://schemas.microsoft.com/office/powerpoint/2010/main" val="133352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5285"/>
            <a:ext cx="9144000" cy="646331"/>
          </a:xfrm>
          <a:prstGeom prst="rect">
            <a:avLst/>
          </a:prstGeom>
        </p:spPr>
        <p:txBody>
          <a:bodyPr wrap="square">
            <a:spAutoFit/>
          </a:bodyPr>
          <a:lstStyle/>
          <a:p>
            <a:pPr algn="ctr"/>
            <a:r>
              <a:rPr lang="en-US" b="1" dirty="0" smtClean="0"/>
              <a:t>Table 13.6 Distribution of the percentage of prevalent dialysis patients using in-center HD, home HD, or peritoneal dialysis (CAPD/APD/IPD), 2000-2013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38</a:t>
            </a:fld>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408307092"/>
              </p:ext>
            </p:extLst>
          </p:nvPr>
        </p:nvGraphicFramePr>
        <p:xfrm>
          <a:off x="1317546" y="771616"/>
          <a:ext cx="6508908" cy="5211047"/>
        </p:xfrm>
        <a:graphic>
          <a:graphicData uri="http://schemas.openxmlformats.org/drawingml/2006/table">
            <a:tbl>
              <a:tblPr firstRow="1" firstCol="1" bandRow="1"/>
              <a:tblGrid>
                <a:gridCol w="1058556"/>
                <a:gridCol w="387043"/>
                <a:gridCol w="387043"/>
                <a:gridCol w="387043"/>
                <a:gridCol w="418793"/>
                <a:gridCol w="387043"/>
                <a:gridCol w="387043"/>
                <a:gridCol w="387043"/>
                <a:gridCol w="387043"/>
                <a:gridCol w="387043"/>
                <a:gridCol w="387043"/>
                <a:gridCol w="387043"/>
                <a:gridCol w="387043"/>
                <a:gridCol w="387043"/>
                <a:gridCol w="387043"/>
              </a:tblGrid>
              <a:tr h="160776">
                <a:tc>
                  <a:txBody>
                    <a:bodyPr/>
                    <a:lstStyle/>
                    <a:p>
                      <a:endParaRPr lang="en-US" sz="900" dirty="0">
                        <a:effectLst/>
                        <a:latin typeface="Calibri"/>
                      </a:endParaRPr>
                    </a:p>
                  </a:txBody>
                  <a:tcPr marL="49059" marR="49059" marT="0" marB="0" anchor="b">
                    <a:lnL>
                      <a:noFill/>
                    </a:lnL>
                    <a:lnR>
                      <a:noFill/>
                    </a:lnR>
                    <a:lnT>
                      <a:noFill/>
                    </a:lnT>
                    <a:lnB>
                      <a:noFill/>
                    </a:lnB>
                  </a:tcPr>
                </a:tc>
                <a:tc gridSpan="14">
                  <a:txBody>
                    <a:bodyPr/>
                    <a:lstStyle/>
                    <a:p>
                      <a:pPr marL="342900" marR="0" lvl="0" indent="-342900" algn="ctr">
                        <a:lnSpc>
                          <a:spcPct val="115000"/>
                        </a:lnSpc>
                        <a:spcBef>
                          <a:spcPts val="0"/>
                        </a:spcBef>
                        <a:spcAft>
                          <a:spcPts val="0"/>
                        </a:spcAft>
                        <a:buFont typeface="+mj-lt"/>
                        <a:buAutoNum type="alphaLcParenBoth"/>
                      </a:pPr>
                      <a:r>
                        <a:rPr lang="en-US" sz="900" b="1" dirty="0">
                          <a:solidFill>
                            <a:srgbClr val="000000"/>
                          </a:solidFill>
                          <a:effectLst/>
                          <a:latin typeface="Calibri"/>
                          <a:ea typeface="Times New Roman"/>
                          <a:cs typeface="Times New Roman"/>
                        </a:rPr>
                        <a:t>In-center HD</a:t>
                      </a:r>
                      <a:endParaRPr lang="en-US" sz="900" dirty="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017">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Country</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2002</a:t>
                      </a:r>
                      <a:endParaRPr lang="en-US" sz="900" dirty="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2004</a:t>
                      </a:r>
                      <a:endParaRPr lang="en-US" sz="900" dirty="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Rep. of Korea</a:t>
                      </a:r>
                      <a:endParaRPr lang="en-US" sz="900">
                        <a:effectLst/>
                        <a:latin typeface="Calibri"/>
                        <a:ea typeface="Calibri"/>
                        <a:cs typeface="Times New Roman"/>
                      </a:endParaRP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77.2</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76.2</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77.8</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77.4</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77.0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77.7</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78.4</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80.2</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83.1</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84.4</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84.7</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86.5</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87.4</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Kuwait</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89.5</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Lebanon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Malaysia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90.3</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Morelos (Mexico)</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43.2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42.4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Netherlands</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67.6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66.9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69.5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72.2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79.1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79.5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82.4</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New Zealand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34.9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37.6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37.5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41.2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43.3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45.5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47.4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48.6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49.4</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Norway</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82.9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80.5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80.6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80.7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83.2</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Oman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97.1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92.9</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Philippines</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96.1</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Poland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94.8</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Portugal</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93.7</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Qatar</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70.9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77.0</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Romania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80.6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82.8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89.9</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Russia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92.9</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Saudi Arabia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Scotland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68.7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77.8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79.0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80.7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82.6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86.4</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Serbia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89.7</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Singapore</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79.4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79.6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79.2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80.3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82.5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85.6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87.6</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Slovenia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96.3</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South Africa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82.7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83.6</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Spain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88.3</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Sweden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72.7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73.7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74.6</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Switzerland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91.1</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Taiwan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90.8</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Thailand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82.9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92.3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93.9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95.8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94.5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84.1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75.2</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Turkey</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86.9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88.1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87.4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89.6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90.4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91.6</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a:effectLst/>
                          <a:latin typeface="Calibri"/>
                          <a:ea typeface="Calibri"/>
                          <a:cs typeface="Times New Roman"/>
                        </a:rPr>
                        <a:t>United Kingdom^</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73.8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76.3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78.6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78.9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81.1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81.6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81.9</a:t>
                      </a:r>
                    </a:p>
                  </a:txBody>
                  <a:tcPr marL="49059" marR="49059" marT="0" marB="0">
                    <a:lnL>
                      <a:noFill/>
                    </a:lnL>
                    <a:lnR>
                      <a:noFill/>
                    </a:lnR>
                    <a:lnT>
                      <a:noFill/>
                    </a:lnT>
                    <a:lnB>
                      <a:noFill/>
                    </a:lnB>
                    <a:solidFill>
                      <a:schemeClr val="bg2">
                        <a:lumMod val="95000"/>
                      </a:schemeClr>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81.9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81.5</a:t>
                      </a:r>
                    </a:p>
                  </a:txBody>
                  <a:tcPr marL="49059" marR="49059" marT="0" marB="0">
                    <a:lnL>
                      <a:noFill/>
                    </a:lnL>
                    <a:lnR>
                      <a:noFill/>
                    </a:lnR>
                    <a:lnT>
                      <a:noFill/>
                    </a:lnT>
                    <a:lnB>
                      <a:noFill/>
                    </a:lnB>
                    <a:solidFill>
                      <a:schemeClr val="bg2">
                        <a:lumMod val="95000"/>
                      </a:schemeClr>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82.0</a:t>
                      </a:r>
                    </a:p>
                  </a:txBody>
                  <a:tcPr marL="49059" marR="49059" marT="0" marB="0">
                    <a:lnL>
                      <a:noFill/>
                    </a:lnL>
                    <a:lnR>
                      <a:noFill/>
                    </a:lnR>
                    <a:lnT>
                      <a:noFill/>
                    </a:lnT>
                    <a:lnB>
                      <a:noFill/>
                    </a:lnB>
                    <a:solidFill>
                      <a:srgbClr val="FFFFFF"/>
                    </a:solidFill>
                  </a:tcPr>
                </a:tc>
              </a:tr>
              <a:tr h="159750">
                <a:tc>
                  <a:txBody>
                    <a:bodyPr/>
                    <a:lstStyle/>
                    <a:p>
                      <a:pPr marL="0" marR="0">
                        <a:lnSpc>
                          <a:spcPct val="115000"/>
                        </a:lnSpc>
                        <a:spcBef>
                          <a:spcPts val="0"/>
                        </a:spcBef>
                        <a:spcAft>
                          <a:spcPts val="0"/>
                        </a:spcAft>
                      </a:pPr>
                      <a:r>
                        <a:rPr lang="en-US" sz="900" b="1">
                          <a:effectLst/>
                          <a:latin typeface="Calibri"/>
                          <a:ea typeface="Calibri"/>
                          <a:cs typeface="Times New Roman"/>
                        </a:rPr>
                        <a:t>United States</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89.7</a:t>
                      </a:r>
                    </a:p>
                  </a:txBody>
                  <a:tcPr marL="49059" marR="49059" marT="0" marB="0">
                    <a:lnL>
                      <a:noFill/>
                    </a:lnL>
                    <a:lnR>
                      <a:noFill/>
                    </a:lnR>
                    <a:lnT>
                      <a:noFill/>
                    </a:lnT>
                    <a:lnB>
                      <a:noFill/>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90.2</a:t>
                      </a:r>
                    </a:p>
                  </a:txBody>
                  <a:tcPr marL="49059" marR="49059"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90.5</a:t>
                      </a:r>
                    </a:p>
                  </a:txBody>
                  <a:tcPr marL="49059" marR="49059" marT="0" marB="0">
                    <a:lnL>
                      <a:noFill/>
                    </a:lnL>
                    <a:lnR>
                      <a:noFill/>
                    </a:lnR>
                    <a:lnT>
                      <a:noFill/>
                    </a:lnT>
                    <a:lnB>
                      <a:noFill/>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90.7</a:t>
                      </a:r>
                    </a:p>
                  </a:txBody>
                  <a:tcPr marL="49059" marR="49059"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91.1</a:t>
                      </a:r>
                    </a:p>
                  </a:txBody>
                  <a:tcPr marL="49059" marR="49059" marT="0" marB="0">
                    <a:lnL>
                      <a:noFill/>
                    </a:lnL>
                    <a:lnR>
                      <a:noFill/>
                    </a:lnR>
                    <a:lnT>
                      <a:noFill/>
                    </a:lnT>
                    <a:lnB>
                      <a:noFill/>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91.1</a:t>
                      </a:r>
                    </a:p>
                  </a:txBody>
                  <a:tcPr marL="49059" marR="49059"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91.3</a:t>
                      </a:r>
                    </a:p>
                  </a:txBody>
                  <a:tcPr marL="49059" marR="49059" marT="0" marB="0">
                    <a:lnL>
                      <a:noFill/>
                    </a:lnL>
                    <a:lnR>
                      <a:noFill/>
                    </a:lnR>
                    <a:lnT>
                      <a:noFill/>
                    </a:lnT>
                    <a:lnB>
                      <a:noFill/>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91.4</a:t>
                      </a:r>
                    </a:p>
                  </a:txBody>
                  <a:tcPr marL="49059" marR="49059"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91.5</a:t>
                      </a:r>
                    </a:p>
                  </a:txBody>
                  <a:tcPr marL="49059" marR="49059" marT="0" marB="0">
                    <a:lnL>
                      <a:noFill/>
                    </a:lnL>
                    <a:lnR>
                      <a:noFill/>
                    </a:lnR>
                    <a:lnT>
                      <a:noFill/>
                    </a:lnT>
                    <a:lnB>
                      <a:noFill/>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91.3</a:t>
                      </a:r>
                    </a:p>
                  </a:txBody>
                  <a:tcPr marL="49059" marR="49059"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90.9</a:t>
                      </a:r>
                    </a:p>
                  </a:txBody>
                  <a:tcPr marL="49059" marR="49059" marT="0" marB="0">
                    <a:lnL>
                      <a:noFill/>
                    </a:lnL>
                    <a:lnR>
                      <a:noFill/>
                    </a:lnR>
                    <a:lnT>
                      <a:noFill/>
                    </a:lnT>
                    <a:lnB>
                      <a:noFill/>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90.3</a:t>
                      </a:r>
                    </a:p>
                  </a:txBody>
                  <a:tcPr marL="49059" marR="49059" marT="0" marB="0">
                    <a:lnL>
                      <a:noFill/>
                    </a:lnL>
                    <a:lnR>
                      <a:noFill/>
                    </a:lnR>
                    <a:lnT>
                      <a:noFill/>
                    </a:lnT>
                    <a:lnB>
                      <a:noFill/>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89.3</a:t>
                      </a:r>
                    </a:p>
                  </a:txBody>
                  <a:tcPr marL="49059" marR="49059" marT="0" marB="0">
                    <a:lnL>
                      <a:noFill/>
                    </a:lnL>
                    <a:lnR>
                      <a:noFill/>
                    </a:lnR>
                    <a:lnT>
                      <a:noFill/>
                    </a:lnT>
                    <a:lnB>
                      <a:noFill/>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88.7</a:t>
                      </a:r>
                    </a:p>
                  </a:txBody>
                  <a:tcPr marL="49059" marR="49059" marT="0" marB="0">
                    <a:lnL>
                      <a:noFill/>
                    </a:lnL>
                    <a:lnR>
                      <a:noFill/>
                    </a:lnR>
                    <a:lnT>
                      <a:noFill/>
                    </a:lnT>
                    <a:lnB>
                      <a:noFill/>
                    </a:lnB>
                    <a:solidFill>
                      <a:srgbClr val="FFFFFF"/>
                    </a:solidFill>
                  </a:tcPr>
                </a:tc>
              </a:tr>
              <a:tr h="160776">
                <a:tc>
                  <a:txBody>
                    <a:bodyPr/>
                    <a:lstStyle/>
                    <a:p>
                      <a:pPr marL="0" marR="0">
                        <a:lnSpc>
                          <a:spcPct val="115000"/>
                        </a:lnSpc>
                        <a:spcBef>
                          <a:spcPts val="0"/>
                        </a:spcBef>
                        <a:spcAft>
                          <a:spcPts val="0"/>
                        </a:spcAft>
                      </a:pPr>
                      <a:r>
                        <a:rPr lang="en-US" sz="900" b="1" dirty="0">
                          <a:effectLst/>
                          <a:latin typeface="Calibri"/>
                          <a:ea typeface="Calibri"/>
                          <a:cs typeface="Times New Roman"/>
                        </a:rPr>
                        <a:t>Uruguay</a:t>
                      </a:r>
                      <a:endParaRPr lang="en-US" sz="900" dirty="0">
                        <a:effectLst/>
                        <a:latin typeface="Calibri"/>
                        <a:ea typeface="Calibri"/>
                        <a:cs typeface="Times New Roman"/>
                      </a:endParaRP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94.4</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94.9</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93.7</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93.0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92.3</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a:solidFill>
                            <a:schemeClr val="tx1"/>
                          </a:solidFill>
                          <a:effectLst/>
                          <a:latin typeface="Calibri"/>
                          <a:ea typeface="Calibri"/>
                          <a:cs typeface="Times New Roman"/>
                        </a:rPr>
                        <a:t>92.3</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92.6</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a:solidFill>
                            <a:schemeClr val="tx1"/>
                          </a:solidFill>
                          <a:effectLst/>
                          <a:latin typeface="Calibri"/>
                          <a:ea typeface="Calibri"/>
                          <a:cs typeface="Times New Roman"/>
                        </a:rPr>
                        <a:t>90.6</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91.1</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90.8</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90.1</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90.1</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90.3</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chemeClr val="bg2">
                        <a:lumMod val="95000"/>
                      </a:schemeClr>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Calibri"/>
                          <a:ea typeface="Calibri"/>
                          <a:cs typeface="Times New Roman"/>
                        </a:rPr>
                        <a:t>90.6</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Rectangle 7"/>
          <p:cNvSpPr/>
          <p:nvPr/>
        </p:nvSpPr>
        <p:spPr>
          <a:xfrm>
            <a:off x="1236134" y="6019800"/>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spTree>
    <p:extLst>
      <p:ext uri="{BB962C8B-B14F-4D97-AF65-F5344CB8AC3E}">
        <p14:creationId xmlns:p14="http://schemas.microsoft.com/office/powerpoint/2010/main" val="1640434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9144000" cy="646331"/>
          </a:xfrm>
          <a:prstGeom prst="rect">
            <a:avLst/>
          </a:prstGeom>
        </p:spPr>
        <p:txBody>
          <a:bodyPr wrap="square">
            <a:spAutoFit/>
          </a:bodyPr>
          <a:lstStyle/>
          <a:p>
            <a:pPr algn="ctr"/>
            <a:r>
              <a:rPr lang="en-US" b="1" dirty="0" smtClean="0"/>
              <a:t>Table 13.6 Distribution of the percentage of prevalent dialysis patients using in-center HD, home HD, or peritoneal dialysis (CAPD/APD/IPD), 2000-2013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39</a:t>
            </a:fld>
            <a:endParaRPr lang="en-US" b="1" dirty="0"/>
          </a:p>
        </p:txBody>
      </p:sp>
      <p:sp>
        <p:nvSpPr>
          <p:cNvPr id="8" name="Rectangle 7"/>
          <p:cNvSpPr/>
          <p:nvPr/>
        </p:nvSpPr>
        <p:spPr>
          <a:xfrm>
            <a:off x="1066800" y="6130374"/>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graphicFrame>
        <p:nvGraphicFramePr>
          <p:cNvPr id="7" name="Table 6"/>
          <p:cNvGraphicFramePr>
            <a:graphicFrameLocks noGrp="1"/>
          </p:cNvGraphicFramePr>
          <p:nvPr>
            <p:extLst>
              <p:ext uri="{D42A27DB-BD31-4B8C-83A1-F6EECF244321}">
                <p14:modId xmlns:p14="http://schemas.microsoft.com/office/powerpoint/2010/main" val="3977182503"/>
              </p:ext>
            </p:extLst>
          </p:nvPr>
        </p:nvGraphicFramePr>
        <p:xfrm>
          <a:off x="1121355" y="685800"/>
          <a:ext cx="6901290" cy="5339271"/>
        </p:xfrm>
        <a:graphic>
          <a:graphicData uri="http://schemas.openxmlformats.org/drawingml/2006/table">
            <a:tbl>
              <a:tblPr firstRow="1" firstCol="1" bandRow="1"/>
              <a:tblGrid>
                <a:gridCol w="1393536"/>
                <a:gridCol w="393411"/>
                <a:gridCol w="393411"/>
                <a:gridCol w="393411"/>
                <a:gridCol w="393411"/>
                <a:gridCol w="393411"/>
                <a:gridCol w="393411"/>
                <a:gridCol w="393411"/>
                <a:gridCol w="393411"/>
                <a:gridCol w="393411"/>
                <a:gridCol w="393411"/>
                <a:gridCol w="393411"/>
                <a:gridCol w="393411"/>
                <a:gridCol w="393411"/>
                <a:gridCol w="393411"/>
              </a:tblGrid>
              <a:tr h="146860">
                <a:tc>
                  <a:txBody>
                    <a:bodyPr/>
                    <a:lstStyle/>
                    <a:p>
                      <a:endParaRPr lang="en-US" sz="1000" dirty="0">
                        <a:effectLst/>
                        <a:latin typeface="Calibri"/>
                      </a:endParaRPr>
                    </a:p>
                  </a:txBody>
                  <a:tcPr marL="52243" marR="52243" marT="0" marB="0" anchor="b">
                    <a:lnL>
                      <a:noFill/>
                    </a:lnL>
                    <a:lnR>
                      <a:noFill/>
                    </a:lnR>
                    <a:lnT>
                      <a:noFill/>
                    </a:lnT>
                    <a:lnB>
                      <a:noFill/>
                    </a:lnB>
                  </a:tcPr>
                </a:tc>
                <a:tc gridSpan="14">
                  <a:txBody>
                    <a:bodyPr/>
                    <a:lstStyle/>
                    <a:p>
                      <a:pPr marL="0" marR="0" lvl="0" indent="0" algn="ctr">
                        <a:lnSpc>
                          <a:spcPct val="115000"/>
                        </a:lnSpc>
                        <a:spcBef>
                          <a:spcPts val="0"/>
                        </a:spcBef>
                        <a:spcAft>
                          <a:spcPts val="0"/>
                        </a:spcAft>
                        <a:buFont typeface="+mj-lt"/>
                        <a:buNone/>
                      </a:pPr>
                      <a:r>
                        <a:rPr lang="en-US" sz="1000" b="1" dirty="0" smtClean="0">
                          <a:solidFill>
                            <a:srgbClr val="000000"/>
                          </a:solidFill>
                          <a:effectLst/>
                          <a:latin typeface="Calibri"/>
                          <a:ea typeface="Times New Roman"/>
                          <a:cs typeface="Times New Roman"/>
                        </a:rPr>
                        <a:t>(b) CAPD/APD/IPD</a:t>
                      </a:r>
                      <a:endParaRPr lang="en-US" sz="1000" dirty="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7018">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Country</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2000</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2001</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2002</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2003</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2004</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2005</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2006</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2007</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2008</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2009</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2010</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2011</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2012</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2013</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Argentina</a:t>
                      </a:r>
                      <a:endParaRPr lang="en-US" sz="1000">
                        <a:effectLst/>
                        <a:latin typeface="Calibri"/>
                        <a:ea typeface="Calibri"/>
                        <a:cs typeface="Times New Roman"/>
                      </a:endParaRP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3.9</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4.0</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4.2</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4.9</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5.2</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5.4</a:t>
                      </a:r>
                    </a:p>
                  </a:txBody>
                  <a:tcPr marL="52243" marR="5224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Australia</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27.1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26.4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23.9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22.4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22.1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22.0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22.0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19.6</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Austria</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9.6</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Bahrain</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Bangladesh</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1.7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5.1</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Belgium, Dutch sp.</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8.0</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Belgium, French sp.</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7.8</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Bosnia and Herzegovina</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3.5</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Brazil</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8.6</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Canada</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22.2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17.9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17.2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17.5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17.6</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Chile</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6.0</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Colombia</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37.6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32.0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30.1</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Croatia</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6.7</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Czech Republic</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Denmark</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26.1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26.5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25.7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23.9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22.9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21.6</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20.8</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21.2</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Estonia</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14.8</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Finland</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22.7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20.3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20.4</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19.6</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France</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7.1</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Greece</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6.6</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Hong Kong</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81.9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81.1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79.2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77.9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75.6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74.1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72.9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71.8</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Hungary</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13.5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14.2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14.3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13.9</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Iceland</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28.2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33.3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33.8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39.7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29.4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26.2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13.1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16.9</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27.6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34.2</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Iran</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6.3</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Ireland</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11.3</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10.8</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11.6</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11.3</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Israel</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12.5</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11.2</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15.3</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11.5</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8.1</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7.1</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6.4</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6.7</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6.2</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5.9</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effectLst/>
                          <a:latin typeface="Calibri"/>
                          <a:ea typeface="Calibri"/>
                          <a:cs typeface="Times New Roman"/>
                        </a:rPr>
                        <a:t>Italy</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52243" marR="52243" marT="0" marB="0">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Jalisco (Mexico)</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83.0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83.0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82.0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80.0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69.9</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71.7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70.5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65.8</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59.6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58.5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51.3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49.4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44.8</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46860">
                <a:tc>
                  <a:txBody>
                    <a:bodyPr/>
                    <a:lstStyle/>
                    <a:p>
                      <a:pPr marL="0" marR="0">
                        <a:lnSpc>
                          <a:spcPct val="115000"/>
                        </a:lnSpc>
                        <a:spcBef>
                          <a:spcPts val="0"/>
                        </a:spcBef>
                        <a:spcAft>
                          <a:spcPts val="0"/>
                        </a:spcAft>
                      </a:pPr>
                      <a:r>
                        <a:rPr lang="en-US" sz="1000" b="1" dirty="0">
                          <a:solidFill>
                            <a:srgbClr val="000000"/>
                          </a:solidFill>
                          <a:effectLst/>
                          <a:latin typeface="Calibri"/>
                          <a:ea typeface="Calibri"/>
                          <a:cs typeface="Times New Roman"/>
                        </a:rPr>
                        <a:t>Japan</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4.1</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3.9</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3.8</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3.4</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3.4</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3.4</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3.2</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3.3</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3.1</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3.2</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3.2</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3.1</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3.0</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2.9</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590930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30" y="1412510"/>
            <a:ext cx="4000984" cy="4674354"/>
          </a:xfrm>
          <a:prstGeom prst="rect">
            <a:avLst/>
          </a:prstGeom>
        </p:spPr>
      </p:pic>
      <p:sp>
        <p:nvSpPr>
          <p:cNvPr id="3" name="Rectangle 2"/>
          <p:cNvSpPr/>
          <p:nvPr/>
        </p:nvSpPr>
        <p:spPr>
          <a:xfrm>
            <a:off x="584205" y="5604928"/>
            <a:ext cx="3733800" cy="913070"/>
          </a:xfrm>
          <a:prstGeom prst="rect">
            <a:avLst/>
          </a:prstGeom>
        </p:spPr>
        <p:txBody>
          <a:bodyPr wrap="square">
            <a:spAutoFit/>
          </a:bodyPr>
          <a:lstStyle/>
          <a:p>
            <a:r>
              <a:rPr lang="en-US" sz="1600" i="1" baseline="30000" dirty="0" smtClean="0"/>
              <a:t>Data </a:t>
            </a:r>
            <a:r>
              <a:rPr lang="en-US" sz="1600" i="1" baseline="30000" dirty="0"/>
              <a:t>Source</a:t>
            </a:r>
            <a:r>
              <a:rPr lang="en-US" sz="1600" i="1" baseline="30000" dirty="0" smtClean="0"/>
              <a:t>: </a:t>
            </a:r>
            <a:r>
              <a:rPr lang="en-US" sz="1600" i="1" baseline="30000" dirty="0"/>
              <a:t>Special analyses, USRDS ESRD Database. All rates are unadjusted. Data for Croatia are missing from 2006-2011, indicated by the dashed line. Data for U.S. are shown for comparison purposes. Abbreviations: ESRD, end-stage renal disease.</a:t>
            </a:r>
          </a:p>
        </p:txBody>
      </p:sp>
      <p:sp>
        <p:nvSpPr>
          <p:cNvPr id="4" name="Rectangle 3"/>
          <p:cNvSpPr/>
          <p:nvPr/>
        </p:nvSpPr>
        <p:spPr>
          <a:xfrm>
            <a:off x="1257300" y="220135"/>
            <a:ext cx="6629400" cy="666849"/>
          </a:xfrm>
          <a:prstGeom prst="rect">
            <a:avLst/>
          </a:prstGeom>
        </p:spPr>
        <p:txBody>
          <a:bodyPr wrap="square">
            <a:spAutoFit/>
          </a:bodyPr>
          <a:lstStyle/>
          <a:p>
            <a:pPr algn="ctr"/>
            <a:r>
              <a:rPr lang="en-US" sz="2800" b="1" baseline="30000" dirty="0"/>
              <a:t> Figure </a:t>
            </a:r>
            <a:r>
              <a:rPr lang="en-US" sz="2800" b="1" baseline="30000" dirty="0" smtClean="0"/>
              <a:t>13.3 </a:t>
            </a:r>
            <a:r>
              <a:rPr lang="en-US" sz="2800" b="1" baseline="30000" dirty="0"/>
              <a:t>Trends in the incidence of treated ESRD, </a:t>
            </a:r>
            <a:endParaRPr lang="en-US" sz="2800" b="1" baseline="30000" dirty="0" smtClean="0"/>
          </a:p>
          <a:p>
            <a:pPr algn="ctr"/>
            <a:r>
              <a:rPr lang="en-US" sz="2800" b="1" baseline="30000" dirty="0" smtClean="0"/>
              <a:t>per </a:t>
            </a:r>
            <a:r>
              <a:rPr lang="en-US" sz="2800" b="1" baseline="30000" dirty="0"/>
              <a:t>million population, by country, 2000-2013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a:t>
            </a:fld>
            <a:endParaRPr lang="en-US" b="1" dirty="0"/>
          </a:p>
        </p:txBody>
      </p:sp>
      <p:sp>
        <p:nvSpPr>
          <p:cNvPr id="5" name="TextBox 4"/>
          <p:cNvSpPr txBox="1"/>
          <p:nvPr/>
        </p:nvSpPr>
        <p:spPr>
          <a:xfrm>
            <a:off x="194733" y="838155"/>
            <a:ext cx="4161381" cy="430887"/>
          </a:xfrm>
          <a:prstGeom prst="rect">
            <a:avLst/>
          </a:prstGeom>
          <a:noFill/>
        </p:spPr>
        <p:txBody>
          <a:bodyPr wrap="square" rtlCol="0">
            <a:spAutoFit/>
          </a:bodyPr>
          <a:lstStyle/>
          <a:p>
            <a:pPr algn="ctr"/>
            <a:r>
              <a:rPr lang="en-US" sz="1100" b="1" dirty="0"/>
              <a:t>Ten countries having the highest % rise in ESRD incidence rate from 2000/01 to 2012/13, plus the U.S.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292696"/>
            <a:ext cx="3986904" cy="4346104"/>
          </a:xfrm>
          <a:prstGeom prst="rect">
            <a:avLst/>
          </a:prstGeom>
        </p:spPr>
      </p:pic>
      <p:sp>
        <p:nvSpPr>
          <p:cNvPr id="11" name="TextBox 10"/>
          <p:cNvSpPr txBox="1"/>
          <p:nvPr/>
        </p:nvSpPr>
        <p:spPr>
          <a:xfrm>
            <a:off x="4876800" y="838156"/>
            <a:ext cx="4161381" cy="430887"/>
          </a:xfrm>
          <a:prstGeom prst="rect">
            <a:avLst/>
          </a:prstGeom>
          <a:noFill/>
        </p:spPr>
        <p:txBody>
          <a:bodyPr wrap="square" rtlCol="0">
            <a:spAutoFit/>
          </a:bodyPr>
          <a:lstStyle/>
          <a:p>
            <a:pPr algn="ctr"/>
            <a:r>
              <a:rPr lang="en-US" sz="1100" b="1" dirty="0"/>
              <a:t>Five countries having the largest % decline in ESRD incidence rate from 2000/01 to 2012/13</a:t>
            </a:r>
          </a:p>
        </p:txBody>
      </p:sp>
      <p:sp>
        <p:nvSpPr>
          <p:cNvPr id="10" name="Rectangle 9"/>
          <p:cNvSpPr/>
          <p:nvPr/>
        </p:nvSpPr>
        <p:spPr>
          <a:xfrm>
            <a:off x="5206106" y="5604938"/>
            <a:ext cx="3733800" cy="420628"/>
          </a:xfrm>
          <a:prstGeom prst="rect">
            <a:avLst/>
          </a:prstGeom>
        </p:spPr>
        <p:txBody>
          <a:bodyPr wrap="square">
            <a:spAutoFit/>
          </a:bodyPr>
          <a:lstStyle/>
          <a:p>
            <a:r>
              <a:rPr lang="en-US" sz="1600" i="1" baseline="30000" dirty="0" smtClean="0"/>
              <a:t>Data </a:t>
            </a:r>
            <a:r>
              <a:rPr lang="en-US" sz="1600" i="1" baseline="30000" dirty="0"/>
              <a:t>Source</a:t>
            </a:r>
            <a:r>
              <a:rPr lang="en-US" sz="1600" i="1" baseline="30000" dirty="0" smtClean="0"/>
              <a:t>: </a:t>
            </a:r>
            <a:r>
              <a:rPr lang="en-US" sz="1600" i="1" baseline="30000" dirty="0"/>
              <a:t>Special analyses, USRDS ESRD Database. All rates are unadjusted. </a:t>
            </a:r>
            <a:r>
              <a:rPr lang="en-US" sz="1600" i="1" baseline="30000" dirty="0" smtClean="0"/>
              <a:t>Abbreviations</a:t>
            </a:r>
            <a:r>
              <a:rPr lang="en-US" sz="1600" i="1" baseline="30000" dirty="0"/>
              <a:t>: ESRD, end-stage renal disease.</a:t>
            </a:r>
          </a:p>
        </p:txBody>
      </p:sp>
    </p:spTree>
    <p:extLst>
      <p:ext uri="{BB962C8B-B14F-4D97-AF65-F5344CB8AC3E}">
        <p14:creationId xmlns:p14="http://schemas.microsoft.com/office/powerpoint/2010/main" val="2534765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5285"/>
            <a:ext cx="9144000" cy="646331"/>
          </a:xfrm>
          <a:prstGeom prst="rect">
            <a:avLst/>
          </a:prstGeom>
        </p:spPr>
        <p:txBody>
          <a:bodyPr wrap="square">
            <a:spAutoFit/>
          </a:bodyPr>
          <a:lstStyle/>
          <a:p>
            <a:pPr algn="ctr"/>
            <a:r>
              <a:rPr lang="en-US" b="1" dirty="0" smtClean="0"/>
              <a:t>Table 13.6 Distribution of the percentage of prevalent dialysis patients using in-center HD, home HD, or peritoneal dialysis (CAPD/APD/IPD), 2000-2013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40</a:t>
            </a:fld>
            <a:endParaRPr lang="en-US" b="1" dirty="0"/>
          </a:p>
        </p:txBody>
      </p:sp>
      <p:sp>
        <p:nvSpPr>
          <p:cNvPr id="8" name="Rectangle 7"/>
          <p:cNvSpPr/>
          <p:nvPr/>
        </p:nvSpPr>
        <p:spPr>
          <a:xfrm>
            <a:off x="1295400" y="6107668"/>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graphicFrame>
        <p:nvGraphicFramePr>
          <p:cNvPr id="3" name="Table 2"/>
          <p:cNvGraphicFramePr>
            <a:graphicFrameLocks noGrp="1"/>
          </p:cNvGraphicFramePr>
          <p:nvPr>
            <p:extLst>
              <p:ext uri="{D42A27DB-BD31-4B8C-83A1-F6EECF244321}">
                <p14:modId xmlns:p14="http://schemas.microsoft.com/office/powerpoint/2010/main" val="1872185765"/>
              </p:ext>
            </p:extLst>
          </p:nvPr>
        </p:nvGraphicFramePr>
        <p:xfrm>
          <a:off x="1333421" y="804144"/>
          <a:ext cx="6477158" cy="5303524"/>
        </p:xfrm>
        <a:graphic>
          <a:graphicData uri="http://schemas.openxmlformats.org/drawingml/2006/table">
            <a:tbl>
              <a:tblPr firstRow="1" firstCol="1" bandRow="1"/>
              <a:tblGrid>
                <a:gridCol w="1058556"/>
                <a:gridCol w="387043"/>
                <a:gridCol w="387043"/>
                <a:gridCol w="387043"/>
                <a:gridCol w="387043"/>
                <a:gridCol w="387043"/>
                <a:gridCol w="387043"/>
                <a:gridCol w="387043"/>
                <a:gridCol w="387043"/>
                <a:gridCol w="387043"/>
                <a:gridCol w="387043"/>
                <a:gridCol w="387043"/>
                <a:gridCol w="387043"/>
                <a:gridCol w="387043"/>
                <a:gridCol w="387043"/>
              </a:tblGrid>
              <a:tr h="163597">
                <a:tc>
                  <a:txBody>
                    <a:bodyPr/>
                    <a:lstStyle/>
                    <a:p>
                      <a:endParaRPr lang="en-US" sz="900" dirty="0">
                        <a:effectLst/>
                        <a:latin typeface="Calibri"/>
                      </a:endParaRPr>
                    </a:p>
                  </a:txBody>
                  <a:tcPr marL="49059" marR="49059" marT="0" marB="0" anchor="b">
                    <a:lnL>
                      <a:noFill/>
                    </a:lnL>
                    <a:lnR>
                      <a:noFill/>
                    </a:lnR>
                    <a:lnT>
                      <a:noFill/>
                    </a:lnT>
                    <a:lnB>
                      <a:noFill/>
                    </a:lnB>
                  </a:tcPr>
                </a:tc>
                <a:tc gridSpan="14">
                  <a:txBody>
                    <a:bodyPr/>
                    <a:lstStyle/>
                    <a:p>
                      <a:pPr marL="0" marR="0" lvl="0" indent="0" algn="ctr">
                        <a:lnSpc>
                          <a:spcPct val="115000"/>
                        </a:lnSpc>
                        <a:spcBef>
                          <a:spcPts val="0"/>
                        </a:spcBef>
                        <a:spcAft>
                          <a:spcPts val="0"/>
                        </a:spcAft>
                        <a:buFont typeface="+mj-lt"/>
                        <a:buNone/>
                      </a:pPr>
                      <a:r>
                        <a:rPr lang="en-US" sz="900" b="1" dirty="0" smtClean="0">
                          <a:solidFill>
                            <a:srgbClr val="000000"/>
                          </a:solidFill>
                          <a:effectLst/>
                          <a:latin typeface="Calibri"/>
                          <a:ea typeface="Times New Roman"/>
                          <a:cs typeface="Times New Roman"/>
                        </a:rPr>
                        <a:t>(b) CAPD/APD/IPD</a:t>
                      </a:r>
                      <a:endParaRPr lang="en-US" sz="900" dirty="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2017">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Country</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2003</a:t>
                      </a:r>
                      <a:endParaRPr lang="en-US" sz="900" dirty="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Rep. of Korea</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22.8</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23.8</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22.2</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22.6</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23.0</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22.3</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21.6</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19.8</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19.0</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16.9</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15.6</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13.5</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12.6</a:t>
                      </a:r>
                      <a:endParaRPr lang="en-US" sz="900">
                        <a:effectLst/>
                        <a:latin typeface="Calibri"/>
                        <a:ea typeface="Calibri"/>
                        <a:cs typeface="Times New Roman"/>
                      </a:endParaRPr>
                    </a:p>
                  </a:txBody>
                  <a:tcPr marL="49059" marR="4905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Kuwait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Lebanon</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Malaysia</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Morelos (Mexico)</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Netherlands</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New Zealand</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Norway</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Oman</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Philippines</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Poland</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Portugal</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Qatar</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Romania</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Russia</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Saudi Arabia</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Scotland</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Serbia</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Singapore</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Slovenia</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South Africa</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Spain</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Sweden</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Switzerland</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Taiwan</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Thailand</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Turkey</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Kingdom^</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15.2</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States</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8.1</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7.9</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a:t>
                      </a:r>
                      <a:endParaRPr lang="en-US" sz="900">
                        <a:effectLst/>
                        <a:latin typeface="Calibri"/>
                        <a:ea typeface="Calibri"/>
                        <a:cs typeface="Times New Roman"/>
                      </a:endParaRPr>
                    </a:p>
                  </a:txBody>
                  <a:tcPr marL="49059" marR="49059" marT="0" marB="0" anchor="b">
                    <a:lnL>
                      <a:noFill/>
                    </a:lnL>
                    <a:lnR>
                      <a:noFill/>
                    </a:lnR>
                    <a:lnT>
                      <a:noFill/>
                    </a:lnT>
                    <a:lnB>
                      <a:noFill/>
                    </a:lnB>
                    <a:solidFill>
                      <a:srgbClr val="FFFFFF"/>
                    </a:solidFill>
                  </a:tcPr>
                </a:tc>
              </a:tr>
              <a:tr h="163597">
                <a:tc>
                  <a:txBody>
                    <a:bodyPr/>
                    <a:lstStyle/>
                    <a:p>
                      <a:pPr marL="0" marR="0">
                        <a:lnSpc>
                          <a:spcPct val="115000"/>
                        </a:lnSpc>
                        <a:spcBef>
                          <a:spcPts val="0"/>
                        </a:spcBef>
                        <a:spcAft>
                          <a:spcPts val="0"/>
                        </a:spcAft>
                      </a:pPr>
                      <a:r>
                        <a:rPr lang="en-US" sz="900" b="1" dirty="0">
                          <a:solidFill>
                            <a:srgbClr val="000000"/>
                          </a:solidFill>
                          <a:effectLst/>
                          <a:latin typeface="Calibri"/>
                          <a:ea typeface="Calibri"/>
                          <a:cs typeface="Times New Roman"/>
                        </a:rPr>
                        <a:t>Uruguay</a:t>
                      </a:r>
                      <a:endParaRPr lang="en-US" sz="900" dirty="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9.4</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9.7</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9.4</a:t>
                      </a:r>
                      <a:endParaRPr lang="en-US" sz="900" dirty="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986810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5285"/>
            <a:ext cx="9144000" cy="646331"/>
          </a:xfrm>
          <a:prstGeom prst="rect">
            <a:avLst/>
          </a:prstGeom>
        </p:spPr>
        <p:txBody>
          <a:bodyPr wrap="square">
            <a:spAutoFit/>
          </a:bodyPr>
          <a:lstStyle/>
          <a:p>
            <a:pPr algn="ctr"/>
            <a:r>
              <a:rPr lang="en-US" b="1" dirty="0" smtClean="0"/>
              <a:t>Table 13.6 Distribution of the percentage of prevalent dialysis patients using in-center HD, home HD, or peritoneal dialysis (CAPD/APD/IPD), 2000-2013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41</a:t>
            </a:fld>
            <a:endParaRPr lang="en-US" b="1" dirty="0"/>
          </a:p>
        </p:txBody>
      </p:sp>
      <p:sp>
        <p:nvSpPr>
          <p:cNvPr id="8" name="Rectangle 7"/>
          <p:cNvSpPr/>
          <p:nvPr/>
        </p:nvSpPr>
        <p:spPr>
          <a:xfrm>
            <a:off x="1066800" y="6096000"/>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graphicFrame>
        <p:nvGraphicFramePr>
          <p:cNvPr id="5" name="Table 4"/>
          <p:cNvGraphicFramePr>
            <a:graphicFrameLocks noGrp="1"/>
          </p:cNvGraphicFramePr>
          <p:nvPr>
            <p:extLst>
              <p:ext uri="{D42A27DB-BD31-4B8C-83A1-F6EECF244321}">
                <p14:modId xmlns:p14="http://schemas.microsoft.com/office/powerpoint/2010/main" val="2294702440"/>
              </p:ext>
            </p:extLst>
          </p:nvPr>
        </p:nvGraphicFramePr>
        <p:xfrm>
          <a:off x="1121355" y="771616"/>
          <a:ext cx="6901290" cy="5345752"/>
        </p:xfrm>
        <a:graphic>
          <a:graphicData uri="http://schemas.openxmlformats.org/drawingml/2006/table">
            <a:tbl>
              <a:tblPr firstRow="1" firstCol="1" bandRow="1"/>
              <a:tblGrid>
                <a:gridCol w="1393536"/>
                <a:gridCol w="393411"/>
                <a:gridCol w="393411"/>
                <a:gridCol w="393411"/>
                <a:gridCol w="393411"/>
                <a:gridCol w="393411"/>
                <a:gridCol w="393411"/>
                <a:gridCol w="393411"/>
                <a:gridCol w="393411"/>
                <a:gridCol w="393411"/>
                <a:gridCol w="393411"/>
                <a:gridCol w="393411"/>
                <a:gridCol w="393411"/>
                <a:gridCol w="393411"/>
                <a:gridCol w="393411"/>
              </a:tblGrid>
              <a:tr h="173752">
                <a:tc>
                  <a:txBody>
                    <a:bodyPr/>
                    <a:lstStyle/>
                    <a:p>
                      <a:endParaRPr lang="en-US" sz="1000" dirty="0">
                        <a:effectLst/>
                        <a:latin typeface="Calibri"/>
                      </a:endParaRPr>
                    </a:p>
                  </a:txBody>
                  <a:tcPr marL="52243" marR="52243" marT="0" marB="0" anchor="b">
                    <a:lnL>
                      <a:noFill/>
                    </a:lnL>
                    <a:lnR>
                      <a:noFill/>
                    </a:lnR>
                    <a:lnT>
                      <a:noFill/>
                    </a:lnT>
                    <a:lnB>
                      <a:noFill/>
                    </a:lnB>
                  </a:tcPr>
                </a:tc>
                <a:tc gridSpan="14">
                  <a:txBody>
                    <a:bodyPr/>
                    <a:lstStyle/>
                    <a:p>
                      <a:pPr marL="0" marR="0" lvl="0" indent="0" algn="ctr">
                        <a:lnSpc>
                          <a:spcPct val="115000"/>
                        </a:lnSpc>
                        <a:spcBef>
                          <a:spcPts val="0"/>
                        </a:spcBef>
                        <a:spcAft>
                          <a:spcPts val="0"/>
                        </a:spcAft>
                        <a:buFont typeface="+mj-lt"/>
                        <a:buNone/>
                      </a:pPr>
                      <a:r>
                        <a:rPr lang="en-US" sz="1000" b="1" dirty="0" smtClean="0">
                          <a:solidFill>
                            <a:srgbClr val="000000"/>
                          </a:solidFill>
                          <a:effectLst/>
                          <a:latin typeface="Calibri"/>
                          <a:ea typeface="Times New Roman"/>
                          <a:cs typeface="Times New Roman"/>
                        </a:rPr>
                        <a:t>(c) Home </a:t>
                      </a:r>
                      <a:r>
                        <a:rPr lang="en-US" sz="1000" b="1" dirty="0">
                          <a:solidFill>
                            <a:srgbClr val="000000"/>
                          </a:solidFill>
                          <a:effectLst/>
                          <a:latin typeface="Calibri"/>
                          <a:ea typeface="Times New Roman"/>
                          <a:cs typeface="Times New Roman"/>
                        </a:rPr>
                        <a:t>HD</a:t>
                      </a:r>
                      <a:endParaRPr lang="en-US" sz="1000" dirty="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4720">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Country</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2000</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2001</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2002</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2003</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2004</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2005</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2006</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2007</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2008</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2009</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2010</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2011</a:t>
                      </a:r>
                      <a:endParaRPr lang="en-US" sz="100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2012</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2013</a:t>
                      </a:r>
                      <a:endParaRPr lang="en-US" sz="1000" dirty="0">
                        <a:effectLst/>
                        <a:latin typeface="Calibri"/>
                        <a:ea typeface="Calibri"/>
                        <a:cs typeface="Times New Roman"/>
                      </a:endParaRPr>
                    </a:p>
                  </a:txBody>
                  <a:tcPr marL="52243" marR="5224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Argentina</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0.0</a:t>
                      </a:r>
                      <a:endParaRPr lang="en-US" sz="1000" dirty="0">
                        <a:effectLst/>
                        <a:latin typeface="Calibri"/>
                        <a:ea typeface="Calibri"/>
                        <a:cs typeface="Times New Roman"/>
                      </a:endParaRPr>
                    </a:p>
                  </a:txBody>
                  <a:tcPr marL="52243" marR="5224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Australia</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9.8</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9.3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Austria</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Bahrain</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Bangladesh</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Belgium, Dutch sp.</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Belgium, French sp.</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Bosnia and Herzegovina</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Brazil</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Canada</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2.8</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3.9</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Chile</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Colombia</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Croatia</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Czech Republic</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Denmark</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2.3</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solidFill>
                            <a:srgbClr val="000000"/>
                          </a:solidFill>
                          <a:effectLst/>
                          <a:latin typeface="Calibri"/>
                          <a:ea typeface="Calibri"/>
                          <a:cs typeface="Times New Roman"/>
                        </a:rPr>
                        <a:t>4.1</a:t>
                      </a:r>
                      <a:endParaRPr lang="en-US" sz="1000" dirty="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5.9</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Estonia</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Finland</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1.9</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2.9</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2.9</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3.8</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3.9</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3.7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4.1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5.7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France</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0.8</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0.7</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Greece</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Hong Kong</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0.2</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0.9</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Hungary</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Iceland</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1.5</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Iran</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Ireland</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1.1</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1.6</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2.4</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Israel</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solidFill>
                            <a:srgbClr val="000000"/>
                          </a:solidFill>
                          <a:effectLst/>
                          <a:latin typeface="Calibri"/>
                          <a:ea typeface="Calibri"/>
                          <a:cs typeface="Times New Roman"/>
                        </a:rPr>
                        <a:t>Italy</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10.0</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solidFill>
                            <a:srgbClr val="000000"/>
                          </a:solidFill>
                          <a:effectLst/>
                          <a:latin typeface="Calibri"/>
                          <a:ea typeface="Calibri"/>
                          <a:cs typeface="Times New Roman"/>
                        </a:rPr>
                        <a:t>.</a:t>
                      </a:r>
                      <a:endParaRPr lang="en-US" sz="1000">
                        <a:effectLst/>
                        <a:latin typeface="Calibri"/>
                        <a:ea typeface="Calibri"/>
                        <a:cs typeface="Times New Roman"/>
                      </a:endParaRPr>
                    </a:p>
                  </a:txBody>
                  <a:tcPr marL="52243" marR="52243" marT="0" marB="0" anchor="b">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a:effectLst/>
                          <a:latin typeface="Calibri"/>
                          <a:ea typeface="Calibri"/>
                          <a:cs typeface="Times New Roman"/>
                        </a:rPr>
                        <a:t>Jalisco (Mexico)</a:t>
                      </a:r>
                      <a:endParaRPr lang="en-US" sz="1000">
                        <a:effectLst/>
                        <a:latin typeface="Calibri"/>
                        <a:ea typeface="Calibri"/>
                        <a:cs typeface="Times New Roman"/>
                      </a:endParaRP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a:noFill/>
                    </a:lnB>
                    <a:solidFill>
                      <a:srgbClr val="FFFFFF"/>
                    </a:solidFill>
                  </a:tcPr>
                </a:tc>
              </a:tr>
              <a:tr h="173752">
                <a:tc>
                  <a:txBody>
                    <a:bodyPr/>
                    <a:lstStyle/>
                    <a:p>
                      <a:pPr marL="0" marR="0">
                        <a:lnSpc>
                          <a:spcPct val="115000"/>
                        </a:lnSpc>
                        <a:spcBef>
                          <a:spcPts val="0"/>
                        </a:spcBef>
                        <a:spcAft>
                          <a:spcPts val="0"/>
                        </a:spcAft>
                      </a:pPr>
                      <a:r>
                        <a:rPr lang="en-US" sz="1000" b="1" dirty="0">
                          <a:effectLst/>
                          <a:latin typeface="Calibri"/>
                          <a:ea typeface="Calibri"/>
                          <a:cs typeface="Times New Roman"/>
                        </a:rPr>
                        <a:t>Japan</a:t>
                      </a:r>
                      <a:endParaRPr lang="en-US" sz="1000" dirty="0">
                        <a:effectLst/>
                        <a:latin typeface="Calibri"/>
                        <a:ea typeface="Calibri"/>
                        <a:cs typeface="Times New Roman"/>
                      </a:endParaRP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0.0</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0.0</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0.0</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0.1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0.1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0.1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0.1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0.1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0.1</a:t>
                      </a:r>
                    </a:p>
                  </a:txBody>
                  <a:tcPr marL="52243" marR="5224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3208787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4" y="-36731"/>
            <a:ext cx="8991600" cy="646331"/>
          </a:xfrm>
          <a:prstGeom prst="rect">
            <a:avLst/>
          </a:prstGeom>
        </p:spPr>
        <p:txBody>
          <a:bodyPr wrap="square">
            <a:spAutoFit/>
          </a:bodyPr>
          <a:lstStyle/>
          <a:p>
            <a:pPr algn="ctr"/>
            <a:r>
              <a:rPr lang="en-US" b="1" dirty="0" smtClean="0"/>
              <a:t>Table 13.6 Distribution of the percentage of prevalent dialysis patients using in-center HD, home HD, or peritoneal dialysis (CAPD/APD/IPD), 2000-2013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42</a:t>
            </a:fld>
            <a:endParaRPr lang="en-US" b="1" dirty="0"/>
          </a:p>
        </p:txBody>
      </p:sp>
      <p:sp>
        <p:nvSpPr>
          <p:cNvPr id="5" name="Rectangle 4"/>
          <p:cNvSpPr/>
          <p:nvPr/>
        </p:nvSpPr>
        <p:spPr>
          <a:xfrm>
            <a:off x="118533" y="5666522"/>
            <a:ext cx="8991600" cy="810478"/>
          </a:xfrm>
          <a:prstGeom prst="rect">
            <a:avLst/>
          </a:prstGeom>
        </p:spPr>
        <p:txBody>
          <a:bodyPr wrap="square">
            <a:spAutoFit/>
          </a:bodyPr>
          <a:lstStyle/>
          <a:p>
            <a:r>
              <a:rPr lang="en-US" sz="1400" i="1" baseline="30000" dirty="0"/>
              <a:t>Data source: Special analyses, USRDS ESRD Database. Denominator is calculated as the sum of patients receiving HD, PD, or Home HD; does not include patients with other/unknown modality. Data prior to 2013 represents information on CAPD/CCPD. ^United Kingdom: England, Wales, &amp; Northern Ireland (Scotland data reported separately). Data for Spain include 18 of 19 regions. Data for France include 22 regions. Data for Belgium do not include patients younger than 20. Abbreviations: CAPD, continuous ambulatory peritoneal dialysis; APD, automated peritoneal dialysis; IPD, intermittent peritoneal dialysis; CCPD, continuous cycling peritoneal dialysis; ESRD, end-stage renal disease; HD, hemodialysis; PD, peritoneal dialysis; sp., speaking.</a:t>
            </a:r>
          </a:p>
        </p:txBody>
      </p:sp>
      <p:graphicFrame>
        <p:nvGraphicFramePr>
          <p:cNvPr id="3" name="Table 2"/>
          <p:cNvGraphicFramePr>
            <a:graphicFrameLocks noGrp="1"/>
          </p:cNvGraphicFramePr>
          <p:nvPr>
            <p:extLst>
              <p:ext uri="{D42A27DB-BD31-4B8C-83A1-F6EECF244321}">
                <p14:modId xmlns:p14="http://schemas.microsoft.com/office/powerpoint/2010/main" val="2839181997"/>
              </p:ext>
            </p:extLst>
          </p:nvPr>
        </p:nvGraphicFramePr>
        <p:xfrm>
          <a:off x="1257221" y="592667"/>
          <a:ext cx="6477158" cy="5041202"/>
        </p:xfrm>
        <a:graphic>
          <a:graphicData uri="http://schemas.openxmlformats.org/drawingml/2006/table">
            <a:tbl>
              <a:tblPr firstRow="1" firstCol="1" bandRow="1"/>
              <a:tblGrid>
                <a:gridCol w="1058556"/>
                <a:gridCol w="387043"/>
                <a:gridCol w="387043"/>
                <a:gridCol w="387043"/>
                <a:gridCol w="387043"/>
                <a:gridCol w="387043"/>
                <a:gridCol w="387043"/>
                <a:gridCol w="387043"/>
                <a:gridCol w="387043"/>
                <a:gridCol w="387043"/>
                <a:gridCol w="387043"/>
                <a:gridCol w="387043"/>
                <a:gridCol w="387043"/>
                <a:gridCol w="387043"/>
                <a:gridCol w="387043"/>
              </a:tblGrid>
              <a:tr h="151448">
                <a:tc>
                  <a:txBody>
                    <a:bodyPr/>
                    <a:lstStyle/>
                    <a:p>
                      <a:endParaRPr lang="en-US" sz="900" dirty="0">
                        <a:effectLst/>
                        <a:latin typeface="Calibri"/>
                      </a:endParaRPr>
                    </a:p>
                  </a:txBody>
                  <a:tcPr marL="49059" marR="49059" marT="0" marB="0" anchor="b">
                    <a:lnL>
                      <a:noFill/>
                    </a:lnL>
                    <a:lnR>
                      <a:noFill/>
                    </a:lnR>
                    <a:lnT>
                      <a:noFill/>
                    </a:lnT>
                    <a:lnB>
                      <a:noFill/>
                    </a:lnB>
                  </a:tcPr>
                </a:tc>
                <a:tc gridSpan="14">
                  <a:txBody>
                    <a:bodyPr/>
                    <a:lstStyle/>
                    <a:p>
                      <a:pPr marL="0" marR="0" lvl="0" indent="0" algn="ctr">
                        <a:lnSpc>
                          <a:spcPct val="115000"/>
                        </a:lnSpc>
                        <a:spcBef>
                          <a:spcPts val="0"/>
                        </a:spcBef>
                        <a:spcAft>
                          <a:spcPts val="0"/>
                        </a:spcAft>
                        <a:buFont typeface="+mj-lt"/>
                        <a:buNone/>
                      </a:pPr>
                      <a:r>
                        <a:rPr lang="en-US" sz="900" b="1" dirty="0" smtClean="0">
                          <a:solidFill>
                            <a:srgbClr val="000000"/>
                          </a:solidFill>
                          <a:effectLst/>
                          <a:latin typeface="Calibri"/>
                          <a:ea typeface="Times New Roman"/>
                          <a:cs typeface="Times New Roman"/>
                        </a:rPr>
                        <a:t>(c) Home </a:t>
                      </a:r>
                      <a:r>
                        <a:rPr lang="en-US" sz="900" b="1" dirty="0">
                          <a:solidFill>
                            <a:srgbClr val="000000"/>
                          </a:solidFill>
                          <a:effectLst/>
                          <a:latin typeface="Calibri"/>
                          <a:ea typeface="Times New Roman"/>
                          <a:cs typeface="Times New Roman"/>
                        </a:rPr>
                        <a:t>HD</a:t>
                      </a:r>
                      <a:endParaRPr lang="en-US" sz="900" dirty="0">
                        <a:effectLst/>
                        <a:latin typeface="Calibri"/>
                        <a:ea typeface="Calibri"/>
                        <a:cs typeface="Times New Roman"/>
                      </a:endParaRPr>
                    </a:p>
                  </a:txBody>
                  <a:tcPr marL="49059" marR="49059"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1448">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Country</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2009</a:t>
                      </a:r>
                      <a:endParaRPr lang="en-US" sz="900" dirty="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2010</a:t>
                      </a:r>
                      <a:endParaRPr lang="en-US" sz="900" dirty="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49059" marR="4905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Rep. of Korea</a:t>
                      </a:r>
                      <a:endParaRPr lang="en-US" sz="900">
                        <a:effectLst/>
                        <a:latin typeface="Calibri"/>
                        <a:ea typeface="Calibri"/>
                        <a:cs typeface="Times New Roman"/>
                      </a:endParaRP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Kuwait</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Lebanon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Malaysia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0.8</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Morelos (Mexico)</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Netherlands</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2.1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3.3</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New Zealand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14.8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15.7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16.6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18.4</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Norway</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0.6</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Oman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Philippines</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Poland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Portugal</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Qatar</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Romania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Russia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Saudi Arabia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Scotland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Serbia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0.6</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Singapore</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Slovenia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South Africa</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Spain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Sweden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2.9</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3.7</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Switzerland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0.5</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Taiwan</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Thailand</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Turkey</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0.3</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United Kingdom^</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2.1</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2.8</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3.4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4.0</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4.2</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United States</a:t>
                      </a:r>
                      <a:endParaRPr lang="en-US" sz="900">
                        <a:effectLst/>
                        <a:latin typeface="Calibri"/>
                        <a:ea typeface="Calibri"/>
                        <a:cs typeface="Times New Roman"/>
                      </a:endParaRP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0.4</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0.4</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0.5</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0.6</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0.7</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0.9</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1.0</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1.2</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1.3</a:t>
                      </a:r>
                    </a:p>
                  </a:txBody>
                  <a:tcPr marL="49059" marR="49059"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1.7</a:t>
                      </a:r>
                    </a:p>
                  </a:txBody>
                  <a:tcPr marL="49059" marR="49059"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1.8</a:t>
                      </a:r>
                    </a:p>
                  </a:txBody>
                  <a:tcPr marL="49059" marR="49059" marT="0" marB="0">
                    <a:lnL>
                      <a:noFill/>
                    </a:lnL>
                    <a:lnR>
                      <a:noFill/>
                    </a:lnR>
                    <a:lnT>
                      <a:noFill/>
                    </a:lnT>
                    <a:lnB>
                      <a:noFill/>
                    </a:lnB>
                    <a:solidFill>
                      <a:srgbClr val="FFFFFF"/>
                    </a:solidFill>
                  </a:tcPr>
                </a:tc>
              </a:tr>
              <a:tr h="151448">
                <a:tc>
                  <a:txBody>
                    <a:bodyPr/>
                    <a:lstStyle/>
                    <a:p>
                      <a:pPr marL="0" marR="0">
                        <a:lnSpc>
                          <a:spcPct val="115000"/>
                        </a:lnSpc>
                        <a:spcBef>
                          <a:spcPts val="0"/>
                        </a:spcBef>
                        <a:spcAft>
                          <a:spcPts val="0"/>
                        </a:spcAft>
                      </a:pPr>
                      <a:r>
                        <a:rPr lang="en-US" sz="900" b="1">
                          <a:effectLst/>
                          <a:latin typeface="Calibri"/>
                          <a:ea typeface="Calibri"/>
                          <a:cs typeface="Times New Roman"/>
                        </a:rPr>
                        <a:t>Uruguay</a:t>
                      </a:r>
                      <a:endParaRPr lang="en-US" sz="900">
                        <a:effectLst/>
                        <a:latin typeface="Calibri"/>
                        <a:ea typeface="Calibri"/>
                        <a:cs typeface="Times New Roman"/>
                      </a:endParaRP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effectLst/>
                          <a:latin typeface="Calibri"/>
                          <a:ea typeface="Calibri"/>
                          <a:cs typeface="Times New Roman"/>
                        </a:rPr>
                        <a:t>0.0</a:t>
                      </a:r>
                    </a:p>
                  </a:txBody>
                  <a:tcPr marL="49059" marR="4905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9533795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667" y="4495800"/>
            <a:ext cx="4343400" cy="1754326"/>
          </a:xfrm>
          <a:prstGeom prst="rect">
            <a:avLst/>
          </a:prstGeom>
        </p:spPr>
        <p:txBody>
          <a:bodyPr wrap="square">
            <a:spAutoFit/>
          </a:bodyPr>
          <a:lstStyle/>
          <a:p>
            <a:r>
              <a:rPr lang="en-US" i="1" baseline="30000" dirty="0"/>
              <a:t>Data source: Special analyses, USRDS ESRD Database. Data presented only for countries from which relevant information was available. All rates are unadjusted. ^United Kingdom: England, Wales, &amp; Northern Ireland (Scotland data reported separately). Data for Belgium do not include patients younger than 20. Data for France include 22 regions. Transplant data for Romania are limited to that available in dialysis center reports and includes only non-preemptive transplants. Data for Spain include all regions. Abbreviations: sp., speaking.</a:t>
            </a:r>
          </a:p>
        </p:txBody>
      </p:sp>
      <p:sp>
        <p:nvSpPr>
          <p:cNvPr id="4" name="Rectangle 3"/>
          <p:cNvSpPr/>
          <p:nvPr/>
        </p:nvSpPr>
        <p:spPr>
          <a:xfrm>
            <a:off x="33867" y="211669"/>
            <a:ext cx="4690533" cy="646331"/>
          </a:xfrm>
          <a:prstGeom prst="rect">
            <a:avLst/>
          </a:prstGeom>
        </p:spPr>
        <p:txBody>
          <a:bodyPr wrap="square">
            <a:spAutoFit/>
          </a:bodyPr>
          <a:lstStyle/>
          <a:p>
            <a:pPr algn="ctr"/>
            <a:r>
              <a:rPr lang="en-US" b="1" dirty="0"/>
              <a:t> Figure </a:t>
            </a:r>
            <a:r>
              <a:rPr lang="en-US" b="1" dirty="0" smtClean="0"/>
              <a:t>13.18 Kidney transplantation rate, per million population, by country, 2013</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43</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2070" y="439279"/>
            <a:ext cx="2336530" cy="5841332"/>
          </a:xfrm>
          <a:prstGeom prst="rect">
            <a:avLst/>
          </a:prstGeom>
        </p:spPr>
      </p:pic>
      <p:sp>
        <p:nvSpPr>
          <p:cNvPr id="8" name="TextBox 7"/>
          <p:cNvSpPr txBox="1"/>
          <p:nvPr/>
        </p:nvSpPr>
        <p:spPr>
          <a:xfrm>
            <a:off x="5791200" y="187567"/>
            <a:ext cx="2057400" cy="261610"/>
          </a:xfrm>
          <a:prstGeom prst="rect">
            <a:avLst/>
          </a:prstGeom>
          <a:noFill/>
        </p:spPr>
        <p:txBody>
          <a:bodyPr wrap="square" rtlCol="0">
            <a:spAutoFit/>
          </a:bodyPr>
          <a:lstStyle/>
          <a:p>
            <a:r>
              <a:rPr lang="en-US" sz="1100" b="1" dirty="0" smtClean="0"/>
              <a:t>(a) Per million population</a:t>
            </a:r>
            <a:endParaRPr lang="en-US" sz="1100" b="1" dirty="0"/>
          </a:p>
        </p:txBody>
      </p:sp>
    </p:spTree>
    <p:extLst>
      <p:ext uri="{BB962C8B-B14F-4D97-AF65-F5344CB8AC3E}">
        <p14:creationId xmlns:p14="http://schemas.microsoft.com/office/powerpoint/2010/main" val="15134908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667" y="4495800"/>
            <a:ext cx="4343400" cy="1754326"/>
          </a:xfrm>
          <a:prstGeom prst="rect">
            <a:avLst/>
          </a:prstGeom>
        </p:spPr>
        <p:txBody>
          <a:bodyPr wrap="square">
            <a:spAutoFit/>
          </a:bodyPr>
          <a:lstStyle/>
          <a:p>
            <a:r>
              <a:rPr lang="en-US" i="1" baseline="30000" dirty="0"/>
              <a:t>Data source: Special analyses, USRDS ESRD Database. Data presented only for countries from which relevant information was available. All rates are unadjusted. ^United Kingdom: England, Wales, &amp; Northern Ireland (Scotland data reported separately). Data for Belgium do not include patients younger than 20. Data for France include 22 regions. Transplant data for Romania are limited to that available in dialysis center reports, and include only non-preemptive transplants. Data for Spain include all regions. Abbreviations: sp., speaking.</a:t>
            </a:r>
          </a:p>
        </p:txBody>
      </p:sp>
      <p:sp>
        <p:nvSpPr>
          <p:cNvPr id="4" name="Rectangle 3"/>
          <p:cNvSpPr/>
          <p:nvPr/>
        </p:nvSpPr>
        <p:spPr>
          <a:xfrm>
            <a:off x="33867" y="211669"/>
            <a:ext cx="4690533" cy="646331"/>
          </a:xfrm>
          <a:prstGeom prst="rect">
            <a:avLst/>
          </a:prstGeom>
        </p:spPr>
        <p:txBody>
          <a:bodyPr wrap="square">
            <a:spAutoFit/>
          </a:bodyPr>
          <a:lstStyle/>
          <a:p>
            <a:pPr algn="ctr"/>
            <a:r>
              <a:rPr lang="en-US" b="1" dirty="0"/>
              <a:t> Figure </a:t>
            </a:r>
            <a:r>
              <a:rPr lang="en-US" b="1" dirty="0" smtClean="0"/>
              <a:t>13.18 Kidney transplantation rate, per 1000 dialysis patients, by country, 2013</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44</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7804" y="426584"/>
            <a:ext cx="3792796" cy="5689194"/>
          </a:xfrm>
          <a:prstGeom prst="rect">
            <a:avLst/>
          </a:prstGeom>
        </p:spPr>
      </p:pic>
      <p:sp>
        <p:nvSpPr>
          <p:cNvPr id="8" name="TextBox 7"/>
          <p:cNvSpPr txBox="1"/>
          <p:nvPr/>
        </p:nvSpPr>
        <p:spPr>
          <a:xfrm>
            <a:off x="5367862" y="211669"/>
            <a:ext cx="2057400" cy="261610"/>
          </a:xfrm>
          <a:prstGeom prst="rect">
            <a:avLst/>
          </a:prstGeom>
          <a:noFill/>
        </p:spPr>
        <p:txBody>
          <a:bodyPr wrap="square" rtlCol="0">
            <a:spAutoFit/>
          </a:bodyPr>
          <a:lstStyle/>
          <a:p>
            <a:r>
              <a:rPr lang="en-US" sz="1100" b="1" dirty="0" smtClean="0"/>
              <a:t>(b) Per 1000 dialysis patients</a:t>
            </a:r>
            <a:endParaRPr lang="en-US" sz="1100" b="1" dirty="0"/>
          </a:p>
        </p:txBody>
      </p:sp>
    </p:spTree>
    <p:extLst>
      <p:ext uri="{BB962C8B-B14F-4D97-AF65-F5344CB8AC3E}">
        <p14:creationId xmlns:p14="http://schemas.microsoft.com/office/powerpoint/2010/main" val="13110163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4" y="96994"/>
            <a:ext cx="9160934" cy="646331"/>
          </a:xfrm>
          <a:prstGeom prst="rect">
            <a:avLst/>
          </a:prstGeom>
        </p:spPr>
        <p:txBody>
          <a:bodyPr wrap="square">
            <a:spAutoFit/>
          </a:bodyPr>
          <a:lstStyle/>
          <a:p>
            <a:pPr algn="ctr"/>
            <a:r>
              <a:rPr lang="en-US" b="1" dirty="0" smtClean="0"/>
              <a:t>Table 13.7 Kidney transplantation rates, per million population, </a:t>
            </a:r>
          </a:p>
          <a:p>
            <a:pPr algn="ctr"/>
            <a:r>
              <a:rPr lang="en-US" b="1" dirty="0" smtClean="0"/>
              <a:t>by country 2000-2013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45</a:t>
            </a:fld>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847853329"/>
              </p:ext>
            </p:extLst>
          </p:nvPr>
        </p:nvGraphicFramePr>
        <p:xfrm>
          <a:off x="580658" y="717925"/>
          <a:ext cx="7982685" cy="5394949"/>
        </p:xfrm>
        <a:graphic>
          <a:graphicData uri="http://schemas.openxmlformats.org/drawingml/2006/table">
            <a:tbl>
              <a:tblPr firstRow="1" firstCol="1" bandRow="1"/>
              <a:tblGrid>
                <a:gridCol w="1386628"/>
                <a:gridCol w="386503"/>
                <a:gridCol w="386503"/>
                <a:gridCol w="386503"/>
                <a:gridCol w="386503"/>
                <a:gridCol w="386503"/>
                <a:gridCol w="386503"/>
                <a:gridCol w="386503"/>
                <a:gridCol w="386503"/>
                <a:gridCol w="386503"/>
                <a:gridCol w="386503"/>
                <a:gridCol w="386503"/>
                <a:gridCol w="386503"/>
                <a:gridCol w="386503"/>
                <a:gridCol w="386503"/>
                <a:gridCol w="1185015"/>
              </a:tblGrid>
              <a:tr h="336486">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 change from</a:t>
                      </a:r>
                      <a:br>
                        <a:rPr lang="en-US" sz="900" b="1">
                          <a:solidFill>
                            <a:srgbClr val="000000"/>
                          </a:solidFill>
                          <a:effectLst/>
                          <a:latin typeface="Calibri"/>
                          <a:ea typeface="Times New Roman"/>
                          <a:cs typeface="Times New Roman"/>
                        </a:rPr>
                      </a:br>
                      <a:r>
                        <a:rPr lang="en-US" sz="900" b="1">
                          <a:solidFill>
                            <a:srgbClr val="000000"/>
                          </a:solidFill>
                          <a:effectLst/>
                          <a:latin typeface="Calibri"/>
                          <a:ea typeface="Times New Roman"/>
                          <a:cs typeface="Times New Roman"/>
                        </a:rPr>
                        <a:t>2000/01 to 2012/13</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Argentina</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19.1</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21.7</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23.0</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25.1</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26.4</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27.9</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28.3</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30.3</a:t>
                      </a:r>
                      <a:endParaRPr lang="en-US" sz="900">
                        <a:effectLst/>
                        <a:latin typeface="Calibri"/>
                        <a:ea typeface="Calibri"/>
                        <a:cs typeface="Times New Roman"/>
                      </a:endParaRPr>
                    </a:p>
                  </a:txBody>
                  <a:tcPr marL="48789" marR="48789"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30.5</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Australia</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39.5</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38.8</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Austria</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45.9</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1.5</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Bahrain</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Bangladesh</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0.7</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100</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Belgium, Dutch sp.</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41.2</a:t>
                      </a:r>
                      <a:endParaRPr lang="en-US" sz="900" dirty="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41.0</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-2.2</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Belgium, French sp.</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34.9</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Bosnia and Herzegovina</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Brazil</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27.0</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Canada</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Chile</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14.9</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-10.2</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Colombia</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16.1</a:t>
                      </a:r>
                      <a:endParaRPr lang="en-US" sz="900" dirty="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29.0</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40.3</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Croatia</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58.6</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348</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Czech Republic</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43.8</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37.3</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Denmark</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27.9</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Estonia</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35.7</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Finland</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34.4</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France</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48.4</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Greece</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14.7</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7.8</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Hong Kong</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11.3</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78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Hungary</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29.4</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Iceland</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0.0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24.7</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2.4</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Iran</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34.5</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Ireland</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40.3</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Israel</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23.9</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38.1</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5.9</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Jalisco (Mexico)</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57.7</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16.5</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Japan</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12.5</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Rep. of Korea</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17.6</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15.2</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18.8</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24.5</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25.1</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31.7</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34.4</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114.5</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Kuwait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18.3</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16.6</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Lebanon</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19.0</a:t>
                      </a:r>
                      <a:endParaRPr lang="en-US" sz="900">
                        <a:effectLst/>
                        <a:latin typeface="Calibri"/>
                        <a:ea typeface="Calibri"/>
                        <a:cs typeface="Times New Roman"/>
                      </a:endParaRPr>
                    </a:p>
                  </a:txBody>
                  <a:tcPr marL="48789" marR="48789"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3156">
                <a:tc>
                  <a:txBody>
                    <a:bodyPr/>
                    <a:lstStyle/>
                    <a:p>
                      <a:pPr marL="0" marR="0">
                        <a:lnSpc>
                          <a:spcPct val="115000"/>
                        </a:lnSpc>
                        <a:spcBef>
                          <a:spcPts val="0"/>
                        </a:spcBef>
                        <a:spcAft>
                          <a:spcPts val="0"/>
                        </a:spcAft>
                      </a:pPr>
                      <a:r>
                        <a:rPr lang="en-US" sz="900" b="1" dirty="0">
                          <a:solidFill>
                            <a:srgbClr val="000000"/>
                          </a:solidFill>
                          <a:effectLst/>
                          <a:latin typeface="Calibri"/>
                          <a:ea typeface="Calibri"/>
                          <a:cs typeface="Times New Roman"/>
                        </a:rPr>
                        <a:t>Malaysia</a:t>
                      </a:r>
                      <a:endParaRPr lang="en-US" sz="900" dirty="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7.4</a:t>
                      </a:r>
                      <a:endParaRPr lang="en-US" sz="900" dirty="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6.2</a:t>
                      </a:r>
                      <a:endParaRPr lang="en-US" sz="900" dirty="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8.2</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a:t>
                      </a:r>
                      <a:endParaRPr lang="en-US" sz="90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4.4</a:t>
                      </a:r>
                      <a:endParaRPr lang="en-US" sz="900" dirty="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3.6</a:t>
                      </a:r>
                      <a:endParaRPr lang="en-US" sz="900" dirty="0">
                        <a:effectLst/>
                        <a:latin typeface="Calibri"/>
                        <a:ea typeface="Calibri"/>
                        <a:cs typeface="Times New Roman"/>
                      </a:endParaRPr>
                    </a:p>
                  </a:txBody>
                  <a:tcPr marL="48789" marR="48789"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3.3</a:t>
                      </a:r>
                      <a:endParaRPr lang="en-US" sz="900" dirty="0">
                        <a:effectLst/>
                        <a:latin typeface="Calibri"/>
                        <a:ea typeface="Calibri"/>
                        <a:cs typeface="Times New Roman"/>
                      </a:endParaRPr>
                    </a:p>
                  </a:txBody>
                  <a:tcPr marL="48789" marR="48789"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-45.7</a:t>
                      </a:r>
                      <a:endParaRPr lang="en-US" sz="900" dirty="0">
                        <a:effectLst/>
                        <a:latin typeface="Calibri"/>
                        <a:ea typeface="Calibri"/>
                        <a:cs typeface="Times New Roman"/>
                      </a:endParaRPr>
                    </a:p>
                  </a:txBody>
                  <a:tcPr marL="48789" marR="48789"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7" name="Rectangle 6"/>
          <p:cNvSpPr/>
          <p:nvPr/>
        </p:nvSpPr>
        <p:spPr>
          <a:xfrm>
            <a:off x="533400" y="6096000"/>
            <a:ext cx="4267200" cy="338554"/>
          </a:xfrm>
          <a:prstGeom prst="rect">
            <a:avLst/>
          </a:prstGeom>
        </p:spPr>
        <p:txBody>
          <a:bodyPr wrap="square">
            <a:spAutoFit/>
          </a:bodyPr>
          <a:lstStyle/>
          <a:p>
            <a:r>
              <a:rPr lang="en-US" sz="1600" i="1" baseline="30000" dirty="0" smtClean="0"/>
              <a:t>(Continue</a:t>
            </a:r>
            <a:r>
              <a:rPr lang="en-US" sz="1600" i="1" dirty="0" smtClean="0"/>
              <a:t> </a:t>
            </a:r>
            <a:r>
              <a:rPr lang="en-US" sz="1600" i="1" baseline="30000" dirty="0" smtClean="0"/>
              <a:t>on the next slide)</a:t>
            </a:r>
            <a:endParaRPr lang="en-US" sz="1600" i="1" baseline="30000" dirty="0"/>
          </a:p>
        </p:txBody>
      </p:sp>
    </p:spTree>
    <p:extLst>
      <p:ext uri="{BB962C8B-B14F-4D97-AF65-F5344CB8AC3E}">
        <p14:creationId xmlns:p14="http://schemas.microsoft.com/office/powerpoint/2010/main" val="14655784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4" y="96994"/>
            <a:ext cx="9160934" cy="646331"/>
          </a:xfrm>
          <a:prstGeom prst="rect">
            <a:avLst/>
          </a:prstGeom>
        </p:spPr>
        <p:txBody>
          <a:bodyPr wrap="square">
            <a:spAutoFit/>
          </a:bodyPr>
          <a:lstStyle/>
          <a:p>
            <a:pPr algn="ctr"/>
            <a:r>
              <a:rPr lang="en-US" b="1" dirty="0" smtClean="0"/>
              <a:t>Table 13.7 Kidney transplantation rates, per million population, </a:t>
            </a:r>
          </a:p>
          <a:p>
            <a:pPr algn="ctr"/>
            <a:r>
              <a:rPr lang="en-US" b="1" dirty="0" smtClean="0"/>
              <a:t>by country 2000-2013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46</a:t>
            </a:fld>
            <a:endParaRPr lang="en-US" b="1" dirty="0"/>
          </a:p>
        </p:txBody>
      </p:sp>
      <p:sp>
        <p:nvSpPr>
          <p:cNvPr id="5" name="Rectangle 4"/>
          <p:cNvSpPr/>
          <p:nvPr/>
        </p:nvSpPr>
        <p:spPr>
          <a:xfrm>
            <a:off x="76200" y="5410200"/>
            <a:ext cx="9067800" cy="900246"/>
          </a:xfrm>
          <a:prstGeom prst="rect">
            <a:avLst/>
          </a:prstGeom>
        </p:spPr>
        <p:txBody>
          <a:bodyPr wrap="square">
            <a:spAutoFit/>
          </a:bodyPr>
          <a:lstStyle/>
          <a:p>
            <a:r>
              <a:rPr lang="en-US" sz="1050" i="1" dirty="0"/>
              <a:t>Data source: Special analyses, USRDS ESRD Database. Data presented only for countries from which relevant information was available. Prevalence is unadjusted. ^United Kingdom: England, Wales, &amp; Northern Ireland (Scotland data reported separately). Data for France include 15 regions in 2006, 18 in 2007, 20 in 2008, and 22 in 2009-2013. Data for Belgium do not include patients younger than 20. There is underreporting of prevalent transplant patients in Turkey . </a:t>
            </a:r>
            <a:r>
              <a:rPr lang="en-US" sz="1050" i="1" baseline="30000" dirty="0" smtClean="0"/>
              <a:t>a</a:t>
            </a:r>
            <a:r>
              <a:rPr lang="en-US" sz="1050" i="1" dirty="0" smtClean="0"/>
              <a:t>% </a:t>
            </a:r>
            <a:r>
              <a:rPr lang="en-US" sz="1050" i="1" dirty="0"/>
              <a:t>change is calculated as the percent difference between the average prevalence in 2012 and 2013 and the average in 2000 and 2001. Abbreviations: ESRD, end-stage renal disease; sp., speaking; . signifies data not reported.</a:t>
            </a:r>
          </a:p>
        </p:txBody>
      </p:sp>
      <p:graphicFrame>
        <p:nvGraphicFramePr>
          <p:cNvPr id="3" name="Table 2"/>
          <p:cNvGraphicFramePr>
            <a:graphicFrameLocks noGrp="1"/>
          </p:cNvGraphicFramePr>
          <p:nvPr>
            <p:extLst>
              <p:ext uri="{D42A27DB-BD31-4B8C-83A1-F6EECF244321}">
                <p14:modId xmlns:p14="http://schemas.microsoft.com/office/powerpoint/2010/main" val="3655452973"/>
              </p:ext>
            </p:extLst>
          </p:nvPr>
        </p:nvGraphicFramePr>
        <p:xfrm>
          <a:off x="618206" y="709458"/>
          <a:ext cx="7983787" cy="4663447"/>
        </p:xfrm>
        <a:graphic>
          <a:graphicData uri="http://schemas.openxmlformats.org/drawingml/2006/table">
            <a:tbl>
              <a:tblPr firstRow="1" firstCol="1" bandRow="1"/>
              <a:tblGrid>
                <a:gridCol w="1067774"/>
                <a:gridCol w="396261"/>
                <a:gridCol w="396261"/>
                <a:gridCol w="396261"/>
                <a:gridCol w="396261"/>
                <a:gridCol w="396261"/>
                <a:gridCol w="396261"/>
                <a:gridCol w="396261"/>
                <a:gridCol w="396261"/>
                <a:gridCol w="396261"/>
                <a:gridCol w="396261"/>
                <a:gridCol w="396261"/>
                <a:gridCol w="396261"/>
                <a:gridCol w="396261"/>
                <a:gridCol w="396261"/>
                <a:gridCol w="1368359"/>
              </a:tblGrid>
              <a:tr h="330946">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2006</a:t>
                      </a:r>
                      <a:endParaRPr lang="en-US" sz="900" dirty="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2010</a:t>
                      </a:r>
                      <a:endParaRPr lang="en-US" sz="900" dirty="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 change from 2000/01 to 2012/13</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Morelos (Mexico)</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54.6</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44.5</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Netherlands</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56.4</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65.8</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New Zealand</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26.1</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-8.4</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Norway</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53.0</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21.3</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Oman</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a:t>
                      </a:r>
                      <a:endParaRPr lang="en-US" sz="900" dirty="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18.2</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Philippines</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3.1</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Poland</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29.3</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Portugal</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42.4</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Qatar</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19.4</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Romania</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8.9</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Russia</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6.7</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111.1</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Saudi Arabia</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18.6</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Scotland</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50.7</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40.9</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Serbia</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16.6</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Singapore</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17.9</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-16.5</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Slovenia</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29.1</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South Africa</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Spain</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54.1</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Sweden</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43.2</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26.7</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Switzerland</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38.5</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Taiwan</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-20</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Thailand</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127.5</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Turkey</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7.7</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38.4</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519.4</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Ukraine</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Kingdom^</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50.5</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States</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52.3</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53.9</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55.2</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55.8</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61.6</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58.1</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58.5</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57.0</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55.4</a:t>
                      </a:r>
                      <a:endParaRPr lang="en-US" sz="900">
                        <a:effectLst/>
                        <a:latin typeface="Calibri"/>
                        <a:ea typeface="Calibri"/>
                        <a:cs typeface="Times New Roman"/>
                      </a:endParaRPr>
                    </a:p>
                  </a:txBody>
                  <a:tcPr marL="53668" marR="53668"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55.7</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4.6</a:t>
                      </a:r>
                      <a:endParaRPr lang="en-US" sz="90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046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Uruguay</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17.4</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27.1</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20.9</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35.4</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42.8</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28.9</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37.5</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35.0</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25.6</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39.0</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25.3</a:t>
                      </a:r>
                      <a:endParaRPr lang="en-US" sz="9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32.0</a:t>
                      </a:r>
                      <a:endParaRPr lang="en-US" sz="9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75.2</a:t>
                      </a:r>
                      <a:endParaRPr lang="en-US" sz="900" dirty="0">
                        <a:effectLst/>
                        <a:latin typeface="Calibri"/>
                        <a:ea typeface="Calibri"/>
                        <a:cs typeface="Times New Roman"/>
                      </a:endParaRPr>
                    </a:p>
                  </a:txBody>
                  <a:tcPr marL="53668" marR="5366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689947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211669"/>
            <a:ext cx="8915400" cy="379591"/>
          </a:xfrm>
          <a:prstGeom prst="rect">
            <a:avLst/>
          </a:prstGeom>
        </p:spPr>
        <p:txBody>
          <a:bodyPr wrap="square">
            <a:spAutoFit/>
          </a:bodyPr>
          <a:lstStyle/>
          <a:p>
            <a:pPr algn="ctr"/>
            <a:r>
              <a:rPr lang="en-US" sz="2800" b="1" baseline="30000" dirty="0"/>
              <a:t> </a:t>
            </a:r>
            <a:r>
              <a:rPr lang="en-US" b="1" dirty="0"/>
              <a:t>Figure </a:t>
            </a:r>
            <a:r>
              <a:rPr lang="en-US" b="1" dirty="0" smtClean="0"/>
              <a:t>13.19 Kidney transplantation rate, per million population, by country, 2000-2013</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47</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78" y="1061907"/>
            <a:ext cx="4002469" cy="4802964"/>
          </a:xfrm>
          <a:prstGeom prst="rect">
            <a:avLst/>
          </a:prstGeom>
        </p:spPr>
      </p:pic>
      <p:sp>
        <p:nvSpPr>
          <p:cNvPr id="8" name="Rectangle 7"/>
          <p:cNvSpPr/>
          <p:nvPr/>
        </p:nvSpPr>
        <p:spPr>
          <a:xfrm>
            <a:off x="723900" y="5943600"/>
            <a:ext cx="7696200" cy="461665"/>
          </a:xfrm>
          <a:prstGeom prst="rect">
            <a:avLst/>
          </a:prstGeom>
        </p:spPr>
        <p:txBody>
          <a:bodyPr wrap="square">
            <a:spAutoFit/>
          </a:bodyPr>
          <a:lstStyle/>
          <a:p>
            <a:r>
              <a:rPr lang="en-US" i="1" baseline="30000" dirty="0"/>
              <a:t>Data source: Special analyses, USRDS ESRD Database. All rates are unadjusted. Data for Croatia are missing from 2006-2011, as indicated by the dashed line.  Abbreviations: ESRD, end-stage renal disease.</a:t>
            </a:r>
          </a:p>
        </p:txBody>
      </p:sp>
      <p:sp>
        <p:nvSpPr>
          <p:cNvPr id="9" name="TextBox 8"/>
          <p:cNvSpPr txBox="1"/>
          <p:nvPr/>
        </p:nvSpPr>
        <p:spPr>
          <a:xfrm>
            <a:off x="1257300" y="669492"/>
            <a:ext cx="6629400" cy="261610"/>
          </a:xfrm>
          <a:prstGeom prst="rect">
            <a:avLst/>
          </a:prstGeom>
          <a:noFill/>
        </p:spPr>
        <p:txBody>
          <a:bodyPr wrap="square" rtlCol="0">
            <a:spAutoFit/>
          </a:bodyPr>
          <a:lstStyle/>
          <a:p>
            <a:r>
              <a:rPr lang="en-US" sz="1100" b="1" dirty="0"/>
              <a:t>Ten countries having the highest % rise in kidney transplantation rate from 2000/01 to 2012/13, plus the U.S.</a:t>
            </a:r>
          </a:p>
        </p:txBody>
      </p:sp>
    </p:spTree>
    <p:extLst>
      <p:ext uri="{BB962C8B-B14F-4D97-AF65-F5344CB8AC3E}">
        <p14:creationId xmlns:p14="http://schemas.microsoft.com/office/powerpoint/2010/main" val="8689868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667" y="5181600"/>
            <a:ext cx="4343400" cy="1015663"/>
          </a:xfrm>
          <a:prstGeom prst="rect">
            <a:avLst/>
          </a:prstGeom>
        </p:spPr>
        <p:txBody>
          <a:bodyPr wrap="square">
            <a:spAutoFit/>
          </a:bodyPr>
          <a:lstStyle/>
          <a:p>
            <a:r>
              <a:rPr lang="en-US" i="1" baseline="30000" dirty="0"/>
              <a:t>Data source: Special analyses, USRDS ESRD Database. Denominator is calculated as the sum of deceased, living donor, and unknown transplants. ^United Kingdom: England, Wales, &amp; Northern Ireland (Scotland data reported separately). Data for France include 22 regions. Abbreviations: ESRD, end-stage renal disease.</a:t>
            </a:r>
          </a:p>
        </p:txBody>
      </p:sp>
      <p:sp>
        <p:nvSpPr>
          <p:cNvPr id="4" name="Rectangle 3"/>
          <p:cNvSpPr/>
          <p:nvPr/>
        </p:nvSpPr>
        <p:spPr>
          <a:xfrm>
            <a:off x="33867" y="211669"/>
            <a:ext cx="4690533" cy="923330"/>
          </a:xfrm>
          <a:prstGeom prst="rect">
            <a:avLst/>
          </a:prstGeom>
        </p:spPr>
        <p:txBody>
          <a:bodyPr wrap="square">
            <a:spAutoFit/>
          </a:bodyPr>
          <a:lstStyle/>
          <a:p>
            <a:pPr algn="ctr"/>
            <a:r>
              <a:rPr lang="en-US" b="1" dirty="0"/>
              <a:t> Figure </a:t>
            </a:r>
            <a:r>
              <a:rPr lang="en-US" b="1" dirty="0" smtClean="0"/>
              <a:t>13.20 Distribution of the percentage of kidney transplantations, by kidney donor type and country, 2013</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48</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2934" y="152401"/>
            <a:ext cx="3742536" cy="6237560"/>
          </a:xfrm>
          <a:prstGeom prst="rect">
            <a:avLst/>
          </a:prstGeom>
        </p:spPr>
      </p:pic>
    </p:spTree>
    <p:extLst>
      <p:ext uri="{BB962C8B-B14F-4D97-AF65-F5344CB8AC3E}">
        <p14:creationId xmlns:p14="http://schemas.microsoft.com/office/powerpoint/2010/main" val="3184582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67" y="4800600"/>
            <a:ext cx="4343400" cy="1384995"/>
          </a:xfrm>
          <a:prstGeom prst="rect">
            <a:avLst/>
          </a:prstGeom>
        </p:spPr>
        <p:txBody>
          <a:bodyPr wrap="square">
            <a:spAutoFit/>
          </a:bodyPr>
          <a:lstStyle/>
          <a:p>
            <a:r>
              <a:rPr lang="en-US" i="1" baseline="30000" dirty="0"/>
              <a:t>Data source: Special analyses, USRDS ESRD Database. Data presented only for countries from which relevant information was available. Prevalence is unadjusted. Data for France include 22 regions. ^United Kingdom: England, Wales, &amp; Northern Ireland (Scotland data reported separately). Data for Belgium do not include patients younger than 20. Abbreviations: ESRD, end-stage renal disease; sp., speaking.</a:t>
            </a:r>
          </a:p>
        </p:txBody>
      </p:sp>
      <p:sp>
        <p:nvSpPr>
          <p:cNvPr id="4" name="Rectangle 3"/>
          <p:cNvSpPr/>
          <p:nvPr/>
        </p:nvSpPr>
        <p:spPr>
          <a:xfrm>
            <a:off x="33867" y="211669"/>
            <a:ext cx="4690533" cy="923330"/>
          </a:xfrm>
          <a:prstGeom prst="rect">
            <a:avLst/>
          </a:prstGeom>
        </p:spPr>
        <p:txBody>
          <a:bodyPr wrap="square">
            <a:spAutoFit/>
          </a:bodyPr>
          <a:lstStyle/>
          <a:p>
            <a:pPr algn="ctr"/>
            <a:r>
              <a:rPr lang="en-US" b="1" dirty="0"/>
              <a:t> Figure </a:t>
            </a:r>
            <a:r>
              <a:rPr lang="en-US" b="1" dirty="0" smtClean="0"/>
              <a:t>13.21 Prevalence of treated ESRD patients with a functioning kidney transplant, per million population, by country, 2013</a:t>
            </a:r>
            <a:endParaRPr lang="en-US" b="1"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49</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430" y="211669"/>
            <a:ext cx="2855544" cy="6119024"/>
          </a:xfrm>
          <a:prstGeom prst="rect">
            <a:avLst/>
          </a:prstGeom>
        </p:spPr>
      </p:pic>
    </p:spTree>
    <p:extLst>
      <p:ext uri="{BB962C8B-B14F-4D97-AF65-F5344CB8AC3E}">
        <p14:creationId xmlns:p14="http://schemas.microsoft.com/office/powerpoint/2010/main" val="3005813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8610600" cy="810478"/>
          </a:xfrm>
          <a:prstGeom prst="rect">
            <a:avLst/>
          </a:prstGeom>
        </p:spPr>
        <p:txBody>
          <a:bodyPr wrap="square">
            <a:spAutoFit/>
          </a:bodyPr>
          <a:lstStyle/>
          <a:p>
            <a:pPr algn="ctr"/>
            <a:r>
              <a:rPr lang="en-US" sz="2800" b="1" baseline="30000" dirty="0"/>
              <a:t> </a:t>
            </a:r>
            <a:r>
              <a:rPr lang="en-US" sz="2800" b="1" baseline="30000" dirty="0" smtClean="0"/>
              <a:t>Table 13.1 Trends in the incidence</a:t>
            </a:r>
            <a:r>
              <a:rPr lang="en-US" sz="2800" b="1" dirty="0"/>
              <a:t> </a:t>
            </a:r>
            <a:r>
              <a:rPr lang="en-US" sz="2800" b="1" baseline="30000" dirty="0" smtClean="0"/>
              <a:t>of </a:t>
            </a:r>
            <a:r>
              <a:rPr lang="en-US" sz="2800" b="1" baseline="30000" dirty="0"/>
              <a:t>treated ESRD, per million population, </a:t>
            </a:r>
            <a:endParaRPr lang="en-US" sz="2800" b="1" baseline="30000" dirty="0" smtClean="0"/>
          </a:p>
          <a:p>
            <a:pPr algn="ctr"/>
            <a:r>
              <a:rPr lang="en-US" sz="2800" b="1" baseline="30000" dirty="0" smtClean="0"/>
              <a:t>by </a:t>
            </a:r>
            <a:r>
              <a:rPr lang="en-US" sz="2800" b="1" baseline="30000" dirty="0"/>
              <a:t>country, 2000-2013  </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5</a:t>
            </a:fld>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1142699047"/>
              </p:ext>
            </p:extLst>
          </p:nvPr>
        </p:nvGraphicFramePr>
        <p:xfrm>
          <a:off x="381000" y="838200"/>
          <a:ext cx="8412241" cy="5120633"/>
        </p:xfrm>
        <a:graphic>
          <a:graphicData uri="http://schemas.openxmlformats.org/drawingml/2006/table">
            <a:tbl>
              <a:tblPr firstRow="1" firstCol="1" bandRow="1"/>
              <a:tblGrid>
                <a:gridCol w="1392922"/>
                <a:gridCol w="401918"/>
                <a:gridCol w="407374"/>
                <a:gridCol w="407374"/>
                <a:gridCol w="407374"/>
                <a:gridCol w="407374"/>
                <a:gridCol w="407374"/>
                <a:gridCol w="407374"/>
                <a:gridCol w="407374"/>
                <a:gridCol w="407374"/>
                <a:gridCol w="407374"/>
                <a:gridCol w="407374"/>
                <a:gridCol w="407374"/>
                <a:gridCol w="407374"/>
                <a:gridCol w="407374"/>
                <a:gridCol w="1321539"/>
              </a:tblGrid>
              <a:tr h="334009">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51936" marR="5193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51936" marR="51936"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 change from 2000/01 to 2012/13</a:t>
                      </a:r>
                      <a:endParaRPr lang="en-US" sz="900">
                        <a:effectLst/>
                        <a:latin typeface="Calibri"/>
                        <a:ea typeface="Calibri"/>
                        <a:cs typeface="Times New Roman"/>
                      </a:endParaRPr>
                    </a:p>
                  </a:txBody>
                  <a:tcPr marL="51936" marR="51936"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Argentina</a:t>
                      </a:r>
                      <a:endParaRPr lang="en-US" sz="900">
                        <a:effectLst/>
                        <a:latin typeface="Calibri"/>
                        <a:ea typeface="Calibri"/>
                        <a:cs typeface="Times New Roman"/>
                      </a:endParaRPr>
                    </a:p>
                  </a:txBody>
                  <a:tcPr marL="51936" marR="51936"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137.4</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140.3</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141.0</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151.1</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144.4</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152.6</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151.5</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151.9</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156.0</a:t>
                      </a:r>
                    </a:p>
                  </a:txBody>
                  <a:tcPr marL="0" marR="55303"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162.0</a:t>
                      </a:r>
                    </a:p>
                  </a:txBody>
                  <a:tcPr marL="0" marR="5530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Australia</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91.6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98.4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96.7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99.7</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96.9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117.4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113.3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106.0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113.2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110.0</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17.5</a:t>
                      </a:r>
                      <a:endParaRPr lang="en-US" sz="900" dirty="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Austria</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132.3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137.6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135.3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140.2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160.8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153.8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159.5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154.0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149.7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150.9</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139.8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141.4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143.0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141.7</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5.5</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Bahrain</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206.1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205.4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219.5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207.5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Bangladesh</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6.1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6.2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6.4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12.9</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31.5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44.9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44.7</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628.5</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Belgium, Dutch sp.</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149.3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159.8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174.0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174.8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181.4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183.1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192.4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189.8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192.6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208.8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198.4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185.3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189.6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186.5</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21.7</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Belgium, French sp.</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176.5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172.9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160.5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186.5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176.8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187.0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187.0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191.8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195.8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191.1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186.3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190.4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182.7</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5.7</a:t>
                      </a:r>
                      <a:endParaRPr lang="en-US" sz="900" dirty="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Bosnia and Herzegovina</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106.2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107.5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103.9</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132.6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150.8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149.3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143.3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133.1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122.6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125.4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116.0</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Brazil</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177.4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184.9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140.1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145.4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98.0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146.7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174.1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171.5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181.8</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Canada</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155.6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159.2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157.8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162.0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163.6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164.1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166.3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168.2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166.1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167.2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167.1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162.6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157.1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151.7</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-1.9</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Chile</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125.8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123.0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126.8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129.9</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157.4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134.5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140.5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143.8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152.8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153.1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155.9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197.2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170.1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212.6</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53.8</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Colombia</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96.7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100.7</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125.9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146.4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107.4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122.9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92.8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Croatia</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118.2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131.4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155.0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143.5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158.1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156.7</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40.4</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Czech Republic</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150.1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162.8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159.0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167.0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166.0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174.5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185.7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184.6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181.9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180.5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197.8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171.9</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194.5</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24.3</a:t>
                      </a:r>
                      <a:endParaRPr lang="en-US" sz="900" dirty="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dirty="0">
                          <a:effectLst/>
                          <a:latin typeface="Calibri"/>
                          <a:ea typeface="Calibri"/>
                          <a:cs typeface="Times New Roman"/>
                        </a:rPr>
                        <a:t>Denmark</a:t>
                      </a:r>
                      <a:endParaRPr lang="en-US" sz="900" dirty="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131.8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140.2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131.5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132.3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131.2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121.2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119.4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147.2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126.3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134.8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121.0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117.3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124.8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116.9</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-11.1</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Estonia</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63.7</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Finland</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95.4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91.0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94.0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95.1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97.4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96.8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86.6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93.6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95.4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84.5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85.8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85.6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83.1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89.2</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-7.6</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France</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140.1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144.0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140.8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148.2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151.3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152.2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151.0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154.7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159.9</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Greece</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157.2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166.7</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167.9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179.7</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196.5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194.3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197.6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191.6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201.2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205.0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190.9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203.5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210.2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215.8</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31.5</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Hong Kong</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130.8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128.8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128.2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141.2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145.1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148.9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147.4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148.2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138.5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151.2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157.7</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165.6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164.5</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26.2</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Hungary</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235.8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264.5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228.6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241.2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234.3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233.2</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Iceland</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56.9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77.2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73.0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72.5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78.7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67.4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69.1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83.7</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72.5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87.9</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106.9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59.2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77.2</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1.7</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Indonesia</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100.8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128.4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176.1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194.6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207.9</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Iran</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99.2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70.2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73.7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73.5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73.6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75.2</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Ireland</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107.2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81.7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90.3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92.2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88.2</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Israel</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165.3</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167.5</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166.2</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187.6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188.6</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186.2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192.4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193.2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189.5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193.4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186.4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187.6</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182.8</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181.4</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9.4</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Italy</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162.0</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a:effectLst/>
                          <a:latin typeface="Calibri"/>
                          <a:ea typeface="Calibri"/>
                          <a:cs typeface="Times New Roman"/>
                        </a:rPr>
                        <a:t>Jalisco (Mexico)</a:t>
                      </a:r>
                      <a:endParaRPr lang="en-US" sz="900">
                        <a:effectLst/>
                        <a:latin typeface="Calibri"/>
                        <a:ea typeface="Calibri"/>
                        <a:cs typeface="Times New Roman"/>
                      </a:endParaRPr>
                    </a:p>
                  </a:txBody>
                  <a:tcPr marL="51936" marR="5193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194.7</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204.8</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231.9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280.4</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346.1</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302.3</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345.9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372.2</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400.4</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419.0</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403.9</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527.1</a:t>
                      </a:r>
                    </a:p>
                  </a:txBody>
                  <a:tcPr marL="0" marR="55303"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466.5</a:t>
                      </a:r>
                    </a:p>
                  </a:txBody>
                  <a:tcPr marL="0" marR="55303"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420.9</a:t>
                      </a:r>
                    </a:p>
                  </a:txBody>
                  <a:tcPr marL="0" marR="55303"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122.1</a:t>
                      </a:r>
                      <a:endParaRPr lang="en-US" sz="90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5056">
                <a:tc>
                  <a:txBody>
                    <a:bodyPr/>
                    <a:lstStyle/>
                    <a:p>
                      <a:pPr marL="0" marR="0">
                        <a:lnSpc>
                          <a:spcPct val="115000"/>
                        </a:lnSpc>
                        <a:spcBef>
                          <a:spcPts val="0"/>
                        </a:spcBef>
                        <a:spcAft>
                          <a:spcPts val="0"/>
                        </a:spcAft>
                      </a:pPr>
                      <a:r>
                        <a:rPr lang="en-US" sz="900" b="1" dirty="0">
                          <a:effectLst/>
                          <a:latin typeface="Calibri"/>
                          <a:ea typeface="Calibri"/>
                          <a:cs typeface="Times New Roman"/>
                        </a:rPr>
                        <a:t>Japan</a:t>
                      </a:r>
                      <a:endParaRPr lang="en-US" sz="900" dirty="0">
                        <a:effectLst/>
                        <a:latin typeface="Calibri"/>
                        <a:ea typeface="Calibri"/>
                        <a:cs typeface="Times New Roman"/>
                      </a:endParaRPr>
                    </a:p>
                  </a:txBody>
                  <a:tcPr marL="51936" marR="51936"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241.8</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251.3</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256.0</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263.0</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266.8</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270.6</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275.4</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285.2</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287.7</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287.5</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290.6</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294.6</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285.3</a:t>
                      </a:r>
                    </a:p>
                  </a:txBody>
                  <a:tcPr marL="0" marR="55303"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285.9</a:t>
                      </a:r>
                    </a:p>
                  </a:txBody>
                  <a:tcPr marL="0" marR="55303"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15.8</a:t>
                      </a:r>
                      <a:endParaRPr lang="en-US" sz="900" dirty="0">
                        <a:effectLst/>
                        <a:latin typeface="Calibri"/>
                        <a:ea typeface="Calibri"/>
                        <a:cs typeface="Times New Roman"/>
                      </a:endParaRPr>
                    </a:p>
                  </a:txBody>
                  <a:tcPr marL="55303" marR="415491" marT="0" marB="0">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7" name="Rectangle 6"/>
          <p:cNvSpPr/>
          <p:nvPr/>
        </p:nvSpPr>
        <p:spPr>
          <a:xfrm>
            <a:off x="228600" y="6062135"/>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spTree>
    <p:extLst>
      <p:ext uri="{BB962C8B-B14F-4D97-AF65-F5344CB8AC3E}">
        <p14:creationId xmlns:p14="http://schemas.microsoft.com/office/powerpoint/2010/main" val="21414944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4" y="96994"/>
            <a:ext cx="9160934" cy="646331"/>
          </a:xfrm>
          <a:prstGeom prst="rect">
            <a:avLst/>
          </a:prstGeom>
        </p:spPr>
        <p:txBody>
          <a:bodyPr wrap="square">
            <a:spAutoFit/>
          </a:bodyPr>
          <a:lstStyle/>
          <a:p>
            <a:pPr algn="ctr"/>
            <a:r>
              <a:rPr lang="en-US" b="1" dirty="0" smtClean="0"/>
              <a:t>Table 13.8 Trends in the prevalence of treated ESRD patients with a functioning kidney transplant, per million population, by country, 2000-2013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50</a:t>
            </a:fld>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3179290708"/>
              </p:ext>
            </p:extLst>
          </p:nvPr>
        </p:nvGraphicFramePr>
        <p:xfrm>
          <a:off x="558797" y="783917"/>
          <a:ext cx="8153400" cy="5212077"/>
        </p:xfrm>
        <a:graphic>
          <a:graphicData uri="http://schemas.openxmlformats.org/drawingml/2006/table">
            <a:tbl>
              <a:tblPr firstRow="1" firstCol="1" bandRow="1"/>
              <a:tblGrid>
                <a:gridCol w="1352642"/>
                <a:gridCol w="384267"/>
                <a:gridCol w="384267"/>
                <a:gridCol w="384267"/>
                <a:gridCol w="384267"/>
                <a:gridCol w="384267"/>
                <a:gridCol w="384267"/>
                <a:gridCol w="384267"/>
                <a:gridCol w="384267"/>
                <a:gridCol w="384267"/>
                <a:gridCol w="384267"/>
                <a:gridCol w="384267"/>
                <a:gridCol w="384267"/>
                <a:gridCol w="384267"/>
                <a:gridCol w="384267"/>
                <a:gridCol w="1421020"/>
              </a:tblGrid>
              <a:tr h="346051">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2010</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 change from 2000/01 to 2012/13</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Argentina</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132.3</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127.9</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144.8</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130.9</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164.8</a:t>
                      </a:r>
                      <a:endParaRPr lang="en-US" sz="900">
                        <a:effectLst/>
                        <a:latin typeface="Calibri"/>
                        <a:ea typeface="Calibri"/>
                        <a:cs typeface="Times New Roman"/>
                      </a:endParaRPr>
                    </a:p>
                  </a:txBody>
                  <a:tcPr marL="31796" marR="3179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197.2</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Australia</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274.1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280.9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292.4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300.1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331.2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360.2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370.8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385.9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396.4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407.7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419.3</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49</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Austria</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342.3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369.0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447.0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412.6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428.0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438.9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455.8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460.0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474.9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484.5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497.6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515.1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532.4</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47.3</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Bahrain</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Bangladesh</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Belgium, Dutch sp.</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349.8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366.4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391.1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400.7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404.7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423.3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439.4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464.0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474.7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489.8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506.1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517.6</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42.9</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Belgium, French sp.</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322.4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349.5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392.8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410.4</a:t>
                      </a:r>
                      <a:endParaRPr lang="en-US" sz="900" dirty="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433.7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453.2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471.4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463.0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480.5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501.0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516.2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530.6</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62.3</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Bosnia and Herzegovina</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56.2</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Brazil</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176.8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193.2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214.4</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Canada</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319.7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335.0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348.4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381.0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392.9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409.2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428.1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441.7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451.4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464.9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478.1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506.8</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52.5</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Chile</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126.9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131.3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138.7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156.2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157.5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175.4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188.9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190.8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191.5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210.1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203.4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205.6</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58.4</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Colombia</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99.7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111.1</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Croatia</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100.1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117.9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134.3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153.8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166.3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381.3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159.9</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182</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Czech Republic</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238.4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252.7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266.7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276.3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316.9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358.9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370.3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390.3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412.5</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68</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Denmark</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253.8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273.3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288.4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297.4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266.8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333.6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355.1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375.8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395.0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409.8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424.6</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61.9</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Estonia</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346.0</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Finland</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352.0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369.5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378.2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391.3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408.6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434.5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445.5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449.4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460.2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469.3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476.0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483.9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490.9</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35.1</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France</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390.0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408.6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407.3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425.7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464.4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483.2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500.5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514.6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532.6</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Greece</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139.9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141.5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150.8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161.9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170.3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192.5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202.3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214.8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218.2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216.1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221.8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231.7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239.0</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67.3</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Hong Kong</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312.5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314.4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361.4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387.4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409.7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420.4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442.8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481.7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484.2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477.7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485.4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488.5</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Hungary</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263.3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269.9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278.5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287.0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299.1</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Iceland</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224.0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231.6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236.5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241.8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246.5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276.3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316.0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321.3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345.4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371.0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410.6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439.6</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460.2</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97.5</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Iran</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245.7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242.2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253.7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265.0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276.0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286.9</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Ireland</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402.3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415.2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438.7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453.4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469.4</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Israel</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297.2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312.8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336.8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357.5</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372.1</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382.9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380.7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391.9</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395.2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404.1</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Jalisco (Mexico)</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314.7</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352.0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399.4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436.2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458.2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460.2</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500.4</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525.8</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567.4</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Japan</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85.0</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83.3</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Rep. of Korea</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156.8</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164.8</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170.5</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176.9</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183.2</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188.2</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195.7</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202.2</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212.8</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224.8</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234.1</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252.4</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272.3</a:t>
                      </a:r>
                      <a:endParaRPr lang="en-US" sz="900">
                        <a:effectLst/>
                        <a:latin typeface="Calibri"/>
                        <a:ea typeface="Calibri"/>
                        <a:cs typeface="Times New Roman"/>
                      </a:endParaRPr>
                    </a:p>
                  </a:txBody>
                  <a:tcPr marL="31796" marR="31796"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290.5</a:t>
                      </a:r>
                      <a:endParaRPr lang="en-US" sz="900">
                        <a:effectLst/>
                        <a:latin typeface="Calibri"/>
                        <a:ea typeface="Calibri"/>
                        <a:cs typeface="Times New Roman"/>
                      </a:endParaRPr>
                    </a:p>
                  </a:txBody>
                  <a:tcPr marL="31796" marR="31796"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75</a:t>
                      </a:r>
                      <a:endParaRPr lang="en-US" sz="900">
                        <a:effectLst/>
                        <a:latin typeface="Calibri"/>
                        <a:ea typeface="Calibri"/>
                        <a:cs typeface="Times New Roman"/>
                      </a:endParaRPr>
                    </a:p>
                  </a:txBody>
                  <a:tcPr marL="31796" marR="31796"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794">
                <a:tc>
                  <a:txBody>
                    <a:bodyPr/>
                    <a:lstStyle/>
                    <a:p>
                      <a:pPr marL="0" marR="0">
                        <a:lnSpc>
                          <a:spcPct val="115000"/>
                        </a:lnSpc>
                        <a:spcBef>
                          <a:spcPts val="0"/>
                        </a:spcBef>
                        <a:spcAft>
                          <a:spcPts val="0"/>
                        </a:spcAft>
                      </a:pPr>
                      <a:r>
                        <a:rPr lang="en-US" sz="900" b="1" dirty="0">
                          <a:solidFill>
                            <a:srgbClr val="000000"/>
                          </a:solidFill>
                          <a:effectLst/>
                          <a:latin typeface="Calibri"/>
                          <a:ea typeface="Calibri"/>
                          <a:cs typeface="Times New Roman"/>
                        </a:rPr>
                        <a:t>Malaysia</a:t>
                      </a:r>
                      <a:endParaRPr lang="en-US" sz="900" dirty="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53.0</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55.4</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58.1</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60.1</a:t>
                      </a:r>
                      <a:endParaRPr lang="en-US" sz="900" dirty="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62.4</a:t>
                      </a:r>
                      <a:endParaRPr lang="en-US" sz="900" dirty="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64.4</a:t>
                      </a:r>
                      <a:endParaRPr lang="en-US" sz="900" dirty="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65.6</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65.3</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65.6</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65.4</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66.4</a:t>
                      </a:r>
                      <a:endParaRPr lang="en-US" sz="90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65.8</a:t>
                      </a:r>
                      <a:endParaRPr lang="en-US" sz="900" dirty="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64.5</a:t>
                      </a:r>
                      <a:endParaRPr lang="en-US" sz="900" dirty="0">
                        <a:effectLst/>
                        <a:latin typeface="Calibri"/>
                        <a:ea typeface="Calibri"/>
                        <a:cs typeface="Times New Roman"/>
                      </a:endParaRPr>
                    </a:p>
                  </a:txBody>
                  <a:tcPr marL="31796" marR="31796" marT="0" marB="0" anchor="ctr">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62.9</a:t>
                      </a:r>
                      <a:endParaRPr lang="en-US" sz="900" dirty="0">
                        <a:effectLst/>
                        <a:latin typeface="Calibri"/>
                        <a:ea typeface="Calibri"/>
                        <a:cs typeface="Times New Roman"/>
                      </a:endParaRPr>
                    </a:p>
                  </a:txBody>
                  <a:tcPr marL="31796" marR="31796"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17.5</a:t>
                      </a:r>
                      <a:endParaRPr lang="en-US" sz="900" dirty="0">
                        <a:effectLst/>
                        <a:latin typeface="Calibri"/>
                        <a:ea typeface="Calibri"/>
                        <a:cs typeface="Times New Roman"/>
                      </a:endParaRPr>
                    </a:p>
                  </a:txBody>
                  <a:tcPr marL="31796" marR="31796"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7" name="Rectangle 6"/>
          <p:cNvSpPr/>
          <p:nvPr/>
        </p:nvSpPr>
        <p:spPr>
          <a:xfrm>
            <a:off x="457200" y="6031468"/>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spTree>
    <p:extLst>
      <p:ext uri="{BB962C8B-B14F-4D97-AF65-F5344CB8AC3E}">
        <p14:creationId xmlns:p14="http://schemas.microsoft.com/office/powerpoint/2010/main" val="27538699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34" y="96994"/>
            <a:ext cx="9160934" cy="646331"/>
          </a:xfrm>
          <a:prstGeom prst="rect">
            <a:avLst/>
          </a:prstGeom>
        </p:spPr>
        <p:txBody>
          <a:bodyPr wrap="square">
            <a:spAutoFit/>
          </a:bodyPr>
          <a:lstStyle/>
          <a:p>
            <a:pPr algn="ctr"/>
            <a:r>
              <a:rPr lang="en-US" b="1" dirty="0" smtClean="0"/>
              <a:t>Table 13.8 Trends in the prevalence of treated ESRD patients with a functioning kidney transplant, per million population, by country, 2000-2013 </a:t>
            </a:r>
            <a:r>
              <a:rPr lang="en-US" dirty="0" smtClean="0"/>
              <a:t>(</a:t>
            </a:r>
            <a:r>
              <a:rPr lang="en-US" i="1" dirty="0"/>
              <a:t>C</a:t>
            </a:r>
            <a:r>
              <a:rPr lang="en-US" i="1" dirty="0" smtClean="0"/>
              <a:t>ontinued)</a:t>
            </a:r>
            <a:endParaRPr lang="en-US" dirty="0" smtClean="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51</a:t>
            </a:fld>
            <a:endParaRPr lang="en-US" b="1" dirty="0"/>
          </a:p>
        </p:txBody>
      </p:sp>
      <p:sp>
        <p:nvSpPr>
          <p:cNvPr id="5" name="Rectangle 4"/>
          <p:cNvSpPr/>
          <p:nvPr/>
        </p:nvSpPr>
        <p:spPr>
          <a:xfrm>
            <a:off x="228600" y="5410200"/>
            <a:ext cx="8686800" cy="861774"/>
          </a:xfrm>
          <a:prstGeom prst="rect">
            <a:avLst/>
          </a:prstGeom>
        </p:spPr>
        <p:txBody>
          <a:bodyPr wrap="square">
            <a:spAutoFit/>
          </a:bodyPr>
          <a:lstStyle/>
          <a:p>
            <a:r>
              <a:rPr lang="en-US" sz="1000" i="1" dirty="0"/>
              <a:t>Data source: Special analyses, USRDS ESRD Database. Data presented only for countries from which relevant information was available. Prevalence is unadjusted. ^United Kingdom: England, Wales, &amp; Northern Ireland (Scotland data reported separately). Data for France include 15 regions in 2006, 18 in 2007, 20 in 2008, and 22 in 2009-2013. Data for Belgium do not include patients younger than 20. There is underreporting of prevalent transplant patients in Turkey . </a:t>
            </a:r>
            <a:r>
              <a:rPr lang="en-US" sz="1000" i="1" baseline="30000" dirty="0" smtClean="0"/>
              <a:t>a</a:t>
            </a:r>
            <a:r>
              <a:rPr lang="en-US" sz="1000" i="1" dirty="0" smtClean="0"/>
              <a:t>% </a:t>
            </a:r>
            <a:r>
              <a:rPr lang="en-US" sz="1000" i="1" dirty="0"/>
              <a:t>change is calculated as the percent difference between the average prevalence in 2012 and 2013 and the average in 2000 and 2001. Abbreviations: ESRD, end-stage renal disease; sp., speaking; . signifies data not reported.</a:t>
            </a:r>
          </a:p>
        </p:txBody>
      </p:sp>
      <p:graphicFrame>
        <p:nvGraphicFramePr>
          <p:cNvPr id="3" name="Table 2"/>
          <p:cNvGraphicFramePr>
            <a:graphicFrameLocks noGrp="1"/>
          </p:cNvGraphicFramePr>
          <p:nvPr>
            <p:extLst>
              <p:ext uri="{D42A27DB-BD31-4B8C-83A1-F6EECF244321}">
                <p14:modId xmlns:p14="http://schemas.microsoft.com/office/powerpoint/2010/main" val="1519753744"/>
              </p:ext>
            </p:extLst>
          </p:nvPr>
        </p:nvGraphicFramePr>
        <p:xfrm>
          <a:off x="549837" y="751792"/>
          <a:ext cx="8044327" cy="4572005"/>
        </p:xfrm>
        <a:graphic>
          <a:graphicData uri="http://schemas.openxmlformats.org/drawingml/2006/table">
            <a:tbl>
              <a:tblPr firstRow="1" firstCol="1" bandRow="1"/>
              <a:tblGrid>
                <a:gridCol w="1034384"/>
                <a:gridCol w="394621"/>
                <a:gridCol w="394621"/>
                <a:gridCol w="394621"/>
                <a:gridCol w="394621"/>
                <a:gridCol w="394621"/>
                <a:gridCol w="394621"/>
                <a:gridCol w="394621"/>
                <a:gridCol w="394621"/>
                <a:gridCol w="394621"/>
                <a:gridCol w="394621"/>
                <a:gridCol w="394621"/>
                <a:gridCol w="394621"/>
                <a:gridCol w="394621"/>
                <a:gridCol w="394621"/>
                <a:gridCol w="1485249"/>
              </a:tblGrid>
              <a:tr h="336007">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2010</a:t>
                      </a:r>
                      <a:endParaRPr lang="en-US" sz="900" dirty="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2011</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36973" marR="36973"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36973" marR="36973"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 change from 2000/01 to 2012/13</a:t>
                      </a:r>
                      <a:endParaRPr lang="en-US" sz="900">
                        <a:effectLst/>
                        <a:latin typeface="Calibri"/>
                        <a:ea typeface="Calibri"/>
                        <a:cs typeface="Times New Roman"/>
                      </a:endParaRPr>
                    </a:p>
                  </a:txBody>
                  <a:tcPr marL="36973" marR="36973"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Morelos (Mexico)</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41.9</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34.3</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dirty="0">
                          <a:solidFill>
                            <a:srgbClr val="000000"/>
                          </a:solidFill>
                          <a:effectLst/>
                          <a:latin typeface="Calibri"/>
                          <a:ea typeface="Calibri"/>
                          <a:cs typeface="Times New Roman"/>
                        </a:rPr>
                        <a:t>31.6</a:t>
                      </a:r>
                      <a:endParaRPr lang="en-US" sz="900" dirty="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Netherlands</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314.6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325.9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341.0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357.6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376.7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396.9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418.9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446.1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450.5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465.1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487.9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508.8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532.9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558.2</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70.4</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New Zealand</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264.6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273.9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283.1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291.3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298.7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299.7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298.0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303.4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317.6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327.0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331.9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339.0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345.1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353.9</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29.8</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Norway</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437.5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451.7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466.0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488.5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513.3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524.5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536.6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551.7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573.2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592.1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609.3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628.9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639.0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648.7</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44.8</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Oman</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232.5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241.4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296.5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315.4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331.1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297.4</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Philippines</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Poland</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240.8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210.4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208.9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240.6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249.0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266.6</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Portugal</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484.2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544.7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565.8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609.8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602.1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628.3</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Qatar</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354.5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373.4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375.5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332.4</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Romania</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14.9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19.7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22.0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64.1</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Russia</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16.5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18.7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47.8</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163.6</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Saudi Arabia</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336.8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318.2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298.4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273.0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252.0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Scotland</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307.6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326.4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329.6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345.4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351.3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361.2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369.0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394.7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408.9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417.8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430.6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448.7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471.9</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45.2</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Serbia</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111.1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120.4</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Singapore</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261.2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279.0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280.8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292.0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303.8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317.2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329.6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340.8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348.9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353.3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360.0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370.0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367.8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373.0</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37.1</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Slovenia</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265.2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283.6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296.2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310.1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327.2</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South Africa</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30.7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24.7</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Spain</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521.6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445.4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452.7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505.0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424.7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516.1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537.6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545.9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579.9</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Sweden</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377.5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396.8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411.2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430.4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438.9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454.5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469.5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487.1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498.8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506.8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519.4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529.0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539.5</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39.8</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Taiwan</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82.2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91.0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100.0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107.7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117.2</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Thailand</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24.7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57.4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46.0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88.9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98.4</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489</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Turkey</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26.7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36.6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20.7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80.0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109.4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101.6</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104.4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95.4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105.8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123.9</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381.6</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Ukraine</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Kingdom^</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286.3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271.3</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287.5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345.8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370.4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386.7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406.9</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425.0</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443.8</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472.8</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United States</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378.4</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397.1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416.7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435.7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456.2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476.5</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497.2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516.1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533.7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550.7</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567.2</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583.1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597.1</a:t>
                      </a:r>
                      <a:endParaRPr lang="en-US" sz="900">
                        <a:effectLst/>
                        <a:latin typeface="Calibri"/>
                        <a:ea typeface="Calibri"/>
                        <a:cs typeface="Times New Roman"/>
                      </a:endParaRPr>
                    </a:p>
                  </a:txBody>
                  <a:tcPr marL="36973" marR="36973" marT="0" marB="0" anchor="b">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611.3</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Calibri"/>
                          <a:cs typeface="Times New Roman"/>
                        </a:rPr>
                        <a:t>55.8</a:t>
                      </a:r>
                      <a:endParaRPr lang="en-US" sz="90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2923">
                <a:tc>
                  <a:txBody>
                    <a:bodyPr/>
                    <a:lstStyle/>
                    <a:p>
                      <a:pPr marL="0" marR="0">
                        <a:lnSpc>
                          <a:spcPct val="115000"/>
                        </a:lnSpc>
                        <a:spcBef>
                          <a:spcPts val="0"/>
                        </a:spcBef>
                        <a:spcAft>
                          <a:spcPts val="0"/>
                        </a:spcAft>
                      </a:pPr>
                      <a:r>
                        <a:rPr lang="en-US" sz="900" b="1">
                          <a:solidFill>
                            <a:srgbClr val="000000"/>
                          </a:solidFill>
                          <a:effectLst/>
                          <a:latin typeface="Calibri"/>
                          <a:ea typeface="Calibri"/>
                          <a:cs typeface="Times New Roman"/>
                        </a:rPr>
                        <a:t>Uruguay</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87.5</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100.8</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120.1</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134.3</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151.5</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131.9</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210.3</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234.7</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255.5</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272.7</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284.2</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312.9</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315.6</a:t>
                      </a:r>
                      <a:endParaRPr lang="en-US" sz="900">
                        <a:effectLst/>
                        <a:latin typeface="Calibri"/>
                        <a:ea typeface="Calibri"/>
                        <a:cs typeface="Times New Roman"/>
                      </a:endParaRPr>
                    </a:p>
                  </a:txBody>
                  <a:tcPr marL="36973" marR="36973" marT="0" marB="0" anchor="b">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a:solidFill>
                            <a:srgbClr val="000000"/>
                          </a:solidFill>
                          <a:effectLst/>
                          <a:latin typeface="Calibri"/>
                          <a:ea typeface="Calibri"/>
                          <a:cs typeface="Times New Roman"/>
                        </a:rPr>
                        <a:t>335.3</a:t>
                      </a:r>
                      <a:endParaRPr lang="en-US" sz="900">
                        <a:effectLst/>
                        <a:latin typeface="Calibri"/>
                        <a:ea typeface="Calibri"/>
                        <a:cs typeface="Times New Roman"/>
                      </a:endParaRPr>
                    </a:p>
                  </a:txBody>
                  <a:tcPr marL="36973" marR="36973"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Calibri"/>
                          <a:cs typeface="Times New Roman"/>
                        </a:rPr>
                        <a:t>245.7</a:t>
                      </a:r>
                      <a:endParaRPr lang="en-US" sz="900" dirty="0">
                        <a:effectLst/>
                        <a:latin typeface="Calibri"/>
                        <a:ea typeface="Calibri"/>
                        <a:cs typeface="Times New Roman"/>
                      </a:endParaRPr>
                    </a:p>
                  </a:txBody>
                  <a:tcPr marL="36973" marR="36973"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91903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0"/>
            <a:ext cx="8610600" cy="810478"/>
          </a:xfrm>
          <a:prstGeom prst="rect">
            <a:avLst/>
          </a:prstGeom>
        </p:spPr>
        <p:txBody>
          <a:bodyPr wrap="square">
            <a:spAutoFit/>
          </a:bodyPr>
          <a:lstStyle/>
          <a:p>
            <a:pPr algn="ctr"/>
            <a:r>
              <a:rPr lang="en-US" sz="2800" b="1" baseline="30000" dirty="0"/>
              <a:t> </a:t>
            </a:r>
            <a:r>
              <a:rPr lang="en-US" sz="2800" b="1" baseline="30000" dirty="0" smtClean="0"/>
              <a:t>Table 13.1 Trends in the incidence</a:t>
            </a:r>
            <a:r>
              <a:rPr lang="en-US" sz="2800" b="1" dirty="0"/>
              <a:t> </a:t>
            </a:r>
            <a:r>
              <a:rPr lang="en-US" sz="2800" b="1" baseline="30000" dirty="0" smtClean="0"/>
              <a:t>of </a:t>
            </a:r>
            <a:r>
              <a:rPr lang="en-US" sz="2800" b="1" baseline="30000" dirty="0"/>
              <a:t>treated ESRD, per million population, </a:t>
            </a:r>
            <a:endParaRPr lang="en-US" sz="2800" b="1" baseline="30000" dirty="0" smtClean="0"/>
          </a:p>
          <a:p>
            <a:pPr algn="ctr"/>
            <a:r>
              <a:rPr lang="en-US" sz="2800" b="1" baseline="30000" dirty="0" smtClean="0"/>
              <a:t>by </a:t>
            </a:r>
            <a:r>
              <a:rPr lang="en-US" sz="2800" b="1" baseline="30000" dirty="0"/>
              <a:t>country, 2000-2013 </a:t>
            </a:r>
            <a:r>
              <a:rPr lang="en-US" sz="2800" baseline="30000" dirty="0" smtClean="0"/>
              <a:t>(</a:t>
            </a:r>
            <a:r>
              <a:rPr lang="en-US" sz="2800" i="1" baseline="30000" dirty="0"/>
              <a:t>C</a:t>
            </a:r>
            <a:r>
              <a:rPr lang="en-US" sz="2800" i="1" baseline="30000" dirty="0" smtClean="0"/>
              <a:t>ontinued)</a:t>
            </a:r>
            <a:r>
              <a:rPr lang="en-US" sz="2800" baseline="30000" dirty="0" smtClean="0"/>
              <a:t> </a:t>
            </a:r>
            <a:endParaRPr lang="en-US" sz="2800"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6</a:t>
            </a:fld>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val="2879581137"/>
              </p:ext>
            </p:extLst>
          </p:nvPr>
        </p:nvGraphicFramePr>
        <p:xfrm>
          <a:off x="912332" y="685800"/>
          <a:ext cx="7130708" cy="4754873"/>
        </p:xfrm>
        <a:graphic>
          <a:graphicData uri="http://schemas.openxmlformats.org/drawingml/2006/table">
            <a:tbl>
              <a:tblPr firstRow="1" firstCol="1" bandRow="1"/>
              <a:tblGrid>
                <a:gridCol w="1001246"/>
                <a:gridCol w="342401"/>
                <a:gridCol w="342401"/>
                <a:gridCol w="353905"/>
                <a:gridCol w="353379"/>
                <a:gridCol w="353379"/>
                <a:gridCol w="353379"/>
                <a:gridCol w="354433"/>
                <a:gridCol w="352323"/>
                <a:gridCol w="342401"/>
                <a:gridCol w="342401"/>
                <a:gridCol w="342401"/>
                <a:gridCol w="342401"/>
                <a:gridCol w="342401"/>
                <a:gridCol w="342401"/>
                <a:gridCol w="1269456"/>
              </a:tblGrid>
              <a:tr h="326197">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Country</a:t>
                      </a:r>
                      <a:endParaRPr lang="en-US" sz="900" dirty="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2000</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2001</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2002</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2003</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2004</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2005</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2006</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2007</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2008</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2009</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2010</a:t>
                      </a:r>
                      <a:endParaRPr lang="en-US" sz="900" dirty="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2011</a:t>
                      </a:r>
                      <a:endParaRPr lang="en-US" sz="900" dirty="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2012</a:t>
                      </a:r>
                      <a:endParaRPr lang="en-US" sz="900">
                        <a:effectLst/>
                        <a:latin typeface="Calibri"/>
                        <a:ea typeface="Calibri"/>
                        <a:cs typeface="Times New Roman"/>
                      </a:endParaRPr>
                    </a:p>
                  </a:txBody>
                  <a:tcPr marL="20404" marR="20404"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2013</a:t>
                      </a:r>
                      <a:endParaRPr lang="en-US" sz="900">
                        <a:effectLst/>
                        <a:latin typeface="Calibri"/>
                        <a:ea typeface="Calibri"/>
                        <a:cs typeface="Times New Roman"/>
                      </a:endParaRPr>
                    </a:p>
                  </a:txBody>
                  <a:tcPr marL="20404" marR="20404"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 change from </a:t>
                      </a:r>
                      <a:br>
                        <a:rPr lang="en-US" sz="900" b="1">
                          <a:solidFill>
                            <a:srgbClr val="000000"/>
                          </a:solidFill>
                          <a:effectLst/>
                          <a:latin typeface="Calibri"/>
                          <a:ea typeface="Times New Roman"/>
                          <a:cs typeface="Times New Roman"/>
                        </a:rPr>
                      </a:br>
                      <a:r>
                        <a:rPr lang="en-US" sz="900" b="1">
                          <a:solidFill>
                            <a:srgbClr val="000000"/>
                          </a:solidFill>
                          <a:effectLst/>
                          <a:latin typeface="Calibri"/>
                          <a:ea typeface="Times New Roman"/>
                          <a:cs typeface="Times New Roman"/>
                        </a:rPr>
                        <a:t>2000/01 to 2012/13</a:t>
                      </a:r>
                      <a:endParaRPr lang="en-US" sz="900">
                        <a:effectLst/>
                        <a:latin typeface="Calibri"/>
                        <a:ea typeface="Calibri"/>
                        <a:cs typeface="Times New Roman"/>
                      </a:endParaRPr>
                    </a:p>
                  </a:txBody>
                  <a:tcPr marL="20404" marR="2040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Rep. of Korea</a:t>
                      </a:r>
                      <a:endParaRPr lang="en-US" sz="900">
                        <a:effectLst/>
                        <a:latin typeface="Calibri"/>
                        <a:ea typeface="Calibri"/>
                        <a:cs typeface="Times New Roman"/>
                      </a:endParaRPr>
                    </a:p>
                  </a:txBody>
                  <a:tcPr marL="20404" marR="20404"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92.5</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113.9</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129.5</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152.4</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170.8</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173.4</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185.3</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183.5</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182.1</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175.9</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181.5</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205.3</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221.1</a:t>
                      </a:r>
                    </a:p>
                  </a:txBody>
                  <a:tcPr marL="0" marR="21726"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234.0</a:t>
                      </a:r>
                    </a:p>
                  </a:txBody>
                  <a:tcPr marL="0" marR="2172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120.5</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Malaysia</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79.1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89.5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97.4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105.6</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114.0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121.0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137.8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150.3</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168.2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176.0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188.2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210.7</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228.8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235.7</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smtClean="0">
                          <a:effectLst/>
                          <a:latin typeface="Calibri"/>
                          <a:ea typeface="Calibri"/>
                          <a:cs typeface="Times New Roman"/>
                        </a:rPr>
                        <a:t>             175.5</a:t>
                      </a:r>
                      <a:endParaRPr lang="en-US" sz="900" dirty="0">
                        <a:effectLst/>
                        <a:latin typeface="Calibri"/>
                        <a:ea typeface="Calibri"/>
                        <a:cs typeface="Times New Roman"/>
                      </a:endParaRPr>
                    </a:p>
                  </a:txBody>
                  <a:tcPr marL="21726" marR="152271"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Morelos (Mexico)</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553.2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557.2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597.1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Netherlands</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95.4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100.8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102.1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105.7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106.7</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117.4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118.6</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117.6</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117.4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115.4</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20.3</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New Zealand</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109.1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120.3</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118.6</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115.5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111.3</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119.5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110.9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116.4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135.7</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118.4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111.1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117.3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122.9</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4.7</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Norway</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89.7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94.6</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92.5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95.5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100.8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99.5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100.0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112.6</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116.4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104.1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102.0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101.0</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10.9</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Oman</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102.1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106.0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108.0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110.0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120.0</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Philippines</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35.2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53.5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53.1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59.8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74.8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74.2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75.3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87.5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87.2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91.1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97.3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116.8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136.2</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185.2</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Poland</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129.9</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134.2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134.3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131.9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133.1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126.2</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Portugal</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231.9</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239.5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238.5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226.4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219.9</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229.8</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Qatar</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132.9</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136.8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98.7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99.6</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Romania</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94.2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74.9</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89.9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96.7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137.8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140.5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150.6</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144.7</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Russia</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24.3</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27.7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35.5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34.9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39.5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43.1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47.7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50.1</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249.3</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dirty="0">
                          <a:effectLst/>
                          <a:latin typeface="Calibri"/>
                          <a:ea typeface="Calibri"/>
                          <a:cs typeface="Times New Roman"/>
                        </a:rPr>
                        <a:t>Saudi Arabia</a:t>
                      </a:r>
                      <a:endParaRPr lang="en-US" sz="900" dirty="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138.2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122.5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124.0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130.2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129.2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127.3</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Calibri"/>
                          <a:cs typeface="Times New Roman"/>
                        </a:rPr>
                        <a:t>.</a:t>
                      </a:r>
                      <a:endParaRPr lang="en-US" sz="90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Scotland</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109.5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110.2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121.2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115.4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125.0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116.3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113.5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106.4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105.1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99.6</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96.3</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100.1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95.7</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-8.1</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Serbia</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150.5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136.1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147.3</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Singapore</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203.7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214.1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210.4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203.8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222.6</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241.4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240.5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267.7</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248.7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229.8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242.3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277.9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285.3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307.5</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41.9</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Slovenia</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129.9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118.4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125.4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126.2</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Spain</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126.0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128.0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128.1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126.5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121.1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120.7</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127.0</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dirty="0">
                          <a:effectLst/>
                          <a:latin typeface="Calibri"/>
                          <a:ea typeface="Calibri"/>
                          <a:cs typeface="Times New Roman"/>
                        </a:rPr>
                        <a:t>Sweden</a:t>
                      </a:r>
                      <a:endParaRPr lang="en-US" sz="900" dirty="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129.7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127.2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128.7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122.1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123.1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121.2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129.9</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128.4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122.8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126.7</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121.2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123.6</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114.8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115.7</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-10.3</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Switzerland</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93.9</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Taiwan</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353.0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368.0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395.1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391.5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405.3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432.4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418.3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423.5</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415.9</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413.9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439.3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431.2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445.4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457.6</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25.2</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Thailand</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78.4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122.8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110.2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139.4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158.9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100.3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123.2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146.0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227.4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221.1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220.2</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1209.5</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Turkey</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114.8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141.1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117.9</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111.6</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121.4</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178.7</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191.8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228.9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261.1</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256.7</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252.2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238.0</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Ukraine</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24.8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dirty="0">
                          <a:effectLst/>
                          <a:latin typeface="Calibri"/>
                          <a:ea typeface="Calibri"/>
                          <a:cs typeface="Times New Roman"/>
                        </a:rPr>
                        <a:t>United Kingdom^</a:t>
                      </a:r>
                      <a:endParaRPr lang="en-US" sz="900" dirty="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99.7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110.6</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114.8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112.4</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112.2</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111.3</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108.6</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110.8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110.8</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112.5</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a:effectLst/>
                          <a:latin typeface="Calibri"/>
                          <a:ea typeface="Calibri"/>
                          <a:cs typeface="Times New Roman"/>
                        </a:rPr>
                        <a:t>United States</a:t>
                      </a:r>
                      <a:endParaRPr lang="en-US" sz="900">
                        <a:effectLst/>
                        <a:latin typeface="Calibri"/>
                        <a:ea typeface="Calibri"/>
                        <a:cs typeface="Times New Roman"/>
                      </a:endParaRPr>
                    </a:p>
                  </a:txBody>
                  <a:tcPr marL="20404" marR="20404"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326.7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335.2</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339.7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344.3</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348.0</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352.8</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361.5</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358.1</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359.3</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367.9</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365.7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356.3</a:t>
                      </a:r>
                    </a:p>
                  </a:txBody>
                  <a:tcPr marL="0" marR="21726"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357.7</a:t>
                      </a:r>
                    </a:p>
                  </a:txBody>
                  <a:tcPr marL="0" marR="21726" marT="0" marB="0">
                    <a:lnL>
                      <a:noFill/>
                    </a:lnL>
                    <a:lnR>
                      <a:noFill/>
                    </a:lnR>
                    <a:lnT>
                      <a:noFill/>
                    </a:lnT>
                    <a:lnB>
                      <a:noFill/>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363.1</a:t>
                      </a:r>
                    </a:p>
                  </a:txBody>
                  <a:tcPr marL="0" marR="21726"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8.9</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8167">
                <a:tc>
                  <a:txBody>
                    <a:bodyPr/>
                    <a:lstStyle/>
                    <a:p>
                      <a:pPr marL="0" marR="0">
                        <a:lnSpc>
                          <a:spcPct val="115000"/>
                        </a:lnSpc>
                        <a:spcBef>
                          <a:spcPts val="0"/>
                        </a:spcBef>
                        <a:spcAft>
                          <a:spcPts val="0"/>
                        </a:spcAft>
                      </a:pPr>
                      <a:r>
                        <a:rPr lang="en-US" sz="900" b="1" dirty="0">
                          <a:effectLst/>
                          <a:latin typeface="Calibri"/>
                          <a:ea typeface="Calibri"/>
                          <a:cs typeface="Times New Roman"/>
                        </a:rPr>
                        <a:t>Uruguay</a:t>
                      </a:r>
                      <a:endParaRPr lang="en-US" sz="900" dirty="0">
                        <a:effectLst/>
                        <a:latin typeface="Calibri"/>
                        <a:ea typeface="Calibri"/>
                        <a:cs typeface="Times New Roman"/>
                      </a:endParaRPr>
                    </a:p>
                  </a:txBody>
                  <a:tcPr marL="20404" marR="2040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120.6</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124.1</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135.6</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146.3</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151.5</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146.1</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137.6</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142.9</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166.2</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dirty="0">
                          <a:effectLst/>
                          <a:latin typeface="Calibri"/>
                          <a:ea typeface="Calibri"/>
                          <a:cs typeface="Times New Roman"/>
                        </a:rPr>
                        <a:t>135.1</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153.4</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176.5</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150.0</a:t>
                      </a:r>
                    </a:p>
                  </a:txBody>
                  <a:tcPr marL="0" marR="21726"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0"/>
                        </a:spcAft>
                      </a:pPr>
                      <a:r>
                        <a:rPr lang="en-US" sz="900">
                          <a:effectLst/>
                          <a:latin typeface="Calibri"/>
                          <a:ea typeface="Calibri"/>
                          <a:cs typeface="Times New Roman"/>
                        </a:rPr>
                        <a:t>163.1</a:t>
                      </a:r>
                    </a:p>
                  </a:txBody>
                  <a:tcPr marL="0" marR="2172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Calibri"/>
                          <a:cs typeface="Times New Roman"/>
                        </a:rPr>
                        <a:t>28</a:t>
                      </a:r>
                      <a:endParaRPr lang="en-US" sz="900" dirty="0">
                        <a:effectLst/>
                        <a:latin typeface="Calibri"/>
                        <a:ea typeface="Calibri"/>
                        <a:cs typeface="Times New Roman"/>
                      </a:endParaRPr>
                    </a:p>
                  </a:txBody>
                  <a:tcPr marL="21726" marR="16322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Rectangle 8"/>
          <p:cNvSpPr/>
          <p:nvPr/>
        </p:nvSpPr>
        <p:spPr>
          <a:xfrm>
            <a:off x="457200" y="5486400"/>
            <a:ext cx="8420100" cy="861774"/>
          </a:xfrm>
          <a:prstGeom prst="rect">
            <a:avLst/>
          </a:prstGeom>
        </p:spPr>
        <p:txBody>
          <a:bodyPr wrap="square">
            <a:spAutoFit/>
          </a:bodyPr>
          <a:lstStyle/>
          <a:p>
            <a:r>
              <a:rPr lang="en-US" sz="1000" i="1" dirty="0"/>
              <a:t>Data source: Special analyses, USRDS ESRD Database. Data presented only for countries from which relevant information was available. Incidence is unadjusted. ^United Kingdom: England, Wales, Northern Ireland (Scotland data reported separately). Japan and Taiwan include dialysis only. Data for France include 15 regions in 2006, 18 regions in 2007, 20 regions in 2008, and 22 regions in 2009-2013. Data for Spain include 18 of 19 regions. Data for Belgium do not include patients younger than 20. Data for Indonesia represent the West Java region. </a:t>
            </a:r>
            <a:r>
              <a:rPr lang="en-US" sz="1000" i="1" baseline="30000" dirty="0" smtClean="0"/>
              <a:t>a</a:t>
            </a:r>
            <a:r>
              <a:rPr lang="en-US" sz="1000" i="1" dirty="0" smtClean="0"/>
              <a:t>% </a:t>
            </a:r>
            <a:r>
              <a:rPr lang="en-US" sz="1000" i="1" dirty="0"/>
              <a:t>change is calculated as the percent difference between the average incidence in 2012 and 2013 and the average in 2000 and 2001. Abbreviations: ESRD, end-stage renal disease; sp., speaking; . signifies data not reported.</a:t>
            </a:r>
          </a:p>
        </p:txBody>
      </p:sp>
    </p:spTree>
    <p:extLst>
      <p:ext uri="{BB962C8B-B14F-4D97-AF65-F5344CB8AC3E}">
        <p14:creationId xmlns:p14="http://schemas.microsoft.com/office/powerpoint/2010/main" val="1229433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690535"/>
            <a:ext cx="4419600" cy="1569660"/>
          </a:xfrm>
          <a:prstGeom prst="rect">
            <a:avLst/>
          </a:prstGeom>
        </p:spPr>
        <p:txBody>
          <a:bodyPr wrap="square">
            <a:spAutoFit/>
          </a:bodyPr>
          <a:lstStyle/>
          <a:p>
            <a:r>
              <a:rPr lang="en-US" i="1" baseline="30000" dirty="0" smtClean="0"/>
              <a:t>Data </a:t>
            </a:r>
            <a:r>
              <a:rPr lang="en-US" i="1" baseline="30000" dirty="0"/>
              <a:t>Source</a:t>
            </a:r>
            <a:r>
              <a:rPr lang="en-US" i="1" baseline="30000" dirty="0" smtClean="0"/>
              <a:t>: </a:t>
            </a:r>
            <a:r>
              <a:rPr lang="en-US" i="1" baseline="30000" dirty="0"/>
              <a:t>Special analyses, USRDS ESRD Database. Data presented only for countries from which relevant information was available. ^United Kingdom: England, Wales, Northern Ireland (Scotland data reported separately). Data for Spain include 18 of 19 regions. Data for France include 22 regions. Data for Indonesia represent the West Java region. Data for Belgium do not include patients younger than 20. Abbreviations: ESRD, end-stage renal disease; sp., speaking.</a:t>
            </a:r>
          </a:p>
        </p:txBody>
      </p:sp>
      <p:sp>
        <p:nvSpPr>
          <p:cNvPr id="4" name="Rectangle 3"/>
          <p:cNvSpPr/>
          <p:nvPr/>
        </p:nvSpPr>
        <p:spPr>
          <a:xfrm>
            <a:off x="0" y="270938"/>
            <a:ext cx="5029200" cy="954107"/>
          </a:xfrm>
          <a:prstGeom prst="rect">
            <a:avLst/>
          </a:prstGeom>
        </p:spPr>
        <p:txBody>
          <a:bodyPr wrap="square">
            <a:spAutoFit/>
          </a:bodyPr>
          <a:lstStyle/>
          <a:p>
            <a:pPr algn="ctr"/>
            <a:r>
              <a:rPr lang="en-US" sz="2800" b="1" baseline="30000" dirty="0"/>
              <a:t> Figure </a:t>
            </a:r>
            <a:r>
              <a:rPr lang="en-US" sz="2800" b="1" baseline="30000" dirty="0" smtClean="0"/>
              <a:t>13.4 Percentage of incident ESRD patients with diabetes as the primary ESRD cause, </a:t>
            </a:r>
          </a:p>
          <a:p>
            <a:pPr algn="ctr"/>
            <a:r>
              <a:rPr lang="en-US" sz="2800" b="1" baseline="30000" dirty="0" smtClean="0"/>
              <a:t>by country, 2013</a:t>
            </a:r>
            <a:endParaRPr lang="en-US" sz="2800" b="1" baseline="30000" dirty="0"/>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7</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6209" y="152400"/>
            <a:ext cx="3332783" cy="6248970"/>
          </a:xfrm>
          <a:prstGeom prst="rect">
            <a:avLst/>
          </a:prstGeom>
        </p:spPr>
      </p:pic>
    </p:spTree>
    <p:extLst>
      <p:ext uri="{BB962C8B-B14F-4D97-AF65-F5344CB8AC3E}">
        <p14:creationId xmlns:p14="http://schemas.microsoft.com/office/powerpoint/2010/main" val="91251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5943603"/>
            <a:ext cx="8763000" cy="461665"/>
          </a:xfrm>
          <a:prstGeom prst="rect">
            <a:avLst/>
          </a:prstGeom>
        </p:spPr>
        <p:txBody>
          <a:bodyPr wrap="square">
            <a:spAutoFit/>
          </a:bodyPr>
          <a:lstStyle/>
          <a:p>
            <a:r>
              <a:rPr lang="en-US" i="1" baseline="30000" dirty="0" smtClean="0"/>
              <a:t>Data </a:t>
            </a:r>
            <a:r>
              <a:rPr lang="en-US" i="1" baseline="30000" dirty="0"/>
              <a:t>Source</a:t>
            </a:r>
            <a:r>
              <a:rPr lang="en-US" i="1" baseline="30000" dirty="0" smtClean="0"/>
              <a:t>: </a:t>
            </a:r>
            <a:r>
              <a:rPr lang="en-US" i="1" baseline="30000" dirty="0"/>
              <a:t>Special analyses, USRDS ESRD Database. All rates are </a:t>
            </a:r>
            <a:r>
              <a:rPr lang="en-US" i="1" baseline="30000" dirty="0" smtClean="0"/>
              <a:t>unadjusted. </a:t>
            </a:r>
            <a:r>
              <a:rPr lang="en-US" i="1" baseline="30000" dirty="0"/>
              <a:t>Data presented only for countries from which relevant information was available. Data for U.S. are shown for comparison purposes. Abbreviations: ESRD, end-stage renal disease.</a:t>
            </a:r>
          </a:p>
        </p:txBody>
      </p:sp>
      <p:sp>
        <p:nvSpPr>
          <p:cNvPr id="4" name="Rectangle 3"/>
          <p:cNvSpPr/>
          <p:nvPr/>
        </p:nvSpPr>
        <p:spPr>
          <a:xfrm>
            <a:off x="723900" y="143933"/>
            <a:ext cx="7696200" cy="666849"/>
          </a:xfrm>
          <a:prstGeom prst="rect">
            <a:avLst/>
          </a:prstGeom>
        </p:spPr>
        <p:txBody>
          <a:bodyPr wrap="square">
            <a:spAutoFit/>
          </a:bodyPr>
          <a:lstStyle/>
          <a:p>
            <a:pPr algn="ctr"/>
            <a:r>
              <a:rPr lang="en-US" sz="2800" b="1" baseline="30000" dirty="0"/>
              <a:t> Figure </a:t>
            </a:r>
            <a:r>
              <a:rPr lang="en-US" sz="2800" b="1" baseline="30000" dirty="0" smtClean="0"/>
              <a:t>13.5 </a:t>
            </a:r>
            <a:r>
              <a:rPr lang="en-US" sz="2800" b="1" baseline="30000" dirty="0"/>
              <a:t>Trends in the incidence of treated ESRD due to diabetes, </a:t>
            </a:r>
            <a:endParaRPr lang="en-US" sz="2800" b="1" baseline="30000" dirty="0" smtClean="0"/>
          </a:p>
          <a:p>
            <a:pPr algn="ctr"/>
            <a:r>
              <a:rPr lang="en-US" sz="2800" b="1" baseline="30000" dirty="0" smtClean="0"/>
              <a:t>per </a:t>
            </a:r>
            <a:r>
              <a:rPr lang="en-US" sz="2800" b="1" baseline="30000" dirty="0"/>
              <a:t>million population, 2000-2013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8</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2267" y="1127763"/>
            <a:ext cx="4013200" cy="4815840"/>
          </a:xfrm>
          <a:prstGeom prst="rect">
            <a:avLst/>
          </a:prstGeom>
        </p:spPr>
      </p:pic>
      <p:sp>
        <p:nvSpPr>
          <p:cNvPr id="8" name="TextBox 7"/>
          <p:cNvSpPr txBox="1"/>
          <p:nvPr/>
        </p:nvSpPr>
        <p:spPr>
          <a:xfrm>
            <a:off x="2171700" y="800297"/>
            <a:ext cx="4800600" cy="261610"/>
          </a:xfrm>
          <a:prstGeom prst="rect">
            <a:avLst/>
          </a:prstGeom>
          <a:noFill/>
        </p:spPr>
        <p:txBody>
          <a:bodyPr wrap="square" rtlCol="0">
            <a:spAutoFit/>
          </a:bodyPr>
          <a:lstStyle/>
          <a:p>
            <a:r>
              <a:rPr lang="en-US" sz="1100" b="1" dirty="0"/>
              <a:t>Ten countries having the highest % rise from 2000/01 to 2012/13, plus the U.S.</a:t>
            </a:r>
          </a:p>
        </p:txBody>
      </p:sp>
    </p:spTree>
    <p:extLst>
      <p:ext uri="{BB962C8B-B14F-4D97-AF65-F5344CB8AC3E}">
        <p14:creationId xmlns:p14="http://schemas.microsoft.com/office/powerpoint/2010/main" val="168489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839200" cy="666849"/>
          </a:xfrm>
          <a:prstGeom prst="rect">
            <a:avLst/>
          </a:prstGeom>
        </p:spPr>
        <p:txBody>
          <a:bodyPr wrap="square">
            <a:spAutoFit/>
          </a:bodyPr>
          <a:lstStyle/>
          <a:p>
            <a:pPr algn="ctr"/>
            <a:r>
              <a:rPr lang="en-US" sz="2800" b="1" baseline="30000" dirty="0"/>
              <a:t> </a:t>
            </a:r>
            <a:r>
              <a:rPr lang="en-US" sz="2800" b="1" baseline="30000" dirty="0" smtClean="0"/>
              <a:t>Table </a:t>
            </a:r>
            <a:r>
              <a:rPr lang="en-US" sz="2800" b="1" baseline="30000" dirty="0"/>
              <a:t>13.2 Trends in the incidence of </a:t>
            </a:r>
            <a:r>
              <a:rPr lang="en-US" sz="2800" b="1" baseline="30000" dirty="0" smtClean="0"/>
              <a:t>treated </a:t>
            </a:r>
            <a:r>
              <a:rPr lang="en-US" sz="2800" b="1" baseline="30000" dirty="0"/>
              <a:t>ESRD due to diabetes, </a:t>
            </a:r>
            <a:endParaRPr lang="en-US" sz="2800" b="1" baseline="30000" dirty="0" smtClean="0"/>
          </a:p>
          <a:p>
            <a:pPr algn="ctr"/>
            <a:r>
              <a:rPr lang="en-US" sz="2800" b="1" baseline="30000" dirty="0" smtClean="0"/>
              <a:t>per </a:t>
            </a:r>
            <a:r>
              <a:rPr lang="en-US" sz="2800" b="1" baseline="30000" dirty="0"/>
              <a:t>million population, 2000-2013</a:t>
            </a: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13</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9</a:t>
            </a:fld>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782286702"/>
              </p:ext>
            </p:extLst>
          </p:nvPr>
        </p:nvGraphicFramePr>
        <p:xfrm>
          <a:off x="727799" y="609600"/>
          <a:ext cx="7688403" cy="5433060"/>
        </p:xfrm>
        <a:graphic>
          <a:graphicData uri="http://schemas.openxmlformats.org/drawingml/2006/table">
            <a:tbl>
              <a:tblPr firstRow="1" firstCol="1" bandRow="1"/>
              <a:tblGrid>
                <a:gridCol w="1166813"/>
                <a:gridCol w="382534"/>
                <a:gridCol w="383095"/>
                <a:gridCol w="382534"/>
                <a:gridCol w="383095"/>
                <a:gridCol w="383095"/>
                <a:gridCol w="382534"/>
                <a:gridCol w="383095"/>
                <a:gridCol w="383095"/>
                <a:gridCol w="382534"/>
                <a:gridCol w="383095"/>
                <a:gridCol w="383095"/>
                <a:gridCol w="382534"/>
                <a:gridCol w="383095"/>
                <a:gridCol w="383095"/>
                <a:gridCol w="1161065"/>
              </a:tblGrid>
              <a:tr h="335132">
                <a:tc>
                  <a:txBody>
                    <a:bodyPr/>
                    <a:lstStyle/>
                    <a:p>
                      <a:pPr marL="0" marR="0">
                        <a:lnSpc>
                          <a:spcPct val="115000"/>
                        </a:lnSpc>
                        <a:spcBef>
                          <a:spcPts val="0"/>
                        </a:spcBef>
                        <a:spcAft>
                          <a:spcPts val="0"/>
                        </a:spcAft>
                      </a:pPr>
                      <a:r>
                        <a:rPr lang="en-US" sz="1000" b="1" dirty="0">
                          <a:solidFill>
                            <a:srgbClr val="000000"/>
                          </a:solidFill>
                          <a:effectLst/>
                          <a:latin typeface="Calibri"/>
                          <a:ea typeface="Times New Roman"/>
                          <a:cs typeface="Times New Roman"/>
                        </a:rPr>
                        <a:t>Country</a:t>
                      </a:r>
                      <a:endParaRPr lang="en-US" sz="1000" dirty="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2000</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2001</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2002</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2003</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2004</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2005</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2006</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2007</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2008</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2009</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2010</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2011</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2012</a:t>
                      </a:r>
                      <a:endParaRPr lang="en-US" sz="1000">
                        <a:effectLst/>
                        <a:latin typeface="Calibri"/>
                        <a:ea typeface="Calibri"/>
                        <a:cs typeface="Times New Roman"/>
                      </a:endParaRPr>
                    </a:p>
                  </a:txBody>
                  <a:tcPr marL="53668" marR="5366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2013</a:t>
                      </a:r>
                      <a:endParaRPr lang="en-US" sz="1000">
                        <a:effectLst/>
                        <a:latin typeface="Calibri"/>
                        <a:ea typeface="Calibri"/>
                        <a:cs typeface="Times New Roman"/>
                      </a:endParaRPr>
                    </a:p>
                  </a:txBody>
                  <a:tcPr marL="53668" marR="5366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 change from</a:t>
                      </a:r>
                      <a:br>
                        <a:rPr lang="en-US" sz="1000" b="1">
                          <a:solidFill>
                            <a:srgbClr val="000000"/>
                          </a:solidFill>
                          <a:effectLst/>
                          <a:latin typeface="Calibri"/>
                          <a:ea typeface="Times New Roman"/>
                          <a:cs typeface="Times New Roman"/>
                        </a:rPr>
                      </a:br>
                      <a:r>
                        <a:rPr lang="en-US" sz="1000" b="1">
                          <a:solidFill>
                            <a:srgbClr val="000000"/>
                          </a:solidFill>
                          <a:effectLst/>
                          <a:latin typeface="Calibri"/>
                          <a:ea typeface="Times New Roman"/>
                          <a:cs typeface="Times New Roman"/>
                        </a:rPr>
                        <a:t>2000/01 to 2012/13</a:t>
                      </a:r>
                      <a:endParaRPr lang="en-US" sz="1000">
                        <a:effectLst/>
                        <a:latin typeface="Calibri"/>
                        <a:ea typeface="Calibri"/>
                        <a:cs typeface="Times New Roman"/>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Argentina</a:t>
                      </a:r>
                      <a:endParaRPr lang="en-US" sz="1000">
                        <a:effectLst/>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43.1</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48.7</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47.6</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50.1</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51.1</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52.1</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53.5</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54.9</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56.2</a:t>
                      </a:r>
                    </a:p>
                  </a:txBody>
                  <a:tcPr marL="21368" marR="21368"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56.2</a:t>
                      </a:r>
                    </a:p>
                  </a:txBody>
                  <a:tcPr marL="21368" marR="2136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Australia</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20.4</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25.8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25.9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29.3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35.6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38.5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35.7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37.7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39.9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42.1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38.4</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77.7</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Austria</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43.6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46.6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47.0</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51.9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51.5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52.7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48.8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42.1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37.1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36.7</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-16.2</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Bahrain</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71.4</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71.3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70.5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81.2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Belgium, Dutch sp.</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38.1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38.9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42.0</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42.8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48.3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41.6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38.4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35.3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36.6</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3.6</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Belgium, French sp.</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38.9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39.6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41.9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42.0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42.6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49.3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38.6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41.7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37.4</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8.4</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83472">
                <a:tc>
                  <a:txBody>
                    <a:bodyPr/>
                    <a:lstStyle/>
                    <a:p>
                      <a:pPr marL="0" marR="0">
                        <a:lnSpc>
                          <a:spcPct val="115000"/>
                        </a:lnSpc>
                        <a:spcBef>
                          <a:spcPts val="0"/>
                        </a:spcBef>
                        <a:spcAft>
                          <a:spcPts val="0"/>
                        </a:spcAft>
                      </a:pPr>
                      <a:r>
                        <a:rPr lang="en-US" sz="1000" b="1" dirty="0">
                          <a:effectLst/>
                          <a:latin typeface="Calibri"/>
                          <a:ea typeface="Calibri"/>
                          <a:cs typeface="Times New Roman"/>
                        </a:rPr>
                        <a:t>Bosnia and Herzegovina</a:t>
                      </a:r>
                      <a:endParaRPr lang="en-US" sz="1000" dirty="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28.4</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29.7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43.1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32.4</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31.6</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dirty="0">
                          <a:effectLst/>
                          <a:latin typeface="Calibri"/>
                          <a:ea typeface="Calibri"/>
                          <a:cs typeface="Times New Roman"/>
                        </a:rPr>
                        <a:t>Brazil</a:t>
                      </a:r>
                      <a:endParaRPr lang="en-US" sz="1000" dirty="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50.2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77.4</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Canada</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49.8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53.3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53.1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55.4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56.2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56.9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58.4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59.5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58.1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60.8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54.5</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11.8</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Chile</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90.6</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Colombia</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58.4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35.1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26.1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52.2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Croatia</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37.5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44.6</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Czech Republic</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49.6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55.3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Denmark</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28.5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29.9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28.2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29.4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28.0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28.8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27.7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26.8</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2.5</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Estonia</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12.9</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Finland</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36.7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33.2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32.3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33.5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33.5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27.9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29.1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28.3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28.3</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-7.4</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France</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32.1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30.9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33.6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33.8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35.7</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Greece</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41.0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44.6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45.0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50.4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55.6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56.9</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58.3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53.3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58.6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57.0</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55.7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55.2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54.5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58.0</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31.4</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Hong Kong</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60.5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51.2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57.2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59.7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59.9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66.6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62.7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65.4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69.3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72.5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79.0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81.0</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Hungary</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91.4</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91.2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101.9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91.4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91.6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Iceland</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3.6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14.0</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15.7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15.7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40.8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12.4</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40.9</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Iran</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22.1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23.2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24.9</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Israel</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65.3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73.3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79.6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75.8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80.7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80.8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78.4</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83.4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83.7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90.5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89.2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83.3</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Italy</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Jalisco (Mexico)</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100.6</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106.5</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118.2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143.0</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193.8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181.4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172.7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204.7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218.8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243.0</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254.5</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316.2</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275.2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244.1</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150.7</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Japan</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dirty="0">
                          <a:effectLst/>
                          <a:latin typeface="Calibri"/>
                          <a:ea typeface="Calibri"/>
                          <a:cs typeface="Times New Roman"/>
                        </a:rPr>
                        <a:t>87.9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95.7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99.1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106.8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109.1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112.6</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117.1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123.3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124.2</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128.1</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127.7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131.3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126.8</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126.0</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37.7</a:t>
                      </a:r>
                      <a:endParaRPr lang="en-US" sz="100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a:effectLst/>
                          <a:latin typeface="Calibri"/>
                          <a:ea typeface="Calibri"/>
                          <a:cs typeface="Times New Roman"/>
                        </a:rPr>
                        <a:t>Rep. of Korea</a:t>
                      </a:r>
                      <a:endParaRPr lang="en-US" sz="1000">
                        <a:effectLst/>
                        <a:latin typeface="Calibri"/>
                        <a:ea typeface="Calibri"/>
                        <a:cs typeface="Times New Roman"/>
                      </a:endParaRPr>
                    </a:p>
                  </a:txBody>
                  <a:tcPr marL="0" marR="0"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37.7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47.3</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52.7</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64.8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74.1</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66.8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78.4</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82.4</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76.3</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79.8</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82.0</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96.7</a:t>
                      </a:r>
                    </a:p>
                  </a:txBody>
                  <a:tcPr marL="21368" marR="21368" marT="0" marB="0">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111.9</a:t>
                      </a:r>
                    </a:p>
                  </a:txBody>
                  <a:tcPr marL="21368" marR="21368" marT="0" marB="0">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112.3</a:t>
                      </a:r>
                    </a:p>
                  </a:txBody>
                  <a:tcPr marL="21368" marR="21368"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15000"/>
                        </a:lnSpc>
                        <a:spcBef>
                          <a:spcPts val="0"/>
                        </a:spcBef>
                        <a:spcAft>
                          <a:spcPts val="0"/>
                        </a:spcAft>
                      </a:pPr>
                      <a:r>
                        <a:rPr lang="en-US" sz="1000" b="1" dirty="0">
                          <a:effectLst/>
                          <a:latin typeface="Calibri"/>
                          <a:ea typeface="Calibri"/>
                          <a:cs typeface="Times New Roman"/>
                        </a:rPr>
                        <a:t>163.8</a:t>
                      </a:r>
                    </a:p>
                  </a:txBody>
                  <a:tcPr marL="53668" marR="53668"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67566">
                <a:tc>
                  <a:txBody>
                    <a:bodyPr/>
                    <a:lstStyle/>
                    <a:p>
                      <a:pPr marL="0" marR="0">
                        <a:lnSpc>
                          <a:spcPct val="115000"/>
                        </a:lnSpc>
                        <a:spcBef>
                          <a:spcPts val="0"/>
                        </a:spcBef>
                        <a:spcAft>
                          <a:spcPts val="0"/>
                        </a:spcAft>
                      </a:pPr>
                      <a:r>
                        <a:rPr lang="en-US" sz="1000" b="1" dirty="0">
                          <a:effectLst/>
                          <a:latin typeface="Calibri"/>
                          <a:ea typeface="Calibri"/>
                          <a:cs typeface="Times New Roman"/>
                        </a:rPr>
                        <a:t>Malaysia</a:t>
                      </a:r>
                      <a:endParaRPr lang="en-US" sz="1000" dirty="0">
                        <a:effectLst/>
                        <a:latin typeface="Calibri"/>
                        <a:ea typeface="Calibri"/>
                        <a:cs typeface="Times New Roman"/>
                      </a:endParaRPr>
                    </a:p>
                  </a:txBody>
                  <a:tcPr marL="0" marR="0"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34.8</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41.0</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47.8</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56.9</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62.8</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67.7</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81.9</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88.5</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99.7</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106.2</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112.3</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125.6</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139.8</a:t>
                      </a:r>
                    </a:p>
                  </a:txBody>
                  <a:tcPr marL="21368" marR="21368" marT="0" marB="0">
                    <a:lnL>
                      <a:noFill/>
                    </a:lnL>
                    <a:lnR>
                      <a:noFill/>
                    </a:lnR>
                    <a:lnT>
                      <a:noFill/>
                    </a:lnT>
                    <a:lnB w="12700" cap="flat" cmpd="sng" algn="ctr">
                      <a:solidFill>
                        <a:schemeClr val="tx1"/>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000">
                          <a:effectLst/>
                          <a:latin typeface="Calibri"/>
                          <a:ea typeface="Calibri"/>
                          <a:cs typeface="Times New Roman"/>
                        </a:rPr>
                        <a:t>150.7</a:t>
                      </a:r>
                    </a:p>
                  </a:txBody>
                  <a:tcPr marL="21368" marR="21368" marT="0" marB="0">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dirty="0">
                          <a:effectLst/>
                          <a:latin typeface="Calibri"/>
                          <a:ea typeface="Calibri"/>
                          <a:cs typeface="Times New Roman"/>
                        </a:rPr>
                        <a:t>283.2</a:t>
                      </a:r>
                      <a:endParaRPr lang="en-US" sz="1000" dirty="0">
                        <a:effectLst/>
                        <a:latin typeface="Calibri"/>
                        <a:ea typeface="Calibri"/>
                        <a:cs typeface="Times New Roman"/>
                      </a:endParaRPr>
                    </a:p>
                  </a:txBody>
                  <a:tcPr marL="53668" marR="53668" marT="0" marB="0">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7" name="Rectangle 6"/>
          <p:cNvSpPr/>
          <p:nvPr/>
        </p:nvSpPr>
        <p:spPr>
          <a:xfrm>
            <a:off x="609600" y="6031468"/>
            <a:ext cx="4267200" cy="369332"/>
          </a:xfrm>
          <a:prstGeom prst="rect">
            <a:avLst/>
          </a:prstGeom>
        </p:spPr>
        <p:txBody>
          <a:bodyPr wrap="square">
            <a:spAutoFit/>
          </a:bodyPr>
          <a:lstStyle/>
          <a:p>
            <a:r>
              <a:rPr lang="en-US" i="1" baseline="30000" dirty="0" smtClean="0"/>
              <a:t>(Continue</a:t>
            </a:r>
            <a:r>
              <a:rPr lang="en-US" i="1" dirty="0" smtClean="0"/>
              <a:t> </a:t>
            </a:r>
            <a:r>
              <a:rPr lang="en-US" i="1" baseline="30000" dirty="0" smtClean="0"/>
              <a:t>on the next slide)</a:t>
            </a:r>
            <a:endParaRPr lang="en-US" i="1" baseline="30000" dirty="0"/>
          </a:p>
        </p:txBody>
      </p:sp>
    </p:spTree>
    <p:extLst>
      <p:ext uri="{BB962C8B-B14F-4D97-AF65-F5344CB8AC3E}">
        <p14:creationId xmlns:p14="http://schemas.microsoft.com/office/powerpoint/2010/main" val="2296942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442</TotalTime>
  <Words>15299</Words>
  <Application>Microsoft Office PowerPoint</Application>
  <PresentationFormat>On-screen Show (4:3)</PresentationFormat>
  <Paragraphs>9710</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ADR_PPT_Template_CKD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Lan Tong</cp:lastModifiedBy>
  <cp:revision>96</cp:revision>
  <dcterms:created xsi:type="dcterms:W3CDTF">2014-11-10T19:37:45Z</dcterms:created>
  <dcterms:modified xsi:type="dcterms:W3CDTF">2015-11-11T20:17:36Z</dcterms:modified>
</cp:coreProperties>
</file>