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1" r:id="rId3"/>
    <p:sldId id="259" r:id="rId4"/>
    <p:sldId id="272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6E62"/>
    <a:srgbClr val="367CA8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36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19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1/25/2017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311" y="620237"/>
            <a:ext cx="3149378" cy="105616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914400" y="3427274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Chapter 2: Identification and Care of Patients With CKD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714374" y="21336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2016 </a:t>
            </a:r>
            <a:r>
              <a:rPr lang="en-US" sz="2400" b="1" cap="small" baseline="0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Annual Data Report</a:t>
            </a:r>
          </a:p>
          <a:p>
            <a:pPr algn="ctr"/>
            <a:r>
              <a:rPr lang="en-US" sz="2400" b="1" cap="small" baseline="0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Volume 1: Chronic Kidney Disease</a:t>
            </a:r>
            <a:endParaRPr lang="en-US" sz="2400" b="1" cap="small" baseline="0" dirty="0">
              <a:solidFill>
                <a:srgbClr val="1C6E62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dirty="0" smtClean="0"/>
              <a:t>2016 Annual Data Report, Vol 1, CKD, Ch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dirty="0" smtClean="0"/>
              <a:t>2016 Annual Data Report, Vol 1, CKD, Ch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dirty="0" smtClean="0"/>
              <a:t>2016 Annual Data Report, Vol 1, CKD, Ch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dirty="0" smtClean="0"/>
              <a:t>2016 Annual Data Report, Vol 1, CKD, Ch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696200" y="6507480"/>
            <a:ext cx="914400" cy="274320"/>
          </a:xfrm>
        </p:spPr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dirty="0" smtClean="0"/>
              <a:t>2016 Annual Data Report, Vol 1, CKD, Ch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1C6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0208" y="6477000"/>
            <a:ext cx="24384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2016 Annual Data Report, Vol 1, CKD, Ch 2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97"/>
          <a:stretch/>
        </p:blipFill>
        <p:spPr>
          <a:xfrm>
            <a:off x="0" y="6409944"/>
            <a:ext cx="1316207" cy="457200"/>
          </a:xfrm>
          <a:prstGeom prst="rect">
            <a:avLst/>
          </a:prstGeom>
          <a:effectLst>
            <a:outerShdw blurRad="50800" dist="38100" dir="16200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2" r:id="rId5"/>
    <p:sldLayoutId id="2147483663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5754469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Medicare 5% sample, aged 65 and older with Part A &amp; B coverage in the prior year and Clinformatics</a:t>
            </a:r>
            <a:r>
              <a:rPr lang="en-US" i="1" baseline="30000" dirty="0" smtClean="0"/>
              <a:t>™ population </a:t>
            </a:r>
            <a:r>
              <a:rPr lang="en-US" i="1" baseline="30000" dirty="0"/>
              <a:t>aged 22-64 years old. Tests tracked during each year. Abbreviations: CKD, chronic kidney disease; DM, diabetes mellitus; HTN, hypertension.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2.3  Trends in percent of patients with testing of urine albumin in (a) Medicare 5% (aged 65+ years) &amp; (b) Clinformatics™ (aged 22-64 years) patients with a diagnosis of CKD by year, 2005-2014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231" y="1199383"/>
            <a:ext cx="6859538" cy="4459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12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5602069"/>
            <a:ext cx="739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Medicare 5% sample, aged 65 and older with Part A &amp; B coverage in the prior year and Clinformatics</a:t>
            </a:r>
            <a:r>
              <a:rPr lang="en-US" i="1" baseline="30000" dirty="0" smtClean="0"/>
              <a:t>™ population </a:t>
            </a:r>
            <a:r>
              <a:rPr lang="en-US" i="1" baseline="30000" dirty="0"/>
              <a:t>aged 22-64 years old. Tests tracked during each year. Abbreviations: CKD, chronic kidney disease; DM, diabetes mellitus; HTN, hypertension.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2.3  Trends in percent of patients with testing of urine albumin in (a) Medicare 5% (aged 65+ years) &amp; (b) Clinformatics™ (aged 22-64 years) patients with a diagnosis of CKD by year, 2005-2014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6200" y="1219200"/>
            <a:ext cx="906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b)  Clinformatics™</a:t>
            </a:r>
            <a:endParaRPr lang="en-US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231" y="1489706"/>
            <a:ext cx="6859538" cy="387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1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5493603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Medicare 5% sample (aged 65 and older), alive &amp; eligible for all of 2013.. CKD diagnosis is at date of first CKD claim in 2013; claims for physician visits were searched during the 12 months following that date. CKD diagnosis code of 585.4 or higher represents CKD Stages 4-5. Abbreviation: CKD, chronic kidney disease.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Table 2.6  Percent of patients with a physician visit in 2014 after a CKD diagnosis in 2013, among Medicare 5% patients (aged 65+ years)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401609"/>
              </p:ext>
            </p:extLst>
          </p:nvPr>
        </p:nvGraphicFramePr>
        <p:xfrm>
          <a:off x="472291" y="1066800"/>
          <a:ext cx="8329759" cy="3225546"/>
        </p:xfrm>
        <a:graphic>
          <a:graphicData uri="http://schemas.openxmlformats.org/drawingml/2006/table">
            <a:tbl>
              <a:tblPr firstRow="1" firstCol="1" bandRow="1"/>
              <a:tblGrid>
                <a:gridCol w="1463040"/>
                <a:gridCol w="615345"/>
                <a:gridCol w="731520"/>
                <a:gridCol w="822960"/>
                <a:gridCol w="182880"/>
                <a:gridCol w="615345"/>
                <a:gridCol w="723004"/>
                <a:gridCol w="822960"/>
                <a:gridCol w="182880"/>
                <a:gridCol w="615345"/>
                <a:gridCol w="731520"/>
                <a:gridCol w="822960"/>
              </a:tblGrid>
              <a:tr h="337976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Any CKD diagnosis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diagnosis code of 585.3 (Stage 3)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diagnosis code of 585.4 </a:t>
                      </a:r>
                      <a:b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(Stage 4) or higher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79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Primary care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Cardiologist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Nephrologist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Primary care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Cardiologist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Nephrologist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Primary care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Cardiologist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Nephrologist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88.8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54.3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89.2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53.7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53.0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75-84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61.9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46.6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84.3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54.8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93.6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64.3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93.3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62.9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86.7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53.7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83.7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52.5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90.9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52.5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89.5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53.0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82.0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46.6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84.6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64.6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Asian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83.6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52.6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67.1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62.4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62.6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82.2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54.9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Overall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91.0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91.3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90.0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65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5156537"/>
            <a:ext cx="739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Medicare 5% sample (aged 65 and older), alive &amp; eligible for all of 2014, with a CKD diagnosis claim and a physician visit in 2013. Patients with both PCP and nephrology visits are classified as nephrologist. Abbreviations: CKD, chronic kidney disease; DM, diabetes mellitus; HTN, hypertension; PCP, primary care physician.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2.4  Proportion of CKD patients in 2013 with physician visit (nephrologist, PCP, both and neither), with lab testing in the following year (2014), by comorbidity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599" y="1219200"/>
            <a:ext cx="7066802" cy="3744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35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5569803"/>
            <a:ext cx="8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Medicare 5% sample (aged 65 and older) and Clinformatics™ (all ages) alive &amp; eligible for all of 2014. Abbreviations: CKD, chronic kidney disease; CVD, cardiovascular disease; DM, diabetes mellitus; HTN, hypertension. CVD is defined as presence of any of the following comorbidities: cerebrovascular accident, peripheral vascular disease, atherosclerotic heart disease, congestive heart failure, dysrhythmia or other cardiac comorbidities. - No available data.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Table 2.1  Demographic characteristics of all patients, among Medicare (aged 65+ years) and Clinformatics™ (all ages) patients, 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573977"/>
              </p:ext>
            </p:extLst>
          </p:nvPr>
        </p:nvGraphicFramePr>
        <p:xfrm>
          <a:off x="2543723" y="861740"/>
          <a:ext cx="4056554" cy="4534678"/>
        </p:xfrm>
        <a:graphic>
          <a:graphicData uri="http://schemas.openxmlformats.org/drawingml/2006/table">
            <a:tbl>
              <a:tblPr firstRow="1" firstCol="1" bandRow="1"/>
              <a:tblGrid>
                <a:gridCol w="1161976"/>
                <a:gridCol w="864279"/>
                <a:gridCol w="438205"/>
                <a:gridCol w="87439"/>
                <a:gridCol w="865291"/>
                <a:gridCol w="639364"/>
              </a:tblGrid>
              <a:tr h="153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 dirty="0">
                        <a:effectLst/>
                        <a:latin typeface="Calibri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r>
                        <a:rPr lang="en-US" sz="800" b="1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Medicare 5%</a:t>
                      </a:r>
                      <a:endParaRPr lang="en-US" sz="8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r>
                        <a:rPr lang="en-US" sz="800" b="1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l"/>
                        </a:tabLst>
                      </a:pPr>
                      <a:r>
                        <a:rPr lang="en-US" sz="800" b="1" i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Clinformatics™</a:t>
                      </a:r>
                      <a:endParaRPr lang="en-US" sz="8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 dirty="0">
                        <a:effectLst/>
                        <a:latin typeface="Calibri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Sample count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Sample count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1,276,732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6,445,818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281,307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5-9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412,438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10-13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357,248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14-17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373,678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18-21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367,539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22-30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798,922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31-40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1,043,124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41-50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1,131,850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51-65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1,444,158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712,995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55.9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179,303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75-84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392,923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39,673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170,814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16,578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554,559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3,279,378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50.9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722,173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56.6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3,165,945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49.1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Race/Ethnicity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1,095,736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85.8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4,469,440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69.7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96,565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556,682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Native American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5,407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Asian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24,606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334,804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Hispanic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707,399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42,846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Unknown/Missing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11,572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341,121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Comorbidity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302,155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281,945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HTN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753,286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663,987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CVD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497,773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286,632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00" marR="293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75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5410200"/>
            <a:ext cx="739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Medicare 5% sample (aged 65 and older) and Clinformatics™ (aged 22-64), alive &amp; eligible for all of 2014. Abbreviations: CKD, chronic kidney disease; CVD, cardiovascular disease; DM, diabetes mellitus. CVD is defined as presence of any of the following comorbidities: cerebrovascular accident, peripheral vascular disease, atherosclerotic heart disease, congestive heart failure, dysrhythmia or other cardiac comorbidities.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Table 2.2  Prevalence of coded comorbid conditions (CKD, CVD &amp; DM), (a) total, and (b) one or more, among Medicare (aged 65+ years) and Clinformatics™ (aged 22-64 years) patients, 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774918"/>
              </p:ext>
            </p:extLst>
          </p:nvPr>
        </p:nvGraphicFramePr>
        <p:xfrm>
          <a:off x="2193891" y="1295400"/>
          <a:ext cx="4756217" cy="1325880"/>
        </p:xfrm>
        <a:graphic>
          <a:graphicData uri="http://schemas.openxmlformats.org/drawingml/2006/table">
            <a:tbl>
              <a:tblPr firstRow="1" firstCol="1" bandRow="1"/>
              <a:tblGrid>
                <a:gridCol w="1262509"/>
                <a:gridCol w="931172"/>
                <a:gridCol w="637919"/>
                <a:gridCol w="171450"/>
                <a:gridCol w="1244736"/>
                <a:gridCol w="508431"/>
              </a:tblGrid>
              <a:tr h="228600">
                <a:tc gridSpan="6">
                  <a:txBody>
                    <a:bodyPr/>
                    <a:lstStyle/>
                    <a:p>
                      <a:pPr marL="342900" marR="0" lvl="0" indent="-342900" algn="ctr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en-US" sz="1000" b="1" u="none" strike="noStrike" kern="0" spc="0" dirty="0">
                          <a:effectLst/>
                          <a:latin typeface="Calibri"/>
                          <a:ea typeface="Times New Roman"/>
                          <a:cs typeface="Segoe UI"/>
                        </a:rPr>
                        <a:t>Any diagnosis of CKD, CVD, or DM</a:t>
                      </a: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Medicare 5%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Clinformatics™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Sample count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Sample count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1,276,732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4,418,054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8763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CKD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141,001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40,774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CVD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497,773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213,093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DM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302,155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234,456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726759"/>
              </p:ext>
            </p:extLst>
          </p:nvPr>
        </p:nvGraphicFramePr>
        <p:xfrm>
          <a:off x="1569654" y="2832354"/>
          <a:ext cx="6004691" cy="2349246"/>
        </p:xfrm>
        <a:graphic>
          <a:graphicData uri="http://schemas.openxmlformats.org/drawingml/2006/table">
            <a:tbl>
              <a:tblPr firstRow="1" firstCol="1" bandRow="1"/>
              <a:tblGrid>
                <a:gridCol w="1787085"/>
                <a:gridCol w="1109419"/>
                <a:gridCol w="946104"/>
                <a:gridCol w="171450"/>
                <a:gridCol w="1052478"/>
                <a:gridCol w="839730"/>
                <a:gridCol w="98425"/>
              </a:tblGrid>
              <a:tr h="228600">
                <a:tc gridSpan="7">
                  <a:txBody>
                    <a:bodyPr/>
                    <a:lstStyle/>
                    <a:p>
                      <a:pPr marL="342900" marR="0" lvl="0" indent="-342900" algn="ctr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 startAt="2"/>
                      </a:pPr>
                      <a:r>
                        <a:rPr lang="en-US" sz="1000" b="1" u="none" strike="noStrike" kern="0" spc="0" dirty="0">
                          <a:effectLst/>
                          <a:latin typeface="Calibri"/>
                          <a:ea typeface="Times New Roman"/>
                          <a:cs typeface="Segoe UI"/>
                        </a:rPr>
                        <a:t>Combinations of CKD, CVD, or DM diagnoses</a:t>
                      </a: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u="none" strike="noStrike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Medicare 5%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Clinformatics™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Sample count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Sample count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1,276,732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4,418,054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9842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Only CKD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23,811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19,758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Only CVD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282,930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169,514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Only DM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117,872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186,038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CKD &amp; DM, no CVD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18,506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10,455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CKD &amp; CVD, no DM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49,066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5,616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DM &amp; CVD, no CKD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116,159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33,018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CKD &amp; CVD &amp; DM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49,618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4,945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 CKD, no CVD, no DM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618,770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3,988,710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90.3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18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562600" y="4262497"/>
            <a:ext cx="2590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baseline="30000" dirty="0"/>
              <a:t>Data Source: Special analyses, Medicare 5% sample (aged 65 and older) and Optum (aged 22-64), alive &amp; eligible for all of 2014</a:t>
            </a:r>
            <a:r>
              <a:rPr lang="en-US" sz="1600" i="1" baseline="30000" dirty="0" smtClean="0"/>
              <a:t>. Abbreviations</a:t>
            </a:r>
            <a:r>
              <a:rPr lang="en-US" sz="1600" i="1" baseline="30000" dirty="0"/>
              <a:t>: CKD, chronic kidney disease; CVD, cardiovascular disease; DM, diabetes mellitus; HTN, hypertension. CVD is defined as presence of any of the following comorbidities: cerebrovascular accident, peripheral vascular disease, atherosclerotic heart disease, congestive heart failure, dysrhythmia or other cardiac comorbidities. - No available data.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52400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00" b="1" baseline="30000" dirty="0"/>
              <a:t>Table 2.3  Prevalence of CKD, by demographic characteristics and comorbidities, among Medicare 5% sample (aged 65+ years) and Optum (all ages) patients, 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829762"/>
              </p:ext>
            </p:extLst>
          </p:nvPr>
        </p:nvGraphicFramePr>
        <p:xfrm>
          <a:off x="1716944" y="685800"/>
          <a:ext cx="3022696" cy="5677281"/>
        </p:xfrm>
        <a:graphic>
          <a:graphicData uri="http://schemas.openxmlformats.org/drawingml/2006/table">
            <a:tbl>
              <a:tblPr firstRow="1" firstCol="1" bandRow="1"/>
              <a:tblGrid>
                <a:gridCol w="1172922"/>
                <a:gridCol w="822960"/>
                <a:gridCol w="1026814"/>
              </a:tblGrid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Prevalence of CKD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7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Medicare 5%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Clinformatics™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Overall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11.0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 4</a:t>
                      </a:r>
                    </a:p>
                  </a:txBody>
                  <a:tcPr marL="51431" marR="5143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0.3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5-9</a:t>
                      </a:r>
                    </a:p>
                  </a:txBody>
                  <a:tcPr marL="51431" marR="5143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10-13</a:t>
                      </a:r>
                    </a:p>
                  </a:txBody>
                  <a:tcPr marL="51431" marR="5143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14-17</a:t>
                      </a:r>
                    </a:p>
                  </a:txBody>
                  <a:tcPr marL="51431" marR="5143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18-21</a:t>
                      </a:r>
                    </a:p>
                  </a:txBody>
                  <a:tcPr marL="51431" marR="5143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0.2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22-30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0.2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31-40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0.4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41-50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51-65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75-84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1.0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Race/Ethnicity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0.9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16.0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1.2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Native American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Asian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Hispanic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Other/Unknown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Comorbidity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 – Yes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22.5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 – No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HTN – Yes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HTN – No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0.3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CVD – Yes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19.8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6.5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CVD – No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  <a:endParaRPr lang="en-US" sz="9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73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5410200"/>
            <a:ext cx="739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Medicare 5% sample. Known CKD stages presented as bars; curve showing “All codes” includes known CKD stages (codes 585.1-585.5) and the CKD-stage unspecified codes (585.9, and remaining non-585 CKD codes). Note: In previous years, this graph reported 585.9 codes as a component of the stacked bars. Abbreviation: CKD, chronic kidney disease.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2.1  Trends in prevalence of recognized CKD, overall and by CKD stage, among Medicare patients (aged 65+ years), 2000-2014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231" y="2056635"/>
            <a:ext cx="6859538" cy="2744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0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5276671"/>
            <a:ext cx="89916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i="1" baseline="30000" dirty="0"/>
              <a:t>Data Source: Special analyses, Medicare 5% sample, aged 65 and older alive &amp; eligible for all of 2014. NHANES 2011-2014 participants, aged 65 and older and VA aged 65 and older alive &amp; eligible for all of 2014. The numerator for CKD by ICD-9 diagnosis codes included at least one inpatient ICD-9 diagnosis or two outpatient diagnosis in 2014; the numerator for CKD based on eGFR&lt;60 ml/min/1.73m2 included anyone with at least one outpatient serum creatinine available in 2014</a:t>
            </a:r>
            <a:r>
              <a:rPr lang="en-US" sz="1700" i="1" baseline="30000" dirty="0" smtClean="0"/>
              <a:t>; eGFR was calculated using the CKD-EPI formula; </a:t>
            </a:r>
            <a:r>
              <a:rPr lang="en-US" sz="1700" i="1" baseline="30000" dirty="0"/>
              <a:t>if more than one values were available, the last one in the year was used. The denominator included everyone with at least one outpatient visit in 2014. Abbreviations: CKD, chronic kidney disease; DM, diabetes mellitus; HTN, hypertension; VA, Veterans Affairs. * Values for cells with 10 or fewer patients are suppressed. - No available data.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Table 2.4  Percent of patients with CKD by demographic characteristics, among individuals (aged 65+ years) overall and with DM, or HTN, in NHANES (2011-2014), Medicare 5% sample (2014) and VA (2014) datasets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000752"/>
              </p:ext>
            </p:extLst>
          </p:nvPr>
        </p:nvGraphicFramePr>
        <p:xfrm>
          <a:off x="723631" y="1280922"/>
          <a:ext cx="7903688" cy="3397758"/>
        </p:xfrm>
        <a:graphic>
          <a:graphicData uri="http://schemas.openxmlformats.org/drawingml/2006/table">
            <a:tbl>
              <a:tblPr firstRow="1" firstCol="1" bandRow="1"/>
              <a:tblGrid>
                <a:gridCol w="1516686"/>
                <a:gridCol w="640080"/>
                <a:gridCol w="589822"/>
                <a:gridCol w="358582"/>
                <a:gridCol w="396594"/>
                <a:gridCol w="116840"/>
                <a:gridCol w="640080"/>
                <a:gridCol w="589822"/>
                <a:gridCol w="358582"/>
                <a:gridCol w="428904"/>
                <a:gridCol w="116840"/>
                <a:gridCol w="554344"/>
                <a:gridCol w="646207"/>
                <a:gridCol w="552444"/>
                <a:gridCol w="397861"/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Overall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 (with or without HTN)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HTN (No DM)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NHANES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Medicare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NHANES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Medicare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NHANES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Medicare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eGFR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code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code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eGFR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eGFR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code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code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eGFR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eGFR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code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code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eGFR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127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7.2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127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75-79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10.3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7.5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127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80+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53.3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11.9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127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55.2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8.3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127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127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Native American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7.9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5.5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127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Asian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10.6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8.1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127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Other/Unknown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7.8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127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49.8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9.0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41.4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7.2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127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55.3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43.3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23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5029200"/>
            <a:ext cx="845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Medicare 5% sample. Patients alive &amp; eligible for all of 2009. Death and ESRD status were examined yearly between 2010-2014, and carried forward if present. Among patients without death or ESRD by 2014 the last CKD diagnosis claim was used; if not available, then the last CKD diagnosis claim from 2013 was used. Lost to follow-up represents the patients who are not enrolled in Medicare Part A and Part B in 2013 or 2014. Abbreviations: CKD, chronic kidney disease; ESRD, end-stage renal disease.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Table 2.5  Change in CKD status from 2009 to 2014, among Medicare patients (aged 65+ years) alive and without ESRD in 2009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145080"/>
              </p:ext>
            </p:extLst>
          </p:nvPr>
        </p:nvGraphicFramePr>
        <p:xfrm>
          <a:off x="213360" y="1464319"/>
          <a:ext cx="8625840" cy="302356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80848"/>
                <a:gridCol w="1038352"/>
                <a:gridCol w="533400"/>
                <a:gridCol w="612648"/>
                <a:gridCol w="512064"/>
                <a:gridCol w="512064"/>
                <a:gridCol w="512064"/>
                <a:gridCol w="512064"/>
                <a:gridCol w="512064"/>
                <a:gridCol w="838200"/>
                <a:gridCol w="502920"/>
                <a:gridCol w="502920"/>
                <a:gridCol w="603504"/>
                <a:gridCol w="594360"/>
                <a:gridCol w="658368"/>
              </a:tblGrid>
              <a:tr h="152400">
                <a:tc gridSpan="1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 </a:t>
                      </a:r>
                      <a:r>
                        <a:rPr lang="en-US" sz="1200" b="1" dirty="0" smtClean="0">
                          <a:effectLst/>
                        </a:rPr>
                        <a:t>2013-2014 </a:t>
                      </a:r>
                      <a:r>
                        <a:rPr lang="en-US" sz="1200" b="1" dirty="0">
                          <a:effectLst/>
                        </a:rPr>
                        <a:t>Status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83" marR="6288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83" marR="6288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83" marR="62883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8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/>
                      </a:endParaRPr>
                    </a:p>
                  </a:txBody>
                  <a:tcPr marL="62883" marR="62883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8" marR="182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No CKD diagnosis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CKD Stage 1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CKD Stage 2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CKD Stage 3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CKD Stage 4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CKD Stage 5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CKD </a:t>
                      </a:r>
                      <a:r>
                        <a:rPr lang="en-US" sz="1050" b="1" dirty="0" smtClean="0">
                          <a:effectLst/>
                        </a:rPr>
                        <a:t>Stage-unspecified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ESRD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 </a:t>
                      </a:r>
                      <a:r>
                        <a:rPr lang="en-US" sz="1050" b="1" dirty="0" smtClean="0">
                          <a:effectLst/>
                        </a:rPr>
                        <a:t>alive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ESRD </a:t>
                      </a:r>
                      <a:r>
                        <a:rPr lang="en-US" sz="1050" b="1" dirty="0" smtClean="0">
                          <a:effectLst/>
                        </a:rPr>
                        <a:t>death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Death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w</a:t>
                      </a:r>
                      <a:r>
                        <a:rPr lang="en-US" sz="1050" b="1" dirty="0" smtClean="0">
                          <a:effectLst/>
                        </a:rPr>
                        <a:t>ithout </a:t>
                      </a:r>
                      <a:r>
                        <a:rPr lang="en-US" sz="1050" b="1" dirty="0">
                          <a:effectLst/>
                        </a:rPr>
                        <a:t>ESRD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Lost to follow-up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Total</a:t>
                      </a:r>
                      <a:br>
                        <a:rPr lang="en-US" sz="1050" b="1" dirty="0">
                          <a:effectLst/>
                        </a:rPr>
                      </a:br>
                      <a:r>
                        <a:rPr lang="en-US" sz="1050" b="1" dirty="0">
                          <a:effectLst/>
                        </a:rPr>
                        <a:t>N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261">
                <a:tc rowSpan="9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2009 Status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08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spc="-20" baseline="0" dirty="0">
                          <a:effectLst/>
                        </a:rPr>
                        <a:t>No CKD </a:t>
                      </a:r>
                      <a:r>
                        <a:rPr lang="en-US" sz="1050" b="1" spc="-20" baseline="0" dirty="0" smtClean="0">
                          <a:effectLst/>
                        </a:rPr>
                        <a:t>diagnosis</a:t>
                      </a:r>
                      <a:endParaRPr lang="en-US" sz="1050" b="1" spc="-2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row %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8" marR="182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56.8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4.1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3.6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21.6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12.1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1,112,300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CKD Stage 1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row %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8" marR="182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18.5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5.1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4.0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15.0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2.6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6.4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1.1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1.4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36.2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9.2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2,620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CKD Stage 2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row %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8" marR="182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15.2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1.0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9.9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20.5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2.6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6.0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33.9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8.8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6,150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CKD Stage 3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row %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8" marR="182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8.3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1.8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27.1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5.8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4.1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1.9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2.1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40.1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36,419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CKD Stage 4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row %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8" marR="182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2.6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8.1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11.4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1.5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2.0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9.4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51.1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5.8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9,657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CKD Stage 5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row %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8" marR="182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6.8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3.0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1.5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3.8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8.0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10.7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52.5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5.6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2,581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2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CKD </a:t>
                      </a:r>
                      <a:r>
                        <a:rPr lang="en-US" sz="1050" b="1" dirty="0" smtClean="0">
                          <a:effectLst/>
                        </a:rPr>
                        <a:t>Stage-unspecified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row %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8" marR="182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19.6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1.5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10.5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2.4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10.9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45.0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45,246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Any CKD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row %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8" marR="182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13.4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2.0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16.8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4.5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2.0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2.4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43.1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102,673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Total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row %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8" marR="182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53.1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5.2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3.9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0.3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23.4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11.7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9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/>
                      </a:endParaRPr>
                    </a:p>
                  </a:txBody>
                  <a:tcPr marL="62883" marR="62883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/>
                      </a:endParaRPr>
                    </a:p>
                  </a:txBody>
                  <a:tcPr marL="45720" marR="4572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Total N</a:t>
                      </a:r>
                      <a:endParaRPr lang="en-US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8" marR="182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645,589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2,809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10,786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63,087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10,287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2,001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46,862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3,385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3,757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284,435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141,975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1,214,973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09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5754469"/>
            <a:ext cx="739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Medicare 5% sample, aged 65 and older with Part A &amp; B coverage in the prior year and Clinformatics</a:t>
            </a:r>
            <a:r>
              <a:rPr lang="en-US" i="1" baseline="30000" dirty="0" smtClean="0"/>
              <a:t>™ patients</a:t>
            </a:r>
            <a:r>
              <a:rPr lang="en-US" i="1" baseline="30000" dirty="0"/>
              <a:t>, aged 22-64 years. Tests tracked during each year. Abbreviations: CKD, chronic kidney disease; DM, diabetes mellitus; HTN, hypertension.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2.2  Trends in percent of patients with testing of urine albumin (a) in Medicare 5% sample (aged 65+ years) &amp; (b) Clinformatics™ (aged 22-64 years) patients without a diagnosis of CKD by year, 2005-2014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0668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alphaLcParenR"/>
            </a:pPr>
            <a:r>
              <a:rPr lang="en-US" b="1" dirty="0" smtClean="0"/>
              <a:t>Medicare 5%</a:t>
            </a:r>
            <a:endParaRPr lang="en-US" b="1" dirty="0"/>
          </a:p>
        </p:txBody>
      </p:sp>
      <p:pic>
        <p:nvPicPr>
          <p:cNvPr id="1026" name="Picture 2" descr="K:\Projects\USRDS\docs\ADR\2016\Chapters\CKD\c02_IdentCare\Figures_Tables\600ppi\v1_c02_IdentCare_f2_a_res_export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59520"/>
            <a:ext cx="6400800" cy="4159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809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5602069"/>
            <a:ext cx="739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Special analyses, Medicare 5% sample, aged 65 and older with Part A &amp; B coverage in the prior year and Clinformatics</a:t>
            </a:r>
            <a:r>
              <a:rPr lang="en-US" i="1" baseline="30000" dirty="0" smtClean="0"/>
              <a:t>™ patients</a:t>
            </a:r>
            <a:r>
              <a:rPr lang="en-US" i="1" baseline="30000" dirty="0"/>
              <a:t>, aged 22-64 years. Tests tracked during each year. Abbreviations: CKD, chronic kidney disease; DM, diabetes mellitus; HTN, hypertension.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2.2  Trends in percent of patients with testing of urine albumin (a) in Medicare 5% sample (aged 65+ years) &amp; (b) Clinformatics™ (aged 22-64 years) patients without a diagnosis of CKD by year, 2005-2014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200" y="1219200"/>
            <a:ext cx="906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b)  Clinformatics™</a:t>
            </a:r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231" y="1644392"/>
            <a:ext cx="6859538" cy="356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38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1103</TotalTime>
  <Words>2507</Words>
  <Application>Microsoft Office PowerPoint</Application>
  <PresentationFormat>On-screen Show (4:3)</PresentationFormat>
  <Paragraphs>963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ADR_PPT_Template_CKD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Ruth Shamraj</cp:lastModifiedBy>
  <cp:revision>185</cp:revision>
  <dcterms:created xsi:type="dcterms:W3CDTF">2014-11-10T19:37:45Z</dcterms:created>
  <dcterms:modified xsi:type="dcterms:W3CDTF">2017-01-25T12:07:15Z</dcterms:modified>
</cp:coreProperties>
</file>