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78" r:id="rId5"/>
    <p:sldId id="259" r:id="rId6"/>
    <p:sldId id="277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6E62"/>
    <a:srgbClr val="367CA8"/>
    <a:srgbClr val="0E5480"/>
    <a:srgbClr val="002966"/>
    <a:srgbClr val="48070E"/>
    <a:srgbClr val="7A2F36"/>
    <a:srgbClr val="AC61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80" d="100"/>
          <a:sy n="80" d="100"/>
        </p:scale>
        <p:origin x="-324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8" d="100"/>
          <a:sy n="78" d="100"/>
        </p:scale>
        <p:origin x="-195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06686-F82D-4753-94CB-70FF72A4246B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8B029-9C19-4863-A099-C3EB469D9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12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C62516-1E61-479A-8F13-75B68A779684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DF32A-2C87-427B-8169-B6092B336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90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311" y="620237"/>
            <a:ext cx="3149378" cy="1056163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914400" y="3427274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Chapter 4: Cardiovascular Disease in Patients With CKD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714374" y="21336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1C6E62"/>
                </a:solidFill>
                <a:latin typeface="Constantia" panose="02030602050306030303" pitchFamily="18" charset="0"/>
              </a:rPr>
              <a:t>2016 </a:t>
            </a:r>
            <a:r>
              <a:rPr lang="en-US" sz="2400" b="1" cap="small" baseline="0" dirty="0" smtClean="0">
                <a:solidFill>
                  <a:srgbClr val="1C6E62"/>
                </a:solidFill>
                <a:latin typeface="Constantia" panose="02030602050306030303" pitchFamily="18" charset="0"/>
              </a:rPr>
              <a:t>Annual Data Report</a:t>
            </a:r>
          </a:p>
          <a:p>
            <a:pPr algn="ctr"/>
            <a:r>
              <a:rPr lang="en-US" sz="2400" b="1" cap="small" baseline="0" dirty="0" smtClean="0">
                <a:solidFill>
                  <a:srgbClr val="1C6E62"/>
                </a:solidFill>
                <a:latin typeface="Constantia" panose="02030602050306030303" pitchFamily="18" charset="0"/>
              </a:rPr>
              <a:t>Volume 1: Chronic Kidney Disease</a:t>
            </a:r>
            <a:endParaRPr lang="en-US" sz="2400" b="1" cap="small" baseline="0" dirty="0">
              <a:solidFill>
                <a:srgbClr val="1C6E62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831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276600" y="6477000"/>
            <a:ext cx="2590800" cy="304800"/>
          </a:xfrm>
        </p:spPr>
        <p:txBody>
          <a:bodyPr/>
          <a:lstStyle/>
          <a:p>
            <a:r>
              <a:rPr lang="en-US" dirty="0" smtClean="0"/>
              <a:t>2016 Annual Data Report, Vol 1, CKD, </a:t>
            </a:r>
            <a:r>
              <a:rPr lang="en-US" dirty="0" err="1" smtClean="0"/>
              <a:t>Ch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fld id="{3F227FC0-035E-484D-AA62-D306029256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60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276600" y="6477000"/>
            <a:ext cx="2590800" cy="304800"/>
          </a:xfrm>
        </p:spPr>
        <p:txBody>
          <a:bodyPr/>
          <a:lstStyle/>
          <a:p>
            <a:r>
              <a:rPr lang="en-US" smtClean="0"/>
              <a:t>2016 Annual Data Report, Vol 1, CKD, Ch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587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276600" y="6477000"/>
            <a:ext cx="2590800" cy="304800"/>
          </a:xfrm>
        </p:spPr>
        <p:txBody>
          <a:bodyPr/>
          <a:lstStyle/>
          <a:p>
            <a:r>
              <a:rPr lang="en-US" smtClean="0"/>
              <a:t>2016 Annual Data Report, Vol 1, CKD, Ch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241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276600" y="6477000"/>
            <a:ext cx="2590800" cy="304800"/>
          </a:xfrm>
        </p:spPr>
        <p:txBody>
          <a:bodyPr/>
          <a:lstStyle/>
          <a:p>
            <a:r>
              <a:rPr lang="en-US" smtClean="0"/>
              <a:t>2016 Annual Data Report, Vol 1, CKD, Ch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866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696200" y="6507480"/>
            <a:ext cx="914400" cy="274320"/>
          </a:xfrm>
        </p:spPr>
        <p:txBody>
          <a:bodyPr/>
          <a:lstStyle>
            <a:lvl1pPr>
              <a:defRPr b="1"/>
            </a:lvl1pPr>
          </a:lstStyle>
          <a:p>
            <a:fld id="{3F227FC0-035E-484D-AA62-D306029256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381000" y="1219200"/>
            <a:ext cx="8305800" cy="419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5638800"/>
            <a:ext cx="83058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276600" y="6477000"/>
            <a:ext cx="2590800" cy="304800"/>
          </a:xfrm>
        </p:spPr>
        <p:txBody>
          <a:bodyPr/>
          <a:lstStyle/>
          <a:p>
            <a:r>
              <a:rPr lang="en-US" smtClean="0"/>
              <a:t>2016 Annual Data Report, Vol 1, CKD, Ch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14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0" y="6410325"/>
            <a:ext cx="9144000" cy="457200"/>
          </a:xfrm>
          <a:prstGeom prst="rect">
            <a:avLst/>
          </a:prstGeom>
          <a:solidFill>
            <a:srgbClr val="1C6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40208" y="6477000"/>
            <a:ext cx="2438400" cy="304800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2016 Annual Data Report, Vol 1, CKD, Ch 2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6200" y="6477000"/>
            <a:ext cx="914400" cy="274320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F227FC0-035E-484D-AA62-D3060292562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97"/>
          <a:stretch/>
        </p:blipFill>
        <p:spPr>
          <a:xfrm>
            <a:off x="0" y="6409944"/>
            <a:ext cx="1316207" cy="457200"/>
          </a:xfrm>
          <a:prstGeom prst="rect">
            <a:avLst/>
          </a:prstGeom>
          <a:effectLst>
            <a:outerShdw blurRad="50800" dist="38100" dir="16200000" algn="ctr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7375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64" r:id="rId3"/>
    <p:sldLayoutId id="2147483661" r:id="rId4"/>
    <p:sldLayoutId id="2147483662" r:id="rId5"/>
    <p:sldLayoutId id="2147483663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961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76300" y="5754469"/>
            <a:ext cx="739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Special analyses, Medicare 5 percent sample. Patients aged 66 and older, alive, without end-stage renal disease, and residing in the United States on 12/31/2012, with fee-for-service coverage for the entire calendar year. Abbreviations: </a:t>
            </a:r>
            <a:r>
              <a:rPr lang="en-US" i="1" baseline="30000" dirty="0" smtClean="0"/>
              <a:t>CKD</a:t>
            </a:r>
            <a:r>
              <a:rPr lang="en-US" i="1" baseline="30000" dirty="0"/>
              <a:t>, chronic kidney </a:t>
            </a:r>
            <a:r>
              <a:rPr lang="en-US" i="1" baseline="30000" dirty="0" smtClean="0"/>
              <a:t>disease; </a:t>
            </a:r>
            <a:r>
              <a:rPr lang="en-US" i="1" baseline="30000" dirty="0"/>
              <a:t>VHD, </a:t>
            </a:r>
            <a:r>
              <a:rPr lang="en-US" i="1" baseline="30000" dirty="0" err="1"/>
              <a:t>valvular</a:t>
            </a:r>
            <a:r>
              <a:rPr lang="en-US" i="1" baseline="30000" dirty="0"/>
              <a:t> heart </a:t>
            </a:r>
            <a:r>
              <a:rPr lang="en-US" i="1" baseline="30000" dirty="0" smtClean="0"/>
              <a:t>disease.</a:t>
            </a:r>
            <a:endParaRPr lang="en-US" i="1" baseline="30000" dirty="0"/>
          </a:p>
        </p:txBody>
      </p:sp>
      <p:sp>
        <p:nvSpPr>
          <p:cNvPr id="4" name="Rectangle 3"/>
          <p:cNvSpPr/>
          <p:nvPr/>
        </p:nvSpPr>
        <p:spPr>
          <a:xfrm>
            <a:off x="0" y="230009"/>
            <a:ext cx="9144000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 Figure </a:t>
            </a:r>
            <a:r>
              <a:rPr lang="en-US" sz="2800" b="1" baseline="30000" dirty="0" smtClean="0"/>
              <a:t>4.2 </a:t>
            </a:r>
            <a:r>
              <a:rPr lang="en-US" sz="2800" b="1" baseline="30000" dirty="0"/>
              <a:t>Survival of patients with a prevalent cardiovascular disease, by CKD status, </a:t>
            </a:r>
            <a:r>
              <a:rPr lang="en-US" sz="2800" b="1" baseline="30000" dirty="0" smtClean="0"/>
              <a:t>2013-2014</a:t>
            </a:r>
          </a:p>
          <a:p>
            <a:pPr algn="ctr"/>
            <a:r>
              <a:rPr lang="en-US" sz="2400" b="1" baseline="30000" dirty="0" smtClean="0"/>
              <a:t>(d) VHD</a:t>
            </a:r>
            <a:endParaRPr lang="en-US" sz="2400" b="1" baseline="30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743200" y="6477000"/>
            <a:ext cx="3657600" cy="304800"/>
          </a:xfrm>
        </p:spPr>
        <p:txBody>
          <a:bodyPr/>
          <a:lstStyle/>
          <a:p>
            <a:r>
              <a:rPr lang="en-US" dirty="0"/>
              <a:t>2016 Annual Data Report, Vol 1, CKD, </a:t>
            </a:r>
            <a:r>
              <a:rPr lang="en-US" dirty="0" err="1"/>
              <a:t>Ch</a:t>
            </a:r>
            <a:r>
              <a:rPr lang="en-US" dirty="0"/>
              <a:t> 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0" y="2286000"/>
            <a:ext cx="152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3" b="1307"/>
          <a:stretch/>
        </p:blipFill>
        <p:spPr>
          <a:xfrm>
            <a:off x="1325422" y="1066800"/>
            <a:ext cx="6535046" cy="468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70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76300" y="5754469"/>
            <a:ext cx="739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Special analyses, Medicare 5 percent sample. Patients aged 66 and older, alive, without end-stage renal disease, and residing in the United States on 12/31/2012, with fee-for-service coverage for the entire calendar year. Abbreviations: </a:t>
            </a:r>
            <a:r>
              <a:rPr lang="en-US" i="1" baseline="30000" dirty="0" smtClean="0"/>
              <a:t>CKD</a:t>
            </a:r>
            <a:r>
              <a:rPr lang="en-US" i="1" baseline="30000" dirty="0"/>
              <a:t>, chronic kidney disease; CVA/TIA, cerebrovascular accident/transient ischemic </a:t>
            </a:r>
            <a:r>
              <a:rPr lang="en-US" i="1" baseline="30000" dirty="0" smtClean="0"/>
              <a:t>attack.</a:t>
            </a:r>
            <a:endParaRPr lang="en-US" i="1" baseline="30000" dirty="0"/>
          </a:p>
        </p:txBody>
      </p:sp>
      <p:sp>
        <p:nvSpPr>
          <p:cNvPr id="4" name="Rectangle 3"/>
          <p:cNvSpPr/>
          <p:nvPr/>
        </p:nvSpPr>
        <p:spPr>
          <a:xfrm>
            <a:off x="0" y="230009"/>
            <a:ext cx="9144000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 Figure </a:t>
            </a:r>
            <a:r>
              <a:rPr lang="en-US" sz="2800" b="1" baseline="30000" dirty="0" smtClean="0"/>
              <a:t>4.2 </a:t>
            </a:r>
            <a:r>
              <a:rPr lang="en-US" sz="2800" b="1" baseline="30000" dirty="0"/>
              <a:t>Survival of patients with a prevalent cardiovascular disease, by CKD status, </a:t>
            </a:r>
            <a:r>
              <a:rPr lang="en-US" sz="2800" b="1" baseline="30000" dirty="0" smtClean="0"/>
              <a:t>2013-2014</a:t>
            </a:r>
          </a:p>
          <a:p>
            <a:pPr algn="ctr"/>
            <a:r>
              <a:rPr lang="en-US" sz="2400" b="1" baseline="30000" dirty="0" smtClean="0"/>
              <a:t>(e) CVA/TIA</a:t>
            </a:r>
            <a:endParaRPr lang="en-US" sz="2400" b="1" baseline="30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743200" y="6477000"/>
            <a:ext cx="3657600" cy="304800"/>
          </a:xfrm>
        </p:spPr>
        <p:txBody>
          <a:bodyPr/>
          <a:lstStyle/>
          <a:p>
            <a:r>
              <a:rPr lang="en-US" dirty="0"/>
              <a:t>2016 Annual Data Report, Vol 1, CKD, </a:t>
            </a:r>
            <a:r>
              <a:rPr lang="en-US" dirty="0" err="1"/>
              <a:t>Ch</a:t>
            </a:r>
            <a:r>
              <a:rPr lang="en-US" dirty="0"/>
              <a:t> 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0" y="2286000"/>
            <a:ext cx="152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7" b="1303"/>
          <a:stretch/>
        </p:blipFill>
        <p:spPr>
          <a:xfrm>
            <a:off x="1316870" y="1066800"/>
            <a:ext cx="6552262" cy="468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74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6379" y="5646003"/>
            <a:ext cx="739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Special analyses, Medicare 5 percent sample. Patients aged 66 and older, alive, without end-stage renal disease, and residing in the United States on 12/31/2012, with fee-for-service coverage for the entire calendar year. </a:t>
            </a:r>
            <a:r>
              <a:rPr lang="en-US" i="1" baseline="30000" dirty="0" smtClean="0"/>
              <a:t>Abbreviations: CKD</a:t>
            </a:r>
            <a:r>
              <a:rPr lang="en-US" i="1" baseline="30000" dirty="0"/>
              <a:t>, chronic kidney disease; </a:t>
            </a:r>
            <a:r>
              <a:rPr lang="en-US" i="1" baseline="30000" dirty="0" smtClean="0"/>
              <a:t>PAD</a:t>
            </a:r>
            <a:r>
              <a:rPr lang="en-US" i="1" baseline="30000" dirty="0"/>
              <a:t>, peripheral arterial disease; SCA/VA, sudden cardiac arrest and ventricular </a:t>
            </a:r>
            <a:r>
              <a:rPr lang="en-US" i="1" baseline="30000" dirty="0" smtClean="0"/>
              <a:t>arrhythmias.</a:t>
            </a:r>
            <a:endParaRPr lang="en-US" i="1" baseline="30000" dirty="0"/>
          </a:p>
        </p:txBody>
      </p:sp>
      <p:sp>
        <p:nvSpPr>
          <p:cNvPr id="4" name="Rectangle 3"/>
          <p:cNvSpPr/>
          <p:nvPr/>
        </p:nvSpPr>
        <p:spPr>
          <a:xfrm>
            <a:off x="0" y="230009"/>
            <a:ext cx="9144000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 Figure </a:t>
            </a:r>
            <a:r>
              <a:rPr lang="en-US" sz="2800" b="1" baseline="30000" dirty="0" smtClean="0"/>
              <a:t>4.2 </a:t>
            </a:r>
            <a:r>
              <a:rPr lang="en-US" sz="2800" b="1" baseline="30000" dirty="0"/>
              <a:t>Survival of patients with a prevalent cardiovascular disease, by CKD status, </a:t>
            </a:r>
            <a:r>
              <a:rPr lang="en-US" sz="2800" b="1" baseline="30000" dirty="0" smtClean="0"/>
              <a:t>2013-2014</a:t>
            </a:r>
          </a:p>
          <a:p>
            <a:pPr algn="ctr"/>
            <a:r>
              <a:rPr lang="en-US" sz="2400" b="1" baseline="30000" dirty="0" smtClean="0"/>
              <a:t>(f) PAD</a:t>
            </a:r>
            <a:endParaRPr lang="en-US" sz="2400" b="1" baseline="30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743200" y="6477000"/>
            <a:ext cx="3657600" cy="304800"/>
          </a:xfrm>
        </p:spPr>
        <p:txBody>
          <a:bodyPr/>
          <a:lstStyle/>
          <a:p>
            <a:r>
              <a:rPr lang="en-US" dirty="0"/>
              <a:t>2016 Annual Data Report, Vol 1, CKD, </a:t>
            </a:r>
            <a:r>
              <a:rPr lang="en-US" dirty="0" err="1"/>
              <a:t>Ch</a:t>
            </a:r>
            <a:r>
              <a:rPr lang="en-US" dirty="0"/>
              <a:t> 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0" y="2286000"/>
            <a:ext cx="152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8" b="1944"/>
          <a:stretch/>
        </p:blipFill>
        <p:spPr>
          <a:xfrm>
            <a:off x="1321558" y="990600"/>
            <a:ext cx="6500884" cy="465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08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76300" y="5754469"/>
            <a:ext cx="739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Special analyses, Medicare 5 percent sample. Patients aged 66 and older, alive, without end-stage renal disease, and residing in the United </a:t>
            </a:r>
            <a:r>
              <a:rPr lang="en-US" i="1" baseline="30000" dirty="0" smtClean="0"/>
              <a:t>States on 12/31/2012, with fee-for-service coverage for the entire calendar year. Abbreviations: AFIB, atrial fibrillation; CKD</a:t>
            </a:r>
            <a:r>
              <a:rPr lang="en-US" i="1" baseline="30000" dirty="0"/>
              <a:t>, chronic kidney </a:t>
            </a:r>
            <a:r>
              <a:rPr lang="en-US" i="1" baseline="30000" dirty="0" smtClean="0"/>
              <a:t>disease.</a:t>
            </a:r>
            <a:endParaRPr lang="en-US" i="1" baseline="30000" dirty="0"/>
          </a:p>
        </p:txBody>
      </p:sp>
      <p:sp>
        <p:nvSpPr>
          <p:cNvPr id="4" name="Rectangle 3"/>
          <p:cNvSpPr/>
          <p:nvPr/>
        </p:nvSpPr>
        <p:spPr>
          <a:xfrm>
            <a:off x="0" y="230009"/>
            <a:ext cx="9144000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 Figure </a:t>
            </a:r>
            <a:r>
              <a:rPr lang="en-US" sz="2800" b="1" baseline="30000" dirty="0" smtClean="0"/>
              <a:t>4.2 </a:t>
            </a:r>
            <a:r>
              <a:rPr lang="en-US" sz="2800" b="1" baseline="30000" dirty="0"/>
              <a:t>Survival of patients with a prevalent cardiovascular disease, by CKD status, </a:t>
            </a:r>
            <a:r>
              <a:rPr lang="en-US" sz="2800" b="1" baseline="30000" dirty="0" smtClean="0"/>
              <a:t>2013-2014</a:t>
            </a:r>
          </a:p>
          <a:p>
            <a:pPr algn="ctr"/>
            <a:r>
              <a:rPr lang="en-US" sz="2400" b="1" baseline="30000" dirty="0" smtClean="0"/>
              <a:t>(g) AFIB</a:t>
            </a:r>
            <a:endParaRPr lang="en-US" sz="2400" b="1" baseline="30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743200" y="6477000"/>
            <a:ext cx="3657600" cy="304800"/>
          </a:xfrm>
        </p:spPr>
        <p:txBody>
          <a:bodyPr/>
          <a:lstStyle/>
          <a:p>
            <a:r>
              <a:rPr lang="en-US" dirty="0"/>
              <a:t>2016 Annual Data Report, Vol 1, CKD, </a:t>
            </a:r>
            <a:r>
              <a:rPr lang="en-US" dirty="0" err="1"/>
              <a:t>Ch</a:t>
            </a:r>
            <a:r>
              <a:rPr lang="en-US" dirty="0"/>
              <a:t> 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0" y="2286000"/>
            <a:ext cx="152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5" b="2435"/>
          <a:stretch/>
        </p:blipFill>
        <p:spPr>
          <a:xfrm>
            <a:off x="1243045" y="990600"/>
            <a:ext cx="6657911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35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76300" y="5754469"/>
            <a:ext cx="739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Special analyses, Medicare 5 percent sample. Patients aged 66 and older, alive, without end-stage renal disease, and residing in the United States on 12/31/2012, with fee-for-service coverage for the entire calendar year. Abbreviations: </a:t>
            </a:r>
            <a:r>
              <a:rPr lang="en-US" i="1" baseline="30000" dirty="0" smtClean="0"/>
              <a:t>CKD</a:t>
            </a:r>
            <a:r>
              <a:rPr lang="en-US" i="1" baseline="30000" dirty="0"/>
              <a:t>, chronic kidney disease; </a:t>
            </a:r>
            <a:r>
              <a:rPr lang="en-US" i="1" baseline="30000" dirty="0" smtClean="0"/>
              <a:t>SCA/VA</a:t>
            </a:r>
            <a:r>
              <a:rPr lang="en-US" i="1" baseline="30000" dirty="0"/>
              <a:t>, sudden cardiac arrest and ventricular </a:t>
            </a:r>
            <a:r>
              <a:rPr lang="en-US" i="1" baseline="30000" dirty="0" smtClean="0"/>
              <a:t>arrhythmias.</a:t>
            </a:r>
            <a:endParaRPr lang="en-US" i="1" baseline="30000" dirty="0"/>
          </a:p>
        </p:txBody>
      </p:sp>
      <p:sp>
        <p:nvSpPr>
          <p:cNvPr id="4" name="Rectangle 3"/>
          <p:cNvSpPr/>
          <p:nvPr/>
        </p:nvSpPr>
        <p:spPr>
          <a:xfrm>
            <a:off x="0" y="230009"/>
            <a:ext cx="9144000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 Figure </a:t>
            </a:r>
            <a:r>
              <a:rPr lang="en-US" sz="2800" b="1" baseline="30000" dirty="0" smtClean="0"/>
              <a:t>4.2 </a:t>
            </a:r>
            <a:r>
              <a:rPr lang="en-US" sz="2800" b="1" baseline="30000" dirty="0"/>
              <a:t>Survival of patients with a prevalent cardiovascular disease, by CKD status, </a:t>
            </a:r>
            <a:r>
              <a:rPr lang="en-US" sz="2800" b="1" baseline="30000" dirty="0" smtClean="0"/>
              <a:t>2013-2014</a:t>
            </a:r>
          </a:p>
          <a:p>
            <a:pPr algn="ctr"/>
            <a:r>
              <a:rPr lang="en-US" sz="2400" b="1" baseline="30000" dirty="0" smtClean="0"/>
              <a:t>(h) SCA/VA</a:t>
            </a:r>
            <a:endParaRPr lang="en-US" sz="2400" b="1" baseline="30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743200" y="6477000"/>
            <a:ext cx="3657600" cy="304800"/>
          </a:xfrm>
        </p:spPr>
        <p:txBody>
          <a:bodyPr/>
          <a:lstStyle/>
          <a:p>
            <a:r>
              <a:rPr lang="en-US" dirty="0"/>
              <a:t>2016 Annual Data Report, Vol 1, CKD, </a:t>
            </a:r>
            <a:r>
              <a:rPr lang="en-US" dirty="0" err="1"/>
              <a:t>Ch</a:t>
            </a:r>
            <a:r>
              <a:rPr lang="en-US" dirty="0"/>
              <a:t> 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0" y="2286000"/>
            <a:ext cx="152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8" b="2435"/>
          <a:stretch/>
        </p:blipFill>
        <p:spPr>
          <a:xfrm>
            <a:off x="1234112" y="990600"/>
            <a:ext cx="6675777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14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76300" y="5754469"/>
            <a:ext cx="739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Special analyses, Medicare 5 percent sample. Patients aged 66 and older, alive, without end-stage renal disease, and residing in the United States on 12/31/2012, with fee-for-service coverage for the entire calendar year. Abbreviations: </a:t>
            </a:r>
            <a:r>
              <a:rPr lang="en-US" i="1" baseline="30000" dirty="0" smtClean="0"/>
              <a:t>CKD</a:t>
            </a:r>
            <a:r>
              <a:rPr lang="en-US" i="1" baseline="30000" dirty="0"/>
              <a:t>, chronic kidney disease; </a:t>
            </a:r>
            <a:r>
              <a:rPr lang="en-US" i="1" baseline="30000" dirty="0" smtClean="0"/>
              <a:t>VTE/PE </a:t>
            </a:r>
            <a:r>
              <a:rPr lang="en-US" i="1" baseline="30000" dirty="0"/>
              <a:t>venous thromboembolism and pulmonary embolism.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30009"/>
            <a:ext cx="9144000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 Figure </a:t>
            </a:r>
            <a:r>
              <a:rPr lang="en-US" sz="2800" b="1" baseline="30000" dirty="0" smtClean="0"/>
              <a:t>4.2 </a:t>
            </a:r>
            <a:r>
              <a:rPr lang="en-US" sz="2800" b="1" baseline="30000" dirty="0"/>
              <a:t>Survival of patients with a prevalent cardiovascular disease, by CKD status, </a:t>
            </a:r>
            <a:r>
              <a:rPr lang="en-US" sz="2800" b="1" baseline="30000" dirty="0" smtClean="0"/>
              <a:t>2013-2014</a:t>
            </a:r>
          </a:p>
          <a:p>
            <a:pPr algn="ctr"/>
            <a:r>
              <a:rPr lang="en-US" sz="2400" b="1" baseline="30000" dirty="0" smtClean="0"/>
              <a:t>(</a:t>
            </a:r>
            <a:r>
              <a:rPr lang="en-US" sz="2400" b="1" baseline="30000" dirty="0" err="1" smtClean="0"/>
              <a:t>i</a:t>
            </a:r>
            <a:r>
              <a:rPr lang="en-US" sz="2400" b="1" baseline="30000" dirty="0" smtClean="0"/>
              <a:t>) VTE/PE</a:t>
            </a:r>
            <a:endParaRPr lang="en-US" sz="2400" b="1" baseline="30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743200" y="6477000"/>
            <a:ext cx="3657600" cy="304800"/>
          </a:xfrm>
        </p:spPr>
        <p:txBody>
          <a:bodyPr/>
          <a:lstStyle/>
          <a:p>
            <a:r>
              <a:rPr lang="en-US" dirty="0"/>
              <a:t>2016 Annual Data Report, Vol 1, CKD, </a:t>
            </a:r>
            <a:r>
              <a:rPr lang="en-US" dirty="0" err="1"/>
              <a:t>Ch</a:t>
            </a:r>
            <a:r>
              <a:rPr lang="en-US" dirty="0"/>
              <a:t> 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0" y="2286000"/>
            <a:ext cx="152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2" b="2435"/>
          <a:stretch/>
        </p:blipFill>
        <p:spPr>
          <a:xfrm>
            <a:off x="1251933" y="990600"/>
            <a:ext cx="6640135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16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76300" y="5562600"/>
            <a:ext cx="739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Special analyses, Medicare 5 percent sample. Patients aged 66 and older, alive, without end-stage renal disease, and residing in the United States on the index date, which is the date of the first condition/procedure claim, with fee-for-service coverage for the entire year prior to this date. Abbreviations: </a:t>
            </a:r>
            <a:r>
              <a:rPr lang="en-US" i="1" baseline="30000" dirty="0" smtClean="0"/>
              <a:t>CKD</a:t>
            </a:r>
            <a:r>
              <a:rPr lang="en-US" i="1" baseline="30000" dirty="0"/>
              <a:t>, chronic kidney disease; </a:t>
            </a:r>
            <a:r>
              <a:rPr lang="en-US" i="1" baseline="30000" dirty="0" smtClean="0"/>
              <a:t>PCI</a:t>
            </a:r>
            <a:r>
              <a:rPr lang="en-US" i="1" baseline="30000" dirty="0"/>
              <a:t>, percutaneous coronary </a:t>
            </a:r>
            <a:r>
              <a:rPr lang="en-US" i="1" baseline="30000" dirty="0" smtClean="0"/>
              <a:t>interventions</a:t>
            </a:r>
            <a:r>
              <a:rPr lang="en-US" i="1" baseline="300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30009"/>
            <a:ext cx="9144000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 Figure </a:t>
            </a:r>
            <a:r>
              <a:rPr lang="en-US" sz="2800" b="1" baseline="30000" dirty="0" smtClean="0"/>
              <a:t>4.3 </a:t>
            </a:r>
            <a:r>
              <a:rPr lang="en-US" sz="2800" b="1" baseline="30000" dirty="0"/>
              <a:t>Survival of patients with </a:t>
            </a:r>
            <a:r>
              <a:rPr lang="en-US" sz="2800" b="1" baseline="30000" dirty="0" smtClean="0"/>
              <a:t>a </a:t>
            </a:r>
            <a:r>
              <a:rPr lang="en-US" sz="2800" b="1" baseline="30000" dirty="0"/>
              <a:t>cardiovascular </a:t>
            </a:r>
            <a:r>
              <a:rPr lang="en-US" sz="2800" b="1" baseline="30000" dirty="0" smtClean="0"/>
              <a:t>procedure, </a:t>
            </a:r>
            <a:r>
              <a:rPr lang="en-US" sz="2800" b="1" baseline="30000" dirty="0"/>
              <a:t>by CKD status, </a:t>
            </a:r>
            <a:r>
              <a:rPr lang="en-US" sz="2800" b="1" baseline="30000" dirty="0" smtClean="0"/>
              <a:t>2012-2014</a:t>
            </a:r>
          </a:p>
          <a:p>
            <a:pPr algn="ctr"/>
            <a:r>
              <a:rPr lang="en-US" sz="2400" b="1" baseline="30000" dirty="0" smtClean="0"/>
              <a:t>(a) PCI</a:t>
            </a:r>
          </a:p>
          <a:p>
            <a:pPr algn="ctr"/>
            <a:endParaRPr lang="en-US" sz="2400" b="1" baseline="30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743200" y="6477000"/>
            <a:ext cx="3657600" cy="304800"/>
          </a:xfrm>
        </p:spPr>
        <p:txBody>
          <a:bodyPr/>
          <a:lstStyle/>
          <a:p>
            <a:r>
              <a:rPr lang="en-US" dirty="0"/>
              <a:t>2016 Annual Data Report, Vol 1, CKD, </a:t>
            </a:r>
            <a:r>
              <a:rPr lang="en-US" dirty="0" err="1"/>
              <a:t>Ch</a:t>
            </a:r>
            <a:r>
              <a:rPr lang="en-US" dirty="0"/>
              <a:t> 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0" y="2286000"/>
            <a:ext cx="152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3" b="2817"/>
          <a:stretch/>
        </p:blipFill>
        <p:spPr>
          <a:xfrm>
            <a:off x="1201784" y="731520"/>
            <a:ext cx="6740433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3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76300" y="5569803"/>
            <a:ext cx="739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Special analyses, Medicare 5 percent sample. Patients aged 66 and older, alive, without end-stage renal disease, and residing in the United States on the index date, which is the date of the first condition/procedure claim, with </a:t>
            </a:r>
            <a:r>
              <a:rPr lang="en-US" i="1" baseline="30000" dirty="0" smtClean="0"/>
              <a:t>fee-for-service coverage for the entire year prior to this date. Abbreviations: CABG, coronary artery bypass grafting; CKD</a:t>
            </a:r>
            <a:r>
              <a:rPr lang="en-US" i="1" baseline="30000" dirty="0"/>
              <a:t>, chronic kidney </a:t>
            </a:r>
            <a:r>
              <a:rPr lang="en-US" i="1" baseline="30000" dirty="0" smtClean="0"/>
              <a:t>disease.</a:t>
            </a:r>
            <a:endParaRPr lang="en-US" i="1" baseline="30000" dirty="0"/>
          </a:p>
        </p:txBody>
      </p:sp>
      <p:sp>
        <p:nvSpPr>
          <p:cNvPr id="4" name="Rectangle 3"/>
          <p:cNvSpPr/>
          <p:nvPr/>
        </p:nvSpPr>
        <p:spPr>
          <a:xfrm>
            <a:off x="0" y="230009"/>
            <a:ext cx="9144000" cy="625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 Figure </a:t>
            </a:r>
            <a:r>
              <a:rPr lang="en-US" sz="2800" b="1" baseline="30000" dirty="0" smtClean="0"/>
              <a:t>4.3 </a:t>
            </a:r>
            <a:r>
              <a:rPr lang="en-US" sz="2800" b="1" baseline="30000" dirty="0"/>
              <a:t>Survival of patients with </a:t>
            </a:r>
            <a:r>
              <a:rPr lang="en-US" sz="2800" b="1" baseline="30000" dirty="0" smtClean="0"/>
              <a:t>a </a:t>
            </a:r>
            <a:r>
              <a:rPr lang="en-US" sz="2800" b="1" baseline="30000" dirty="0"/>
              <a:t>cardiovascular </a:t>
            </a:r>
            <a:r>
              <a:rPr lang="en-US" sz="2800" b="1" baseline="30000" dirty="0" smtClean="0"/>
              <a:t>procedure, </a:t>
            </a:r>
            <a:r>
              <a:rPr lang="en-US" sz="2800" b="1" baseline="30000" dirty="0"/>
              <a:t>by CKD status, </a:t>
            </a:r>
            <a:r>
              <a:rPr lang="en-US" sz="2800" b="1" baseline="30000" dirty="0" smtClean="0"/>
              <a:t>2012-2014</a:t>
            </a:r>
          </a:p>
          <a:p>
            <a:pPr algn="ctr"/>
            <a:r>
              <a:rPr lang="en-US" sz="2400" b="1" baseline="30000" dirty="0" smtClean="0"/>
              <a:t>(b) CABG</a:t>
            </a:r>
            <a:endParaRPr lang="en-US" sz="2400" b="1" baseline="30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743200" y="6477000"/>
            <a:ext cx="3657600" cy="304800"/>
          </a:xfrm>
        </p:spPr>
        <p:txBody>
          <a:bodyPr/>
          <a:lstStyle/>
          <a:p>
            <a:r>
              <a:rPr lang="en-US" dirty="0"/>
              <a:t>2016 Annual Data Report, Vol 1, CKD, </a:t>
            </a:r>
            <a:r>
              <a:rPr lang="en-US" dirty="0" err="1"/>
              <a:t>Ch</a:t>
            </a:r>
            <a:r>
              <a:rPr lang="en-US" dirty="0"/>
              <a:t> 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0" y="2286000"/>
            <a:ext cx="152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5" b="2088"/>
          <a:stretch/>
        </p:blipFill>
        <p:spPr>
          <a:xfrm>
            <a:off x="1255707" y="731520"/>
            <a:ext cx="6632586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5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76300" y="5569803"/>
            <a:ext cx="739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Special analyses, Medicare 5 percent sample. Patients aged 66 and older, alive, without end-stage renal disease, and residing in the United States on the index date, which is the date of the first condition/procedure claim, with fee-for-service coverage for the entire year prior to this date. Abbreviations: </a:t>
            </a:r>
            <a:r>
              <a:rPr lang="en-US" i="1" baseline="30000" dirty="0" smtClean="0"/>
              <a:t>CKD</a:t>
            </a:r>
            <a:r>
              <a:rPr lang="en-US" i="1" baseline="30000" dirty="0"/>
              <a:t>, chronic kidney disease; ICD/CRT-D, implantable cardioverter defibrillators/cardiac resynchronization therapy with defibrillator </a:t>
            </a:r>
            <a:r>
              <a:rPr lang="en-US" i="1" baseline="30000" dirty="0" smtClean="0"/>
              <a:t>devices.</a:t>
            </a:r>
            <a:endParaRPr lang="en-US" i="1" baseline="30000" dirty="0"/>
          </a:p>
        </p:txBody>
      </p:sp>
      <p:sp>
        <p:nvSpPr>
          <p:cNvPr id="4" name="Rectangle 3"/>
          <p:cNvSpPr/>
          <p:nvPr/>
        </p:nvSpPr>
        <p:spPr>
          <a:xfrm>
            <a:off x="0" y="230009"/>
            <a:ext cx="9144000" cy="625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 Figure </a:t>
            </a:r>
            <a:r>
              <a:rPr lang="en-US" sz="2800" b="1" baseline="30000" dirty="0" smtClean="0"/>
              <a:t>4.3 </a:t>
            </a:r>
            <a:r>
              <a:rPr lang="en-US" sz="2800" b="1" baseline="30000" dirty="0"/>
              <a:t>Survival of patients with </a:t>
            </a:r>
            <a:r>
              <a:rPr lang="en-US" sz="2800" b="1" baseline="30000" dirty="0" smtClean="0"/>
              <a:t>a </a:t>
            </a:r>
            <a:r>
              <a:rPr lang="en-US" sz="2800" b="1" baseline="30000" dirty="0"/>
              <a:t>cardiovascular </a:t>
            </a:r>
            <a:r>
              <a:rPr lang="en-US" sz="2800" b="1" baseline="30000" dirty="0" smtClean="0"/>
              <a:t>procedure, </a:t>
            </a:r>
            <a:r>
              <a:rPr lang="en-US" sz="2800" b="1" baseline="30000" dirty="0"/>
              <a:t>by CKD status, </a:t>
            </a:r>
            <a:r>
              <a:rPr lang="en-US" sz="2800" b="1" baseline="30000" dirty="0" smtClean="0"/>
              <a:t>2012-2014</a:t>
            </a:r>
          </a:p>
          <a:p>
            <a:pPr algn="ctr"/>
            <a:r>
              <a:rPr lang="en-US" sz="2400" b="1" baseline="30000" dirty="0" smtClean="0"/>
              <a:t>(c) ICD/CRT/D</a:t>
            </a:r>
            <a:endParaRPr lang="en-US" sz="2400" b="1" baseline="30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743200" y="6477000"/>
            <a:ext cx="3657600" cy="304800"/>
          </a:xfrm>
        </p:spPr>
        <p:txBody>
          <a:bodyPr/>
          <a:lstStyle/>
          <a:p>
            <a:r>
              <a:rPr lang="en-US" dirty="0"/>
              <a:t>2016 Annual Data Report, Vol 1, CKD, </a:t>
            </a:r>
            <a:r>
              <a:rPr lang="en-US" dirty="0" err="1"/>
              <a:t>Ch</a:t>
            </a:r>
            <a:r>
              <a:rPr lang="en-US" dirty="0"/>
              <a:t> 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0" y="2286000"/>
            <a:ext cx="152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5" b="2088"/>
          <a:stretch/>
        </p:blipFill>
        <p:spPr>
          <a:xfrm>
            <a:off x="1255707" y="762000"/>
            <a:ext cx="6632586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30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76300" y="5569803"/>
            <a:ext cx="739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Special analyses, Medicare 5 percent sample. Patients aged 66 and older, alive, without end-stage renal disease, and residing in the United States on the index date, which is the date of the first condition/procedure claim, with fee-for-service coverage for the entire year prior to this date. Abbreviations: </a:t>
            </a:r>
            <a:r>
              <a:rPr lang="en-US" i="1" baseline="30000" dirty="0" smtClean="0"/>
              <a:t>CAS/CEA</a:t>
            </a:r>
            <a:r>
              <a:rPr lang="en-US" i="1" baseline="30000" dirty="0"/>
              <a:t>, carotid artery stenting and carotid endarterectomy; CKD, chronic kidney </a:t>
            </a:r>
            <a:r>
              <a:rPr lang="en-US" i="1" baseline="30000" dirty="0" smtClean="0"/>
              <a:t>disease.</a:t>
            </a:r>
            <a:endParaRPr lang="en-US" i="1" baseline="30000" dirty="0"/>
          </a:p>
        </p:txBody>
      </p:sp>
      <p:sp>
        <p:nvSpPr>
          <p:cNvPr id="4" name="Rectangle 3"/>
          <p:cNvSpPr/>
          <p:nvPr/>
        </p:nvSpPr>
        <p:spPr>
          <a:xfrm>
            <a:off x="0" y="230009"/>
            <a:ext cx="9144000" cy="625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 Figure </a:t>
            </a:r>
            <a:r>
              <a:rPr lang="en-US" sz="2800" b="1" baseline="30000" dirty="0" smtClean="0"/>
              <a:t>4.3 </a:t>
            </a:r>
            <a:r>
              <a:rPr lang="en-US" sz="2800" b="1" baseline="30000" dirty="0"/>
              <a:t>Survival of patients with </a:t>
            </a:r>
            <a:r>
              <a:rPr lang="en-US" sz="2800" b="1" baseline="30000" dirty="0" smtClean="0"/>
              <a:t>a </a:t>
            </a:r>
            <a:r>
              <a:rPr lang="en-US" sz="2800" b="1" baseline="30000" dirty="0"/>
              <a:t>cardiovascular </a:t>
            </a:r>
            <a:r>
              <a:rPr lang="en-US" sz="2800" b="1" baseline="30000" dirty="0" smtClean="0"/>
              <a:t>procedure, </a:t>
            </a:r>
            <a:r>
              <a:rPr lang="en-US" sz="2800" b="1" baseline="30000" dirty="0"/>
              <a:t>by CKD status, </a:t>
            </a:r>
            <a:r>
              <a:rPr lang="en-US" sz="2800" b="1" baseline="30000" dirty="0" smtClean="0"/>
              <a:t>2012-2014</a:t>
            </a:r>
          </a:p>
          <a:p>
            <a:pPr algn="ctr"/>
            <a:r>
              <a:rPr lang="en-US" sz="2400" b="1" baseline="30000" dirty="0" smtClean="0"/>
              <a:t>(d) CAS/CEA</a:t>
            </a:r>
            <a:endParaRPr lang="en-US" sz="2400" b="1" baseline="30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743200" y="6477000"/>
            <a:ext cx="3657600" cy="304800"/>
          </a:xfrm>
        </p:spPr>
        <p:txBody>
          <a:bodyPr/>
          <a:lstStyle/>
          <a:p>
            <a:r>
              <a:rPr lang="en-US" dirty="0"/>
              <a:t>2016 Annual Data Report, Vol 1, CKD, </a:t>
            </a:r>
            <a:r>
              <a:rPr lang="en-US" dirty="0" err="1"/>
              <a:t>Ch</a:t>
            </a:r>
            <a:r>
              <a:rPr lang="en-US" dirty="0"/>
              <a:t> 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0" y="2286000"/>
            <a:ext cx="152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5" b="1846"/>
          <a:stretch/>
        </p:blipFill>
        <p:spPr>
          <a:xfrm>
            <a:off x="1264528" y="762000"/>
            <a:ext cx="6614944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78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76300" y="5410200"/>
            <a:ext cx="7391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</a:t>
            </a:r>
            <a:r>
              <a:rPr lang="en-US" i="1" baseline="30000" dirty="0" smtClean="0"/>
              <a:t>: Special </a:t>
            </a:r>
            <a:r>
              <a:rPr lang="en-US" i="1" baseline="30000" dirty="0"/>
              <a:t>analyses, Medicare 5 percent sample. Abbreviations: AFIB, atrial fibrillation; AMI, acute myocardial infarction; ASHD, atherosclerotic heart disease; CHF, congestive heart failure; CKD, chronic kidney disease; CVA/TIA, cerebrovascular accident/transient ischemic attack; CVD, cardiovascular disease; PAD, peripheral arterial disease; SCA/VA, sudden cardiac arrest and ventricular arrhythmias; VHD, </a:t>
            </a:r>
            <a:r>
              <a:rPr lang="en-US" i="1" baseline="30000" dirty="0" err="1"/>
              <a:t>valvular</a:t>
            </a:r>
            <a:r>
              <a:rPr lang="en-US" i="1" baseline="30000" dirty="0"/>
              <a:t> heart disease; VTE/PE, venous thromboembolism and pulmonary embolism.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30009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 Figure </a:t>
            </a:r>
            <a:r>
              <a:rPr lang="en-US" sz="2800" b="1" baseline="30000" dirty="0" smtClean="0"/>
              <a:t>4.1 Prevalence </a:t>
            </a:r>
            <a:r>
              <a:rPr lang="en-US" sz="2800" b="1" baseline="30000" dirty="0"/>
              <a:t>of cardiovascular diseases in patients with or without CKD, 2014 </a:t>
            </a:r>
            <a:r>
              <a:rPr lang="en-US" sz="2800" b="1" dirty="0" smtClean="0"/>
              <a:t> </a:t>
            </a:r>
            <a:endParaRPr lang="en-US" sz="2800" b="1" baseline="30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743200" y="6477000"/>
            <a:ext cx="3657600" cy="304800"/>
          </a:xfrm>
        </p:spPr>
        <p:txBody>
          <a:bodyPr/>
          <a:lstStyle/>
          <a:p>
            <a:r>
              <a:rPr lang="en-US" dirty="0"/>
              <a:t>2016 Annual Data Report, Vol 1, CKD, </a:t>
            </a:r>
            <a:r>
              <a:rPr lang="en-US" dirty="0" err="1"/>
              <a:t>Ch</a:t>
            </a:r>
            <a:r>
              <a:rPr lang="en-US" dirty="0"/>
              <a:t> 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0" y="2286000"/>
            <a:ext cx="152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4"/>
          <a:stretch/>
        </p:blipFill>
        <p:spPr>
          <a:xfrm>
            <a:off x="1524000" y="815856"/>
            <a:ext cx="6096000" cy="451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73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76300" y="5754469"/>
            <a:ext cx="739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Special analyses, Medicare 5 percent sample. Patients aged 66 and older, alive, without end-stage renal disease, and residing in the United States on 12/31/2014 with fee-for-service coverage for the entire calendar year. Abbreviations: CKD, chronic kidney disease.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30009"/>
            <a:ext cx="9144000" cy="379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 Figure 4.4 Heart failure in patients with or without CKD, 2014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743200" y="6477000"/>
            <a:ext cx="3657600" cy="304800"/>
          </a:xfrm>
        </p:spPr>
        <p:txBody>
          <a:bodyPr/>
          <a:lstStyle/>
          <a:p>
            <a:r>
              <a:rPr lang="en-US" dirty="0"/>
              <a:t>2016 Annual Data Report, Vol 1, CKD, </a:t>
            </a:r>
            <a:r>
              <a:rPr lang="en-US" dirty="0" err="1"/>
              <a:t>Ch</a:t>
            </a:r>
            <a:r>
              <a:rPr lang="en-US" dirty="0"/>
              <a:t> 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0" y="2286000"/>
            <a:ext cx="152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7"/>
          <a:stretch/>
        </p:blipFill>
        <p:spPr>
          <a:xfrm>
            <a:off x="1185168" y="533400"/>
            <a:ext cx="6773664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94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76300" y="5638800"/>
            <a:ext cx="739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Special analyses, Medicare 5 percent sample. Patients aged 66 and older, alive, without end-stage renal disease, and residing in the United States on 12/31/2012 with fee-for-service coverage for the entire calendar year. Survival is adjusted for age, sex, race, diabetic status, and hypertension status. Abbreviations: CKD, chronic kidney disease; CHF, congestive heart failure.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30009"/>
            <a:ext cx="9144000" cy="379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 Figure 4.5 Adjusted survival of patients by CKD and CHF status, 2013-2014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743200" y="6477000"/>
            <a:ext cx="3657600" cy="304800"/>
          </a:xfrm>
        </p:spPr>
        <p:txBody>
          <a:bodyPr/>
          <a:lstStyle/>
          <a:p>
            <a:r>
              <a:rPr lang="en-US" dirty="0"/>
              <a:t>2016 Annual Data Report, Vol 1, CKD, </a:t>
            </a:r>
            <a:r>
              <a:rPr lang="en-US" dirty="0" err="1"/>
              <a:t>Ch</a:t>
            </a:r>
            <a:r>
              <a:rPr lang="en-US" dirty="0"/>
              <a:t> 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0" y="2286000"/>
            <a:ext cx="152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1"/>
          <a:stretch/>
        </p:blipFill>
        <p:spPr>
          <a:xfrm>
            <a:off x="1210262" y="609600"/>
            <a:ext cx="6723476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82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6379" y="5830669"/>
            <a:ext cx="739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Special analyses, Medicare 5 percent sample. Patients aged 66 and older, alive, without end-stage renal disease, and residing in the United States on 12/31/2014 with fee-for-service coverage for the entire calendar year. Abbreviations: AFIB, atrial fibrillation; CHF, congestive heart failure; CKD, chronic kidney disease.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30009"/>
            <a:ext cx="914400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 </a:t>
            </a:r>
            <a:r>
              <a:rPr lang="en-US" sz="2800" b="1" baseline="30000" dirty="0" smtClean="0"/>
              <a:t>Table </a:t>
            </a:r>
            <a:r>
              <a:rPr lang="en-US" sz="2800" b="1" baseline="30000" dirty="0"/>
              <a:t>4.2 Prevalence of AFIB by stage of CKD, age, race, sex, diabetic status, hypertension status, and CHF status, 2014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743200" y="6477000"/>
            <a:ext cx="3657600" cy="304800"/>
          </a:xfrm>
        </p:spPr>
        <p:txBody>
          <a:bodyPr/>
          <a:lstStyle/>
          <a:p>
            <a:r>
              <a:rPr lang="en-US" dirty="0"/>
              <a:t>2016 Annual Data Report, Vol 1, CKD, </a:t>
            </a:r>
            <a:r>
              <a:rPr lang="en-US" dirty="0" err="1"/>
              <a:t>Ch</a:t>
            </a:r>
            <a:r>
              <a:rPr lang="en-US" dirty="0"/>
              <a:t> 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0" y="2286000"/>
            <a:ext cx="152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76767"/>
              </p:ext>
            </p:extLst>
          </p:nvPr>
        </p:nvGraphicFramePr>
        <p:xfrm>
          <a:off x="1971439" y="990600"/>
          <a:ext cx="5201121" cy="4629435"/>
        </p:xfrm>
        <a:graphic>
          <a:graphicData uri="http://schemas.openxmlformats.org/drawingml/2006/table">
            <a:tbl>
              <a:tblPr firstRow="1" firstCol="1" bandRow="1"/>
              <a:tblGrid>
                <a:gridCol w="1624876"/>
                <a:gridCol w="612811"/>
                <a:gridCol w="668521"/>
                <a:gridCol w="557101"/>
                <a:gridCol w="742801"/>
                <a:gridCol w="159360"/>
                <a:gridCol w="835651"/>
              </a:tblGrid>
              <a:tr h="195357">
                <a:tc>
                  <a:txBody>
                    <a:bodyPr/>
                    <a:lstStyle/>
                    <a:p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6980" marR="669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Stage of CKD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5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Stages 1-2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Stage 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Stages 4-5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Unknown stage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All CKD stages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2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14,364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67,122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13,746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42,944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138,176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2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AFIB (Overall)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20.9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25.0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27.9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23.7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24.5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2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Age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6980" marR="669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6980" marR="669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6980" marR="669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6980" marR="669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6980" marR="669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8287"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66-69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11.8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14.4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17.8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13.8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14.1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287"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70-74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15.8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18.2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20.6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17.4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17.8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287"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75-84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22.0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26.1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28.8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25.0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25.6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287"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85+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32.2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33.1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34.2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32.9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33.1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2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Sex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6980" marR="669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6980" marR="669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6980" marR="669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6980" marR="669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6980" marR="669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8287"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Male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23.5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27.9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30.1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25.9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27.0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287"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Female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18.4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22.4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26.1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21.7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22.2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2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Race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6980" marR="669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6980" marR="669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6980" marR="669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6980" marR="669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6980" marR="669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8287"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White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22.7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26.8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30.4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25.4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26.3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287"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Black/African American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13.4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15.4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17.5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13.9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287"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Other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13.2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16.1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19.6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15.6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2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Comorbidity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6980" marR="669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6980" marR="669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6980" marR="669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6980" marR="669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6980" marR="669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8287"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Non-diabetes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20.3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25.1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28.3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23.7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24.4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287"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Diabetes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21.5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24.9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27.7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23.7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24.5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287"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Non-hypertension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14.8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17.8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11.7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13.2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8287"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Hypertension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21.8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25.7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28.4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25.3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25.5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287"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No Heart Failure (CHF)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12.7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14.7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14.4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14.9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14.5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8287"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Heart Failure (CHF)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48.9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50.9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48.6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49.0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49.9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0" marR="669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0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30009"/>
            <a:ext cx="9144000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 smtClean="0"/>
              <a:t>Table </a:t>
            </a:r>
            <a:r>
              <a:rPr lang="en-US" sz="2800" b="1" baseline="30000" dirty="0"/>
              <a:t>4.1 Prevalence of </a:t>
            </a:r>
            <a:r>
              <a:rPr lang="en-US" sz="2800" b="1" baseline="30000" dirty="0" smtClean="0"/>
              <a:t>(a) cardiovascular comorbidities &amp; (b) cardiovascular procedures, (%) </a:t>
            </a:r>
            <a:r>
              <a:rPr lang="en-US" sz="2800" b="1" baseline="30000" dirty="0"/>
              <a:t>by CKD status, age, race, &amp; sex, 2014 </a:t>
            </a:r>
            <a:r>
              <a:rPr lang="en-US" sz="2800" b="1" dirty="0" smtClean="0"/>
              <a:t> </a:t>
            </a:r>
            <a:endParaRPr lang="en-US" sz="2800" b="1" baseline="30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743200" y="6477000"/>
            <a:ext cx="3657600" cy="304800"/>
          </a:xfrm>
        </p:spPr>
        <p:txBody>
          <a:bodyPr/>
          <a:lstStyle/>
          <a:p>
            <a:r>
              <a:rPr lang="en-US" dirty="0"/>
              <a:t>2016 Annual Data Report, Vol 1, CKD, </a:t>
            </a:r>
            <a:r>
              <a:rPr lang="en-US" dirty="0" err="1"/>
              <a:t>Ch</a:t>
            </a:r>
            <a:r>
              <a:rPr lang="en-US" dirty="0"/>
              <a:t> 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0" y="2286000"/>
            <a:ext cx="152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132766"/>
              </p:ext>
            </p:extLst>
          </p:nvPr>
        </p:nvGraphicFramePr>
        <p:xfrm>
          <a:off x="609597" y="1407414"/>
          <a:ext cx="8001003" cy="3983609"/>
        </p:xfrm>
        <a:graphic>
          <a:graphicData uri="http://schemas.openxmlformats.org/drawingml/2006/table">
            <a:tbl>
              <a:tblPr firstRow="1" firstCol="1" bandRow="1"/>
              <a:tblGrid>
                <a:gridCol w="1517259"/>
                <a:gridCol w="1181145"/>
                <a:gridCol w="541722"/>
                <a:gridCol w="472458"/>
                <a:gridCol w="468082"/>
                <a:gridCol w="125692"/>
                <a:gridCol w="472458"/>
                <a:gridCol w="125692"/>
                <a:gridCol w="493601"/>
                <a:gridCol w="503810"/>
                <a:gridCol w="503810"/>
                <a:gridCol w="475374"/>
                <a:gridCol w="559950"/>
                <a:gridCol w="559950"/>
              </a:tblGrid>
              <a:tr h="165537">
                <a:tc gridSpan="14">
                  <a:txBody>
                    <a:bodyPr/>
                    <a:lstStyle/>
                    <a:p>
                      <a:pPr marL="342900" marR="0" lvl="0" indent="-34290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Both"/>
                      </a:pPr>
                      <a:r>
                        <a:rPr lang="en-US" sz="1200" b="1" u="none" strike="noStrike" kern="0" spc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Cardiovascular </a:t>
                      </a:r>
                      <a:r>
                        <a:rPr lang="en-US" sz="1200" b="1" u="none" strike="noStrike" kern="0" spc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comorbidities</a:t>
                      </a:r>
                      <a:endParaRPr lang="en-US" sz="1200" u="none" strike="noStrike" kern="0" spc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5537">
                <a:tc rowSpan="2">
                  <a:txBody>
                    <a:bodyPr/>
                    <a:lstStyle/>
                    <a:p>
                      <a:endParaRPr lang="en-US" sz="1200" dirty="0">
                        <a:effectLst/>
                        <a:latin typeface="Calibri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# Patients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% Patients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72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Overall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66-69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70-74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75-84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85+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White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Blk/Af Am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Other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Male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Female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4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Any CVD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2776"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Without CKD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1,102,843</a:t>
                      </a: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34.1</a:t>
                      </a: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20.3</a:t>
                      </a: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28.8</a:t>
                      </a: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41.2</a:t>
                      </a: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54.4</a:t>
                      </a: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35.0</a:t>
                      </a: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30.4</a:t>
                      </a: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25.3</a:t>
                      </a: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37.4</a:t>
                      </a: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31.6</a:t>
                      </a: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2776"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Any CKD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138,176</a:t>
                      </a: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68.8</a:t>
                      </a: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55.6</a:t>
                      </a: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61.4</a:t>
                      </a: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70.3</a:t>
                      </a: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79.1</a:t>
                      </a: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69.8</a:t>
                      </a: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64.7</a:t>
                      </a: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61.8</a:t>
                      </a: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72.4</a:t>
                      </a: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65.5</a:t>
                      </a: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640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Atherosclerotic heart disease (ASHD)</a:t>
                      </a:r>
                      <a:r>
                        <a:rPr lang="en-US" sz="1200" b="1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2776"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Without CKD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1,102,843</a:t>
                      </a:r>
                    </a:p>
                  </a:txBody>
                  <a:tcPr marL="14834" marR="588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16.0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9.9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14.3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19.7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22.5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16.5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12.9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12.2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21.3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11.9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2776"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Any CKD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138,176</a:t>
                      </a:r>
                    </a:p>
                  </a:txBody>
                  <a:tcPr marL="14834" marR="588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40.3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32.1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36.7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42.6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44.0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41.4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33.9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36.5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47.9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33.4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640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Acute myocardial infarction (AMI)</a:t>
                      </a:r>
                      <a:r>
                        <a:rPr lang="en-US" sz="1200" b="1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2776"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Without CKD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1,102,843</a:t>
                      </a:r>
                    </a:p>
                  </a:txBody>
                  <a:tcPr marL="14834" marR="588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2.2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1.5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1.9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2.6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3.2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2.3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1.8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2.9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1.7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2776"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Any CKD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138,176</a:t>
                      </a:r>
                    </a:p>
                  </a:txBody>
                  <a:tcPr marL="14834" marR="588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9.8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8.7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9.0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9.9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10.7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10.1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8.3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7.9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11.7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8.0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640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Congestive heart failure (CHF)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2776"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Without CKD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1,102,843</a:t>
                      </a:r>
                    </a:p>
                  </a:txBody>
                  <a:tcPr marL="14834" marR="588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6.2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3.0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4.3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7.3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13.7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6.3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7.3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4.5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6.4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6.1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2776"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Any CKD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138,176</a:t>
                      </a:r>
                    </a:p>
                  </a:txBody>
                  <a:tcPr marL="14834" marR="588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28.2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20.7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22.2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27.7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37.4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28.3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30.4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23.0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28.8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27.7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640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Valvular heart disease (VHD)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2776"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Without CKD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1,102,843</a:t>
                      </a:r>
                    </a:p>
                  </a:txBody>
                  <a:tcPr marL="14834" marR="588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4.9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2.4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3.7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6.3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8.8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5.2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3.3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3.4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4.7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5.0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2776"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Any CKD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138,176</a:t>
                      </a:r>
                    </a:p>
                  </a:txBody>
                  <a:tcPr marL="14834" marR="588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13.6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8.2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10.0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14.1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18.1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14.2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10.3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10.4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13.6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13.5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99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30009"/>
            <a:ext cx="9144000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 smtClean="0"/>
              <a:t>Table </a:t>
            </a:r>
            <a:r>
              <a:rPr lang="en-US" sz="2800" b="1" baseline="30000" dirty="0"/>
              <a:t>4.1 Prevalence of </a:t>
            </a:r>
            <a:r>
              <a:rPr lang="en-US" sz="2800" b="1" baseline="30000" dirty="0" smtClean="0"/>
              <a:t>(a) cardiovascular comorbidities &amp; (b) cardiovascular procedures, (%) </a:t>
            </a:r>
            <a:r>
              <a:rPr lang="en-US" sz="2800" b="1" baseline="30000" dirty="0"/>
              <a:t>by CKD status, age, race, &amp; sex, 2014 </a:t>
            </a:r>
            <a:r>
              <a:rPr lang="en-US" sz="2800" b="1" dirty="0" smtClean="0"/>
              <a:t> </a:t>
            </a:r>
            <a:endParaRPr lang="en-US" sz="2800" b="1" baseline="30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743200" y="6477000"/>
            <a:ext cx="3657600" cy="304800"/>
          </a:xfrm>
        </p:spPr>
        <p:txBody>
          <a:bodyPr/>
          <a:lstStyle/>
          <a:p>
            <a:r>
              <a:rPr lang="en-US" dirty="0"/>
              <a:t>2016 Annual Data Report, Vol 1, CKD, </a:t>
            </a:r>
            <a:r>
              <a:rPr lang="en-US" dirty="0" err="1"/>
              <a:t>Ch</a:t>
            </a:r>
            <a:r>
              <a:rPr lang="en-US" dirty="0"/>
              <a:t> 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0" y="2286000"/>
            <a:ext cx="152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302832"/>
              </p:ext>
            </p:extLst>
          </p:nvPr>
        </p:nvGraphicFramePr>
        <p:xfrm>
          <a:off x="609596" y="1407414"/>
          <a:ext cx="8001003" cy="3983609"/>
        </p:xfrm>
        <a:graphic>
          <a:graphicData uri="http://schemas.openxmlformats.org/drawingml/2006/table">
            <a:tbl>
              <a:tblPr firstRow="1" firstCol="1" bandRow="1"/>
              <a:tblGrid>
                <a:gridCol w="1517259"/>
                <a:gridCol w="1181145"/>
                <a:gridCol w="541722"/>
                <a:gridCol w="472458"/>
                <a:gridCol w="468082"/>
                <a:gridCol w="125692"/>
                <a:gridCol w="472458"/>
                <a:gridCol w="125692"/>
                <a:gridCol w="493601"/>
                <a:gridCol w="503810"/>
                <a:gridCol w="503810"/>
                <a:gridCol w="475374"/>
                <a:gridCol w="559950"/>
                <a:gridCol w="559950"/>
              </a:tblGrid>
              <a:tr h="165537">
                <a:tc gridSpan="14">
                  <a:txBody>
                    <a:bodyPr/>
                    <a:lstStyle/>
                    <a:p>
                      <a:pPr marL="342900" marR="0" lvl="0" indent="-34290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Both"/>
                      </a:pPr>
                      <a:r>
                        <a:rPr lang="en-US" sz="1200" b="1" u="none" strike="noStrike" kern="0" spc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Cardiovascular </a:t>
                      </a:r>
                      <a:r>
                        <a:rPr lang="en-US" sz="1200" b="1" u="none" strike="noStrike" kern="0" spc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comorbidities</a:t>
                      </a:r>
                      <a:endParaRPr lang="en-US" sz="1200" u="none" strike="noStrike" kern="0" spc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5537">
                <a:tc rowSpan="2">
                  <a:txBody>
                    <a:bodyPr/>
                    <a:lstStyle/>
                    <a:p>
                      <a:endParaRPr lang="en-US" sz="900">
                        <a:effectLst/>
                        <a:latin typeface="Calibri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# Patients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% Patients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72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Overall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66-69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70-74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75-84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85+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White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Blk/Af Am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Other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Male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Female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640"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-2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Cerebrovascular accident/transient ischemic attack (CVA/TIA)</a:t>
                      </a:r>
                      <a:r>
                        <a:rPr lang="en-US" sz="1200" b="1" spc="-20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2776"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Without CKD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1,102,843</a:t>
                      </a:r>
                    </a:p>
                  </a:txBody>
                  <a:tcPr marL="14834" marR="588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7.1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3.8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5.7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9.0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11.8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7.1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7.7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5.4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7.1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7.1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2776"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Any CKD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138,176</a:t>
                      </a:r>
                    </a:p>
                  </a:txBody>
                  <a:tcPr marL="14834" marR="588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18.2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13.8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15.4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19.0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21.3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18.1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20.4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15.5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18.5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17.9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640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Peripheral artery disease (PAD)</a:t>
                      </a:r>
                      <a:r>
                        <a:rPr lang="en-US" sz="1200" b="1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2776"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Without CKD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1,102,843</a:t>
                      </a:r>
                    </a:p>
                  </a:txBody>
                  <a:tcPr marL="14834" marR="588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8.8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4.2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6.4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10.5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18.6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8.9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9.6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6.6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8.9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8.8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2776"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Any CKD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138,176</a:t>
                      </a:r>
                    </a:p>
                  </a:txBody>
                  <a:tcPr marL="14834" marR="588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25.3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18.6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21.6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25.6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31.2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25.6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24.7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22.2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26.7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24.1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491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Atrial fibrillation (AFIB)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2776"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Without CKD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1,102,843</a:t>
                      </a:r>
                    </a:p>
                  </a:txBody>
                  <a:tcPr marL="14834" marR="588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9.5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4.0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6.7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12.3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19.1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10.2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4.8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5.1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10.7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8.6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2776"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Any CKD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138,176</a:t>
                      </a:r>
                    </a:p>
                  </a:txBody>
                  <a:tcPr marL="14834" marR="588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24.5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14.1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17.8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25.6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33.1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26.3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15.0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16.0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27.0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22.2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491"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Cardiac arrest and ventricular arrhythmias (SCA/VA)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2776"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Without CKD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1,102,843</a:t>
                      </a:r>
                    </a:p>
                  </a:txBody>
                  <a:tcPr marL="14834" marR="588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0.9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1.2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1.6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1.4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0.8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1.8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2776"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Any CKD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138,176</a:t>
                      </a:r>
                    </a:p>
                  </a:txBody>
                  <a:tcPr marL="14834" marR="588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4.2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3.6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4.1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4.6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4.1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4.3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4.4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3.0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5.8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2.8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491">
                <a:tc gridSpan="8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Venous thromboembolism and pulmonary embolism (VTE/PE)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2776"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Without CKD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1,102,843</a:t>
                      </a:r>
                    </a:p>
                  </a:txBody>
                  <a:tcPr marL="14834" marR="588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1.2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0.8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1.9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0.7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2776"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Any CKD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138,176</a:t>
                      </a:r>
                    </a:p>
                  </a:txBody>
                  <a:tcPr marL="14834" marR="588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4.2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3.9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3.8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4.2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4.5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4.1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5.4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3.0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4.0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4.3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34" marR="588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786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743200" y="6477000"/>
            <a:ext cx="3657600" cy="304800"/>
          </a:xfrm>
        </p:spPr>
        <p:txBody>
          <a:bodyPr/>
          <a:lstStyle/>
          <a:p>
            <a:r>
              <a:rPr lang="en-US" dirty="0"/>
              <a:t>2016 Annual Data Report, Vol 1, CKD, </a:t>
            </a:r>
            <a:r>
              <a:rPr lang="en-US" dirty="0" err="1"/>
              <a:t>Ch</a:t>
            </a:r>
            <a:r>
              <a:rPr lang="en-US" dirty="0"/>
              <a:t> 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0" y="2286000"/>
            <a:ext cx="152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30009"/>
            <a:ext cx="9144000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 smtClean="0"/>
              <a:t>Table </a:t>
            </a:r>
            <a:r>
              <a:rPr lang="en-US" sz="2800" b="1" baseline="30000" dirty="0"/>
              <a:t>4.1 Prevalence of </a:t>
            </a:r>
            <a:r>
              <a:rPr lang="en-US" sz="2800" b="1" baseline="30000" dirty="0" smtClean="0"/>
              <a:t>(a) cardiovascular comorbidities &amp; (b) cardiovascular procedures, (%) </a:t>
            </a:r>
            <a:r>
              <a:rPr lang="en-US" sz="2800" b="1" baseline="30000" dirty="0"/>
              <a:t>by CKD status, age, race, &amp; sex, 2014 </a:t>
            </a:r>
            <a:r>
              <a:rPr lang="en-US" sz="2800" b="1" dirty="0" smtClean="0"/>
              <a:t> </a:t>
            </a:r>
            <a:endParaRPr lang="en-US" sz="2800" b="1" baseline="30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412986"/>
              </p:ext>
            </p:extLst>
          </p:nvPr>
        </p:nvGraphicFramePr>
        <p:xfrm>
          <a:off x="457199" y="1771745"/>
          <a:ext cx="8382000" cy="2090801"/>
        </p:xfrm>
        <a:graphic>
          <a:graphicData uri="http://schemas.openxmlformats.org/drawingml/2006/table">
            <a:tbl>
              <a:tblPr firstRow="1" firstCol="1" bandRow="1"/>
              <a:tblGrid>
                <a:gridCol w="1640144"/>
                <a:gridCol w="1276806"/>
                <a:gridCol w="585597"/>
                <a:gridCol w="510723"/>
                <a:gridCol w="510723"/>
                <a:gridCol w="510723"/>
                <a:gridCol w="533579"/>
                <a:gridCol w="544614"/>
                <a:gridCol w="544614"/>
                <a:gridCol w="513875"/>
                <a:gridCol w="605301"/>
                <a:gridCol w="605301"/>
              </a:tblGrid>
              <a:tr h="182880">
                <a:tc gridSpan="12">
                  <a:txBody>
                    <a:bodyPr/>
                    <a:lstStyle/>
                    <a:p>
                      <a:pPr marL="228600" marR="0" lvl="0" indent="-22860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Both" startAt="2"/>
                      </a:pPr>
                      <a:r>
                        <a:rPr lang="en-US" sz="1200" b="1" u="none" strike="noStrike" kern="0" spc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Cardiovascular </a:t>
                      </a:r>
                      <a:r>
                        <a:rPr lang="en-US" sz="1200" b="1" u="none" strike="noStrike" kern="0" spc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procedures</a:t>
                      </a:r>
                      <a:endParaRPr lang="en-US" sz="1200" b="1" u="none" strike="noStrike" kern="0" spc="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2880">
                <a:tc rowSpan="2">
                  <a:txBody>
                    <a:bodyPr/>
                    <a:lstStyle/>
                    <a:p>
                      <a:endParaRPr lang="en-US" sz="1200" dirty="0">
                        <a:effectLst/>
                        <a:latin typeface="Calibri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# Patients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% Patients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2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Overall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66-69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70-74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75-84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85+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White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Blk/Af Am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Other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Male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Female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990">
                <a:tc gridSpan="7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Revascularization – percutaneous coronary interventions (PCI)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Without CKD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176,023</a:t>
                      </a:r>
                    </a:p>
                  </a:txBody>
                  <a:tcPr marL="1841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2.0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3.0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2.3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1.8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1.2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2.0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1.5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2.0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2.0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2.0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Any CKD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55,737</a:t>
                      </a:r>
                    </a:p>
                  </a:txBody>
                  <a:tcPr marL="1841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3.1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4.6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4.0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3.1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1.9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3.1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2.6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3.2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3.3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2.9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990"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Revascularization – coronary artery bypass graft (CABG)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Without CKD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176,023</a:t>
                      </a:r>
                    </a:p>
                  </a:txBody>
                  <a:tcPr marL="1841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1.7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0.2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0.8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1.2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0.7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Any CKD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55,737</a:t>
                      </a:r>
                    </a:p>
                  </a:txBody>
                  <a:tcPr marL="1841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1.7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2.9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2.5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1.9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1.8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1.8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2.2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087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44088" y="3679210"/>
            <a:ext cx="73914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Special analyses, Medicare 5 percent sample. Patients aged 66 and older, alive, without end-stage renal disease, and residing in the United States on 12/31/2014 with fee-for-service coverage for the entire calendar year. (a) The denominators for overall prevalence of all cardiovascular comorbidities are Medicare enrollees age 66+ by CKD status. (b) The denominators for overall prevalence of PCI and CABG are Medicare enrollees age 66+ with ASHD by CKD status. The denominators for overall prevalence of ICD/CRT-D are Medicare enrollees age 66+ with CHF by CKD status. The denominators for overall prevalence of CAS/CEA are Medicare enrollees age 66+ with ASHD, CVA/TIA, or PAD by CKD </a:t>
            </a:r>
            <a:r>
              <a:rPr lang="en-US" i="1" baseline="30000" dirty="0" smtClean="0"/>
              <a:t>status. Abbreviations</a:t>
            </a:r>
            <a:r>
              <a:rPr lang="en-US" i="1" baseline="30000" dirty="0"/>
              <a:t>: AFIB, atrial fibrillation; AMI, acute myocardial infarction; ASHD, atherosclerotic heart disease; </a:t>
            </a:r>
            <a:r>
              <a:rPr lang="en-US" i="1" baseline="30000" dirty="0" err="1"/>
              <a:t>Af</a:t>
            </a:r>
            <a:r>
              <a:rPr lang="en-US" i="1" baseline="30000" dirty="0"/>
              <a:t> Am, African American; CABG, coronary artery bypass grafting; CAS/CEA, carotid artery stenting and carotid endarterectomy; CHF, congestive heart failure; CKD, chronic kidney disease; CVA/TIA, cerebrovascular accident/transient ischemic attack; CVD, cardiovascular disease; ICD/CRT-D, implantable cardioverter defibrillators/cardiac resynchronization therapy with defibrillator devices; PAD, peripheral arterial disease; PCI, percutaneous coronary interventions; SCA/VA, sudden cardiac arrest and ventricular arrhythmias; VHD, </a:t>
            </a:r>
            <a:r>
              <a:rPr lang="en-US" i="1" baseline="30000" dirty="0" err="1"/>
              <a:t>valvular</a:t>
            </a:r>
            <a:r>
              <a:rPr lang="en-US" i="1" baseline="30000" dirty="0"/>
              <a:t> heart disease; VTE/PE, venous thromboembolism and pulmonary embolism</a:t>
            </a:r>
            <a:r>
              <a:rPr lang="en-US" i="1" baseline="30000" dirty="0" smtClean="0"/>
              <a:t>.</a:t>
            </a:r>
            <a:endParaRPr lang="en-US" i="1" baseline="30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743200" y="6477000"/>
            <a:ext cx="3657600" cy="304800"/>
          </a:xfrm>
        </p:spPr>
        <p:txBody>
          <a:bodyPr/>
          <a:lstStyle/>
          <a:p>
            <a:r>
              <a:rPr lang="en-US" dirty="0"/>
              <a:t>2016 Annual Data Report, Vol 1, CKD, </a:t>
            </a:r>
            <a:r>
              <a:rPr lang="en-US" dirty="0" err="1"/>
              <a:t>Ch</a:t>
            </a:r>
            <a:r>
              <a:rPr lang="en-US" dirty="0"/>
              <a:t> 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0" y="2286000"/>
            <a:ext cx="152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30009"/>
            <a:ext cx="9144000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 smtClean="0"/>
              <a:t>Table </a:t>
            </a:r>
            <a:r>
              <a:rPr lang="en-US" sz="2800" b="1" baseline="30000" dirty="0"/>
              <a:t>4.1 Prevalence of </a:t>
            </a:r>
            <a:r>
              <a:rPr lang="en-US" sz="2800" b="1" baseline="30000" dirty="0" smtClean="0"/>
              <a:t>(a) cardiovascular comorbidities &amp; (b) cardiovascular procedures, (%) </a:t>
            </a:r>
            <a:r>
              <a:rPr lang="en-US" sz="2800" b="1" baseline="30000" dirty="0"/>
              <a:t>by CKD status, age, race, &amp; sex, 2014 </a:t>
            </a:r>
            <a:r>
              <a:rPr lang="en-US" sz="2800" b="1" dirty="0" smtClean="0"/>
              <a:t> </a:t>
            </a:r>
            <a:endParaRPr lang="en-US" sz="2800" b="1" baseline="300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969256"/>
              </p:ext>
            </p:extLst>
          </p:nvPr>
        </p:nvGraphicFramePr>
        <p:xfrm>
          <a:off x="457199" y="1173480"/>
          <a:ext cx="8382000" cy="2090801"/>
        </p:xfrm>
        <a:graphic>
          <a:graphicData uri="http://schemas.openxmlformats.org/drawingml/2006/table">
            <a:tbl>
              <a:tblPr firstRow="1" firstCol="1" bandRow="1"/>
              <a:tblGrid>
                <a:gridCol w="1640144"/>
                <a:gridCol w="1276806"/>
                <a:gridCol w="585597"/>
                <a:gridCol w="510723"/>
                <a:gridCol w="510723"/>
                <a:gridCol w="510723"/>
                <a:gridCol w="533579"/>
                <a:gridCol w="544614"/>
                <a:gridCol w="544614"/>
                <a:gridCol w="513875"/>
                <a:gridCol w="605301"/>
                <a:gridCol w="605301"/>
              </a:tblGrid>
              <a:tr h="182880">
                <a:tc gridSpan="12">
                  <a:txBody>
                    <a:bodyPr/>
                    <a:lstStyle/>
                    <a:p>
                      <a:pPr marL="228600" marR="0" lvl="0" indent="-22860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Both" startAt="2"/>
                      </a:pPr>
                      <a:r>
                        <a:rPr lang="en-US" sz="1200" b="1" u="none" strike="noStrike" kern="0" spc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Cardiovascular </a:t>
                      </a:r>
                      <a:r>
                        <a:rPr lang="en-US" sz="1200" b="1" u="none" strike="noStrike" kern="0" spc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procedures</a:t>
                      </a:r>
                      <a:endParaRPr lang="en-US" sz="1200" b="1" u="none" strike="noStrike" kern="0" spc="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2880">
                <a:tc rowSpan="2">
                  <a:txBody>
                    <a:bodyPr/>
                    <a:lstStyle/>
                    <a:p>
                      <a:endParaRPr lang="en-US" sz="1200" dirty="0">
                        <a:effectLst/>
                        <a:latin typeface="Calibri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# Patients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% Patients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2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Overall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66-69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70-74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75-84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85+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White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Blk/Af Am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Other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Male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Female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990">
                <a:tc gridSpan="1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Implantable cardioverter defibrillators &amp; cardiac resynchronization therapy with defibrillator (ICD/CRT-D)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Without CKD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68,844</a:t>
                      </a:r>
                    </a:p>
                  </a:txBody>
                  <a:tcPr marL="1841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0.8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0.8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0.5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0.8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Any CKD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38,963</a:t>
                      </a:r>
                    </a:p>
                  </a:txBody>
                  <a:tcPr marL="1841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0.8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0.9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0.7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0.9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0.8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1.2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990">
                <a:tc gridSpan="1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Carotid artery stenting and carotid artery endarterectomy (CAS/CEA)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Without CKD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272,967</a:t>
                      </a:r>
                    </a:p>
                  </a:txBody>
                  <a:tcPr marL="1841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0.6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0.7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0.7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0.6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0.6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0.5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indent="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Any CKD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76,849</a:t>
                      </a:r>
                    </a:p>
                  </a:txBody>
                  <a:tcPr marL="1841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0.8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1.2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0.9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0.9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0.4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0.6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758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76300" y="5754469"/>
            <a:ext cx="739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Special analyses, Medicare 5 percent sample. Patients aged 66 and older, alive, without end-stage renal disease, and residing in the United States on 12/31/2012, with fee-for-service coverage for the entire calendar year. Abbreviations: </a:t>
            </a:r>
            <a:r>
              <a:rPr lang="en-US" i="1" baseline="30000" dirty="0" smtClean="0"/>
              <a:t>ASHD</a:t>
            </a:r>
            <a:r>
              <a:rPr lang="en-US" i="1" baseline="30000" dirty="0"/>
              <a:t>, atherosclerotic heart disease; </a:t>
            </a:r>
            <a:r>
              <a:rPr lang="en-US" i="1" baseline="30000" dirty="0" smtClean="0"/>
              <a:t>CKD</a:t>
            </a:r>
            <a:r>
              <a:rPr lang="en-US" i="1" baseline="30000" dirty="0"/>
              <a:t>, chronic kidney </a:t>
            </a:r>
            <a:r>
              <a:rPr lang="en-US" i="1" baseline="30000" dirty="0" smtClean="0"/>
              <a:t>disease</a:t>
            </a:r>
            <a:r>
              <a:rPr lang="en-US" i="1" baseline="300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30009"/>
            <a:ext cx="9144000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 Figure </a:t>
            </a:r>
            <a:r>
              <a:rPr lang="en-US" sz="2800" b="1" baseline="30000" dirty="0" smtClean="0"/>
              <a:t>4.2 </a:t>
            </a:r>
            <a:r>
              <a:rPr lang="en-US" sz="2800" b="1" baseline="30000" dirty="0"/>
              <a:t>Survival of patients with a prevalent cardiovascular disease, by CKD status, </a:t>
            </a:r>
            <a:r>
              <a:rPr lang="en-US" sz="2800" b="1" baseline="30000" dirty="0" smtClean="0"/>
              <a:t>2013-2014</a:t>
            </a:r>
          </a:p>
          <a:p>
            <a:pPr algn="ctr"/>
            <a:r>
              <a:rPr lang="en-US" sz="2400" b="1" baseline="30000" dirty="0" smtClean="0"/>
              <a:t>(a) ASHD</a:t>
            </a:r>
            <a:endParaRPr lang="en-US" sz="2400" b="1" baseline="30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743200" y="6477000"/>
            <a:ext cx="3657600" cy="304800"/>
          </a:xfrm>
        </p:spPr>
        <p:txBody>
          <a:bodyPr/>
          <a:lstStyle/>
          <a:p>
            <a:r>
              <a:rPr lang="en-US" dirty="0"/>
              <a:t>2016 Annual Data Report, Vol 1, CKD, </a:t>
            </a:r>
            <a:r>
              <a:rPr lang="en-US" dirty="0" err="1"/>
              <a:t>Ch</a:t>
            </a:r>
            <a:r>
              <a:rPr lang="en-US" dirty="0"/>
              <a:t> 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0" y="2286000"/>
            <a:ext cx="152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5" b="485"/>
          <a:stretch/>
        </p:blipFill>
        <p:spPr>
          <a:xfrm>
            <a:off x="1321858" y="1024333"/>
            <a:ext cx="6483938" cy="473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32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76300" y="5754469"/>
            <a:ext cx="739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Special analyses, Medicare 5 percent sample. Patients aged 66 and older, alive, without end-stage renal disease, and residing in the United States on 12/31/2012, with fee-for-service coverage for the entire calendar year. Abbreviations: </a:t>
            </a:r>
            <a:r>
              <a:rPr lang="en-US" i="1" baseline="30000" dirty="0" smtClean="0"/>
              <a:t>AMI</a:t>
            </a:r>
            <a:r>
              <a:rPr lang="en-US" i="1" baseline="30000" dirty="0"/>
              <a:t>, acute myocardial </a:t>
            </a:r>
            <a:r>
              <a:rPr lang="en-US" i="1" baseline="30000" dirty="0" smtClean="0"/>
              <a:t>infarction; CKD</a:t>
            </a:r>
            <a:r>
              <a:rPr lang="en-US" i="1" baseline="30000" dirty="0"/>
              <a:t>, chronic kidney </a:t>
            </a:r>
            <a:r>
              <a:rPr lang="en-US" i="1" baseline="30000" dirty="0" smtClean="0"/>
              <a:t>disease.</a:t>
            </a:r>
            <a:endParaRPr lang="en-US" i="1" baseline="30000" dirty="0"/>
          </a:p>
        </p:txBody>
      </p:sp>
      <p:sp>
        <p:nvSpPr>
          <p:cNvPr id="4" name="Rectangle 3"/>
          <p:cNvSpPr/>
          <p:nvPr/>
        </p:nvSpPr>
        <p:spPr>
          <a:xfrm>
            <a:off x="0" y="230009"/>
            <a:ext cx="9144000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 Figure </a:t>
            </a:r>
            <a:r>
              <a:rPr lang="en-US" sz="2800" b="1" baseline="30000" dirty="0" smtClean="0"/>
              <a:t>4.2 </a:t>
            </a:r>
            <a:r>
              <a:rPr lang="en-US" sz="2800" b="1" baseline="30000" dirty="0"/>
              <a:t>Survival of patients with a prevalent cardiovascular disease, by CKD status, </a:t>
            </a:r>
            <a:r>
              <a:rPr lang="en-US" sz="2800" b="1" baseline="30000" dirty="0" smtClean="0"/>
              <a:t>2013-2014</a:t>
            </a:r>
          </a:p>
          <a:p>
            <a:pPr algn="ctr"/>
            <a:r>
              <a:rPr lang="en-US" sz="2400" b="1" baseline="30000" dirty="0" smtClean="0"/>
              <a:t>(b) AMI</a:t>
            </a:r>
            <a:endParaRPr lang="en-US" sz="2400" b="1" baseline="30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743200" y="6477000"/>
            <a:ext cx="3657600" cy="304800"/>
          </a:xfrm>
        </p:spPr>
        <p:txBody>
          <a:bodyPr/>
          <a:lstStyle/>
          <a:p>
            <a:r>
              <a:rPr lang="en-US" dirty="0"/>
              <a:t>2016 Annual Data Report, Vol 1, CKD, </a:t>
            </a:r>
            <a:r>
              <a:rPr lang="en-US" dirty="0" err="1"/>
              <a:t>Ch</a:t>
            </a:r>
            <a:r>
              <a:rPr lang="en-US" dirty="0"/>
              <a:t> 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0" y="2286000"/>
            <a:ext cx="152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1" b="1157"/>
          <a:stretch/>
        </p:blipFill>
        <p:spPr>
          <a:xfrm>
            <a:off x="1313040" y="1058896"/>
            <a:ext cx="6517921" cy="469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95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76300" y="5754469"/>
            <a:ext cx="739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Special analyses, Medicare 5 percent sample. Patients aged 66 and older, alive, without end-stage renal disease, and residing in the United States on 12/31/2012, with fee-for-service coverage for the entire calendar year. Abbreviations: </a:t>
            </a:r>
            <a:r>
              <a:rPr lang="en-US" i="1" baseline="30000" dirty="0" smtClean="0"/>
              <a:t>CHF</a:t>
            </a:r>
            <a:r>
              <a:rPr lang="en-US" i="1" baseline="30000" dirty="0"/>
              <a:t>, congestive heart failure; CKD, chronic kidney </a:t>
            </a:r>
            <a:r>
              <a:rPr lang="en-US" i="1" baseline="30000" dirty="0" smtClean="0"/>
              <a:t>disease.</a:t>
            </a:r>
            <a:endParaRPr lang="en-US" i="1" baseline="30000" dirty="0"/>
          </a:p>
        </p:txBody>
      </p:sp>
      <p:sp>
        <p:nvSpPr>
          <p:cNvPr id="4" name="Rectangle 3"/>
          <p:cNvSpPr/>
          <p:nvPr/>
        </p:nvSpPr>
        <p:spPr>
          <a:xfrm>
            <a:off x="0" y="230009"/>
            <a:ext cx="9144000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 Figure </a:t>
            </a:r>
            <a:r>
              <a:rPr lang="en-US" sz="2800" b="1" baseline="30000" dirty="0" smtClean="0"/>
              <a:t>4.2 </a:t>
            </a:r>
            <a:r>
              <a:rPr lang="en-US" sz="2800" b="1" baseline="30000" dirty="0"/>
              <a:t>Survival of patients with a prevalent cardiovascular disease, by CKD status, </a:t>
            </a:r>
            <a:r>
              <a:rPr lang="en-US" sz="2800" b="1" baseline="30000" dirty="0" smtClean="0"/>
              <a:t>2013-2014</a:t>
            </a:r>
          </a:p>
          <a:p>
            <a:pPr algn="ctr"/>
            <a:r>
              <a:rPr lang="en-US" sz="2400" b="1" baseline="30000" dirty="0" smtClean="0"/>
              <a:t>(c) CHF</a:t>
            </a:r>
            <a:endParaRPr lang="en-US" sz="2400" b="1" baseline="30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743200" y="6477000"/>
            <a:ext cx="3657600" cy="304800"/>
          </a:xfrm>
        </p:spPr>
        <p:txBody>
          <a:bodyPr/>
          <a:lstStyle/>
          <a:p>
            <a:r>
              <a:rPr lang="en-US" dirty="0"/>
              <a:t>2016 Annual Data Report, Vol 1, CKD, </a:t>
            </a:r>
            <a:r>
              <a:rPr lang="en-US" dirty="0" err="1"/>
              <a:t>Ch</a:t>
            </a:r>
            <a:r>
              <a:rPr lang="en-US" dirty="0"/>
              <a:t> 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0" y="2286000"/>
            <a:ext cx="152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1" b="716"/>
          <a:stretch/>
        </p:blipFill>
        <p:spPr>
          <a:xfrm>
            <a:off x="1306879" y="1036320"/>
            <a:ext cx="6517921" cy="471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70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R_PPT_Template_CKD">
  <a:themeElements>
    <a:clrScheme name="USRDS ADR Color Palette">
      <a:dk1>
        <a:sysClr val="windowText" lastClr="000000"/>
      </a:dk1>
      <a:lt1>
        <a:sysClr val="window" lastClr="FFFFFF"/>
      </a:lt1>
      <a:dk2>
        <a:srgbClr val="48070E"/>
      </a:dk2>
      <a:lt2>
        <a:srgbClr val="FFFFFF"/>
      </a:lt2>
      <a:accent1>
        <a:srgbClr val="7A2F36"/>
      </a:accent1>
      <a:accent2>
        <a:srgbClr val="AC6168"/>
      </a:accent2>
      <a:accent3>
        <a:srgbClr val="002966"/>
      </a:accent3>
      <a:accent4>
        <a:srgbClr val="0E5480"/>
      </a:accent4>
      <a:accent5>
        <a:srgbClr val="367CA8"/>
      </a:accent5>
      <a:accent6>
        <a:srgbClr val="FFC76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ADR_PPT_Template_CKD</Template>
  <TotalTime>216</TotalTime>
  <Words>2713</Words>
  <Application>Microsoft Office PowerPoint</Application>
  <PresentationFormat>On-screen Show (4:3)</PresentationFormat>
  <Paragraphs>728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ADR_PPT_Template_CKD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Shamraj</dc:creator>
  <cp:lastModifiedBy>Ruth Shamraj</cp:lastModifiedBy>
  <cp:revision>79</cp:revision>
  <dcterms:created xsi:type="dcterms:W3CDTF">2014-11-10T19:37:45Z</dcterms:created>
  <dcterms:modified xsi:type="dcterms:W3CDTF">2016-10-07T20:07:28Z</dcterms:modified>
</cp:coreProperties>
</file>