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61" r:id="rId5"/>
    <p:sldId id="262" r:id="rId6"/>
    <p:sldId id="312" r:id="rId7"/>
    <p:sldId id="268" r:id="rId8"/>
    <p:sldId id="270" r:id="rId9"/>
    <p:sldId id="272" r:id="rId10"/>
    <p:sldId id="274" r:id="rId11"/>
    <p:sldId id="276" r:id="rId12"/>
    <p:sldId id="280" r:id="rId13"/>
    <p:sldId id="279" r:id="rId14"/>
    <p:sldId id="281" r:id="rId15"/>
    <p:sldId id="286" r:id="rId16"/>
    <p:sldId id="285" r:id="rId17"/>
    <p:sldId id="284" r:id="rId18"/>
    <p:sldId id="288" r:id="rId19"/>
    <p:sldId id="292" r:id="rId20"/>
    <p:sldId id="291" r:id="rId21"/>
    <p:sldId id="290" r:id="rId22"/>
    <p:sldId id="294" r:id="rId23"/>
    <p:sldId id="295" r:id="rId24"/>
    <p:sldId id="296" r:id="rId25"/>
    <p:sldId id="300" r:id="rId26"/>
    <p:sldId id="298" r:id="rId27"/>
    <p:sldId id="304" r:id="rId28"/>
    <p:sldId id="303" r:id="rId29"/>
    <p:sldId id="307" r:id="rId30"/>
    <p:sldId id="310" r:id="rId31"/>
    <p:sldId id="3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0" d="100"/>
          <a:sy n="70" d="100"/>
        </p:scale>
        <p:origin x="-364" y="-48"/>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18</a:t>
            </a:fld>
            <a:endParaRPr lang="en-US" dirty="0"/>
          </a:p>
        </p:txBody>
      </p:sp>
    </p:spTree>
    <p:extLst>
      <p:ext uri="{BB962C8B-B14F-4D97-AF65-F5344CB8AC3E}">
        <p14:creationId xmlns:p14="http://schemas.microsoft.com/office/powerpoint/2010/main" val="2896531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646331"/>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5: Acute Kidney Injury</a:t>
            </a: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1: Chronic Kidney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dirty="0" smtClean="0"/>
              <a:t>2016 Annual Data Report, Vol 1, CKD, Ch 1</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dirty="0" smtClean="0"/>
              <a:t>2016 Annual Data Report, Vol 1, CKD, Ch 2</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dirty="0" smtClean="0"/>
              <a:t>2016 Annual Data Report, Vol 1, CKD, Ch 2</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t>2016 Annual Data Report, Vol 1, CKD, Ch 2</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t>2016 Annual Data Report, Vol 1, CKD, Ch 2</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dirty="0" smtClean="0"/>
              <a:t>2016 Annual Data Report, Vol 1, CKD, Ch 2</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810478"/>
          </a:xfrm>
          <a:prstGeom prst="rect">
            <a:avLst/>
          </a:prstGeom>
        </p:spPr>
        <p:txBody>
          <a:bodyPr wrap="square">
            <a:spAutoFit/>
          </a:bodyPr>
          <a:lstStyle/>
          <a:p>
            <a:r>
              <a:rPr lang="en-US" sz="1400" i="1" baseline="30000" dirty="0"/>
              <a:t>Data Source: Special analyses, Medicare 5% sample and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Clinformatics™ commercial insurance patients aged 22 and older who were enrolled in the plan, did not have diagnoses of ESRD, and were alive on January of year shown. Abbreviations: Af Am, African American; AKI, acute kidney injury;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smtClean="0"/>
              <a:t>Figure </a:t>
            </a:r>
            <a:r>
              <a:rPr lang="en-US" sz="2800" b="1" baseline="30000" dirty="0"/>
              <a:t>5.4  Unadjusted rates of first hospitalization with AKI, per 1,000 patient-years at risk, by race and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754616" y="914400"/>
            <a:ext cx="3950984" cy="359073"/>
          </a:xfrm>
          <a:prstGeom prst="rect">
            <a:avLst/>
          </a:prstGeom>
        </p:spPr>
        <p:txBody>
          <a:bodyPr wrap="square" anchor="ctr">
            <a:spAutoFit/>
          </a:bodyPr>
          <a:lstStyle/>
          <a:p>
            <a:pPr algn="ctr"/>
            <a:r>
              <a:rPr lang="en-US" sz="2600" b="1" baseline="30000" dirty="0" smtClean="0"/>
              <a:t>(a</a:t>
            </a:r>
            <a:r>
              <a:rPr lang="en-US" sz="2600" b="1" baseline="30000" dirty="0"/>
              <a:t>) Medicare (aged 66</a:t>
            </a:r>
            <a:r>
              <a:rPr lang="en-US" sz="2600" b="1" baseline="30000" dirty="0" smtClean="0"/>
              <a:t>+) </a:t>
            </a:r>
            <a:endParaRPr lang="en-US" sz="2600" b="1" baseline="30000" dirty="0">
              <a:solidFill>
                <a:srgbClr val="FF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02843"/>
            <a:ext cx="5029200" cy="4359757"/>
          </a:xfrm>
          <a:prstGeom prst="rect">
            <a:avLst/>
          </a:prstGeom>
        </p:spPr>
      </p:pic>
    </p:spTree>
    <p:extLst>
      <p:ext uri="{BB962C8B-B14F-4D97-AF65-F5344CB8AC3E}">
        <p14:creationId xmlns:p14="http://schemas.microsoft.com/office/powerpoint/2010/main" val="3908119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810478"/>
          </a:xfrm>
          <a:prstGeom prst="rect">
            <a:avLst/>
          </a:prstGeom>
        </p:spPr>
        <p:txBody>
          <a:bodyPr wrap="square">
            <a:spAutoFit/>
          </a:bodyPr>
          <a:lstStyle/>
          <a:p>
            <a:r>
              <a:rPr lang="en-US" sz="1400" i="1" baseline="30000" dirty="0"/>
              <a:t>Data Source: Special analyses, Medicare 5% sample and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Clinformatics™ commercial insurance patients aged 22 and older who were enrolled in the plan, did not have diagnoses of ESRD, and were alive on January of year shown. Abbreviations: Af Am, African American; AKI, acute kidney injury;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smtClean="0"/>
              <a:t>Figure </a:t>
            </a:r>
            <a:r>
              <a:rPr lang="en-US" sz="2800" b="1" baseline="30000" dirty="0"/>
              <a:t>5.4  Unadjusted rates of first hospitalization with AKI, per 1,000 patient-years at risk, by race and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26016" y="914400"/>
            <a:ext cx="3950984" cy="359073"/>
          </a:xfrm>
          <a:prstGeom prst="rect">
            <a:avLst/>
          </a:prstGeom>
        </p:spPr>
        <p:txBody>
          <a:bodyPr wrap="square" anchor="ctr">
            <a:spAutoFit/>
          </a:bodyPr>
          <a:lstStyle/>
          <a:p>
            <a:pPr algn="ctr"/>
            <a:r>
              <a:rPr lang="en-US" sz="2600" b="1" baseline="30000" dirty="0"/>
              <a:t>(b) Clinformatics™ (aged 22+)</a:t>
            </a:r>
            <a:endParaRPr lang="en-US" sz="2600" b="1" baseline="30000" dirty="0">
              <a:solidFill>
                <a:srgbClr val="FF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898043"/>
            <a:ext cx="5029200" cy="4359757"/>
          </a:xfrm>
          <a:prstGeom prst="rect">
            <a:avLst/>
          </a:prstGeom>
        </p:spPr>
      </p:pic>
    </p:spTree>
    <p:extLst>
      <p:ext uri="{BB962C8B-B14F-4D97-AF65-F5344CB8AC3E}">
        <p14:creationId xmlns:p14="http://schemas.microsoft.com/office/powerpoint/2010/main" val="1797580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810478"/>
          </a:xfrm>
          <a:prstGeom prst="rect">
            <a:avLst/>
          </a:prstGeom>
        </p:spPr>
        <p:txBody>
          <a:bodyPr wrap="square">
            <a:spAutoFit/>
          </a:bodyPr>
          <a:lstStyle/>
          <a:p>
            <a:r>
              <a:rPr lang="en-US" sz="1400" i="1" baseline="30000" dirty="0"/>
              <a:t>Data Source: Special analyses, Medicare 5% sample and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Clinformatics™ commercial insurance patients aged 22 and older who were enrolled in the plan, did not have diagnoses of ESRD, and were alive on January of year shown.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5.5  Unadjusted rates of first hospitalization with AKI, per 1,000 patient-years at risk, by CKD, DM, and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26016" y="914400"/>
            <a:ext cx="3950984" cy="359073"/>
          </a:xfrm>
          <a:prstGeom prst="rect">
            <a:avLst/>
          </a:prstGeom>
        </p:spPr>
        <p:txBody>
          <a:bodyPr wrap="square" anchor="ctr">
            <a:spAutoFit/>
          </a:bodyPr>
          <a:lstStyle/>
          <a:p>
            <a:pPr algn="ctr"/>
            <a:r>
              <a:rPr lang="en-US" sz="2600" b="1" baseline="30000" dirty="0"/>
              <a:t>(a) Medicare (aged 66+)</a:t>
            </a:r>
            <a:endParaRPr lang="en-US" sz="2600" b="1" baseline="30000" dirty="0">
              <a:solidFill>
                <a:srgbClr val="FF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02843"/>
            <a:ext cx="5029200" cy="4359757"/>
          </a:xfrm>
          <a:prstGeom prst="rect">
            <a:avLst/>
          </a:prstGeom>
        </p:spPr>
      </p:pic>
    </p:spTree>
    <p:extLst>
      <p:ext uri="{BB962C8B-B14F-4D97-AF65-F5344CB8AC3E}">
        <p14:creationId xmlns:p14="http://schemas.microsoft.com/office/powerpoint/2010/main" val="79515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810478"/>
          </a:xfrm>
          <a:prstGeom prst="rect">
            <a:avLst/>
          </a:prstGeom>
        </p:spPr>
        <p:txBody>
          <a:bodyPr wrap="square">
            <a:spAutoFit/>
          </a:bodyPr>
          <a:lstStyle/>
          <a:p>
            <a:r>
              <a:rPr lang="en-US" sz="1400" i="1" baseline="30000" dirty="0"/>
              <a:t>Data Source: Special analyses, Medicare 5% sample and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Clinformatics™ commercial insurance patients aged 22 and older who were enrolled in the plan, did not have diagnoses of ESRD, and were alive on January of year shown.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5.5  Unadjusted rates of first hospitalization with AKI, per 1,000 patient-years at risk, by CKD, DM, and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26016" y="914400"/>
            <a:ext cx="3950984" cy="359073"/>
          </a:xfrm>
          <a:prstGeom prst="rect">
            <a:avLst/>
          </a:prstGeom>
        </p:spPr>
        <p:txBody>
          <a:bodyPr wrap="square" anchor="ctr">
            <a:spAutoFit/>
          </a:bodyPr>
          <a:lstStyle/>
          <a:p>
            <a:pPr algn="ctr"/>
            <a:r>
              <a:rPr lang="en-US" sz="2600" b="1" baseline="30000" dirty="0"/>
              <a:t>(b) Clinformatics™ (aged 22+)</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79043"/>
            <a:ext cx="5029200" cy="4359757"/>
          </a:xfrm>
          <a:prstGeom prst="rect">
            <a:avLst/>
          </a:prstGeom>
        </p:spPr>
      </p:pic>
    </p:spTree>
    <p:extLst>
      <p:ext uri="{BB962C8B-B14F-4D97-AF65-F5344CB8AC3E}">
        <p14:creationId xmlns:p14="http://schemas.microsoft.com/office/powerpoint/2010/main" val="260041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666849"/>
          </a:xfrm>
          <a:prstGeom prst="rect">
            <a:avLst/>
          </a:prstGeom>
        </p:spPr>
        <p:txBody>
          <a:bodyPr wrap="square">
            <a:spAutoFit/>
          </a:bodyPr>
          <a:lstStyle/>
          <a:p>
            <a:r>
              <a:rPr lang="en-US" sz="1400" i="1" baseline="30000" dirty="0"/>
              <a:t>Data Source: Special analyses, Medicare 5% sample. Age on January 1, 2012. Medicare patients aged 66 and older who had both Medicare Parts A &amp; B, no Medicare Advantage plan, no ESRD by first service date from Medical Evidence form on 1/1/2012, and were discharged alive from an AKI hospitalization in 2012. Censored at death, ESRD, end of Medicare Part A &amp; B participation, or switch to Medicare Advantage program. Abbreviations: AKI, acute kidney injury; CKD, chronic kidney disease; DM, diabetes mellitus;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5.6  Cumulative probability of a recurrent AKI hospitalization within two years of live discharge from first AKI hospitalization in 2012 for Medicare patients aged 66+, </a:t>
            </a:r>
            <a:r>
              <a:rPr lang="en-US" sz="2800" b="1" baseline="30000" dirty="0" smtClean="0"/>
              <a:t/>
            </a:r>
            <a:br>
              <a:rPr lang="en-US" sz="2800" b="1" baseline="30000" dirty="0" smtClean="0"/>
            </a:br>
            <a:r>
              <a:rPr lang="en-US" sz="2800" b="1" baseline="30000" dirty="0" smtClean="0"/>
              <a:t>(</a:t>
            </a:r>
            <a:r>
              <a:rPr lang="en-US" sz="2800" b="1" baseline="30000" dirty="0"/>
              <a:t>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(a) Overall</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4080" y="1437579"/>
            <a:ext cx="4846320" cy="4201221"/>
          </a:xfrm>
          <a:prstGeom prst="rect">
            <a:avLst/>
          </a:prstGeom>
        </p:spPr>
      </p:pic>
    </p:spTree>
    <p:extLst>
      <p:ext uri="{BB962C8B-B14F-4D97-AF65-F5344CB8AC3E}">
        <p14:creationId xmlns:p14="http://schemas.microsoft.com/office/powerpoint/2010/main" val="1548776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666849"/>
          </a:xfrm>
          <a:prstGeom prst="rect">
            <a:avLst/>
          </a:prstGeom>
        </p:spPr>
        <p:txBody>
          <a:bodyPr wrap="square">
            <a:spAutoFit/>
          </a:bodyPr>
          <a:lstStyle/>
          <a:p>
            <a:r>
              <a:rPr lang="en-US" sz="1400" i="1" baseline="30000" dirty="0"/>
              <a:t>Data Source: Special analyses, Medicare 5% sample. Age on January 1, 2012. Medicare patients aged 66 and older who had both Medicare Parts A &amp; B, no Medicare Advantage plan, no ESRD by first service date from Medical Evidence form on 1/1/2012, and were discharged alive from an AKI hospitalization in 2012. Censored at death, ESRD, end of Medicare Part A &amp; B participation, or switch to Medicare Advantage program. Abbreviations: AKI, acute kidney injury; CKD, chronic kidney disease; DM, diabetes mellitus;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5.6  Cumulative probability of a recurrent AKI hospitalization within two years of live discharge from first AKI hospitalization in 2012 for Medicare patients aged 66+, </a:t>
            </a:r>
            <a:r>
              <a:rPr lang="en-US" sz="2800" b="1" baseline="30000" dirty="0" smtClean="0"/>
              <a:t/>
            </a:r>
            <a:br>
              <a:rPr lang="en-US" sz="2800" b="1" baseline="30000" dirty="0" smtClean="0"/>
            </a:br>
            <a:r>
              <a:rPr lang="en-US" sz="2800" b="1" baseline="30000" dirty="0" smtClean="0"/>
              <a:t>(</a:t>
            </a:r>
            <a:r>
              <a:rPr lang="en-US" sz="2800" b="1" baseline="30000" dirty="0"/>
              <a:t>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(b) Age</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440647"/>
            <a:ext cx="4754880" cy="4121953"/>
          </a:xfrm>
          <a:prstGeom prst="rect">
            <a:avLst/>
          </a:prstGeom>
        </p:spPr>
      </p:pic>
    </p:spTree>
    <p:extLst>
      <p:ext uri="{BB962C8B-B14F-4D97-AF65-F5344CB8AC3E}">
        <p14:creationId xmlns:p14="http://schemas.microsoft.com/office/powerpoint/2010/main" val="3584228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666849"/>
          </a:xfrm>
          <a:prstGeom prst="rect">
            <a:avLst/>
          </a:prstGeom>
        </p:spPr>
        <p:txBody>
          <a:bodyPr wrap="square">
            <a:spAutoFit/>
          </a:bodyPr>
          <a:lstStyle/>
          <a:p>
            <a:r>
              <a:rPr lang="en-US" sz="1400" i="1" baseline="30000" dirty="0"/>
              <a:t>Data Source: Special analyses, Medicare 5% sample. Age on January 1, 2012. Medicare patients aged 66 and older who had both Medicare Parts A &amp; B, no Medicare Advantage plan, no ESRD by first service date from Medical Evidence form on 1/1/2012, and were discharged alive from an AKI hospitalization in 2012. Censored at death, ESRD, end of Medicare Part A &amp; B participation, or switch to Medicare Advantage program. Abbreviations: AKI, acute kidney injury; CKD, chronic kidney disease; DM, diabetes mellitus; ESRD, end-stage renal disease.</a:t>
            </a:r>
          </a:p>
        </p:txBody>
      </p:sp>
      <p:sp>
        <p:nvSpPr>
          <p:cNvPr id="4" name="Rectangle 3"/>
          <p:cNvSpPr/>
          <p:nvPr/>
        </p:nvSpPr>
        <p:spPr>
          <a:xfrm>
            <a:off x="-11317" y="230009"/>
            <a:ext cx="9144000" cy="954107"/>
          </a:xfrm>
          <a:prstGeom prst="rect">
            <a:avLst/>
          </a:prstGeom>
        </p:spPr>
        <p:txBody>
          <a:bodyPr wrap="square">
            <a:spAutoFit/>
          </a:bodyPr>
          <a:lstStyle/>
          <a:p>
            <a:pPr algn="ctr"/>
            <a:r>
              <a:rPr lang="en-US" sz="2800" b="1" baseline="30000" dirty="0"/>
              <a:t>Figure 5.6  Cumulative probability of a recurrent AKI hospitalization within two years of live discharge from first AKI hospitalization in 2012 for Medicare patients aged 66+, </a:t>
            </a:r>
            <a:r>
              <a:rPr lang="en-US" sz="2800" b="1" baseline="30000" dirty="0" smtClean="0"/>
              <a:t/>
            </a:r>
            <a:br>
              <a:rPr lang="en-US" sz="2800" b="1" baseline="30000" dirty="0" smtClean="0"/>
            </a:br>
            <a:r>
              <a:rPr lang="en-US" sz="2800" b="1" baseline="30000" dirty="0" smtClean="0"/>
              <a:t>(</a:t>
            </a:r>
            <a:r>
              <a:rPr lang="en-US" sz="2800" b="1" baseline="30000" dirty="0"/>
              <a:t>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(c) Race</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9320" y="1440647"/>
            <a:ext cx="4754880" cy="4121953"/>
          </a:xfrm>
          <a:prstGeom prst="rect">
            <a:avLst/>
          </a:prstGeom>
        </p:spPr>
      </p:pic>
    </p:spTree>
    <p:extLst>
      <p:ext uri="{BB962C8B-B14F-4D97-AF65-F5344CB8AC3E}">
        <p14:creationId xmlns:p14="http://schemas.microsoft.com/office/powerpoint/2010/main" val="3584228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666849"/>
          </a:xfrm>
          <a:prstGeom prst="rect">
            <a:avLst/>
          </a:prstGeom>
        </p:spPr>
        <p:txBody>
          <a:bodyPr wrap="square">
            <a:spAutoFit/>
          </a:bodyPr>
          <a:lstStyle/>
          <a:p>
            <a:r>
              <a:rPr lang="en-US" sz="1400" i="1" baseline="30000" dirty="0"/>
              <a:t>Data Source: Special analyses, Medicare 5% sample. Age on January 1, 2012. Medicare patients aged 66 and older who had both Medicare Parts A &amp; B, no Medicare Advantage plan, no ESRD by first service date from Medical Evidence form on 1/1/2012, and were discharged alive from an AKI hospitalization in 2012. Censored at death, ESRD, end of Medicare Part A &amp; B participation, or switch to Medicare Advantage program. Abbreviations: AKI, acute kidney injury; CKD, chronic kidney disease; DM, diabetes mellitus;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5.6  Cumulative probability of a recurrent AKI hospitalization within two years of live discharge from first AKI hospitalization in 2012 for Medicare patients aged 66+, </a:t>
            </a:r>
            <a:r>
              <a:rPr lang="en-US" sz="2800" b="1" baseline="30000" dirty="0" smtClean="0"/>
              <a:t/>
            </a:r>
            <a:br>
              <a:rPr lang="en-US" sz="2800" b="1" baseline="30000" dirty="0" smtClean="0"/>
            </a:br>
            <a:r>
              <a:rPr lang="en-US" sz="2800" b="1" baseline="30000" dirty="0" smtClean="0"/>
              <a:t>(</a:t>
            </a:r>
            <a:r>
              <a:rPr lang="en-US" sz="2800" b="1" baseline="30000" dirty="0"/>
              <a:t>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(d) CKD and DM</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9320" y="1440648"/>
            <a:ext cx="4754880" cy="4121952"/>
          </a:xfrm>
          <a:prstGeom prst="rect">
            <a:avLst/>
          </a:prstGeom>
        </p:spPr>
      </p:pic>
    </p:spTree>
    <p:extLst>
      <p:ext uri="{BB962C8B-B14F-4D97-AF65-F5344CB8AC3E}">
        <p14:creationId xmlns:p14="http://schemas.microsoft.com/office/powerpoint/2010/main" val="3584228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523220"/>
          </a:xfrm>
          <a:prstGeom prst="rect">
            <a:avLst/>
          </a:prstGeom>
        </p:spPr>
        <p:txBody>
          <a:bodyPr wrap="square">
            <a:spAutoFit/>
          </a:bodyPr>
          <a:lstStyle/>
          <a:p>
            <a:r>
              <a:rPr lang="en-US" sz="1400" i="1" baseline="30000" dirty="0"/>
              <a:t>Data Source: Special analyses, Clinformatics™. Age as of January, 2012. Clinformatics™ commercial insurance patients aged 22 and older who were enrolled in the plan, did not have diagnoses of ESRD on January 1, 2012, and were discharged alive from an AKI hospitalization in 2012. Censored at death, ESRD diagnosis, or plan disenrollment. Abbreviations: AKI, acute kidney injury; CKD, chronic kidney disease; DM, diabetes mellitus;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5.7  Cumulative probability of a recurrent AKI hospitalization within two years of live discharge from first AKI hospitalization in 2012 for Clinformatics™ patients aged 22+, (a)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(a) Overall</a:t>
            </a:r>
            <a:endParaRPr lang="en-US" sz="2600" b="1" baseline="300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20" y="1447800"/>
            <a:ext cx="4754880" cy="4121953"/>
          </a:xfrm>
          <a:prstGeom prst="rect">
            <a:avLst/>
          </a:prstGeom>
        </p:spPr>
      </p:pic>
    </p:spTree>
    <p:extLst>
      <p:ext uri="{BB962C8B-B14F-4D97-AF65-F5344CB8AC3E}">
        <p14:creationId xmlns:p14="http://schemas.microsoft.com/office/powerpoint/2010/main" val="3568927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523220"/>
          </a:xfrm>
          <a:prstGeom prst="rect">
            <a:avLst/>
          </a:prstGeom>
        </p:spPr>
        <p:txBody>
          <a:bodyPr wrap="square">
            <a:spAutoFit/>
          </a:bodyPr>
          <a:lstStyle/>
          <a:p>
            <a:r>
              <a:rPr lang="en-US" sz="1400" i="1" baseline="30000" dirty="0"/>
              <a:t>Data Source: Special analyses, Clinformatics™. Age as of January, 2012. Clinformatics™ commercial insurance patients aged 22 and older who were enrolled in the plan, did not have diagnoses of ESRD on January 1, 2012, and were discharged alive from an AKI hospitalization in 2012. Censored at death, ESRD diagnosis, or plan disenrollment. Abbreviations: AKI, acute kidney injury; CKD, chronic kidney disease; DM, diabetes mellitus;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5.7  Cumulative probability of a recurrent AKI hospitalization within two years of live discharge from first AKI hospitalization in 2012 for Clinformatics™ patients aged 22+, (a)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(b) Age</a:t>
            </a:r>
            <a:endParaRPr lang="en-US" sz="2600" b="1" baseline="30000" dirty="0">
              <a:solidFill>
                <a:srgbClr val="FF0000"/>
              </a:solidFill>
            </a:endParaRPr>
          </a:p>
        </p:txBody>
      </p:sp>
      <p:pic>
        <p:nvPicPr>
          <p:cNvPr id="1026" name="Picture 2" descr="K:\Projects\USRDS\docs\ADR\2016\Chapters\CKD\c05_AKI\Figures\600ppi\v1_c05_AKI_f07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4560" y="1447800"/>
            <a:ext cx="4754880" cy="412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90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33951"/>
            <a:ext cx="8686800" cy="666849"/>
          </a:xfrm>
          <a:prstGeom prst="rect">
            <a:avLst/>
          </a:prstGeom>
        </p:spPr>
        <p:txBody>
          <a:bodyPr wrap="square">
            <a:spAutoFit/>
          </a:bodyPr>
          <a:lstStyle/>
          <a:p>
            <a:r>
              <a:rPr lang="en-US" sz="1400" i="1" baseline="30000" dirty="0"/>
              <a:t>Data Source: Special analyses, Medicare 5% sample. (a) Percent with an AKI hospitalization among all Medicare patients aged 66 and older who had both Medicare Parts A &amp; B, no Medicare Advantage plan, no ESRD by first service date from Medical Evidence form, and were alive on January 1 of year shown. (b)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period of the AKI inpatient claim. Abbreviations: AKI, acute kidney injury;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smtClean="0"/>
              <a:t>Figure </a:t>
            </a:r>
            <a:r>
              <a:rPr lang="en-US" sz="2800" b="1" baseline="30000" dirty="0"/>
              <a:t>5.1  Percent of Medicare patients aged 66+ (a) with at least one AKI hospitalization, and (b) percent among those with an AKI hospitalization that required dialysis, by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240" y="1406843"/>
            <a:ext cx="4846320" cy="4200144"/>
          </a:xfrm>
          <a:prstGeom prst="rect">
            <a:avLst/>
          </a:prstGeom>
        </p:spPr>
      </p:pic>
      <p:sp>
        <p:nvSpPr>
          <p:cNvPr id="8" name="Rectangle 7"/>
          <p:cNvSpPr/>
          <p:nvPr/>
        </p:nvSpPr>
        <p:spPr>
          <a:xfrm>
            <a:off x="2286000" y="1048524"/>
            <a:ext cx="3950984" cy="359073"/>
          </a:xfrm>
          <a:prstGeom prst="rect">
            <a:avLst/>
          </a:prstGeom>
        </p:spPr>
        <p:txBody>
          <a:bodyPr wrap="square" anchor="ctr">
            <a:spAutoFit/>
          </a:bodyPr>
          <a:lstStyle/>
          <a:p>
            <a:pPr algn="ctr"/>
            <a:r>
              <a:rPr lang="en-US" sz="2600" b="1" baseline="30000" dirty="0"/>
              <a:t>(a) Percent with an AKI hospitalization</a:t>
            </a:r>
            <a:endParaRPr lang="en-US" sz="2600" b="1" baseline="30000" dirty="0">
              <a:solidFill>
                <a:srgbClr val="FF0000"/>
              </a:solidFill>
            </a:endParaRPr>
          </a:p>
        </p:txBody>
      </p:sp>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523220"/>
          </a:xfrm>
          <a:prstGeom prst="rect">
            <a:avLst/>
          </a:prstGeom>
        </p:spPr>
        <p:txBody>
          <a:bodyPr wrap="square">
            <a:spAutoFit/>
          </a:bodyPr>
          <a:lstStyle/>
          <a:p>
            <a:r>
              <a:rPr lang="en-US" sz="1400" i="1" baseline="30000" dirty="0"/>
              <a:t>Data Source: Special analyses, Clinformatics™. Age as of January, 2012. Clinformatics™ commercial insurance patients aged 22 and older who were enrolled in the plan, did not have diagnoses of ESRD on January 1, 2012, and were discharged alive from an AKI hospitalization in 2012. Censored at death, ESRD diagnosis, or plan disenrollment. Abbreviations: AKI, acute kidney injury; CKD, chronic kidney disease; DM, diabetes mellitus;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5.7  Cumulative probability of a recurrent AKI hospitalization within two years of live discharge from first AKI hospitalization in 2012 for Clinformatics™ patients aged 22+, (a)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(c) Race</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447800"/>
            <a:ext cx="4754880" cy="4121953"/>
          </a:xfrm>
          <a:prstGeom prst="rect">
            <a:avLst/>
          </a:prstGeom>
        </p:spPr>
      </p:pic>
    </p:spTree>
    <p:extLst>
      <p:ext uri="{BB962C8B-B14F-4D97-AF65-F5344CB8AC3E}">
        <p14:creationId xmlns:p14="http://schemas.microsoft.com/office/powerpoint/2010/main" val="2327908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523220"/>
          </a:xfrm>
          <a:prstGeom prst="rect">
            <a:avLst/>
          </a:prstGeom>
        </p:spPr>
        <p:txBody>
          <a:bodyPr wrap="square">
            <a:spAutoFit/>
          </a:bodyPr>
          <a:lstStyle/>
          <a:p>
            <a:r>
              <a:rPr lang="en-US" sz="1400" i="1" baseline="30000" dirty="0"/>
              <a:t>Data Source: Special analyses, Clinformatics™. Age as of January, 2012. Clinformatics™ commercial insurance patients aged 22 and older who were enrolled in the plan, did not have diagnoses of ESRD on January 1, 2012, and were discharged alive from an AKI hospitalization in 2012. Censored at death, ESRD diagnosis, or plan disenrollment. Abbreviations: AKI, acute kidney injury; CKD, chronic kidney disease; DM, diabetes mellitus;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5.7  Cumulative probability of a recurrent AKI hospitalization within two years of live discharge from first AKI hospitalization in 2012 for Clinformatics™ patients aged 22+, (a) overall, (b) by age, (c) by race, and (d) by CKD and DM</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1143000"/>
            <a:ext cx="3505200" cy="359073"/>
          </a:xfrm>
          <a:prstGeom prst="rect">
            <a:avLst/>
          </a:prstGeom>
        </p:spPr>
        <p:txBody>
          <a:bodyPr wrap="square" anchor="ctr">
            <a:spAutoFit/>
          </a:bodyPr>
          <a:lstStyle/>
          <a:p>
            <a:pPr algn="ctr"/>
            <a:r>
              <a:rPr lang="en-US" sz="2600" b="1" baseline="30000" dirty="0"/>
              <a:t>(d) CKD and DM</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60" y="1440647"/>
            <a:ext cx="4754880" cy="4121953"/>
          </a:xfrm>
          <a:prstGeom prst="rect">
            <a:avLst/>
          </a:prstGeom>
        </p:spPr>
      </p:pic>
    </p:spTree>
    <p:extLst>
      <p:ext uri="{BB962C8B-B14F-4D97-AF65-F5344CB8AC3E}">
        <p14:creationId xmlns:p14="http://schemas.microsoft.com/office/powerpoint/2010/main" val="2327908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666849"/>
          </a:xfrm>
          <a:prstGeom prst="rect">
            <a:avLst/>
          </a:prstGeom>
        </p:spPr>
        <p:txBody>
          <a:bodyPr wrap="square">
            <a:spAutoFit/>
          </a:bodyPr>
          <a:lstStyle/>
          <a:p>
            <a:r>
              <a:rPr lang="en-US" sz="1400" i="1" baseline="30000" dirty="0"/>
              <a:t>Data Source: Special analyses, Medicare 5% sample. Medicare patients aged 66 and older who had both Medicare Parts A &amp; B, no Medicare Advantage plan, no ESRD by first service date from Medical Evidence form, and were discharged alive from a first AKI hospitalization in 2012 or 2013. All models censored at the end of Medicare Part A &amp; B participation, switch to Medicare Advantage program, or 365 days after AKI discharge. Model for ESRD also is censored at death. Model for death is not censored at the start of ESRD. Abbreviations: AKI, acute kidney injury;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5.8  Cumulative probability of death-censored ESRD, death, and the composite of death or ESRD within one year of live discharge from first AKI hospitalization occurring in 2012-2013 for Medicare patients aged 66+</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184116"/>
            <a:ext cx="5029200" cy="4359757"/>
          </a:xfrm>
          <a:prstGeom prst="rect">
            <a:avLst/>
          </a:prstGeom>
        </p:spPr>
      </p:pic>
    </p:spTree>
    <p:extLst>
      <p:ext uri="{BB962C8B-B14F-4D97-AF65-F5344CB8AC3E}">
        <p14:creationId xmlns:p14="http://schemas.microsoft.com/office/powerpoint/2010/main" val="459083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0493"/>
            <a:ext cx="8686800" cy="954107"/>
          </a:xfrm>
          <a:prstGeom prst="rect">
            <a:avLst/>
          </a:prstGeom>
        </p:spPr>
        <p:txBody>
          <a:bodyPr wrap="square">
            <a:spAutoFit/>
          </a:bodyPr>
          <a:lstStyle/>
          <a:p>
            <a:r>
              <a:rPr lang="en-US" sz="1400" i="1" baseline="30000" dirty="0"/>
              <a:t>Data Source: Special analyses, Medicare 5% sample and Clinformatics™. (a) Medicare patients aged 66 and older who had both Medicare Parts A &amp; B, no Medicare Advantage plan, no ESRD by first service date from Medical Evidence form on January 1 of year shown and were discharged alive from a first AKI hospitalization during the year. Censored at death, ESRD, end of Medicare Part A &amp; B participation, or switch to Medicare Advantage program. Physician visits are from physician/supplier claims with provider specialty codes for nephrology (39) and claim source indicating an outpatient setting. (b) Clinformatics™ commercial insurance patients aged 22 and older who were enrolled in the plan, did not have diagnoses of ESRD, and were discharged alive from an AKI hospitalization in the year shown. Censored at death, ESRD, or plan disenrollment. Provider specialty of “nephrologist” used to identify nephrology visits.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5.9  Cumulative probability of a claim for an outpatient nephrology visit within six months of live discharge from first AKI hospitalization, by CKD, DM, 2004-2013</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95600" y="914400"/>
            <a:ext cx="3505200" cy="359073"/>
          </a:xfrm>
          <a:prstGeom prst="rect">
            <a:avLst/>
          </a:prstGeom>
        </p:spPr>
        <p:txBody>
          <a:bodyPr wrap="square" anchor="ctr">
            <a:spAutoFit/>
          </a:bodyPr>
          <a:lstStyle/>
          <a:p>
            <a:pPr algn="ctr"/>
            <a:r>
              <a:rPr lang="en-US" sz="2600" b="1" baseline="30000" dirty="0" smtClean="0"/>
              <a:t>(</a:t>
            </a:r>
            <a:r>
              <a:rPr lang="en-US" sz="2600" b="1" baseline="30000" dirty="0"/>
              <a:t>a) Medicare (aged 66</a:t>
            </a:r>
            <a:r>
              <a:rPr lang="en-US" sz="2600" b="1" baseline="30000" dirty="0" smtClean="0"/>
              <a:t>+)</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4080" y="1212047"/>
            <a:ext cx="4754880" cy="4121953"/>
          </a:xfrm>
          <a:prstGeom prst="rect">
            <a:avLst/>
          </a:prstGeom>
        </p:spPr>
      </p:pic>
    </p:spTree>
    <p:extLst>
      <p:ext uri="{BB962C8B-B14F-4D97-AF65-F5344CB8AC3E}">
        <p14:creationId xmlns:p14="http://schemas.microsoft.com/office/powerpoint/2010/main" val="1812858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0493"/>
            <a:ext cx="8686800" cy="954107"/>
          </a:xfrm>
          <a:prstGeom prst="rect">
            <a:avLst/>
          </a:prstGeom>
        </p:spPr>
        <p:txBody>
          <a:bodyPr wrap="square">
            <a:spAutoFit/>
          </a:bodyPr>
          <a:lstStyle/>
          <a:p>
            <a:r>
              <a:rPr lang="en-US" sz="1400" i="1" baseline="30000" dirty="0"/>
              <a:t>Data Source: Special analyses, Medicare 5% sample and Clinformatics™. (a) Medicare patients aged 66 and older who had both Medicare Parts A &amp; B, no Medicare Advantage plan, no ESRD by first service date from Medical Evidence form on January 1 of year shown and were discharged alive from a first AKI hospitalization during the year. Censored at death, ESRD, end of Medicare Part A &amp; B participation, or switch to Medicare Advantage program. Physician visits are from physician/supplier claims with provider specialty codes for nephrology (39) and claim source indicating an outpatient setting. (b) Clinformatics™ commercial insurance patients aged 22 and older who were enrolled in the plan, did not have diagnoses of ESRD, and were discharged alive from an AKI hospitalization in the year shown. Censored at death, ESRD, or plan disenrollment. Provider specialty of “nephrologist” used to identify nephrology visits.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5.9  Cumulative probability of a claim for an outpatient nephrology visit within six months of live discharge from first AKI hospitalization, by CKD, DM, 2004-2013</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95600" y="914400"/>
            <a:ext cx="3505200" cy="359073"/>
          </a:xfrm>
          <a:prstGeom prst="rect">
            <a:avLst/>
          </a:prstGeom>
        </p:spPr>
        <p:txBody>
          <a:bodyPr wrap="square" anchor="ctr">
            <a:spAutoFit/>
          </a:bodyPr>
          <a:lstStyle/>
          <a:p>
            <a:pPr algn="ctr"/>
            <a:r>
              <a:rPr lang="en-US" sz="2600" b="1" baseline="30000" dirty="0"/>
              <a:t>(b) Clinformatics™ (aged 22+)</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9320" y="1212047"/>
            <a:ext cx="4754880" cy="4121953"/>
          </a:xfrm>
          <a:prstGeom prst="rect">
            <a:avLst/>
          </a:prstGeom>
        </p:spPr>
      </p:pic>
    </p:spTree>
    <p:extLst>
      <p:ext uri="{BB962C8B-B14F-4D97-AF65-F5344CB8AC3E}">
        <p14:creationId xmlns:p14="http://schemas.microsoft.com/office/powerpoint/2010/main" val="2853595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0493"/>
            <a:ext cx="8686800" cy="1097736"/>
          </a:xfrm>
          <a:prstGeom prst="rect">
            <a:avLst/>
          </a:prstGeom>
        </p:spPr>
        <p:txBody>
          <a:bodyPr wrap="square">
            <a:spAutoFit/>
          </a:bodyPr>
          <a:lstStyle/>
          <a:p>
            <a:r>
              <a:rPr lang="en-US" sz="1400" i="1" baseline="30000" dirty="0"/>
              <a:t>Data Source: Special analyses, Medicare 5% sample and Clinformatics™. (a) Medicare patients aged 66 and older who had both Medicare Parts A &amp; B, no Medicare Advantage plan, no ESRD by first service date from Medical Evidence form on January 1 of year shown and were discharged alive from a first AKI hospitalization in year shown. Censored at death, ESRD, end of Medicare Part A &amp; B participation, or switch to Medicare Advantage program. (b) Clinformatics™ commercial insurance patients aged 22 and older who were enrolled in the plan, did not have diagnoses of ESRD, and were discharged alive from an AKI hospitalization in the year shown. Censored at death, ESRD diagnosis, or plan disenrollment. In both panels, date of first serum creatinine test following AKI discharge is from inpatient and outpatient claims with Healthcare Common Procedure Coding System (HCPCS) codes of 80048, 80050, 80053, 80069, or 82565.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5.10  Cumulative probability of a claim for a serum creatinine test within six months of live discharge from first AKI hospitalization by CKD, DM,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95600" y="914400"/>
            <a:ext cx="3505200" cy="359073"/>
          </a:xfrm>
          <a:prstGeom prst="rect">
            <a:avLst/>
          </a:prstGeom>
        </p:spPr>
        <p:txBody>
          <a:bodyPr wrap="square" anchor="ctr">
            <a:spAutoFit/>
          </a:bodyPr>
          <a:lstStyle/>
          <a:p>
            <a:pPr algn="ctr"/>
            <a:r>
              <a:rPr lang="en-US" sz="2600" b="1" baseline="30000" dirty="0" smtClean="0"/>
              <a:t>(</a:t>
            </a:r>
            <a:r>
              <a:rPr lang="en-US" sz="2600" b="1" baseline="30000" dirty="0"/>
              <a:t>a) Medicare (aged 66</a:t>
            </a:r>
            <a:r>
              <a:rPr lang="en-US" sz="2600" b="1" baseline="30000" dirty="0" smtClean="0"/>
              <a:t>+)</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60" y="1219200"/>
            <a:ext cx="4754880" cy="4121953"/>
          </a:xfrm>
          <a:prstGeom prst="rect">
            <a:avLst/>
          </a:prstGeom>
        </p:spPr>
      </p:pic>
    </p:spTree>
    <p:extLst>
      <p:ext uri="{BB962C8B-B14F-4D97-AF65-F5344CB8AC3E}">
        <p14:creationId xmlns:p14="http://schemas.microsoft.com/office/powerpoint/2010/main" val="1222198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0493"/>
            <a:ext cx="8686800" cy="1097736"/>
          </a:xfrm>
          <a:prstGeom prst="rect">
            <a:avLst/>
          </a:prstGeom>
        </p:spPr>
        <p:txBody>
          <a:bodyPr wrap="square">
            <a:spAutoFit/>
          </a:bodyPr>
          <a:lstStyle/>
          <a:p>
            <a:r>
              <a:rPr lang="en-US" sz="1400" i="1" baseline="30000" dirty="0"/>
              <a:t>Data Source: Special analyses, Medicare 5% sample and Clinformatics™. (a) Medicare patients aged 66 and older who had both Medicare Parts A &amp; B, no Medicare Advantage plan, no ESRD by first service date from Medical Evidence form on January 1 of year shown and were discharged alive from a first AKI hospitalization in year shown. Censored at death, ESRD, end of Medicare Part A &amp; B participation, or switch to Medicare Advantage program. (b) Clinformatics™ commercial insurance patients aged 22 and older who were enrolled in the plan, did not have diagnoses of ESRD, and were discharged alive from an AKI hospitalization in the year shown. Censored at death, ESRD diagnosis, or plan disenrollment. In both panels, date of first serum creatinine test following AKI discharge is from inpatient and outpatient claims with Healthcare Common Procedure Coding System (HCPCS) codes of 80048, 80050, 80053, 80069, or 82565.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smtClean="0"/>
              <a:t>Figure 5.10  Cumulative probability of a claim for a serum creatinine test within six months of live discharge from first AKI hospitalization by CKD, DM, 2004-2014</a:t>
            </a:r>
            <a:endParaRPr lang="en-US" sz="2800" b="1" baseline="30000" dirty="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95600" y="914400"/>
            <a:ext cx="3505200" cy="359073"/>
          </a:xfrm>
          <a:prstGeom prst="rect">
            <a:avLst/>
          </a:prstGeom>
        </p:spPr>
        <p:txBody>
          <a:bodyPr wrap="square" anchor="ctr">
            <a:spAutoFit/>
          </a:bodyPr>
          <a:lstStyle/>
          <a:p>
            <a:pPr algn="ctr"/>
            <a:r>
              <a:rPr lang="en-US" sz="2600" b="1" baseline="30000" dirty="0"/>
              <a:t>(b) Clinformatics™ (aged 22+)</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60" y="1219200"/>
            <a:ext cx="4754880" cy="4121953"/>
          </a:xfrm>
          <a:prstGeom prst="rect">
            <a:avLst/>
          </a:prstGeom>
        </p:spPr>
      </p:pic>
    </p:spTree>
    <p:extLst>
      <p:ext uri="{BB962C8B-B14F-4D97-AF65-F5344CB8AC3E}">
        <p14:creationId xmlns:p14="http://schemas.microsoft.com/office/powerpoint/2010/main" val="116400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0493"/>
            <a:ext cx="8686800" cy="954107"/>
          </a:xfrm>
          <a:prstGeom prst="rect">
            <a:avLst/>
          </a:prstGeom>
        </p:spPr>
        <p:txBody>
          <a:bodyPr wrap="square">
            <a:spAutoFit/>
          </a:bodyPr>
          <a:lstStyle/>
          <a:p>
            <a:r>
              <a:rPr lang="en-US" sz="1400" i="1" baseline="30000" dirty="0"/>
              <a:t>Data Source: Special analyses, Medicare 5% sample and Clinformatics™. (a) Medicare patients aged 66 and older who had both Medicare Parts A and B, no Medicare Advantage plan, no ESRD by first service date from Medical Evidence form on January 1 of year shown, and were discharged alive from a first AKI hospitalization in 2013. Censored at death, ESRD, end of Medicare Part A &amp; B participation, or switch to Medicare Advantage program. (b) Clinformatics™ commercial insurance patients aged 22 and older who were enrolled in the plan, did not have diagnoses of ESRD, and were discharged alive from an AKI hospitalization in the year shown. Censored at death, ESRD diagnosis, or plan disenrollment. In both panels, date of first urine albumin test following AKI discharge is from inpatient and outpatient claims with Healthcare Common Procedure Coding System (HCPCS) codes of 82042, 82043, 82044, or 84156.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5.11  Cumulative probability of a claim for an urine albumin test within six months of live discharge from first AKI hospitalization by CKD, DM,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95600" y="914400"/>
            <a:ext cx="3505200" cy="359073"/>
          </a:xfrm>
          <a:prstGeom prst="rect">
            <a:avLst/>
          </a:prstGeom>
        </p:spPr>
        <p:txBody>
          <a:bodyPr wrap="square" anchor="ctr">
            <a:spAutoFit/>
          </a:bodyPr>
          <a:lstStyle/>
          <a:p>
            <a:pPr algn="ctr"/>
            <a:r>
              <a:rPr lang="en-US" sz="2600" b="1" baseline="30000" dirty="0" smtClean="0"/>
              <a:t>(</a:t>
            </a:r>
            <a:r>
              <a:rPr lang="en-US" sz="2600" b="1" baseline="30000" dirty="0"/>
              <a:t>a) Medicare (aged 66</a:t>
            </a:r>
            <a:r>
              <a:rPr lang="en-US" sz="2600" b="1" baseline="30000" dirty="0" smtClean="0"/>
              <a:t>+)</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4080" y="1208979"/>
            <a:ext cx="4754880" cy="4121953"/>
          </a:xfrm>
          <a:prstGeom prst="rect">
            <a:avLst/>
          </a:prstGeom>
        </p:spPr>
      </p:pic>
    </p:spTree>
    <p:extLst>
      <p:ext uri="{BB962C8B-B14F-4D97-AF65-F5344CB8AC3E}">
        <p14:creationId xmlns:p14="http://schemas.microsoft.com/office/powerpoint/2010/main" val="702537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0493"/>
            <a:ext cx="8686800" cy="954107"/>
          </a:xfrm>
          <a:prstGeom prst="rect">
            <a:avLst/>
          </a:prstGeom>
        </p:spPr>
        <p:txBody>
          <a:bodyPr wrap="square">
            <a:spAutoFit/>
          </a:bodyPr>
          <a:lstStyle/>
          <a:p>
            <a:r>
              <a:rPr lang="en-US" sz="1400" i="1" baseline="30000" dirty="0"/>
              <a:t>Data Source: Special analyses, Medicare 5% sample and Clinformatics™. (a) Medicare patients aged 66 and older who had both Medicare Parts A and B, no Medicare Advantage plan, no ESRD by first service date from Medical Evidence form on January 1 of year shown, and were discharged alive from a first AKI hospitalization in 2013. Censored at death, ESRD, end of Medicare Part A &amp; B participation, or switch to Medicare Advantage program. (b) Clinformatics™ commercial insurance patients aged 22 and older who were enrolled in the plan, did not have diagnoses of ESRD, and were discharged alive from an AKI hospitalization in the year shown. Censored at death, ESRD diagnosis, or plan disenrollment. In both panels, date of first urine albumin test following AKI discharge is from inpatient and outpatient claims with Healthcare Common Procedure Coding System (HCPCS) codes of 82042, 82043, 82044, or 84156. Abbreviations: AKI, acute kidney injury; CKD, chronic kidney disease; DM, diabetes mellitus;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5.11  Cumulative probability of a claim for an urine albumin test within six months of live discharge from first AKI hospitalization by CKD, DM,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95600" y="914400"/>
            <a:ext cx="3505200" cy="359073"/>
          </a:xfrm>
          <a:prstGeom prst="rect">
            <a:avLst/>
          </a:prstGeom>
        </p:spPr>
        <p:txBody>
          <a:bodyPr wrap="square" anchor="ctr">
            <a:spAutoFit/>
          </a:bodyPr>
          <a:lstStyle/>
          <a:p>
            <a:pPr algn="ctr"/>
            <a:r>
              <a:rPr lang="en-US" sz="2600" b="1" baseline="30000" dirty="0"/>
              <a:t>(b) Clinformatics™ (aged 22+)</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9320" y="1212047"/>
            <a:ext cx="4754880" cy="4121953"/>
          </a:xfrm>
          <a:prstGeom prst="rect">
            <a:avLst/>
          </a:prstGeom>
        </p:spPr>
      </p:pic>
    </p:spTree>
    <p:extLst>
      <p:ext uri="{BB962C8B-B14F-4D97-AF65-F5344CB8AC3E}">
        <p14:creationId xmlns:p14="http://schemas.microsoft.com/office/powerpoint/2010/main" val="1062037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0493"/>
            <a:ext cx="8686800" cy="666849"/>
          </a:xfrm>
          <a:prstGeom prst="rect">
            <a:avLst/>
          </a:prstGeom>
        </p:spPr>
        <p:txBody>
          <a:bodyPr wrap="square">
            <a:spAutoFit/>
          </a:bodyPr>
          <a:lstStyle/>
          <a:p>
            <a:r>
              <a:rPr lang="en-US" sz="1400" i="1" baseline="30000" dirty="0"/>
              <a:t>Data Source: Special analyses, Medicare 5% sample. Medicare patients aged 66 and older who had both Medicare Parts A &amp; B, no Medicare Advantage plan, did not have ESRD, were discharged alive from a first AKI hospitalization in 2012 or 2013,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a:t>Figure 5.12  Renal status one year following discharge from AKI hospitalization in 2012-2013, among surviving Medicare patients aged 66+ without kidney disease prior to AKI hospitalization, by CKD stage and ESRD status</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746" name="Picture 2" descr="\\files.kecc.sph.umich.edu\kecc\Projects\USRDS\docs\ADR\2016\Chapters\CKD\c05_AKI\Figures\300ppi\v1_c05_AKI_f012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19199"/>
            <a:ext cx="5486400" cy="395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53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33951"/>
            <a:ext cx="8686800" cy="666849"/>
          </a:xfrm>
          <a:prstGeom prst="rect">
            <a:avLst/>
          </a:prstGeom>
        </p:spPr>
        <p:txBody>
          <a:bodyPr wrap="square">
            <a:spAutoFit/>
          </a:bodyPr>
          <a:lstStyle/>
          <a:p>
            <a:r>
              <a:rPr lang="en-US" sz="1400" i="1" baseline="30000" dirty="0"/>
              <a:t>Data Source: Special analyses, Medicare 5% sample. (a) Percent with an AKI hospitalization among all Medicare patients aged 66 and older who had both Medicare Parts A &amp; B, no Medicare Advantage plan, no ESRD by first service date from Medical Evidence form, and were alive on January 1 of year shown. (b)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period of the AKI inpatient claim. Abbreviations: AKI, acute kidney injury;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smtClean="0"/>
              <a:t>Figure </a:t>
            </a:r>
            <a:r>
              <a:rPr lang="en-US" sz="2800" b="1" baseline="30000" dirty="0"/>
              <a:t>5.1  Percent of Medicare patients aged 66+ (a) with at least one AKI hospitalization, and (b) percent among those with an AKI hospitalization that required dialysis, by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73929" y="1066800"/>
            <a:ext cx="5257800" cy="625812"/>
          </a:xfrm>
          <a:prstGeom prst="rect">
            <a:avLst/>
          </a:prstGeom>
        </p:spPr>
        <p:txBody>
          <a:bodyPr wrap="square" anchor="ctr">
            <a:spAutoFit/>
          </a:bodyPr>
          <a:lstStyle/>
          <a:p>
            <a:pPr algn="ctr"/>
            <a:r>
              <a:rPr lang="en-US" sz="2600" b="1" baseline="30000" dirty="0"/>
              <a:t>(b) Percent of patients requiring dialysis among those with a first AKI hospitalization</a:t>
            </a:r>
            <a:endParaRPr lang="en-US" sz="2600" b="1" baseline="30000" dirty="0">
              <a:solidFill>
                <a:srgbClr val="FF0000"/>
              </a:solidFill>
            </a:endParaRPr>
          </a:p>
        </p:txBody>
      </p:sp>
      <p:pic>
        <p:nvPicPr>
          <p:cNvPr id="1026" name="Picture 2" descr="\\files.kecc.sph.umich.edu\kecc\Projects\USRDS\docs\ADR\2016\Chapters\CKD\c05_AKI\Figures\300ppi\v1_c05_AKI_f01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840" y="1600200"/>
            <a:ext cx="4663440" cy="404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669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15000"/>
            <a:ext cx="8686800" cy="666849"/>
          </a:xfrm>
          <a:prstGeom prst="rect">
            <a:avLst/>
          </a:prstGeom>
        </p:spPr>
        <p:txBody>
          <a:bodyPr wrap="square">
            <a:spAutoFit/>
          </a:bodyPr>
          <a:lstStyle/>
          <a:p>
            <a:r>
              <a:rPr lang="en-US" sz="1400" i="1" baseline="30000" dirty="0"/>
              <a:t>Data Source: Special analyses, Medicare 5% sample. Medicare patients aged 66 and older who had both Medicare Parts A &amp; B, no Medicare Advantage plan, did not have ESRD on 1/1/2014, had a first hospitalization in 2014, and were not admitted to the acute care hospital from a skilled nursing facility. Institution includes short-term skilled nursing facilities, rehabilitation hospitals, and long-term care facilities. Home also includes patients receiving home health care services. Abbreviations: AKI, acute kidney </a:t>
            </a:r>
            <a:r>
              <a:rPr lang="en-US" sz="1400" i="1" baseline="30000" dirty="0" smtClean="0"/>
              <a:t>injury; </a:t>
            </a:r>
            <a:r>
              <a:rPr lang="en-US" sz="1400" i="1" baseline="30000" dirty="0"/>
              <a:t>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5.13  Hospital discharge status of first hospitalization for Medicare patients aged 66+ (a) with diagnosis of AKI during stay, and (b) without diagnosis of AKI during stay, 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895600" y="914400"/>
            <a:ext cx="3505200" cy="359073"/>
          </a:xfrm>
          <a:prstGeom prst="rect">
            <a:avLst/>
          </a:prstGeom>
        </p:spPr>
        <p:txBody>
          <a:bodyPr wrap="square" anchor="ctr">
            <a:spAutoFit/>
          </a:bodyPr>
          <a:lstStyle/>
          <a:p>
            <a:pPr algn="ctr"/>
            <a:r>
              <a:rPr lang="en-US" sz="2600" b="1" baseline="30000" dirty="0" smtClean="0"/>
              <a:t>(a</a:t>
            </a:r>
            <a:r>
              <a:rPr lang="en-US" sz="2600" b="1" baseline="30000" dirty="0"/>
              <a:t>) With diagnosis of AKI during stay</a:t>
            </a:r>
            <a:endParaRPr lang="en-US" sz="2600" b="1" baseline="30000" dirty="0">
              <a:solidFill>
                <a:srgbClr val="FF0000"/>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7223" b="6928"/>
          <a:stretch/>
        </p:blipFill>
        <p:spPr>
          <a:xfrm>
            <a:off x="2057400" y="1273472"/>
            <a:ext cx="5029200" cy="4267249"/>
          </a:xfrm>
          <a:prstGeom prst="rect">
            <a:avLst/>
          </a:prstGeom>
        </p:spPr>
      </p:pic>
    </p:spTree>
    <p:extLst>
      <p:ext uri="{BB962C8B-B14F-4D97-AF65-F5344CB8AC3E}">
        <p14:creationId xmlns:p14="http://schemas.microsoft.com/office/powerpoint/2010/main" val="653606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15000"/>
            <a:ext cx="8686800" cy="666849"/>
          </a:xfrm>
          <a:prstGeom prst="rect">
            <a:avLst/>
          </a:prstGeom>
        </p:spPr>
        <p:txBody>
          <a:bodyPr wrap="square">
            <a:spAutoFit/>
          </a:bodyPr>
          <a:lstStyle/>
          <a:p>
            <a:r>
              <a:rPr lang="en-US" sz="1400" i="1" baseline="30000" dirty="0"/>
              <a:t>Data Source: Special analyses, Medicare 5% sample. Medicare patients aged 66 and older who had both Medicare Parts A &amp; B, no Medicare Advantage plan, did not have ESRD on 1/1/2014, had a first hospitalization in 2014, and were not admitted to the acute care hospital from a skilled nursing facility. Institution includes short-term skilled nursing facilities, rehabilitation hospitals, and long-term care facilities. Home also includes patients receiving home health care services. </a:t>
            </a:r>
            <a:r>
              <a:rPr lang="en-US" sz="1400" i="1" baseline="30000" dirty="0" smtClean="0"/>
              <a:t>Abbreviations: </a:t>
            </a:r>
            <a:r>
              <a:rPr lang="en-US" sz="1400" i="1" baseline="30000" dirty="0"/>
              <a:t>AKI, acute kidney </a:t>
            </a:r>
            <a:r>
              <a:rPr lang="en-US" sz="1400" i="1" baseline="30000" dirty="0" smtClean="0"/>
              <a:t>injury; </a:t>
            </a:r>
            <a:r>
              <a:rPr lang="en-US" sz="1400" i="1" baseline="30000" dirty="0"/>
              <a:t>ESRD, end-stage renal </a:t>
            </a:r>
            <a:r>
              <a:rPr lang="en-US" sz="1400" i="1" baseline="30000" dirty="0" smtClean="0"/>
              <a:t>disease.</a:t>
            </a:r>
            <a:endParaRPr lang="en-US" sz="1400" i="1" baseline="30000" dirty="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31</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14600" y="914400"/>
            <a:ext cx="4038600" cy="359073"/>
          </a:xfrm>
          <a:prstGeom prst="rect">
            <a:avLst/>
          </a:prstGeom>
        </p:spPr>
        <p:txBody>
          <a:bodyPr wrap="square" anchor="ctr">
            <a:spAutoFit/>
          </a:bodyPr>
          <a:lstStyle/>
          <a:p>
            <a:pPr algn="ctr"/>
            <a:r>
              <a:rPr lang="en-US" sz="2600" b="1" baseline="30000" dirty="0"/>
              <a:t>(b) Without diagnosis of AKI during stay</a:t>
            </a:r>
            <a:endParaRPr lang="en-US" sz="2600" b="1" baseline="30000" dirty="0">
              <a:solidFill>
                <a:srgbClr val="FF0000"/>
              </a:solidFill>
            </a:endParaRPr>
          </a:p>
        </p:txBody>
      </p:sp>
      <p:pic>
        <p:nvPicPr>
          <p:cNvPr id="34818" name="Picture 2" descr="\\files.kecc.sph.umich.edu\kecc\Projects\USRDS\docs\ADR\2016\Chapters\CKD\c05_AKI\Figures\300ppi\v1_c05_AKI_f013b_30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191"/>
          <a:stretch/>
        </p:blipFill>
        <p:spPr bwMode="auto">
          <a:xfrm>
            <a:off x="2103120" y="1295400"/>
            <a:ext cx="4937760" cy="43174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230009"/>
            <a:ext cx="9144000" cy="666849"/>
          </a:xfrm>
          <a:prstGeom prst="rect">
            <a:avLst/>
          </a:prstGeom>
        </p:spPr>
        <p:txBody>
          <a:bodyPr wrap="square">
            <a:spAutoFit/>
          </a:bodyPr>
          <a:lstStyle/>
          <a:p>
            <a:pPr algn="ctr"/>
            <a:r>
              <a:rPr lang="en-US" sz="2800" b="1" baseline="30000" dirty="0"/>
              <a:t>Figure 5.13  Hospital discharge status of first hospitalization for Medicare patients aged 66+ (a) with diagnosis of AKI during stay, and (b) without diagnosis of AKI during stay, 2014</a:t>
            </a:r>
          </a:p>
        </p:txBody>
      </p:sp>
    </p:spTree>
    <p:extLst>
      <p:ext uri="{BB962C8B-B14F-4D97-AF65-F5344CB8AC3E}">
        <p14:creationId xmlns:p14="http://schemas.microsoft.com/office/powerpoint/2010/main" val="57517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33951"/>
            <a:ext cx="8686800" cy="666849"/>
          </a:xfrm>
          <a:prstGeom prst="rect">
            <a:avLst/>
          </a:prstGeom>
        </p:spPr>
        <p:txBody>
          <a:bodyPr wrap="square">
            <a:spAutoFit/>
          </a:bodyPr>
          <a:lstStyle/>
          <a:p>
            <a:r>
              <a:rPr lang="en-US" sz="1400" i="1" baseline="30000" dirty="0"/>
              <a:t>Data Source: Special analyses, Clinformatics™. (a) Percent with an AKI hospitalization among all Clinformatics™ commercial insurance patients aged 22 and older who were enrolled in the plan, did not have diagnoses of ESRD, and were alive on January 1, 2014. (b) Percent of patients receiving dialysis during their first AKI hospitalization among patients with a first AKI hospitalization. Dialysis is identified by a diagnosis or charge for dialysis on the AKI hospitalization inpatient (confinement) claim or a medical claim for dialysis during the time period of the AKI inpatient claim. Abbreviations: AKI, acute kidney injury; ESRD, end-stage renal disease.</a:t>
            </a:r>
          </a:p>
        </p:txBody>
      </p:sp>
      <p:sp>
        <p:nvSpPr>
          <p:cNvPr id="4" name="Rectangle 3"/>
          <p:cNvSpPr/>
          <p:nvPr/>
        </p:nvSpPr>
        <p:spPr>
          <a:xfrm>
            <a:off x="0" y="230009"/>
            <a:ext cx="9144000" cy="954107"/>
          </a:xfrm>
          <a:prstGeom prst="rect">
            <a:avLst/>
          </a:prstGeom>
        </p:spPr>
        <p:txBody>
          <a:bodyPr wrap="square">
            <a:spAutoFit/>
          </a:bodyPr>
          <a:lstStyle/>
          <a:p>
            <a:pPr algn="ctr"/>
            <a:r>
              <a:rPr lang="en-US" sz="2800" b="1" baseline="30000" dirty="0" smtClean="0"/>
              <a:t>Figure </a:t>
            </a:r>
            <a:r>
              <a:rPr lang="en-US" sz="2800" b="1" baseline="30000" dirty="0"/>
              <a:t>5.2 Percent of Clinformatics™ patients aged 22+ (a) with at least one AKI hospitalization, and (b) percent among those with an AKI hospitalization that required dialysis, by year, 2005-2014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0" y="1170319"/>
            <a:ext cx="3950984" cy="359073"/>
          </a:xfrm>
          <a:prstGeom prst="rect">
            <a:avLst/>
          </a:prstGeom>
        </p:spPr>
        <p:txBody>
          <a:bodyPr wrap="square" anchor="ctr">
            <a:spAutoFit/>
          </a:bodyPr>
          <a:lstStyle/>
          <a:p>
            <a:pPr algn="ctr"/>
            <a:r>
              <a:rPr lang="en-US" sz="2600" b="1" baseline="30000" dirty="0"/>
              <a:t>(a) Percent with an AKI hospitalization</a:t>
            </a:r>
            <a:endParaRPr lang="en-US" sz="2600" b="1" baseline="30000" dirty="0">
              <a:solidFill>
                <a:srgbClr val="FF0000"/>
              </a:solidFill>
            </a:endParaRPr>
          </a:p>
        </p:txBody>
      </p:sp>
      <p:pic>
        <p:nvPicPr>
          <p:cNvPr id="2050" name="Picture 2" descr="\\files.kecc.sph.umich.edu\kecc\Projects\USRDS\docs\ADR\2016\Chapters\CKD\c05_AKI\Figures\300ppi\v1_c05_AKI_f02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00200"/>
            <a:ext cx="4572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33951"/>
            <a:ext cx="8686800" cy="666849"/>
          </a:xfrm>
          <a:prstGeom prst="rect">
            <a:avLst/>
          </a:prstGeom>
        </p:spPr>
        <p:txBody>
          <a:bodyPr wrap="square">
            <a:spAutoFit/>
          </a:bodyPr>
          <a:lstStyle/>
          <a:p>
            <a:r>
              <a:rPr lang="en-US" sz="1400" i="1" baseline="30000" dirty="0"/>
              <a:t>Data Source: Special analyses, Clinformatics™. (a) Percent with an AKI hospitalization among all Clinformatics™ commercial insurance patients aged 22 and older who were enrolled in the plan, did not have diagnoses of ESRD, and were alive on January 1, 2014. (b) Percent of patients receiving dialysis during their first AKI hospitalization among patients with a first AKI hospitalization. Dialysis is identified by a diagnosis or charge for dialysis on the AKI hospitalization inpatient (confinement) claim or a medical claim for dialysis during the time period of the AKI inpatient claim. Abbreviations: AKI, acute kidney injury; ESRD, end-stage renal disease.</a:t>
            </a:r>
          </a:p>
        </p:txBody>
      </p:sp>
      <p:sp>
        <p:nvSpPr>
          <p:cNvPr id="4" name="Rectangle 3"/>
          <p:cNvSpPr/>
          <p:nvPr/>
        </p:nvSpPr>
        <p:spPr>
          <a:xfrm>
            <a:off x="0" y="230008"/>
            <a:ext cx="9144000" cy="954107"/>
          </a:xfrm>
          <a:prstGeom prst="rect">
            <a:avLst/>
          </a:prstGeom>
        </p:spPr>
        <p:txBody>
          <a:bodyPr wrap="square">
            <a:spAutoFit/>
          </a:bodyPr>
          <a:lstStyle/>
          <a:p>
            <a:pPr algn="ctr"/>
            <a:r>
              <a:rPr lang="en-US" sz="2800" b="1" baseline="30000" dirty="0" smtClean="0"/>
              <a:t>Figure </a:t>
            </a:r>
            <a:r>
              <a:rPr lang="en-US" sz="2800" b="1" baseline="30000" dirty="0"/>
              <a:t>5.2 Percent of Clinformatics™ patients aged 22+ (a) with at least one AKI hospitalization, and (b) percent among those with an AKI hospitalization that required dialysis, by year, 2005-2014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828800" y="1126788"/>
            <a:ext cx="5638800" cy="625812"/>
          </a:xfrm>
          <a:prstGeom prst="rect">
            <a:avLst/>
          </a:prstGeom>
        </p:spPr>
        <p:txBody>
          <a:bodyPr wrap="square" anchor="ctr">
            <a:spAutoFit/>
          </a:bodyPr>
          <a:lstStyle/>
          <a:p>
            <a:pPr algn="ctr"/>
            <a:r>
              <a:rPr lang="en-US" sz="2600" b="1" baseline="30000" dirty="0"/>
              <a:t>(b) Percent of patients requiring dialysis among those with a first AKI hospitalization</a:t>
            </a:r>
            <a:endParaRPr lang="en-US" sz="2600" b="1" baseline="30000" dirty="0">
              <a:solidFill>
                <a:srgbClr val="FF0000"/>
              </a:solidFill>
            </a:endParaRPr>
          </a:p>
        </p:txBody>
      </p:sp>
      <p:pic>
        <p:nvPicPr>
          <p:cNvPr id="3074" name="Picture 2" descr="\\files.kecc.sph.umich.edu\kecc\Projects\USRDS\docs\ADR\2016\Chapters\CKD\c05_AKI\Figures\300ppi\v1_c05_AKI_f02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092" y="1524000"/>
            <a:ext cx="4550308" cy="411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37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666849"/>
          </a:xfrm>
          <a:prstGeom prst="rect">
            <a:avLst/>
          </a:prstGeom>
        </p:spPr>
        <p:txBody>
          <a:bodyPr wrap="square">
            <a:spAutoFit/>
          </a:bodyPr>
          <a:lstStyle/>
          <a:p>
            <a:r>
              <a:rPr lang="en-US" sz="1400" i="1" baseline="30000" dirty="0"/>
              <a:t>Data Source: Special analyses, Medicare 5% sample and Clinformatics™. Medicare patients aged 66 and older who had both Medicare Parts A &amp; B, no Medicare Advantage plan, no ESRD by first service date from Medical Evidence form, and were alive on January 1, 2014. Clinformatics™ commercial insurance patients aged 22 and older who were enrolled in the plan, did not have diagnoses of ESRD, and were alive on January 1, 2014. Abbreviations: AKI, acute kidney injury; CKD, chronic kidney disease; DM, diabetes mellitus; ESRD, end-stage renal disease. —This category does not apply for this dataset</a:t>
            </a:r>
            <a:r>
              <a:rPr lang="en-US" sz="1400" i="1" baseline="30000" dirty="0" smtClean="0"/>
              <a:t>.</a:t>
            </a:r>
          </a:p>
        </p:txBody>
      </p:sp>
      <p:sp>
        <p:nvSpPr>
          <p:cNvPr id="4" name="Rectangle 3"/>
          <p:cNvSpPr/>
          <p:nvPr/>
        </p:nvSpPr>
        <p:spPr>
          <a:xfrm>
            <a:off x="0" y="257732"/>
            <a:ext cx="9144000" cy="666849"/>
          </a:xfrm>
          <a:prstGeom prst="rect">
            <a:avLst/>
          </a:prstGeom>
        </p:spPr>
        <p:txBody>
          <a:bodyPr wrap="square">
            <a:spAutoFit/>
          </a:bodyPr>
          <a:lstStyle/>
          <a:p>
            <a:pPr algn="ctr"/>
            <a:r>
              <a:rPr lang="en-US" sz="2800" b="1" baseline="30000" dirty="0"/>
              <a:t>Table 5.1  Characteristics of Medicare and Clinformatics™ patients with at least one hospitalization, by age, sex, race, CKD, DM, and presence of AKI, </a:t>
            </a:r>
            <a:r>
              <a:rPr lang="en-US" sz="2800" b="1" baseline="30000" dirty="0" smtClean="0"/>
              <a:t>2014</a:t>
            </a:r>
            <a:endParaRPr lang="en-US" sz="2800" b="1" baseline="30000" dirty="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
          <p:cNvSpPr>
            <a:spLocks noChangeArrowheads="1"/>
          </p:cNvSpPr>
          <p:nvPr/>
        </p:nvSpPr>
        <p:spPr bwMode="auto">
          <a:xfrm>
            <a:off x="1009650" y="1506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93010957"/>
              </p:ext>
            </p:extLst>
          </p:nvPr>
        </p:nvGraphicFramePr>
        <p:xfrm>
          <a:off x="381000" y="1009837"/>
          <a:ext cx="8458199" cy="4416552"/>
        </p:xfrm>
        <a:graphic>
          <a:graphicData uri="http://schemas.openxmlformats.org/drawingml/2006/table">
            <a:tbl>
              <a:tblPr firstRow="1" firstCol="1" bandRow="1"/>
              <a:tblGrid>
                <a:gridCol w="176441"/>
                <a:gridCol w="1593815"/>
                <a:gridCol w="582156"/>
                <a:gridCol w="467665"/>
                <a:gridCol w="582156"/>
                <a:gridCol w="523941"/>
                <a:gridCol w="523941"/>
                <a:gridCol w="465726"/>
                <a:gridCol w="176441"/>
                <a:gridCol w="640372"/>
                <a:gridCol w="465726"/>
                <a:gridCol w="640372"/>
                <a:gridCol w="465726"/>
                <a:gridCol w="582156"/>
                <a:gridCol w="465726"/>
                <a:gridCol w="105839"/>
              </a:tblGrid>
              <a:tr h="149335">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marL="0" marR="0" algn="ctr">
                        <a:lnSpc>
                          <a:spcPct val="115000"/>
                        </a:lnSpc>
                        <a:spcBef>
                          <a:spcPts val="0"/>
                        </a:spcBef>
                        <a:spcAft>
                          <a:spcPts val="0"/>
                        </a:spcAft>
                      </a:pPr>
                      <a:r>
                        <a:rPr lang="en-US" sz="900" b="1" dirty="0">
                          <a:effectLst/>
                          <a:latin typeface="Calibri"/>
                          <a:ea typeface="Calibri"/>
                          <a:cs typeface="Times New Roman"/>
                        </a:rPr>
                        <a:t>Medicare (aged 66+)</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marL="0" marR="0" algn="ctr">
                        <a:lnSpc>
                          <a:spcPct val="115000"/>
                        </a:lnSpc>
                        <a:spcBef>
                          <a:spcPts val="0"/>
                        </a:spcBef>
                        <a:spcAft>
                          <a:spcPts val="0"/>
                        </a:spcAft>
                      </a:pPr>
                      <a:r>
                        <a:rPr lang="en-US" sz="900" b="1" dirty="0">
                          <a:effectLst/>
                          <a:latin typeface="Calibri"/>
                          <a:ea typeface="Calibri"/>
                          <a:cs typeface="Times New Roman"/>
                        </a:rPr>
                        <a:t>Clinformatics™ (aged 22+)</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9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b="1" dirty="0">
                          <a:effectLst/>
                          <a:latin typeface="Calibri"/>
                          <a:ea typeface="Calibri"/>
                          <a:cs typeface="Times New Roman"/>
                        </a:rPr>
                        <a:t>Total</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effectLst/>
                          <a:latin typeface="Calibri"/>
                          <a:ea typeface="Calibri"/>
                          <a:cs typeface="Times New Roman"/>
                        </a:rPr>
                        <a:t>Without AKI</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effectLst/>
                          <a:latin typeface="Calibri"/>
                          <a:ea typeface="Calibri"/>
                          <a:cs typeface="Times New Roman"/>
                        </a:rPr>
                        <a:t>With AKI</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gridSpan="2">
                  <a:txBody>
                    <a:bodyPr/>
                    <a:lstStyle/>
                    <a:p>
                      <a:pPr marL="0" marR="0" algn="ctr">
                        <a:lnSpc>
                          <a:spcPct val="115000"/>
                        </a:lnSpc>
                        <a:spcBef>
                          <a:spcPts val="0"/>
                        </a:spcBef>
                        <a:spcAft>
                          <a:spcPts val="0"/>
                        </a:spcAft>
                      </a:pPr>
                      <a:r>
                        <a:rPr lang="en-US" sz="900" b="1" dirty="0">
                          <a:effectLst/>
                          <a:latin typeface="Calibri"/>
                          <a:ea typeface="Calibri"/>
                          <a:cs typeface="Times New Roman"/>
                        </a:rPr>
                        <a:t>Total</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effectLst/>
                          <a:latin typeface="Calibri"/>
                          <a:ea typeface="Calibri"/>
                          <a:cs typeface="Times New Roman"/>
                        </a:rPr>
                        <a:t>Without AKI</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effectLst/>
                          <a:latin typeface="Calibri"/>
                          <a:ea typeface="Calibri"/>
                          <a:cs typeface="Times New Roman"/>
                        </a:rPr>
                        <a:t>With AKI</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9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effectLst/>
                        <a:latin typeface="Calibri"/>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N</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N</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N</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N</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N</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N</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dirty="0">
                          <a:effectLst/>
                          <a:latin typeface="Calibri"/>
                          <a:ea typeface="Calibri"/>
                          <a:cs typeface="Times New Roman"/>
                        </a:rPr>
                        <a:t> </a:t>
                      </a:r>
                    </a:p>
                  </a:txBody>
                  <a:tcPr marL="0" marR="0" marT="0" marB="0" anchor="ctr">
                    <a:lnL>
                      <a:noFill/>
                    </a:lnL>
                    <a:lnR>
                      <a:noFill/>
                    </a:lnR>
                    <a:lnT>
                      <a:noFill/>
                    </a:lnT>
                    <a:lnB>
                      <a:noFill/>
                    </a:lnB>
                  </a:tcPr>
                </a:tc>
              </a:tr>
              <a:tr h="149335">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Total</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231,894</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100.0</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178,747</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100.0</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53,147</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100.0</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307,333</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100.0</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287,415</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100.0</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19,918</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100.0</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dirty="0">
                          <a:effectLst/>
                          <a:latin typeface="Calibri"/>
                          <a:ea typeface="Calibri"/>
                          <a:cs typeface="Times New Roman"/>
                        </a:rPr>
                        <a:t> </a:t>
                      </a:r>
                    </a:p>
                  </a:txBody>
                  <a:tcPr marL="0" marR="0" marT="0" marB="0" anchor="ctr">
                    <a:lnL>
                      <a:noFill/>
                    </a:lnL>
                    <a:lnR>
                      <a:noFill/>
                    </a:lnR>
                    <a:lnT>
                      <a:noFill/>
                    </a:lnT>
                    <a:lnB>
                      <a:noFill/>
                    </a:lnB>
                  </a:tcPr>
                </a:tc>
              </a:tr>
              <a:tr h="149335">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Age</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22-39</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132,848</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43.2</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130,828</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45.5</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2,020</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10.1</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40-65</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145,567</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47.4</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132,606</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46.1</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12,961</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65.1</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65+</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28,918</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9.4</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23,981</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8.3</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4,937</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24.8</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66-69</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36,228</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15.6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29,906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16.7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6,322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70-74</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45,009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36,484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8,525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16.0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75-79</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43,280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33,753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9,527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80-84</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41,067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30,863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10,204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85+</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66,310</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28.6</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47,741</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26.7</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18,569</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34.9</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Sex</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Male</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98,054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42.3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72,345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40.5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25,709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48.4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105,505</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34.3</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92,960</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32.3</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12,545</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63.0</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Female</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133,840</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57.7</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106,402</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59.5</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27,438</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51.6</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201,828</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65.7</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194,455</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67.7</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7,373</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37.0</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Race</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White</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201,739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87.0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157,510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88.1</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44,229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83.2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217,342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202,931</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14,411</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72.4</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Black/African American</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18,668</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12,579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6,089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30,300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9.9</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27,663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2,637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13.2</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Native American</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1,193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930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263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marL="0" marR="0">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Hispanic</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30,723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29,198</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1,525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7.7</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Asian</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3,128</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2,262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866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13,276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12,885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391</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Other</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7,166</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3.1</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5,466</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3.1</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1,700</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3.2</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15,692</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5.1</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14,738</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5.1</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954</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4.8</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Pre-existing comorbidities</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900" dirty="0">
                        <a:effectLst/>
                        <a:latin typeface="Calibri"/>
                        <a:ea typeface="Calibri"/>
                        <a:cs typeface="Times New Roman"/>
                      </a:endParaRPr>
                    </a:p>
                  </a:txBody>
                  <a:tcPr marL="50892" marR="50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No DM or CKD, prior year</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137,612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59.3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115,052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64.4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22,560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42.5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272,983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88.8</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260,248</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90.6</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12,735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63.9</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DM no CKD, prior year</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49,165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38,030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11,135</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24,720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20,937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3,783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19.0</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CKD no DM, prior year</a:t>
                      </a:r>
                      <a:endParaRPr lang="en-US" sz="900" dirty="0">
                        <a:effectLst/>
                        <a:latin typeface="Calibri"/>
                        <a:ea typeface="Calibri"/>
                        <a:cs typeface="Times New Roman"/>
                      </a:endParaRP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21,423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9.2</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13,103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8,320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15.7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5,194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3,650</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1,544</a:t>
                      </a:r>
                    </a:p>
                  </a:txBody>
                  <a:tcPr marL="50892" marR="50892"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7.8</a:t>
                      </a:r>
                    </a:p>
                  </a:txBody>
                  <a:tcPr marL="50892" marR="50892" marT="0" marB="0" anchor="ctr">
                    <a:lnL>
                      <a:noFill/>
                    </a:lnL>
                    <a:lnR>
                      <a:noFill/>
                    </a:lnR>
                    <a:lnT>
                      <a:noFill/>
                    </a:lnT>
                    <a:lnB>
                      <a:noFill/>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r h="149335">
                <a:tc>
                  <a:txBody>
                    <a:bodyPr/>
                    <a:lstStyle/>
                    <a:p>
                      <a:pPr>
                        <a:lnSpc>
                          <a:spcPct val="115000"/>
                        </a:lnSpc>
                      </a:pPr>
                      <a:endParaRPr lang="en-US" sz="900" dirty="0">
                        <a:effectLst/>
                        <a:latin typeface="Calibri"/>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Both CKD &amp; DM, prior year</a:t>
                      </a:r>
                      <a:endParaRPr lang="en-US" sz="900" dirty="0">
                        <a:effectLst/>
                        <a:latin typeface="Calibri"/>
                        <a:ea typeface="Calibri"/>
                        <a:cs typeface="Times New Roman"/>
                      </a:endParaRP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23,694</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10.2</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12,562</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11,132</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21.0</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 </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4,436</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2,580</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0.9</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1,856</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9.3</a:t>
                      </a:r>
                    </a:p>
                  </a:txBody>
                  <a:tcPr marL="50892" marR="50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800" dirty="0">
                          <a:effectLst/>
                          <a:latin typeface="Calibri"/>
                          <a:ea typeface="Calibri"/>
                          <a:cs typeface="Times New Roman"/>
                        </a:rPr>
                        <a:t> </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398130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733951"/>
            <a:ext cx="8686800" cy="666849"/>
          </a:xfrm>
          <a:prstGeom prst="rect">
            <a:avLst/>
          </a:prstGeom>
        </p:spPr>
        <p:txBody>
          <a:bodyPr wrap="square">
            <a:spAutoFit/>
          </a:bodyPr>
          <a:lstStyle/>
          <a:p>
            <a:r>
              <a:rPr lang="en-US" sz="1400" i="1" baseline="30000" dirty="0"/>
              <a:t>Data Source: Special analyses, Veterans Affairs data. Patients aged 22 and older with at least one hospitalization in fiscal year 2014. AKI defined by serum creatinine criteria as in KDIGO (2012), see Table A for details. Stage 3 includes those requiring dialysis. Diabetes and CKD determined by ICD-9-CM diagnosis codes. Excludes those with evidence of ESRD prior to admission by diagnosis and procedure codes. Abbreviations: AKI, acute kidney injury; CKD, chronic kidney disease; DM, diabetes mellitus; ESRD, end-stage renal disease, FY, federal fiscal year (October 1, 2013 to September 30, 2014).</a:t>
            </a:r>
          </a:p>
        </p:txBody>
      </p:sp>
      <p:sp>
        <p:nvSpPr>
          <p:cNvPr id="4" name="Rectangle 3"/>
          <p:cNvSpPr/>
          <p:nvPr/>
        </p:nvSpPr>
        <p:spPr>
          <a:xfrm>
            <a:off x="-228600" y="152400"/>
            <a:ext cx="9448800" cy="954107"/>
          </a:xfrm>
          <a:prstGeom prst="rect">
            <a:avLst/>
          </a:prstGeom>
        </p:spPr>
        <p:txBody>
          <a:bodyPr wrap="square">
            <a:spAutoFit/>
          </a:bodyPr>
          <a:lstStyle/>
          <a:p>
            <a:pPr algn="ctr"/>
            <a:r>
              <a:rPr lang="en-US" sz="2800" b="1" baseline="30000" dirty="0"/>
              <a:t>Table 5.2  Characteristics of Veterans Affairs patients aged 22+ with at least one hospitalization, by age, sex, race, </a:t>
            </a:r>
            <a:r>
              <a:rPr lang="en-US" sz="2800" b="1" baseline="30000" dirty="0" smtClean="0"/>
              <a:t>CKD</a:t>
            </a:r>
            <a:r>
              <a:rPr lang="en-US" sz="2800" b="1" baseline="30000" dirty="0"/>
              <a:t>, DM, presence and stage of AKI, defined by </a:t>
            </a:r>
            <a:r>
              <a:rPr lang="en-US" sz="2800" b="1" baseline="30000" dirty="0" smtClean="0"/>
              <a:t/>
            </a:r>
            <a:br>
              <a:rPr lang="en-US" sz="2800" b="1" baseline="30000" dirty="0" smtClean="0"/>
            </a:br>
            <a:r>
              <a:rPr lang="en-US" sz="2800" b="1" baseline="30000" dirty="0" smtClean="0"/>
              <a:t>serum </a:t>
            </a:r>
            <a:r>
              <a:rPr lang="en-US" sz="2800" b="1" baseline="30000" dirty="0"/>
              <a:t>creatinine, FY 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
          <p:cNvSpPr>
            <a:spLocks noChangeArrowheads="1"/>
          </p:cNvSpPr>
          <p:nvPr/>
        </p:nvSpPr>
        <p:spPr bwMode="auto">
          <a:xfrm>
            <a:off x="1009650" y="1506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371269207"/>
              </p:ext>
            </p:extLst>
          </p:nvPr>
        </p:nvGraphicFramePr>
        <p:xfrm>
          <a:off x="1066800" y="1066800"/>
          <a:ext cx="6949439" cy="4547617"/>
        </p:xfrm>
        <a:graphic>
          <a:graphicData uri="http://schemas.openxmlformats.org/drawingml/2006/table">
            <a:tbl>
              <a:tblPr firstRow="1" firstCol="1" bandRow="1"/>
              <a:tblGrid>
                <a:gridCol w="169325"/>
                <a:gridCol w="1989713"/>
                <a:gridCol w="797906"/>
                <a:gridCol w="798499"/>
                <a:gridCol w="798499"/>
                <a:gridCol w="798499"/>
                <a:gridCol w="798499"/>
                <a:gridCol w="798499"/>
              </a:tblGrid>
              <a:tr h="271273">
                <a:tc>
                  <a:txBody>
                    <a:bodyPr/>
                    <a:lstStyle/>
                    <a:p>
                      <a:pPr>
                        <a:lnSpc>
                          <a:spcPct val="115000"/>
                        </a:lnSpc>
                      </a:pPr>
                      <a:endParaRPr lang="en-US" sz="1000" dirty="0">
                        <a:effectLst/>
                        <a:latin typeface="Calibri"/>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Total</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No AKI</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Any Stage AKI</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Stage 1</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Stage 2</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Stage 3</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09">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Total, N</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319,969</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242,834</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77,135</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64,566</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2,673</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9,896</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09">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Diagnosis of AKI,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15.6</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5.0</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48.8</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45.3</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53.9</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70.0</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09">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Age,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22-39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40-59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19.0</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16.7</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60-65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17.7</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18.0</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22.9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19.5</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66-69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20.2</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21.0</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20.1</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70-74</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13.2</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12.9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14.4</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12.1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13.9</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75-79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7.2</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8.3</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80-84</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9.7</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9.9</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9.3</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85+</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10.9</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10.1</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13.5</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14.1</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8.2</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11.2</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r>
              <a:tr h="144809">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Sex,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Male</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94.3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93.5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95.1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97.1</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Female</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5.7</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6.5</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3.2</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3.2</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4.9</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2.9</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r>
              <a:tr h="144809">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Race,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White</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69.6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70.4</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66.8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68.1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69.3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57.4</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Black/African American</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19.1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18.0</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22.5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30.0</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Native American</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0.7</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0.5</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Hispanic</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6.2</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6.7</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Asian</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0.6</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1.2</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70946">
                <a:tc>
                  <a:txBody>
                    <a:bodyPr/>
                    <a:lstStyle/>
                    <a:p>
                      <a:pPr>
                        <a:lnSpc>
                          <a:spcPct val="115000"/>
                        </a:lnSpc>
                      </a:pPr>
                      <a:endParaRPr lang="en-US" sz="1000" dirty="0">
                        <a:effectLst/>
                        <a:latin typeface="Calibri"/>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Times New Roman"/>
                        </a:rPr>
                        <a:t>Other/Not known</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3.8</a:t>
                      </a: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3.8</a:t>
                      </a: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3.8</a:t>
                      </a: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3.7</a:t>
                      </a: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4.0</a:t>
                      </a: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4.3</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r>
              <a:tr h="144809">
                <a:tc gridSpan="2">
                  <a:txBody>
                    <a:bodyPr/>
                    <a:lstStyle/>
                    <a:p>
                      <a:pPr marL="0" marR="0">
                        <a:lnSpc>
                          <a:spcPct val="115000"/>
                        </a:lnSpc>
                        <a:spcBef>
                          <a:spcPts val="0"/>
                        </a:spcBef>
                        <a:spcAft>
                          <a:spcPts val="0"/>
                        </a:spcAft>
                      </a:pPr>
                      <a:r>
                        <a:rPr lang="en-US" sz="900" b="1" dirty="0">
                          <a:effectLst/>
                          <a:latin typeface="Calibri"/>
                          <a:ea typeface="Times New Roman"/>
                          <a:cs typeface="Times New Roman"/>
                        </a:rPr>
                        <a:t>Diabetes and CKD,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w="12700" cap="flat" cmpd="sng" algn="ctr">
                      <a:solidFill>
                        <a:srgbClr val="000000"/>
                      </a:solidFill>
                      <a:prstDash val="solid"/>
                      <a:round/>
                      <a:headEnd type="none" w="med" len="med"/>
                      <a:tailEnd type="none" w="med" len="med"/>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No DM or CKD</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58.1</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62.8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43.4</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44.8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65.5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27.8</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DM no CKD</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24.7</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23.5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28.7</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30.5</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31.4</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16.1</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CKD no DM</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8.7</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11.8</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10.3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a:t>
                      </a:r>
                      <a:endParaRPr lang="en-US" sz="1000" dirty="0">
                        <a:effectLst/>
                        <a:latin typeface="Calibri"/>
                        <a:ea typeface="Calibri"/>
                        <a:cs typeface="Times New Roman"/>
                      </a:endParaRPr>
                    </a:p>
                  </a:txBody>
                  <a:tcPr marL="61070" marR="6107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24.6</a:t>
                      </a:r>
                      <a:endParaRPr lang="en-US" sz="1000" dirty="0">
                        <a:effectLst/>
                        <a:latin typeface="Calibri"/>
                        <a:ea typeface="Calibri"/>
                        <a:cs typeface="Times New Roman"/>
                      </a:endParaRPr>
                    </a:p>
                  </a:txBody>
                  <a:tcPr marL="61070" marR="61070" marT="0" marB="0" anchor="ctr">
                    <a:lnL>
                      <a:noFill/>
                    </a:lnL>
                    <a:lnR>
                      <a:noFill/>
                    </a:lnR>
                    <a:lnT>
                      <a:noFill/>
                    </a:lnT>
                    <a:lnB>
                      <a:noFill/>
                    </a:lnB>
                  </a:tcPr>
                </a:tc>
              </a:tr>
              <a:tr h="144809">
                <a:tc>
                  <a:txBody>
                    <a:bodyPr/>
                    <a:lstStyle/>
                    <a:p>
                      <a:pPr marL="0" marR="0">
                        <a:lnSpc>
                          <a:spcPct val="115000"/>
                        </a:lnSpc>
                        <a:spcBef>
                          <a:spcPts val="0"/>
                        </a:spcBef>
                        <a:spcAft>
                          <a:spcPts val="0"/>
                        </a:spcAft>
                      </a:pPr>
                      <a:r>
                        <a:rPr lang="en-US" sz="900" b="1" dirty="0">
                          <a:effectLst/>
                          <a:latin typeface="Calibri"/>
                          <a:ea typeface="Times New Roman"/>
                          <a:cs typeface="Times New Roman"/>
                        </a:rPr>
                        <a:t> </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Calibri"/>
                          <a:cs typeface="Times New Roman"/>
                        </a:rPr>
                        <a:t>Both CKD &amp; DM</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8.4</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6.0</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16.2</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14.4</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1.8</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31.5</a:t>
                      </a:r>
                      <a:endParaRPr lang="en-US" sz="1000" dirty="0">
                        <a:effectLst/>
                        <a:latin typeface="Calibri"/>
                        <a:ea typeface="Calibri"/>
                        <a:cs typeface="Times New Roman"/>
                      </a:endParaRPr>
                    </a:p>
                  </a:txBody>
                  <a:tcPr marL="61070" marR="6107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9444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810478"/>
          </a:xfrm>
          <a:prstGeom prst="rect">
            <a:avLst/>
          </a:prstGeom>
        </p:spPr>
        <p:txBody>
          <a:bodyPr wrap="square">
            <a:spAutoFit/>
          </a:bodyPr>
          <a:lstStyle/>
          <a:p>
            <a:r>
              <a:rPr lang="en-US" sz="1400" i="1" baseline="30000" dirty="0"/>
              <a:t>Data Source: Special analyses, Medicare 5% sample and Clinformatics™. (a)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Clinformatics™ commercial insurance patients aged 22 and older who were enrolled in the plan, did not have diagnoses of ESRD, and were alive on January of year shown. Abbreviation: AKI, acute kidney injury;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smtClean="0"/>
              <a:t>Figure </a:t>
            </a:r>
            <a:r>
              <a:rPr lang="en-US" sz="2800" b="1" baseline="30000" dirty="0"/>
              <a:t>5.3  Unadjusted rates of first hospitalization with AKI, per 1,000 patient-years at risk, by age and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26016" y="914400"/>
            <a:ext cx="3950984" cy="359073"/>
          </a:xfrm>
          <a:prstGeom prst="rect">
            <a:avLst/>
          </a:prstGeom>
        </p:spPr>
        <p:txBody>
          <a:bodyPr wrap="square" anchor="ctr">
            <a:spAutoFit/>
          </a:bodyPr>
          <a:lstStyle/>
          <a:p>
            <a:pPr algn="ctr"/>
            <a:r>
              <a:rPr lang="en-US" sz="2600" b="1" baseline="30000" dirty="0"/>
              <a:t>(a) Medicare (aged 66+)</a:t>
            </a:r>
            <a:endParaRPr lang="en-US" sz="2600" b="1" baseline="30000" dirty="0">
              <a:solidFill>
                <a:srgbClr val="FF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08979"/>
            <a:ext cx="5029200" cy="4359757"/>
          </a:xfrm>
          <a:prstGeom prst="rect">
            <a:avLst/>
          </a:prstGeom>
        </p:spPr>
      </p:pic>
    </p:spTree>
    <p:extLst>
      <p:ext uri="{BB962C8B-B14F-4D97-AF65-F5344CB8AC3E}">
        <p14:creationId xmlns:p14="http://schemas.microsoft.com/office/powerpoint/2010/main" val="874017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86800" cy="810478"/>
          </a:xfrm>
          <a:prstGeom prst="rect">
            <a:avLst/>
          </a:prstGeom>
        </p:spPr>
        <p:txBody>
          <a:bodyPr wrap="square">
            <a:spAutoFit/>
          </a:bodyPr>
          <a:lstStyle/>
          <a:p>
            <a:r>
              <a:rPr lang="en-US" sz="1400" i="1" baseline="30000" dirty="0"/>
              <a:t>Data Source: Special analyses, Medicare 5% sample and Clinformatics™. (a)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Clinformatics™ commercial insurance patients aged 22 and older who were enrolled in the plan, did not have diagnoses of ESRD, and were alive on January of year shown. Abbreviation: AKI, acute kidney injury; ESRD, end-stage renal disease.</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smtClean="0"/>
              <a:t>Figure </a:t>
            </a:r>
            <a:r>
              <a:rPr lang="en-US" sz="2800" b="1" baseline="30000" dirty="0"/>
              <a:t>5.3  Unadjusted rates of first hospitalization with AKI, per 1,000 patient-years at risk, by age and year, 2004-2014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Ch </a:t>
            </a:r>
            <a:r>
              <a:rPr lang="en-US" dirty="0" smtClean="0"/>
              <a:t>5</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26016" y="914400"/>
            <a:ext cx="3950984" cy="359073"/>
          </a:xfrm>
          <a:prstGeom prst="rect">
            <a:avLst/>
          </a:prstGeom>
        </p:spPr>
        <p:txBody>
          <a:bodyPr wrap="square" anchor="ctr">
            <a:spAutoFit/>
          </a:bodyPr>
          <a:lstStyle/>
          <a:p>
            <a:pPr algn="ctr"/>
            <a:r>
              <a:rPr lang="en-US" sz="2600" b="1" baseline="30000" dirty="0"/>
              <a:t>(b) Clinformatics™ (aged 22+)</a:t>
            </a:r>
            <a:endParaRPr lang="en-US" sz="26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925206"/>
            <a:ext cx="5029200" cy="4359757"/>
          </a:xfrm>
          <a:prstGeom prst="rect">
            <a:avLst/>
          </a:prstGeom>
        </p:spPr>
      </p:pic>
    </p:spTree>
    <p:extLst>
      <p:ext uri="{BB962C8B-B14F-4D97-AF65-F5344CB8AC3E}">
        <p14:creationId xmlns:p14="http://schemas.microsoft.com/office/powerpoint/2010/main" val="4206788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328</TotalTime>
  <Words>6203</Words>
  <Application>Microsoft Office PowerPoint</Application>
  <PresentationFormat>On-screen Show (4:3)</PresentationFormat>
  <Paragraphs>754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157</cp:revision>
  <dcterms:created xsi:type="dcterms:W3CDTF">2014-11-10T19:37:45Z</dcterms:created>
  <dcterms:modified xsi:type="dcterms:W3CDTF">2017-01-25T12:28:34Z</dcterms:modified>
</cp:coreProperties>
</file>