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3" r:id="rId26"/>
    <p:sldId id="282" r:id="rId27"/>
    <p:sldId id="284" r:id="rId28"/>
    <p:sldId id="285" r:id="rId29"/>
    <p:sldId id="279"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13" d="100"/>
          <a:sy n="113" d="100"/>
        </p:scale>
        <p:origin x="-138" y="90"/>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311" y="620237"/>
            <a:ext cx="3149378" cy="1056163"/>
          </a:xfrm>
          <a:prstGeom prst="rect">
            <a:avLst/>
          </a:prstGeom>
        </p:spPr>
      </p:pic>
      <p:sp>
        <p:nvSpPr>
          <p:cNvPr id="4" name="TextBox 3"/>
          <p:cNvSpPr txBox="1"/>
          <p:nvPr userDrawn="1"/>
        </p:nvSpPr>
        <p:spPr>
          <a:xfrm>
            <a:off x="685800" y="3581400"/>
            <a:ext cx="7820026" cy="1200329"/>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8: USRDS Special Study Center on Transition of Care in CKD</a:t>
            </a:r>
          </a:p>
        </p:txBody>
      </p:sp>
      <p:sp>
        <p:nvSpPr>
          <p:cNvPr id="2" name="TextBox 1"/>
          <p:cNvSpPr txBox="1"/>
          <p:nvPr userDrawn="1"/>
        </p:nvSpPr>
        <p:spPr>
          <a:xfrm>
            <a:off x="714374" y="2133600"/>
            <a:ext cx="7543800" cy="830997"/>
          </a:xfrm>
          <a:prstGeom prst="rect">
            <a:avLst/>
          </a:prstGeom>
          <a:noFill/>
        </p:spPr>
        <p:txBody>
          <a:bodyPr wrap="square" rtlCol="0">
            <a:spAutoFit/>
          </a:bodyPr>
          <a:lstStyle/>
          <a:p>
            <a:pPr algn="ctr"/>
            <a:r>
              <a:rPr lang="en-US" sz="2400" b="1" dirty="0" smtClean="0">
                <a:solidFill>
                  <a:srgbClr val="1C6E62"/>
                </a:solidFill>
                <a:latin typeface="Constantia" panose="02030602050306030303" pitchFamily="18" charset="0"/>
              </a:rPr>
              <a:t>2016 </a:t>
            </a:r>
            <a:r>
              <a:rPr lang="en-US" sz="2400" b="1" cap="small" baseline="0" dirty="0" smtClean="0">
                <a:solidFill>
                  <a:srgbClr val="1C6E62"/>
                </a:solidFill>
                <a:latin typeface="Constantia" panose="02030602050306030303" pitchFamily="18" charset="0"/>
              </a:rPr>
              <a:t>Annual Data Report</a:t>
            </a:r>
          </a:p>
          <a:p>
            <a:pPr algn="ctr"/>
            <a:r>
              <a:rPr lang="en-US" sz="2400" b="1" cap="small" baseline="0" dirty="0" smtClean="0">
                <a:solidFill>
                  <a:srgbClr val="1C6E62"/>
                </a:solidFill>
                <a:latin typeface="Constantia" panose="02030602050306030303" pitchFamily="18" charset="0"/>
              </a:rPr>
              <a:t>Volume 1: Chronic Kidney Disease</a:t>
            </a:r>
            <a:endParaRPr lang="en-US" sz="2400" b="1" cap="small" baseline="0" dirty="0">
              <a:solidFill>
                <a:srgbClr val="1C6E6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276600" y="6477000"/>
            <a:ext cx="2590800" cy="304800"/>
          </a:xfrm>
        </p:spPr>
        <p:txBody>
          <a:bodyPr/>
          <a:lstStyle/>
          <a:p>
            <a:r>
              <a:rPr lang="en-US" dirty="0" smtClean="0"/>
              <a:t>2016 Annual Data Report, Vol 1, CKD, </a:t>
            </a:r>
            <a:r>
              <a:rPr lang="en-US" dirty="0" err="1" smtClean="0"/>
              <a:t>Ch</a:t>
            </a:r>
            <a:r>
              <a:rPr lang="en-US" dirty="0" smtClean="0"/>
              <a:t> 1</a:t>
            </a:r>
            <a:endParaRPr lang="en-US" dirty="0"/>
          </a:p>
        </p:txBody>
      </p:sp>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a:xfrm>
            <a:off x="3276600" y="6477000"/>
            <a:ext cx="2590800" cy="304800"/>
          </a:xfrm>
        </p:spPr>
        <p:txBody>
          <a:bodyPr/>
          <a:lstStyle/>
          <a:p>
            <a:r>
              <a:rPr lang="en-US" smtClean="0"/>
              <a:t>2016 Annual Data Report, Vol 1, CKD, Ch 2</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276600" y="6477000"/>
            <a:ext cx="2590800" cy="304800"/>
          </a:xfrm>
        </p:spPr>
        <p:txBody>
          <a:bodyPr/>
          <a:lstStyle/>
          <a:p>
            <a:r>
              <a:rPr lang="en-US" smtClean="0"/>
              <a:t>2016 Annual Data Report, Vol 1, CKD, Ch 2</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1, CKD, Ch 2</a:t>
            </a:r>
            <a:endParaRPr lang="en-US" dirty="0"/>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1, CKD, Ch 2</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1C6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340208" y="6477000"/>
            <a:ext cx="2438400" cy="304800"/>
          </a:xfrm>
          <a:prstGeom prst="rect">
            <a:avLst/>
          </a:prstGeom>
        </p:spPr>
        <p:txBody>
          <a:bodyPr/>
          <a:lstStyle>
            <a:lvl1pPr algn="ctr">
              <a:defRPr sz="1400" b="1">
                <a:solidFill>
                  <a:schemeClr val="bg1"/>
                </a:solidFill>
              </a:defRPr>
            </a:lvl1pPr>
          </a:lstStyle>
          <a:p>
            <a:r>
              <a:rPr lang="en-US" smtClean="0"/>
              <a:t>2016 Annual Data Report, Vol 1, CKD, Ch 2</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rotWithShape="1">
          <a:blip r:embed="rId8" cstate="print">
            <a:extLst>
              <a:ext uri="{28A0092B-C50C-407E-A947-70E740481C1C}">
                <a14:useLocalDpi xmlns:a14="http://schemas.microsoft.com/office/drawing/2010/main" val="0"/>
              </a:ext>
            </a:extLst>
          </a:blip>
          <a:srcRect t="10097"/>
          <a:stretch/>
        </p:blipFill>
        <p:spPr>
          <a:xfrm>
            <a:off x="0" y="6409944"/>
            <a:ext cx="1316207" cy="457200"/>
          </a:xfrm>
          <a:prstGeom prst="rect">
            <a:avLst/>
          </a:prstGeom>
          <a:effectLst>
            <a:outerShdw blurRad="50800" dist="38100" dir="16200000" algn="ctr" rotWithShape="0">
              <a:srgbClr val="000000">
                <a:alpha val="40000"/>
              </a:srgb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146939"/>
            <a:ext cx="7391400" cy="1200329"/>
          </a:xfrm>
          <a:prstGeom prst="rect">
            <a:avLst/>
          </a:prstGeom>
        </p:spPr>
        <p:txBody>
          <a:bodyPr wrap="square">
            <a:spAutoFit/>
          </a:bodyPr>
          <a:lstStyle/>
          <a:p>
            <a:r>
              <a:rPr lang="en-US" i="1" baseline="30000" dirty="0"/>
              <a:t>Data Source: </a:t>
            </a:r>
            <a:r>
              <a:rPr lang="en-US" i="1" baseline="30000" dirty="0"/>
              <a:t>VHA Administrative data, USRDS ESRD Database, CMS Medicare Inpatient and Outpatient data. *Unique patients with an event during transition and before or after transition to ESRD. Data ranging from -60 months prior to transition (prelude) to +24 months after transition (vintage), Upper Venn diagram: Three major hospitalization categories; Lower Venn diagram: Focus of hospital events during transition to ESRD with shaded area showing patients whose transition to ESRD occurred in the hospital (n=40,671). Abbreviations: </a:t>
            </a:r>
            <a:r>
              <a:rPr lang="en-US" i="1" baseline="30000" dirty="0" err="1"/>
              <a:t>ESRD,end</a:t>
            </a:r>
            <a:r>
              <a:rPr lang="en-US" i="1" baseline="30000" dirty="0"/>
              <a:t>-stage renal disease</a:t>
            </a:r>
            <a:r>
              <a:rPr lang="en-US" i="1" baseline="30000" dirty="0" smtClean="0"/>
              <a:t>.</a:t>
            </a:r>
            <a:endParaRPr lang="en-US" i="1" baseline="30000" dirty="0"/>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  Figure 8.7  Hospitalization events in 74,382 incident ESRD veterans who transitioned to ESRD during 10/1/2007-3/31/2014 </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10</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412875" y="896858"/>
            <a:ext cx="6318250" cy="4233545"/>
          </a:xfrm>
          <a:prstGeom prst="rect">
            <a:avLst/>
          </a:prstGeom>
        </p:spPr>
      </p:pic>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410200"/>
            <a:ext cx="7391400" cy="461665"/>
          </a:xfrm>
          <a:prstGeom prst="rect">
            <a:avLst/>
          </a:prstGeom>
        </p:spPr>
        <p:txBody>
          <a:bodyPr wrap="square">
            <a:spAutoFit/>
          </a:bodyPr>
          <a:lstStyle/>
          <a:p>
            <a:r>
              <a:rPr lang="en-US" i="1" baseline="30000" dirty="0"/>
              <a:t>Data Source: </a:t>
            </a:r>
            <a:r>
              <a:rPr lang="en-US" i="1" baseline="30000" dirty="0" smtClean="0"/>
              <a:t>XXXXXXXXXXXXXXXXXXXXXXXXXXXXXXXXXXXXXXXXXXXXXXXXXXXXXXXXXXXXXXXXXXXXXXXXXXXXXXXX</a:t>
            </a:r>
          </a:p>
          <a:p>
            <a:endParaRPr lang="en-US" i="1" baseline="30000" dirty="0"/>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  Figure 8.8a  Top 20 causes of hospitalizations in 74,382 incident ESRD veterans who were hospitalized at least once during the 60 months prior to ESRD transition (prelude) up to 24 months after ESRD transition (vintage). </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11</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508760" y="1856422"/>
            <a:ext cx="6126480" cy="3145155"/>
          </a:xfrm>
          <a:prstGeom prst="rect">
            <a:avLst/>
          </a:prstGeom>
        </p:spPr>
      </p:pic>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410200"/>
            <a:ext cx="7391400" cy="1015663"/>
          </a:xfrm>
          <a:prstGeom prst="rect">
            <a:avLst/>
          </a:prstGeom>
        </p:spPr>
        <p:txBody>
          <a:bodyPr wrap="square">
            <a:spAutoFit/>
          </a:bodyPr>
          <a:lstStyle/>
          <a:p>
            <a:r>
              <a:rPr lang="en-US" i="1" baseline="30000" dirty="0"/>
              <a:t>Data Source: </a:t>
            </a:r>
            <a:r>
              <a:rPr lang="en-US" i="1" baseline="30000" dirty="0"/>
              <a:t>VHA Administrative data, USRDS ESRD Database, CMS Medicare Inpatient and Outpatient data. Abbreviations: ASHD, </a:t>
            </a:r>
            <a:r>
              <a:rPr lang="en-US" i="1" baseline="30000" dirty="0" err="1"/>
              <a:t>astherosclerotic</a:t>
            </a:r>
            <a:r>
              <a:rPr lang="en-US" i="1" baseline="30000" dirty="0"/>
              <a:t> heart disease; CHF, congestive heart failure; CKD, chronic kidney disease; CVD, acute cerebrovascular disease; ESRD, end-stage renal disease; GI Hem, gastrointestinal hemorrhage; MI, myocardial infarction; </a:t>
            </a:r>
            <a:r>
              <a:rPr lang="en-US" i="1" baseline="30000" dirty="0" err="1"/>
              <a:t>mo</a:t>
            </a:r>
            <a:r>
              <a:rPr lang="en-US" i="1" baseline="30000" dirty="0"/>
              <a:t>, month; </a:t>
            </a:r>
            <a:r>
              <a:rPr lang="en-US" i="1" baseline="30000" dirty="0" err="1"/>
              <a:t>Resp</a:t>
            </a:r>
            <a:r>
              <a:rPr lang="en-US" i="1" baseline="30000" dirty="0"/>
              <a:t> Fail, respiratory failure; Skin </a:t>
            </a:r>
            <a:r>
              <a:rPr lang="en-US" i="1" baseline="30000" dirty="0" err="1"/>
              <a:t>Inf</a:t>
            </a:r>
            <a:r>
              <a:rPr lang="en-US" i="1" baseline="30000" dirty="0"/>
              <a:t>, skin infection; </a:t>
            </a:r>
            <a:r>
              <a:rPr lang="en-US" i="1" baseline="30000" dirty="0" err="1"/>
              <a:t>surg</a:t>
            </a:r>
            <a:r>
              <a:rPr lang="en-US" i="1" baseline="30000" dirty="0"/>
              <a:t>, surgical.</a:t>
            </a:r>
            <a:endParaRPr lang="en-US" i="1" baseline="30000" dirty="0"/>
          </a:p>
          <a:p>
            <a:endParaRPr lang="en-US" i="1" baseline="30000" dirty="0"/>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  Figure 8.8b  Top 20 causes of hospitalizations in 74,382 incident ESRD veterans who were hospitalized at least once during the 60 months prior to ESRD transition (prelude) up to 24 months after ESRD transition (vintage). </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12</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508760" y="1856422"/>
            <a:ext cx="6126480" cy="3145155"/>
          </a:xfrm>
          <a:prstGeom prst="rect">
            <a:avLst/>
          </a:prstGeom>
        </p:spPr>
      </p:pic>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410200"/>
            <a:ext cx="7391400" cy="1015663"/>
          </a:xfrm>
          <a:prstGeom prst="rect">
            <a:avLst/>
          </a:prstGeom>
        </p:spPr>
        <p:txBody>
          <a:bodyPr wrap="square">
            <a:spAutoFit/>
          </a:bodyPr>
          <a:lstStyle/>
          <a:p>
            <a:r>
              <a:rPr lang="en-US" i="1" baseline="30000" dirty="0"/>
              <a:t>Data Source: </a:t>
            </a:r>
            <a:r>
              <a:rPr lang="en-US" i="1" baseline="30000" dirty="0"/>
              <a:t>VHA Administrative data, CMS Medicare Inpatient and Outpatient data. Abbreviations: CHF, congestive heart failure; </a:t>
            </a:r>
            <a:r>
              <a:rPr lang="en-US" i="1" baseline="30000" dirty="0" err="1"/>
              <a:t>compl</a:t>
            </a:r>
            <a:r>
              <a:rPr lang="en-US" i="1" baseline="30000" dirty="0"/>
              <a:t>, </a:t>
            </a:r>
            <a:r>
              <a:rPr lang="en-US" i="1" baseline="30000" dirty="0" err="1"/>
              <a:t>complications;COPD</a:t>
            </a:r>
            <a:r>
              <a:rPr lang="en-US" i="1" baseline="30000" dirty="0"/>
              <a:t>, chronic obstructive pulmonary disease; CVD, cerebrovascular disease; </a:t>
            </a:r>
            <a:r>
              <a:rPr lang="en-US" i="1" baseline="30000" dirty="0" err="1"/>
              <a:t>Dz</a:t>
            </a:r>
            <a:r>
              <a:rPr lang="en-US" i="1" baseline="30000" dirty="0"/>
              <a:t>, disease; ESRD, end-stage renal disease; MI, myocardial infarction; Mod, moderate; PVD, </a:t>
            </a:r>
            <a:r>
              <a:rPr lang="en-US" i="1" baseline="30000" dirty="0" err="1"/>
              <a:t>periphral</a:t>
            </a:r>
            <a:r>
              <a:rPr lang="en-US" i="1" baseline="30000" dirty="0"/>
              <a:t> vascular disease; PUD, peptic ulcer disease; </a:t>
            </a:r>
            <a:r>
              <a:rPr lang="en-US" i="1" baseline="30000" dirty="0" err="1"/>
              <a:t>Sev</a:t>
            </a:r>
            <a:r>
              <a:rPr lang="en-US" i="1" baseline="30000" dirty="0"/>
              <a:t>, Severe.</a:t>
            </a:r>
            <a:endParaRPr lang="en-US" i="1" baseline="30000" dirty="0"/>
          </a:p>
          <a:p>
            <a:endParaRPr lang="en-US" i="1" baseline="30000" dirty="0"/>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  Figure 8.9a  Selected comorbid conditions (a) for calculation of the </a:t>
            </a:r>
            <a:r>
              <a:rPr lang="en-US" sz="2800" b="1" baseline="30000" dirty="0" err="1"/>
              <a:t>Charlson</a:t>
            </a:r>
            <a:r>
              <a:rPr lang="en-US" sz="2800" b="1" baseline="30000" dirty="0"/>
              <a:t> Comorbidity Index (b) prior to transition to ESRD in 85,598 incident ESRD veterans </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13</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143000" y="1524000"/>
            <a:ext cx="6858000" cy="2980690"/>
          </a:xfrm>
          <a:prstGeom prst="rect">
            <a:avLst/>
          </a:prstGeom>
        </p:spPr>
      </p:pic>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  Figure 8.9b  Selected comorbid conditions (a) for calculation of the </a:t>
            </a:r>
            <a:r>
              <a:rPr lang="en-US" sz="2800" b="1" baseline="30000" dirty="0" err="1"/>
              <a:t>Charlson</a:t>
            </a:r>
            <a:r>
              <a:rPr lang="en-US" sz="2800" b="1" baseline="30000" dirty="0"/>
              <a:t> Comorbidity Index (b) prior to transition to ESRD in 85,598 incident ESRD veterans </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14</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80533" y="5105400"/>
            <a:ext cx="7391400" cy="1015663"/>
          </a:xfrm>
          <a:prstGeom prst="rect">
            <a:avLst/>
          </a:prstGeom>
        </p:spPr>
        <p:txBody>
          <a:bodyPr wrap="square">
            <a:spAutoFit/>
          </a:bodyPr>
          <a:lstStyle/>
          <a:p>
            <a:r>
              <a:rPr lang="en-US" i="1" baseline="30000" dirty="0"/>
              <a:t>Data Source: </a:t>
            </a:r>
            <a:r>
              <a:rPr lang="en-US" i="1" baseline="30000" dirty="0"/>
              <a:t>VHA Administrative data, CMS Medicare Inpatient and Outpatient data. Abbreviations: CHF, congestive heart failure; </a:t>
            </a:r>
            <a:r>
              <a:rPr lang="en-US" i="1" baseline="30000" dirty="0" err="1"/>
              <a:t>compl</a:t>
            </a:r>
            <a:r>
              <a:rPr lang="en-US" i="1" baseline="30000" dirty="0"/>
              <a:t>, </a:t>
            </a:r>
            <a:r>
              <a:rPr lang="en-US" i="1" baseline="30000" dirty="0" err="1"/>
              <a:t>complications;COPD</a:t>
            </a:r>
            <a:r>
              <a:rPr lang="en-US" i="1" baseline="30000" dirty="0"/>
              <a:t>, chronic obstructive pulmonary disease; CVD, cerebrovascular disease; </a:t>
            </a:r>
            <a:r>
              <a:rPr lang="en-US" i="1" baseline="30000" dirty="0" err="1"/>
              <a:t>Dz</a:t>
            </a:r>
            <a:r>
              <a:rPr lang="en-US" i="1" baseline="30000" dirty="0"/>
              <a:t>, disease; ESRD, end-stage renal disease; MI, myocardial infarction; Mod, moderate; PVD, </a:t>
            </a:r>
            <a:r>
              <a:rPr lang="en-US" i="1" baseline="30000" dirty="0" err="1"/>
              <a:t>periphral</a:t>
            </a:r>
            <a:r>
              <a:rPr lang="en-US" i="1" baseline="30000" dirty="0"/>
              <a:t> vascular disease; PUD, peptic ulcer disease; </a:t>
            </a:r>
            <a:r>
              <a:rPr lang="en-US" i="1" baseline="30000" dirty="0" err="1"/>
              <a:t>Sev</a:t>
            </a:r>
            <a:r>
              <a:rPr lang="en-US" i="1" baseline="30000" dirty="0"/>
              <a:t>, Severe.</a:t>
            </a:r>
            <a:endParaRPr lang="en-US" i="1" baseline="30000" dirty="0"/>
          </a:p>
          <a:p>
            <a:endParaRPr lang="en-US" i="1" baseline="30000"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1371600" y="1447800"/>
            <a:ext cx="6286500" cy="3200400"/>
          </a:xfrm>
          <a:prstGeom prst="rect">
            <a:avLst/>
          </a:prstGeom>
        </p:spPr>
      </p:pic>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715000"/>
            <a:ext cx="7391400" cy="276999"/>
          </a:xfrm>
          <a:prstGeom prst="rect">
            <a:avLst/>
          </a:prstGeom>
        </p:spPr>
        <p:txBody>
          <a:bodyPr wrap="square">
            <a:spAutoFit/>
          </a:bodyPr>
          <a:lstStyle/>
          <a:p>
            <a:r>
              <a:rPr lang="en-US" i="1" baseline="30000" dirty="0"/>
              <a:t>Data Source: </a:t>
            </a:r>
            <a:r>
              <a:rPr lang="en-US" i="1" baseline="30000" dirty="0"/>
              <a:t>VHA Administrative data. Abbreviations: ESRD, end-stage renal disease; g/</a:t>
            </a:r>
            <a:r>
              <a:rPr lang="en-US" i="1" baseline="30000" dirty="0" err="1"/>
              <a:t>dL</a:t>
            </a:r>
            <a:r>
              <a:rPr lang="en-US" i="1" baseline="30000" dirty="0"/>
              <a:t>, grams per deciliter</a:t>
            </a:r>
            <a:r>
              <a:rPr lang="en-US" i="1" baseline="30000" dirty="0" smtClean="0"/>
              <a:t>.</a:t>
            </a:r>
            <a:endParaRPr lang="en-US" i="1" baseline="30000" dirty="0"/>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  Figure 8.10  Trend in blood hemoglobin level during the prelude (pre-ESRD) time over 20 calendar quarters in 47,854 veterans who later transitioned to ESRD during 10/1/2007-3/31/2014. </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15</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371600" y="1294130"/>
            <a:ext cx="6400800" cy="4269740"/>
          </a:xfrm>
          <a:prstGeom prst="rect">
            <a:avLst/>
          </a:prstGeom>
        </p:spPr>
      </p:pic>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715000"/>
            <a:ext cx="7391400" cy="276999"/>
          </a:xfrm>
          <a:prstGeom prst="rect">
            <a:avLst/>
          </a:prstGeom>
        </p:spPr>
        <p:txBody>
          <a:bodyPr wrap="square">
            <a:spAutoFit/>
          </a:bodyPr>
          <a:lstStyle/>
          <a:p>
            <a:r>
              <a:rPr lang="en-US" i="1" baseline="30000" dirty="0"/>
              <a:t>Data Source: </a:t>
            </a:r>
            <a:r>
              <a:rPr lang="en-US" i="1" baseline="30000" dirty="0"/>
              <a:t>VHA Administrative data. Abbreviations: ESRD, end-stage renal disease; mg/</a:t>
            </a:r>
            <a:r>
              <a:rPr lang="en-US" i="1" baseline="30000" dirty="0" err="1"/>
              <a:t>dL</a:t>
            </a:r>
            <a:r>
              <a:rPr lang="en-US" i="1" baseline="30000" dirty="0"/>
              <a:t>, milligrams per deciliter</a:t>
            </a:r>
            <a:r>
              <a:rPr lang="en-US" i="1" baseline="30000" dirty="0" smtClean="0"/>
              <a:t>.</a:t>
            </a:r>
            <a:endParaRPr lang="en-US" i="1" baseline="30000" dirty="0"/>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  Figure 8.11  Trend in serum phosphorus level during the prelude (pre-ESRD) time over 36 months in 24,765 veterans who transitioned to ESRD during 10/1/2007-3/31/2014. </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16</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371600" y="1294130"/>
            <a:ext cx="6400800" cy="4269740"/>
          </a:xfrm>
          <a:prstGeom prst="rect">
            <a:avLst/>
          </a:prstGeom>
        </p:spPr>
      </p:pic>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410200"/>
            <a:ext cx="7391400" cy="646331"/>
          </a:xfrm>
          <a:prstGeom prst="rect">
            <a:avLst/>
          </a:prstGeom>
        </p:spPr>
        <p:txBody>
          <a:bodyPr wrap="square">
            <a:spAutoFit/>
          </a:bodyPr>
          <a:lstStyle/>
          <a:p>
            <a:r>
              <a:rPr lang="en-US" i="1" baseline="30000" dirty="0"/>
              <a:t>Data Source: </a:t>
            </a:r>
            <a:r>
              <a:rPr lang="en-US" i="1" baseline="30000" dirty="0"/>
              <a:t>VHA Administrative data, USRDS ESRD Database. Abbreviations: </a:t>
            </a:r>
            <a:r>
              <a:rPr lang="en-US" i="1" baseline="30000" dirty="0" err="1"/>
              <a:t>eGFR</a:t>
            </a:r>
            <a:r>
              <a:rPr lang="en-US" i="1" baseline="30000" dirty="0"/>
              <a:t>; estimated glomerular filtration rate ;ESRD, end-stage renal disease; mL/min/1.73m2, milliliter per minute per 1.73 meters squared. </a:t>
            </a:r>
            <a:endParaRPr lang="en-US" i="1" baseline="30000" dirty="0"/>
          </a:p>
          <a:p>
            <a:endParaRPr lang="en-US" i="1" baseline="30000" dirty="0"/>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  Figure 8.12a Trends in </a:t>
            </a:r>
            <a:r>
              <a:rPr lang="en-US" sz="2800" b="1" baseline="30000" dirty="0" err="1"/>
              <a:t>eGFR</a:t>
            </a:r>
            <a:r>
              <a:rPr lang="en-US" sz="2800" b="1" baseline="30000" dirty="0"/>
              <a:t> during the prelude (pre-ESRD) time over 20 calendar quarters in 49,871 veterans who transitioned to ESRD during 10/1/2007-9/31/2011. Upper Panel: Stratified by age at incidence. Lower Panel: Stratified according to ESRD etiology</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17</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rotWithShape="1">
          <a:blip r:embed="rId2" cstate="print">
            <a:extLst>
              <a:ext uri="{28A0092B-C50C-407E-A947-70E740481C1C}">
                <a14:useLocalDpi xmlns:a14="http://schemas.microsoft.com/office/drawing/2010/main" val="0"/>
              </a:ext>
            </a:extLst>
          </a:blip>
          <a:srcRect b="8730"/>
          <a:stretch/>
        </p:blipFill>
        <p:spPr bwMode="auto">
          <a:xfrm>
            <a:off x="2057400" y="1524000"/>
            <a:ext cx="5029200" cy="34467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  Figure 8.12b  Trends in </a:t>
            </a:r>
            <a:r>
              <a:rPr lang="en-US" sz="2800" b="1" baseline="30000" dirty="0" err="1"/>
              <a:t>eGFR</a:t>
            </a:r>
            <a:r>
              <a:rPr lang="en-US" sz="2800" b="1" baseline="30000" dirty="0"/>
              <a:t> during the prelude (pre-ESRD) time over 20 calendar quarters in 49,871 veterans who transitioned to ESRD during 10/1/2007-9/31/2011. Upper Panel: Stratified by age at incidence. Lower Panel: Stratified according to ESRD etiology</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18</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14400" y="5410200"/>
            <a:ext cx="7391400" cy="646331"/>
          </a:xfrm>
          <a:prstGeom prst="rect">
            <a:avLst/>
          </a:prstGeom>
        </p:spPr>
        <p:txBody>
          <a:bodyPr wrap="square">
            <a:spAutoFit/>
          </a:bodyPr>
          <a:lstStyle/>
          <a:p>
            <a:r>
              <a:rPr lang="en-US" i="1" baseline="30000" dirty="0"/>
              <a:t>Data Source: </a:t>
            </a:r>
            <a:r>
              <a:rPr lang="en-US" i="1" baseline="30000" dirty="0"/>
              <a:t>VHA Administrative data, USRDS ESRD Database. Abbreviations: </a:t>
            </a:r>
            <a:r>
              <a:rPr lang="en-US" i="1" baseline="30000" dirty="0" err="1"/>
              <a:t>eGFR</a:t>
            </a:r>
            <a:r>
              <a:rPr lang="en-US" i="1" baseline="30000" dirty="0"/>
              <a:t>; estimated glomerular filtration rate ;ESRD, end-stage renal disease; mL/min/1.73m2, milliliter per minute per 1.73 meters squared. </a:t>
            </a:r>
            <a:endParaRPr lang="en-US" i="1" baseline="30000" dirty="0"/>
          </a:p>
          <a:p>
            <a:endParaRPr lang="en-US" i="1" baseline="30000"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1981200" y="1676400"/>
            <a:ext cx="5029200" cy="3346450"/>
          </a:xfrm>
          <a:prstGeom prst="rect">
            <a:avLst/>
          </a:prstGeom>
        </p:spPr>
      </p:pic>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2867" y="5562600"/>
            <a:ext cx="7391400" cy="461665"/>
          </a:xfrm>
          <a:prstGeom prst="rect">
            <a:avLst/>
          </a:prstGeom>
        </p:spPr>
        <p:txBody>
          <a:bodyPr wrap="square">
            <a:spAutoFit/>
          </a:bodyPr>
          <a:lstStyle/>
          <a:p>
            <a:r>
              <a:rPr lang="en-US" i="1" baseline="30000" dirty="0"/>
              <a:t>Data </a:t>
            </a:r>
            <a:r>
              <a:rPr lang="en-US" i="1" baseline="30000" dirty="0" smtClean="0"/>
              <a:t>Source</a:t>
            </a:r>
            <a:r>
              <a:rPr lang="en-US" i="1" baseline="30000" dirty="0"/>
              <a:t>: VHA </a:t>
            </a:r>
            <a:r>
              <a:rPr lang="en-US" i="1" baseline="30000" dirty="0"/>
              <a:t>Administrative data, USRDS ESRD Database. Abbreviations: ESRD, end-stage renal disease; mg/</a:t>
            </a:r>
            <a:r>
              <a:rPr lang="en-US" i="1" baseline="30000" dirty="0" err="1"/>
              <a:t>dL</a:t>
            </a:r>
            <a:r>
              <a:rPr lang="en-US" i="1" baseline="30000" dirty="0"/>
              <a:t>, milligrams per deciliter</a:t>
            </a:r>
            <a:r>
              <a:rPr lang="en-US" i="1" baseline="30000" dirty="0" smtClean="0"/>
              <a:t>.</a:t>
            </a:r>
            <a:endParaRPr lang="en-US" i="1" baseline="30000" dirty="0"/>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  Figure 8.13 Trend in blood glucose level during the prelude (pre-ESRD) time over 20 calendar quarters in 49,608 veterans who transitioned to ESRD during 10/1/2007-3/31/2014. </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19</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600200" y="1444942"/>
            <a:ext cx="5943600" cy="3968115"/>
          </a:xfrm>
          <a:prstGeom prst="rect">
            <a:avLst/>
          </a:prstGeom>
        </p:spPr>
      </p:pic>
    </p:spTree>
    <p:extLst>
      <p:ext uri="{BB962C8B-B14F-4D97-AF65-F5344CB8AC3E}">
        <p14:creationId xmlns:p14="http://schemas.microsoft.com/office/powerpoint/2010/main" val="4160081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410200"/>
            <a:ext cx="7391400" cy="461665"/>
          </a:xfrm>
          <a:prstGeom prst="rect">
            <a:avLst/>
          </a:prstGeom>
        </p:spPr>
        <p:txBody>
          <a:bodyPr wrap="square">
            <a:spAutoFit/>
          </a:bodyPr>
          <a:lstStyle/>
          <a:p>
            <a:r>
              <a:rPr lang="en-US" i="1" baseline="30000" dirty="0"/>
              <a:t>Data Source: </a:t>
            </a:r>
            <a:r>
              <a:rPr lang="en-US" i="1" baseline="30000" dirty="0" smtClean="0"/>
              <a:t>VHA </a:t>
            </a:r>
            <a:r>
              <a:rPr lang="en-US" i="1" baseline="30000" dirty="0"/>
              <a:t>Administrative data, USRDS ESRD Database, CMS Medicare Inpatient and Outpatient data. </a:t>
            </a:r>
            <a:r>
              <a:rPr lang="en-US" i="1" baseline="30000" dirty="0" err="1"/>
              <a:t>Statesand</a:t>
            </a:r>
            <a:r>
              <a:rPr lang="en-US" i="1" baseline="30000" dirty="0"/>
              <a:t> territories of the United States of America</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  Figure </a:t>
            </a:r>
            <a:r>
              <a:rPr lang="en-US" sz="2800" b="1" baseline="30000" dirty="0" smtClean="0"/>
              <a:t>8.1  </a:t>
            </a:r>
            <a:r>
              <a:rPr lang="en-US" sz="2800" b="1" baseline="30000" dirty="0"/>
              <a:t>Distribution of Black incident ESRD veterans (%) among 85,505 incident ESRD veterans across states and territories of the United States, 10/1/2007-3/31/2014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362200" y="1524000"/>
            <a:ext cx="4462145" cy="3172460"/>
          </a:xfrm>
          <a:prstGeom prst="rect">
            <a:avLst/>
          </a:prstGeom>
        </p:spPr>
      </p:pic>
    </p:spTree>
    <p:extLst>
      <p:ext uri="{BB962C8B-B14F-4D97-AF65-F5344CB8AC3E}">
        <p14:creationId xmlns:p14="http://schemas.microsoft.com/office/powerpoint/2010/main" val="1993735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715000"/>
            <a:ext cx="7391400" cy="461665"/>
          </a:xfrm>
          <a:prstGeom prst="rect">
            <a:avLst/>
          </a:prstGeom>
        </p:spPr>
        <p:txBody>
          <a:bodyPr wrap="square">
            <a:spAutoFit/>
          </a:bodyPr>
          <a:lstStyle/>
          <a:p>
            <a:r>
              <a:rPr lang="en-US" i="1" baseline="30000" dirty="0"/>
              <a:t>Data Source: </a:t>
            </a:r>
            <a:r>
              <a:rPr lang="en-US" i="1" baseline="30000" dirty="0"/>
              <a:t>Kaiser Permanente Southern California Electronic  Health Records. </a:t>
            </a:r>
            <a:r>
              <a:rPr lang="en-US" i="1" baseline="30000" dirty="0"/>
              <a:t>Abbreviations: ESRD, end-stage renal disease</a:t>
            </a:r>
            <a:r>
              <a:rPr lang="en-US" i="1" baseline="30000" dirty="0" smtClean="0"/>
              <a:t>.</a:t>
            </a:r>
            <a:endParaRPr lang="en-US" i="1" baseline="30000" dirty="0"/>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  Figure 8.14 Annualized unadjusted mortality rate of the 8,038 incident ESRD patients who transitioned to ESRD during 1/1/2007-12/31/2013 who were followed for up to 24 months (N=8,038) </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20</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998027" y="1197927"/>
            <a:ext cx="5147945" cy="4462145"/>
          </a:xfrm>
          <a:prstGeom prst="rect">
            <a:avLst/>
          </a:prstGeom>
        </p:spPr>
      </p:pic>
    </p:spTree>
    <p:extLst>
      <p:ext uri="{BB962C8B-B14F-4D97-AF65-F5344CB8AC3E}">
        <p14:creationId xmlns:p14="http://schemas.microsoft.com/office/powerpoint/2010/main" val="4160081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410200"/>
            <a:ext cx="7391400" cy="461665"/>
          </a:xfrm>
          <a:prstGeom prst="rect">
            <a:avLst/>
          </a:prstGeom>
        </p:spPr>
        <p:txBody>
          <a:bodyPr wrap="square">
            <a:spAutoFit/>
          </a:bodyPr>
          <a:lstStyle/>
          <a:p>
            <a:r>
              <a:rPr lang="en-US" i="1" baseline="30000" dirty="0"/>
              <a:t>Data Source: </a:t>
            </a:r>
            <a:r>
              <a:rPr lang="en-US" i="1" baseline="30000" dirty="0"/>
              <a:t>Kaiser Permanente Southern California Electronic  Health Records. Abbreviations: ESRD, end-stage renal disease; mg/</a:t>
            </a:r>
            <a:r>
              <a:rPr lang="en-US" i="1" baseline="30000" dirty="0" err="1"/>
              <a:t>dL</a:t>
            </a:r>
            <a:r>
              <a:rPr lang="en-US" i="1" baseline="30000" dirty="0"/>
              <a:t>, milligrams per deciliter; p, percentile</a:t>
            </a:r>
            <a:r>
              <a:rPr lang="en-US" i="1" baseline="30000" dirty="0" smtClean="0"/>
              <a:t>.</a:t>
            </a:r>
            <a:endParaRPr lang="en-US" i="1" baseline="30000" dirty="0"/>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  Figure 8.15  Trend in serum creatinine level during the prelude (pre-ESRD) period over 20 calendar quarters among 7,885 patients who transitioned to dialysis during 1/1/2007-12/31/2013 </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21</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536382" y="1828800"/>
            <a:ext cx="6071235" cy="3108960"/>
          </a:xfrm>
          <a:prstGeom prst="rect">
            <a:avLst/>
          </a:prstGeom>
        </p:spPr>
      </p:pic>
    </p:spTree>
    <p:extLst>
      <p:ext uri="{BB962C8B-B14F-4D97-AF65-F5344CB8AC3E}">
        <p14:creationId xmlns:p14="http://schemas.microsoft.com/office/powerpoint/2010/main" val="4160081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410200"/>
            <a:ext cx="7391400" cy="646331"/>
          </a:xfrm>
          <a:prstGeom prst="rect">
            <a:avLst/>
          </a:prstGeom>
        </p:spPr>
        <p:txBody>
          <a:bodyPr wrap="square">
            <a:spAutoFit/>
          </a:bodyPr>
          <a:lstStyle/>
          <a:p>
            <a:r>
              <a:rPr lang="en-US" i="1" baseline="30000" dirty="0"/>
              <a:t>Data Source: </a:t>
            </a:r>
            <a:r>
              <a:rPr lang="en-US" i="1" baseline="30000" dirty="0"/>
              <a:t>Kaiser Permanente Southern California Electronic  Health Records. Abbreviations: </a:t>
            </a:r>
            <a:r>
              <a:rPr lang="en-US" i="1" baseline="30000" dirty="0" err="1"/>
              <a:t>eGFR</a:t>
            </a:r>
            <a:r>
              <a:rPr lang="en-US" i="1" baseline="30000" dirty="0"/>
              <a:t>; estimated glomerular filtration rate ;ESRD, end-stage renal disease; mL/min/1.73m2, milliliter per minute per 1.73 meters squared; p, percentile</a:t>
            </a:r>
            <a:r>
              <a:rPr lang="en-US" i="1" baseline="30000" dirty="0" smtClean="0"/>
              <a:t>.</a:t>
            </a:r>
            <a:endParaRPr lang="en-US" i="1" baseline="30000" dirty="0"/>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  Figure 8.16 Trend in </a:t>
            </a:r>
            <a:r>
              <a:rPr lang="en-US" sz="2800" b="1" baseline="30000" dirty="0" err="1"/>
              <a:t>eGFR</a:t>
            </a:r>
            <a:r>
              <a:rPr lang="en-US" sz="2800" b="1" baseline="30000" dirty="0"/>
              <a:t> during the prelude (pre-ESRD) period over 20 calendar quarters among 7,885 patients who transitioned to dialysis during 1/1/2007-12/31/2013</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22</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536382" y="1847215"/>
            <a:ext cx="6071235" cy="3163570"/>
          </a:xfrm>
          <a:prstGeom prst="rect">
            <a:avLst/>
          </a:prstGeom>
        </p:spPr>
      </p:pic>
    </p:spTree>
    <p:extLst>
      <p:ext uri="{BB962C8B-B14F-4D97-AF65-F5344CB8AC3E}">
        <p14:creationId xmlns:p14="http://schemas.microsoft.com/office/powerpoint/2010/main" val="4160081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486400"/>
            <a:ext cx="7391400" cy="646331"/>
          </a:xfrm>
          <a:prstGeom prst="rect">
            <a:avLst/>
          </a:prstGeom>
        </p:spPr>
        <p:txBody>
          <a:bodyPr wrap="square">
            <a:spAutoFit/>
          </a:bodyPr>
          <a:lstStyle/>
          <a:p>
            <a:r>
              <a:rPr lang="en-US" i="1" baseline="30000" dirty="0"/>
              <a:t>Data Source: </a:t>
            </a:r>
            <a:r>
              <a:rPr lang="en-US" i="1" baseline="30000" dirty="0"/>
              <a:t>Kaiser Permanente Southern California Electronic  Health Records. Abbreviations: </a:t>
            </a:r>
            <a:r>
              <a:rPr lang="en-US" i="1" baseline="30000" dirty="0" err="1"/>
              <a:t>eGFR</a:t>
            </a:r>
            <a:r>
              <a:rPr lang="en-US" i="1" baseline="30000" dirty="0"/>
              <a:t>; estimated glomerular filtration rate ;ESRD, end-stage renal disease; mL/min/1.73m2, milliliter per minute per 1.73 meters squared</a:t>
            </a:r>
            <a:r>
              <a:rPr lang="en-US" i="1" baseline="30000" dirty="0" smtClean="0"/>
              <a:t>.</a:t>
            </a:r>
            <a:endParaRPr lang="en-US" i="1" baseline="30000" dirty="0"/>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  </a:t>
            </a:r>
            <a:r>
              <a:rPr lang="en-US" sz="2800" b="1" baseline="30000" dirty="0"/>
              <a:t>Figure 8.17  Age-at-incidence stratified trends in </a:t>
            </a:r>
            <a:r>
              <a:rPr lang="en-US" sz="2800" b="1" baseline="30000" dirty="0" err="1"/>
              <a:t>eGFR</a:t>
            </a:r>
            <a:r>
              <a:rPr lang="en-US" sz="2800" b="1" baseline="30000" dirty="0"/>
              <a:t> during the prelude (pre-ESRD) period over 20 calendar quarters among 7,885 patients who transitioned to dialysis during 1/1/2007-12/31/2013</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23</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171700" y="1582102"/>
            <a:ext cx="4800600" cy="3693795"/>
          </a:xfrm>
          <a:prstGeom prst="rect">
            <a:avLst/>
          </a:prstGeom>
        </p:spPr>
      </p:pic>
    </p:spTree>
    <p:extLst>
      <p:ext uri="{BB962C8B-B14F-4D97-AF65-F5344CB8AC3E}">
        <p14:creationId xmlns:p14="http://schemas.microsoft.com/office/powerpoint/2010/main" val="4160081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457200" y="274638"/>
            <a:ext cx="8229600" cy="868362"/>
          </a:xfrm>
        </p:spPr>
        <p:txBody>
          <a:bodyPr/>
          <a:lstStyle/>
          <a:p>
            <a:pPr>
              <a:spcBef>
                <a:spcPts val="0"/>
              </a:spcBef>
            </a:pPr>
            <a:r>
              <a:rPr lang="en-US" sz="2800" b="1" baseline="30000" dirty="0">
                <a:ea typeface="+mn-ea"/>
                <a:cs typeface="+mn-cs"/>
              </a:rPr>
              <a:t> Figure </a:t>
            </a:r>
            <a:r>
              <a:rPr lang="en-US" sz="2800" b="1" baseline="30000" dirty="0" smtClean="0">
                <a:ea typeface="+mn-ea"/>
                <a:cs typeface="+mn-cs"/>
              </a:rPr>
              <a:t>8.18 </a:t>
            </a:r>
            <a:r>
              <a:rPr lang="en-US" sz="2800" b="1" baseline="30000" dirty="0">
                <a:ea typeface="+mn-ea"/>
                <a:cs typeface="+mn-cs"/>
              </a:rPr>
              <a:t>Trend </a:t>
            </a:r>
            <a:r>
              <a:rPr lang="en-US" sz="2800" b="1" baseline="30000" dirty="0">
                <a:ea typeface="+mn-ea"/>
                <a:cs typeface="+mn-cs"/>
              </a:rPr>
              <a:t>in hemoglobin levels (g/</a:t>
            </a:r>
            <a:r>
              <a:rPr lang="en-US" sz="2800" b="1" baseline="30000" dirty="0" err="1">
                <a:ea typeface="+mn-ea"/>
                <a:cs typeface="+mn-cs"/>
              </a:rPr>
              <a:t>dL</a:t>
            </a:r>
            <a:r>
              <a:rPr lang="en-US" sz="2800" b="1" baseline="30000" dirty="0">
                <a:ea typeface="+mn-ea"/>
                <a:cs typeface="+mn-cs"/>
              </a:rPr>
              <a:t>) over 8 calendar quarters each in the prelude (pre-ESRD) and vintage (post-ESRD) periods among 8,038 patients who transitioned to ESRD during 1/1/2007-12/31/2013 </a:t>
            </a:r>
          </a:p>
        </p:txBody>
      </p:sp>
      <p:sp>
        <p:nvSpPr>
          <p:cNvPr id="5" name="Footer Placeholder 4"/>
          <p:cNvSpPr>
            <a:spLocks noGrp="1"/>
          </p:cNvSpPr>
          <p:nvPr>
            <p:ph type="ftr" sz="quarter" idx="10"/>
          </p:nvPr>
        </p:nvSpPr>
        <p:spPr/>
        <p:txBody>
          <a:bodyPr/>
          <a:lstStyle/>
          <a:p>
            <a:r>
              <a:rPr lang="en-US" smtClean="0"/>
              <a:t>2016 Annual Data Report, Vol 1, CKD, Ch 2</a:t>
            </a:r>
            <a:endParaRPr lang="en-US" dirty="0"/>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600200"/>
            <a:ext cx="5229184" cy="3657600"/>
          </a:xfrm>
          <a:prstGeom prst="rect">
            <a:avLst/>
          </a:prstGeom>
        </p:spPr>
      </p:pic>
      <p:sp>
        <p:nvSpPr>
          <p:cNvPr id="7" name="Rectangle 6"/>
          <p:cNvSpPr/>
          <p:nvPr/>
        </p:nvSpPr>
        <p:spPr>
          <a:xfrm>
            <a:off x="1007533" y="5412432"/>
            <a:ext cx="6781800" cy="461665"/>
          </a:xfrm>
          <a:prstGeom prst="rect">
            <a:avLst/>
          </a:prstGeom>
        </p:spPr>
        <p:txBody>
          <a:bodyPr wrap="square">
            <a:spAutoFit/>
          </a:bodyPr>
          <a:lstStyle/>
          <a:p>
            <a:r>
              <a:rPr lang="en-US" i="1" baseline="30000" dirty="0"/>
              <a:t>Data source: Kaiser Permanente Southern California Electronic  Health Records. Abbreviations: ESRD, end-stage renal disease; g/</a:t>
            </a:r>
            <a:r>
              <a:rPr lang="en-US" i="1" baseline="30000" dirty="0" err="1"/>
              <a:t>dL</a:t>
            </a:r>
            <a:r>
              <a:rPr lang="en-US" i="1" baseline="30000" dirty="0"/>
              <a:t>, grams per deciliter; p, percentile.</a:t>
            </a:r>
          </a:p>
        </p:txBody>
      </p:sp>
    </p:spTree>
    <p:extLst>
      <p:ext uri="{BB962C8B-B14F-4D97-AF65-F5344CB8AC3E}">
        <p14:creationId xmlns:p14="http://schemas.microsoft.com/office/powerpoint/2010/main" val="2506665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a:xfrm>
            <a:off x="457200" y="274638"/>
            <a:ext cx="8229600" cy="944562"/>
          </a:xfrm>
        </p:spPr>
        <p:txBody>
          <a:bodyPr/>
          <a:lstStyle/>
          <a:p>
            <a:r>
              <a:rPr lang="en-US" sz="2800" b="1" baseline="30000" dirty="0">
                <a:ea typeface="+mn-ea"/>
                <a:cs typeface="+mn-cs"/>
              </a:rPr>
              <a:t>Figure </a:t>
            </a:r>
            <a:r>
              <a:rPr lang="en-US" sz="2800" b="1" baseline="30000" dirty="0">
                <a:ea typeface="+mn-ea"/>
                <a:cs typeface="+mn-cs"/>
              </a:rPr>
              <a:t>8.19 Trend </a:t>
            </a:r>
            <a:r>
              <a:rPr lang="en-US" sz="2800" b="1" baseline="30000" dirty="0">
                <a:ea typeface="+mn-ea"/>
                <a:cs typeface="+mn-cs"/>
              </a:rPr>
              <a:t>in HgbA1C levels (% of total </a:t>
            </a:r>
            <a:r>
              <a:rPr lang="en-US" sz="2800" b="1" baseline="30000" dirty="0" err="1">
                <a:ea typeface="+mn-ea"/>
                <a:cs typeface="+mn-cs"/>
              </a:rPr>
              <a:t>Hgb</a:t>
            </a:r>
            <a:r>
              <a:rPr lang="en-US" sz="2800" b="1" baseline="30000" dirty="0">
                <a:ea typeface="+mn-ea"/>
                <a:cs typeface="+mn-cs"/>
              </a:rPr>
              <a:t>) over 8 calendar quarters each in the prelude (pre-ESRD) and vintage (post-ESRD) periods among 8,038 patients who transitioned to ESRD during 1/1/2007-12/31/2013 </a:t>
            </a:r>
          </a:p>
        </p:txBody>
      </p:sp>
      <p:sp>
        <p:nvSpPr>
          <p:cNvPr id="5" name="Footer Placeholder 4"/>
          <p:cNvSpPr>
            <a:spLocks noGrp="1"/>
          </p:cNvSpPr>
          <p:nvPr>
            <p:ph type="ftr" sz="quarter" idx="10"/>
          </p:nvPr>
        </p:nvSpPr>
        <p:spPr/>
        <p:txBody>
          <a:bodyPr/>
          <a:lstStyle/>
          <a:p>
            <a:r>
              <a:rPr lang="en-US" smtClean="0"/>
              <a:t>2016 Annual Data Report, Vol 1, CKD, Ch 2</a:t>
            </a:r>
            <a:endParaRPr lang="en-US" dirty="0"/>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600200"/>
            <a:ext cx="4848184" cy="3657600"/>
          </a:xfrm>
          <a:prstGeom prst="rect">
            <a:avLst/>
          </a:prstGeom>
        </p:spPr>
      </p:pic>
      <p:sp>
        <p:nvSpPr>
          <p:cNvPr id="7" name="Rectangle 6"/>
          <p:cNvSpPr/>
          <p:nvPr/>
        </p:nvSpPr>
        <p:spPr>
          <a:xfrm>
            <a:off x="990600" y="5410200"/>
            <a:ext cx="6781800" cy="461665"/>
          </a:xfrm>
          <a:prstGeom prst="rect">
            <a:avLst/>
          </a:prstGeom>
        </p:spPr>
        <p:txBody>
          <a:bodyPr wrap="square">
            <a:spAutoFit/>
          </a:bodyPr>
          <a:lstStyle/>
          <a:p>
            <a:r>
              <a:rPr lang="en-US" i="1" baseline="30000" dirty="0"/>
              <a:t>Data source: Kaiser Permanente Southern California Electronic  Health Records. Abbreviations: HbA1C, hemoglobin A1C; </a:t>
            </a:r>
            <a:r>
              <a:rPr lang="en-US" i="1" baseline="30000" dirty="0" err="1"/>
              <a:t>Hb</a:t>
            </a:r>
            <a:r>
              <a:rPr lang="en-US" i="1" baseline="30000" dirty="0"/>
              <a:t>, hemoglobin; ESRD, end-stage renal disease ; p, percentile.</a:t>
            </a:r>
          </a:p>
        </p:txBody>
      </p:sp>
    </p:spTree>
    <p:extLst>
      <p:ext uri="{BB962C8B-B14F-4D97-AF65-F5344CB8AC3E}">
        <p14:creationId xmlns:p14="http://schemas.microsoft.com/office/powerpoint/2010/main" val="1267534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3" name="Title 2"/>
          <p:cNvSpPr>
            <a:spLocks noGrp="1"/>
          </p:cNvSpPr>
          <p:nvPr>
            <p:ph type="title"/>
          </p:nvPr>
        </p:nvSpPr>
        <p:spPr>
          <a:xfrm>
            <a:off x="457200" y="274638"/>
            <a:ext cx="8229600" cy="868362"/>
          </a:xfrm>
        </p:spPr>
        <p:txBody>
          <a:bodyPr/>
          <a:lstStyle/>
          <a:p>
            <a:r>
              <a:rPr lang="en-US" sz="2800" b="1" baseline="30000" dirty="0">
                <a:ea typeface="+mn-ea"/>
                <a:cs typeface="+mn-cs"/>
              </a:rPr>
              <a:t>Figure </a:t>
            </a:r>
            <a:r>
              <a:rPr lang="en-US" sz="2800" b="1" baseline="30000" dirty="0" smtClean="0">
                <a:ea typeface="+mn-ea"/>
                <a:cs typeface="+mn-cs"/>
              </a:rPr>
              <a:t>8.20 </a:t>
            </a:r>
            <a:r>
              <a:rPr lang="en-US" sz="2800" b="1" baseline="30000" dirty="0">
                <a:ea typeface="+mn-ea"/>
                <a:cs typeface="+mn-cs"/>
              </a:rPr>
              <a:t>Trend in phosphorus levels (mg/</a:t>
            </a:r>
            <a:r>
              <a:rPr lang="en-US" sz="2800" b="1" baseline="30000" dirty="0" err="1">
                <a:ea typeface="+mn-ea"/>
                <a:cs typeface="+mn-cs"/>
              </a:rPr>
              <a:t>dL</a:t>
            </a:r>
            <a:r>
              <a:rPr lang="en-US" sz="2800" b="1" baseline="30000" dirty="0">
                <a:ea typeface="+mn-ea"/>
                <a:cs typeface="+mn-cs"/>
              </a:rPr>
              <a:t>) over 8 calendar quarters each in the prelude (pre-ESRD) and vintage (post-ESRD) periods among 8,038 patients who transitioned to </a:t>
            </a:r>
            <a:r>
              <a:rPr lang="en-US" sz="2800" b="1" baseline="30000" dirty="0" smtClean="0">
                <a:ea typeface="+mn-ea"/>
                <a:cs typeface="+mn-cs"/>
              </a:rPr>
              <a:t>ESRD during </a:t>
            </a:r>
            <a:r>
              <a:rPr lang="en-US" sz="2800" b="1" baseline="30000" dirty="0">
                <a:ea typeface="+mn-ea"/>
                <a:cs typeface="+mn-cs"/>
              </a:rPr>
              <a:t>1/1/2007-12/31/2013 </a:t>
            </a:r>
          </a:p>
        </p:txBody>
      </p:sp>
      <p:sp>
        <p:nvSpPr>
          <p:cNvPr id="5" name="Footer Placeholder 4"/>
          <p:cNvSpPr>
            <a:spLocks noGrp="1"/>
          </p:cNvSpPr>
          <p:nvPr>
            <p:ph type="ftr" sz="quarter" idx="10"/>
          </p:nvPr>
        </p:nvSpPr>
        <p:spPr/>
        <p:txBody>
          <a:bodyPr/>
          <a:lstStyle/>
          <a:p>
            <a:r>
              <a:rPr lang="en-US" smtClean="0"/>
              <a:t>2016 Annual Data Report, Vol 1, CKD, Ch 2</a:t>
            </a: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2171700" y="1447800"/>
            <a:ext cx="4800600" cy="3693795"/>
          </a:xfrm>
          <a:prstGeom prst="rect">
            <a:avLst/>
          </a:prstGeom>
        </p:spPr>
      </p:pic>
      <p:sp>
        <p:nvSpPr>
          <p:cNvPr id="8" name="Rectangle 7"/>
          <p:cNvSpPr/>
          <p:nvPr/>
        </p:nvSpPr>
        <p:spPr>
          <a:xfrm>
            <a:off x="1634067" y="5438463"/>
            <a:ext cx="6172200" cy="646331"/>
          </a:xfrm>
          <a:prstGeom prst="rect">
            <a:avLst/>
          </a:prstGeom>
        </p:spPr>
        <p:txBody>
          <a:bodyPr wrap="square">
            <a:spAutoFit/>
          </a:bodyPr>
          <a:lstStyle/>
          <a:p>
            <a:r>
              <a:rPr lang="en-US" i="1" baseline="30000" dirty="0"/>
              <a:t>Data source: Kaiser Permanente Southern California Electronic  Health Records. Abbreviations: ESRD, end-stage renal </a:t>
            </a:r>
            <a:r>
              <a:rPr lang="en-US" i="1" baseline="30000" dirty="0" err="1"/>
              <a:t>disease;mg</a:t>
            </a:r>
            <a:r>
              <a:rPr lang="en-US" i="1" baseline="30000" dirty="0"/>
              <a:t>/</a:t>
            </a:r>
            <a:r>
              <a:rPr lang="en-US" i="1" baseline="30000" dirty="0" err="1"/>
              <a:t>dL</a:t>
            </a:r>
            <a:r>
              <a:rPr lang="en-US" i="1" baseline="30000" dirty="0"/>
              <a:t>, milligrams per deciliter; p, percentile.</a:t>
            </a:r>
            <a:br>
              <a:rPr lang="en-US" i="1" baseline="30000" dirty="0"/>
            </a:br>
            <a:endParaRPr lang="en-US" i="1" baseline="30000" dirty="0"/>
          </a:p>
        </p:txBody>
      </p:sp>
    </p:spTree>
    <p:extLst>
      <p:ext uri="{BB962C8B-B14F-4D97-AF65-F5344CB8AC3E}">
        <p14:creationId xmlns:p14="http://schemas.microsoft.com/office/powerpoint/2010/main" val="648824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3" name="Title 2"/>
          <p:cNvSpPr>
            <a:spLocks noGrp="1"/>
          </p:cNvSpPr>
          <p:nvPr>
            <p:ph type="title"/>
          </p:nvPr>
        </p:nvSpPr>
        <p:spPr>
          <a:xfrm>
            <a:off x="457200" y="274638"/>
            <a:ext cx="8229600" cy="868362"/>
          </a:xfrm>
        </p:spPr>
        <p:txBody>
          <a:bodyPr/>
          <a:lstStyle/>
          <a:p>
            <a:r>
              <a:rPr lang="en-US" sz="2800" b="1" baseline="30000" dirty="0">
                <a:ea typeface="+mn-ea"/>
                <a:cs typeface="+mn-cs"/>
              </a:rPr>
              <a:t>Figure </a:t>
            </a:r>
            <a:r>
              <a:rPr lang="en-US" sz="2800" b="1" baseline="30000" dirty="0">
                <a:ea typeface="+mn-ea"/>
                <a:cs typeface="+mn-cs"/>
              </a:rPr>
              <a:t>8.21 </a:t>
            </a:r>
            <a:r>
              <a:rPr lang="en-US" sz="2800" b="1" baseline="30000" dirty="0">
                <a:ea typeface="+mn-ea"/>
                <a:cs typeface="+mn-cs"/>
              </a:rPr>
              <a:t>Trend in PTH levels (</a:t>
            </a:r>
            <a:r>
              <a:rPr lang="en-US" sz="2800" b="1" baseline="30000" dirty="0" err="1">
                <a:ea typeface="+mn-ea"/>
                <a:cs typeface="+mn-cs"/>
              </a:rPr>
              <a:t>pg</a:t>
            </a:r>
            <a:r>
              <a:rPr lang="en-US" sz="2800" b="1" baseline="30000" dirty="0">
                <a:ea typeface="+mn-ea"/>
                <a:cs typeface="+mn-cs"/>
              </a:rPr>
              <a:t>/mL) over 8 calendar quarters each in the prelude (pre-ESRD) and vintage (post-ESRD) periods among 8,038 patients who transitioned to ESRD </a:t>
            </a:r>
            <a:r>
              <a:rPr lang="en-US" sz="2800" b="1" baseline="30000" dirty="0" smtClean="0">
                <a:ea typeface="+mn-ea"/>
                <a:cs typeface="+mn-cs"/>
              </a:rPr>
              <a:t>during </a:t>
            </a:r>
            <a:r>
              <a:rPr lang="en-US" sz="2800" b="1" baseline="30000" dirty="0">
                <a:ea typeface="+mn-ea"/>
                <a:cs typeface="+mn-cs"/>
              </a:rPr>
              <a:t>1/1/2007-12/31/2013 </a:t>
            </a:r>
          </a:p>
        </p:txBody>
      </p:sp>
      <p:sp>
        <p:nvSpPr>
          <p:cNvPr id="5" name="Footer Placeholder 4"/>
          <p:cNvSpPr>
            <a:spLocks noGrp="1"/>
          </p:cNvSpPr>
          <p:nvPr>
            <p:ph type="ftr" sz="quarter" idx="10"/>
          </p:nvPr>
        </p:nvSpPr>
        <p:spPr/>
        <p:txBody>
          <a:bodyPr/>
          <a:lstStyle/>
          <a:p>
            <a:r>
              <a:rPr lang="en-US" smtClean="0"/>
              <a:t>2016 Annual Data Report, Vol 1, CKD, Ch 2</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171700" y="1447800"/>
            <a:ext cx="4800600" cy="3693795"/>
          </a:xfrm>
          <a:prstGeom prst="rect">
            <a:avLst/>
          </a:prstGeom>
        </p:spPr>
      </p:pic>
      <p:sp>
        <p:nvSpPr>
          <p:cNvPr id="7" name="Rectangle 6"/>
          <p:cNvSpPr/>
          <p:nvPr/>
        </p:nvSpPr>
        <p:spPr>
          <a:xfrm>
            <a:off x="1447800" y="5488632"/>
            <a:ext cx="6553200" cy="461665"/>
          </a:xfrm>
          <a:prstGeom prst="rect">
            <a:avLst/>
          </a:prstGeom>
        </p:spPr>
        <p:txBody>
          <a:bodyPr wrap="square">
            <a:spAutoFit/>
          </a:bodyPr>
          <a:lstStyle/>
          <a:p>
            <a:r>
              <a:rPr lang="en-US" i="1" baseline="30000" dirty="0"/>
              <a:t>Data source: Kaiser Permanente Southern California Electronic  Health Records. Abbreviations: PTH, parathyroid hormone; ESRD, end-stage renal disease; </a:t>
            </a:r>
            <a:r>
              <a:rPr lang="en-US" i="1" baseline="30000" dirty="0" err="1"/>
              <a:t>pg</a:t>
            </a:r>
            <a:r>
              <a:rPr lang="en-US" i="1" baseline="30000" dirty="0"/>
              <a:t>/</a:t>
            </a:r>
            <a:r>
              <a:rPr lang="en-US" i="1" baseline="30000" dirty="0" err="1"/>
              <a:t>dL</a:t>
            </a:r>
            <a:r>
              <a:rPr lang="en-US" i="1" baseline="30000" dirty="0"/>
              <a:t>, </a:t>
            </a:r>
            <a:r>
              <a:rPr lang="en-US" i="1" baseline="30000" dirty="0" err="1"/>
              <a:t>picograms</a:t>
            </a:r>
            <a:r>
              <a:rPr lang="en-US" i="1" baseline="30000" dirty="0"/>
              <a:t> per deciliter; p, percentile</a:t>
            </a:r>
            <a:r>
              <a:rPr lang="en-US" i="1" baseline="30000" dirty="0" smtClean="0"/>
              <a:t>.</a:t>
            </a:r>
            <a:endParaRPr lang="en-US" i="1" baseline="30000" dirty="0"/>
          </a:p>
        </p:txBody>
      </p:sp>
    </p:spTree>
    <p:extLst>
      <p:ext uri="{BB962C8B-B14F-4D97-AF65-F5344CB8AC3E}">
        <p14:creationId xmlns:p14="http://schemas.microsoft.com/office/powerpoint/2010/main" val="3443770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3" name="Title 2"/>
          <p:cNvSpPr>
            <a:spLocks noGrp="1"/>
          </p:cNvSpPr>
          <p:nvPr>
            <p:ph type="title"/>
          </p:nvPr>
        </p:nvSpPr>
        <p:spPr>
          <a:xfrm>
            <a:off x="457200" y="274638"/>
            <a:ext cx="8229600" cy="944562"/>
          </a:xfrm>
        </p:spPr>
        <p:txBody>
          <a:bodyPr/>
          <a:lstStyle/>
          <a:p>
            <a:r>
              <a:rPr lang="en-US" sz="2800" b="1" baseline="30000" dirty="0">
                <a:ea typeface="+mn-ea"/>
                <a:cs typeface="+mn-cs"/>
              </a:rPr>
              <a:t>Figure </a:t>
            </a:r>
            <a:r>
              <a:rPr lang="en-US" sz="2800" b="1" baseline="30000" dirty="0">
                <a:ea typeface="+mn-ea"/>
                <a:cs typeface="+mn-cs"/>
              </a:rPr>
              <a:t>8.22 </a:t>
            </a:r>
            <a:r>
              <a:rPr lang="en-US" sz="2800" b="1" baseline="30000" dirty="0">
                <a:ea typeface="+mn-ea"/>
                <a:cs typeface="+mn-cs"/>
              </a:rPr>
              <a:t>Trend in albumin levels (g/</a:t>
            </a:r>
            <a:r>
              <a:rPr lang="en-US" sz="2800" b="1" baseline="30000" dirty="0" err="1">
                <a:ea typeface="+mn-ea"/>
                <a:cs typeface="+mn-cs"/>
              </a:rPr>
              <a:t>dL</a:t>
            </a:r>
            <a:r>
              <a:rPr lang="en-US" sz="2800" b="1" baseline="30000" dirty="0">
                <a:ea typeface="+mn-ea"/>
                <a:cs typeface="+mn-cs"/>
              </a:rPr>
              <a:t>) over 8 calendar quarters each in the prelude (pre-ESRD) and vintage (post-ESRD) periods among 8,038 patients who transitioned to ESRD during 1/1/2007-12/31/2013</a:t>
            </a:r>
          </a:p>
        </p:txBody>
      </p:sp>
      <p:sp>
        <p:nvSpPr>
          <p:cNvPr id="5" name="Footer Placeholder 4"/>
          <p:cNvSpPr>
            <a:spLocks noGrp="1"/>
          </p:cNvSpPr>
          <p:nvPr>
            <p:ph type="ftr" sz="quarter" idx="10"/>
          </p:nvPr>
        </p:nvSpPr>
        <p:spPr/>
        <p:txBody>
          <a:bodyPr/>
          <a:lstStyle/>
          <a:p>
            <a:r>
              <a:rPr lang="en-US" smtClean="0"/>
              <a:t>2016 Annual Data Report, Vol 1, CKD, Ch 2</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171700" y="1447800"/>
            <a:ext cx="4800600" cy="3693795"/>
          </a:xfrm>
          <a:prstGeom prst="rect">
            <a:avLst/>
          </a:prstGeom>
        </p:spPr>
      </p:pic>
      <p:sp>
        <p:nvSpPr>
          <p:cNvPr id="7" name="Rectangle 6"/>
          <p:cNvSpPr/>
          <p:nvPr/>
        </p:nvSpPr>
        <p:spPr>
          <a:xfrm>
            <a:off x="1761067" y="5372427"/>
            <a:ext cx="5791200" cy="461665"/>
          </a:xfrm>
          <a:prstGeom prst="rect">
            <a:avLst/>
          </a:prstGeom>
        </p:spPr>
        <p:txBody>
          <a:bodyPr wrap="square">
            <a:spAutoFit/>
          </a:bodyPr>
          <a:lstStyle/>
          <a:p>
            <a:r>
              <a:rPr lang="en-US" i="1" baseline="30000" dirty="0"/>
              <a:t>Data source: Kaiser Permanente Southern California Electronic  Health Records. Abbreviations: ESRD, end-stage renal </a:t>
            </a:r>
            <a:r>
              <a:rPr lang="en-US" i="1" baseline="30000" dirty="0" err="1"/>
              <a:t>disease;g</a:t>
            </a:r>
            <a:r>
              <a:rPr lang="en-US" i="1" baseline="30000" dirty="0"/>
              <a:t>/</a:t>
            </a:r>
            <a:r>
              <a:rPr lang="en-US" i="1" baseline="30000" dirty="0" err="1"/>
              <a:t>dL</a:t>
            </a:r>
            <a:r>
              <a:rPr lang="en-US" i="1" baseline="30000" dirty="0"/>
              <a:t>, grams per deciliter; p, percentile.</a:t>
            </a:r>
          </a:p>
        </p:txBody>
      </p:sp>
    </p:spTree>
    <p:extLst>
      <p:ext uri="{BB962C8B-B14F-4D97-AF65-F5344CB8AC3E}">
        <p14:creationId xmlns:p14="http://schemas.microsoft.com/office/powerpoint/2010/main" val="646214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181600"/>
            <a:ext cx="7391400" cy="830997"/>
          </a:xfrm>
          <a:prstGeom prst="rect">
            <a:avLst/>
          </a:prstGeom>
        </p:spPr>
        <p:txBody>
          <a:bodyPr wrap="square">
            <a:spAutoFit/>
          </a:bodyPr>
          <a:lstStyle/>
          <a:p>
            <a:r>
              <a:rPr lang="en-US" i="1" baseline="30000" dirty="0"/>
              <a:t>Data Source: </a:t>
            </a:r>
            <a:r>
              <a:rPr lang="en-US" i="1" baseline="30000" dirty="0"/>
              <a:t>Data source: Kaiser Permanente Southern California Electronic  Health Records. Abbreviations: CHF, congestive heart failure; </a:t>
            </a:r>
            <a:r>
              <a:rPr lang="en-US" i="1" baseline="30000" dirty="0" err="1"/>
              <a:t>compl</a:t>
            </a:r>
            <a:r>
              <a:rPr lang="en-US" i="1" baseline="30000" dirty="0"/>
              <a:t>, complications; COPD, chronic obstructive pulmonary disease; CVD, cerebrovascular disease; </a:t>
            </a:r>
            <a:r>
              <a:rPr lang="en-US" i="1" baseline="30000" dirty="0" err="1"/>
              <a:t>Dz</a:t>
            </a:r>
            <a:r>
              <a:rPr lang="en-US" i="1" baseline="30000" dirty="0"/>
              <a:t>, disease; ESRD, end-stage renal disease; MI, myocardial infarction; Mod, moderate; PVD, </a:t>
            </a:r>
            <a:r>
              <a:rPr lang="en-US" i="1" baseline="30000" dirty="0" err="1"/>
              <a:t>periphral</a:t>
            </a:r>
            <a:r>
              <a:rPr lang="en-US" i="1" baseline="30000" dirty="0"/>
              <a:t> vascular disease; PUD, peptic ulcer disease; </a:t>
            </a:r>
            <a:r>
              <a:rPr lang="en-US" i="1" baseline="30000" dirty="0" err="1"/>
              <a:t>Sev</a:t>
            </a:r>
            <a:r>
              <a:rPr lang="en-US" i="1" baseline="30000" dirty="0"/>
              <a:t>, Severe</a:t>
            </a:r>
            <a:r>
              <a:rPr lang="en-US" i="1" baseline="30000" dirty="0" smtClean="0"/>
              <a:t>.</a:t>
            </a:r>
            <a:endParaRPr lang="en-US" i="1" baseline="30000" dirty="0"/>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  Figure </a:t>
            </a:r>
            <a:r>
              <a:rPr lang="en-US" sz="2800" b="1" baseline="30000" dirty="0" smtClean="0"/>
              <a:t>8.23a  </a:t>
            </a:r>
            <a:r>
              <a:rPr lang="en-US" sz="2800" b="1" baseline="30000" dirty="0"/>
              <a:t>Selected comorbid conditions for calculation of the </a:t>
            </a:r>
            <a:r>
              <a:rPr lang="en-US" sz="2800" b="1" baseline="30000" dirty="0" err="1"/>
              <a:t>Charlson</a:t>
            </a:r>
            <a:r>
              <a:rPr lang="en-US" sz="2800" b="1" baseline="30000" dirty="0"/>
              <a:t> Comorbidity Index prior to transition to ESRD 8,038 incident ESRD patients</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29</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634067" y="1371600"/>
            <a:ext cx="5943600" cy="2583180"/>
          </a:xfrm>
          <a:prstGeom prst="rect">
            <a:avLst/>
          </a:prstGeom>
        </p:spPr>
      </p:pic>
    </p:spTree>
    <p:extLst>
      <p:ext uri="{BB962C8B-B14F-4D97-AF65-F5344CB8AC3E}">
        <p14:creationId xmlns:p14="http://schemas.microsoft.com/office/powerpoint/2010/main" val="4160081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410200"/>
            <a:ext cx="7391400" cy="276999"/>
          </a:xfrm>
          <a:prstGeom prst="rect">
            <a:avLst/>
          </a:prstGeom>
        </p:spPr>
        <p:txBody>
          <a:bodyPr wrap="square">
            <a:spAutoFit/>
          </a:bodyPr>
          <a:lstStyle/>
          <a:p>
            <a:r>
              <a:rPr lang="en-US" i="1" baseline="30000" dirty="0"/>
              <a:t>Data Source: </a:t>
            </a:r>
            <a:r>
              <a:rPr lang="en-US" i="1" baseline="30000" dirty="0"/>
              <a:t>VHA Administrative data, USRDS ESRD Database. States and territories of the United States of America</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  Figure </a:t>
            </a:r>
            <a:r>
              <a:rPr lang="en-US" sz="2800" b="1" baseline="30000" dirty="0" smtClean="0"/>
              <a:t>8.2  </a:t>
            </a:r>
            <a:r>
              <a:rPr lang="en-US" sz="2800" b="1" baseline="30000" dirty="0"/>
              <a:t>Distribution of diabetes (%) as the cause of ESRD among 85,505 incident ESRD veterans across states and territories of the United States, 10/1/2007-3/31/2014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71600"/>
            <a:ext cx="4572000" cy="3429000"/>
          </a:xfrm>
          <a:prstGeom prst="rect">
            <a:avLst/>
          </a:prstGeom>
          <a:noFill/>
          <a:ln>
            <a:noFill/>
          </a:ln>
          <a:extLst/>
        </p:spPr>
      </p:pic>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410200"/>
            <a:ext cx="7391400" cy="830997"/>
          </a:xfrm>
          <a:prstGeom prst="rect">
            <a:avLst/>
          </a:prstGeom>
        </p:spPr>
        <p:txBody>
          <a:bodyPr wrap="square">
            <a:spAutoFit/>
          </a:bodyPr>
          <a:lstStyle/>
          <a:p>
            <a:r>
              <a:rPr lang="en-US" i="1" baseline="30000" dirty="0"/>
              <a:t>Data </a:t>
            </a:r>
            <a:r>
              <a:rPr lang="en-US" i="1" baseline="30000" dirty="0" smtClean="0"/>
              <a:t>Source</a:t>
            </a:r>
            <a:r>
              <a:rPr lang="en-US" i="1" baseline="30000" dirty="0" smtClean="0"/>
              <a:t>: </a:t>
            </a:r>
            <a:r>
              <a:rPr lang="en-US" i="1" baseline="30000" dirty="0"/>
              <a:t>Kaiser Permanente Southern California Electronic  Health Records. Abbreviations: CHF, congestive heart failure; </a:t>
            </a:r>
            <a:r>
              <a:rPr lang="en-US" i="1" baseline="30000" dirty="0" err="1"/>
              <a:t>compl</a:t>
            </a:r>
            <a:r>
              <a:rPr lang="en-US" i="1" baseline="30000" dirty="0"/>
              <a:t>, complications; COPD, chronic obstructive pulmonary disease; CVD, cerebrovascular disease; </a:t>
            </a:r>
            <a:r>
              <a:rPr lang="en-US" i="1" baseline="30000" dirty="0" err="1"/>
              <a:t>Dz</a:t>
            </a:r>
            <a:r>
              <a:rPr lang="en-US" i="1" baseline="30000" dirty="0"/>
              <a:t>, disease; ESRD, end-stage renal disease; MI, myocardial infarction; Mod, moderate; PVD, </a:t>
            </a:r>
            <a:r>
              <a:rPr lang="en-US" i="1" baseline="30000" dirty="0" err="1"/>
              <a:t>periphral</a:t>
            </a:r>
            <a:r>
              <a:rPr lang="en-US" i="1" baseline="30000" dirty="0"/>
              <a:t> vascular disease; PUD, peptic ulcer disease; </a:t>
            </a:r>
            <a:r>
              <a:rPr lang="en-US" i="1" baseline="30000" dirty="0" err="1"/>
              <a:t>Sev</a:t>
            </a:r>
            <a:r>
              <a:rPr lang="en-US" i="1" baseline="30000" dirty="0"/>
              <a:t>, Severe</a:t>
            </a:r>
            <a:r>
              <a:rPr lang="en-US" i="1" baseline="30000" dirty="0" smtClean="0"/>
              <a:t>.</a:t>
            </a:r>
            <a:endParaRPr lang="en-US" i="1" baseline="30000" dirty="0"/>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  Figure </a:t>
            </a:r>
            <a:r>
              <a:rPr lang="en-US" sz="2800" b="1" baseline="30000" dirty="0" smtClean="0"/>
              <a:t>8.23b  </a:t>
            </a:r>
            <a:r>
              <a:rPr lang="en-US" sz="2800" b="1" baseline="30000" dirty="0"/>
              <a:t>Selected comorbid conditions for calculation of the </a:t>
            </a:r>
            <a:r>
              <a:rPr lang="en-US" sz="2800" b="1" baseline="30000" dirty="0" err="1"/>
              <a:t>Charlson</a:t>
            </a:r>
            <a:r>
              <a:rPr lang="en-US" sz="2800" b="1" baseline="30000" dirty="0"/>
              <a:t> Comorbidity Index prior to transition to ESRD 8,038 incident ESRD patients</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30</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600200" y="2137410"/>
            <a:ext cx="5943600" cy="2583180"/>
          </a:xfrm>
          <a:prstGeom prst="rect">
            <a:avLst/>
          </a:prstGeom>
        </p:spPr>
      </p:pic>
    </p:spTree>
    <p:extLst>
      <p:ext uri="{BB962C8B-B14F-4D97-AF65-F5344CB8AC3E}">
        <p14:creationId xmlns:p14="http://schemas.microsoft.com/office/powerpoint/2010/main" val="2633569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410200"/>
            <a:ext cx="7391400" cy="276999"/>
          </a:xfrm>
          <a:prstGeom prst="rect">
            <a:avLst/>
          </a:prstGeom>
        </p:spPr>
        <p:txBody>
          <a:bodyPr wrap="square">
            <a:spAutoFit/>
          </a:bodyPr>
          <a:lstStyle/>
          <a:p>
            <a:r>
              <a:rPr lang="en-US" i="1" baseline="30000" dirty="0"/>
              <a:t>Data Source: </a:t>
            </a:r>
            <a:r>
              <a:rPr lang="en-US" i="1" baseline="30000" dirty="0"/>
              <a:t>VHA Administrative data, USRDS ESRD Database. States and territories of the United States of America.</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  Figure 8.3 Distribution of preemptive kidney transplant rates among 85,505 incident ESRD veterans across states and territories of the United States, 10/1/2007-3/31/2014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212975" y="1295400"/>
            <a:ext cx="4718050" cy="3492500"/>
          </a:xfrm>
          <a:prstGeom prst="rect">
            <a:avLst/>
          </a:prstGeom>
        </p:spPr>
      </p:pic>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562600"/>
            <a:ext cx="7391400" cy="646331"/>
          </a:xfrm>
          <a:prstGeom prst="rect">
            <a:avLst/>
          </a:prstGeom>
        </p:spPr>
        <p:txBody>
          <a:bodyPr wrap="square">
            <a:spAutoFit/>
          </a:bodyPr>
          <a:lstStyle/>
          <a:p>
            <a:r>
              <a:rPr lang="en-US" i="1" baseline="30000" dirty="0"/>
              <a:t>Data Source</a:t>
            </a:r>
            <a:r>
              <a:rPr lang="en-US" i="1" baseline="30000" dirty="0"/>
              <a:t>: VHA Administrative data, USRDS ESRD Database, CMS Medicare Inpatient and Outpatient data. Abbreviations: </a:t>
            </a:r>
            <a:r>
              <a:rPr lang="en-US" i="1" baseline="30000" dirty="0" err="1"/>
              <a:t>ESRD,end</a:t>
            </a:r>
            <a:r>
              <a:rPr lang="en-US" i="1" baseline="30000" dirty="0"/>
              <a:t>-stage renal </a:t>
            </a:r>
            <a:r>
              <a:rPr lang="en-US" i="1" baseline="30000" dirty="0" smtClean="0"/>
              <a:t>disease.</a:t>
            </a:r>
            <a:endParaRPr lang="en-US" i="1" baseline="30000" dirty="0"/>
          </a:p>
          <a:p>
            <a:endParaRPr lang="en-US" i="1" baseline="30000" dirty="0"/>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  Figure 8.4 Annualized unadjusted mortality of incident ESRD veterans who transitioned to ESRD during 10/1/2007-3/31/2014 and who were followed for up to 36 months (N=85,505)</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5</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371600" y="1140460"/>
            <a:ext cx="6400800" cy="4269740"/>
          </a:xfrm>
          <a:prstGeom prst="rect">
            <a:avLst/>
          </a:prstGeom>
        </p:spPr>
      </p:pic>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410200"/>
            <a:ext cx="7391400" cy="646331"/>
          </a:xfrm>
          <a:prstGeom prst="rect">
            <a:avLst/>
          </a:prstGeom>
        </p:spPr>
        <p:txBody>
          <a:bodyPr wrap="square">
            <a:spAutoFit/>
          </a:bodyPr>
          <a:lstStyle/>
          <a:p>
            <a:r>
              <a:rPr lang="en-US" i="1" baseline="30000" dirty="0"/>
              <a:t>Data Source: </a:t>
            </a:r>
            <a:r>
              <a:rPr lang="en-US" i="1" baseline="30000" dirty="0"/>
              <a:t>VHA Administrative data, CMS Medicare Inpatient and Outpatient data. Abbreviations: ESRD, end-stage renal disease; </a:t>
            </a:r>
            <a:r>
              <a:rPr lang="en-US" i="1" baseline="30000" dirty="0" err="1"/>
              <a:t>mo</a:t>
            </a:r>
            <a:r>
              <a:rPr lang="en-US" i="1" baseline="30000" dirty="0"/>
              <a:t>, month.</a:t>
            </a:r>
          </a:p>
          <a:p>
            <a:endParaRPr lang="en-US" i="1" baseline="30000" dirty="0"/>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  Figure 8.5 Prescribed medication to incident ESRD veterans who transitioned to ESRD during 10/1/2007-3/31/2014, with data up to -36 months prior to transition (prelude) and up to +36 months after transition (vintage) (data were abstracted from 68,435 veterans)</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6</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600200" y="1906587"/>
            <a:ext cx="5943600" cy="3044825"/>
          </a:xfrm>
          <a:prstGeom prst="rect">
            <a:avLst/>
          </a:prstGeom>
        </p:spPr>
      </p:pic>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105400"/>
            <a:ext cx="7391400" cy="1015663"/>
          </a:xfrm>
          <a:prstGeom prst="rect">
            <a:avLst/>
          </a:prstGeom>
        </p:spPr>
        <p:txBody>
          <a:bodyPr wrap="square">
            <a:spAutoFit/>
          </a:bodyPr>
          <a:lstStyle/>
          <a:p>
            <a:r>
              <a:rPr lang="en-US" i="1" baseline="30000" dirty="0"/>
              <a:t>Data Source: </a:t>
            </a:r>
            <a:r>
              <a:rPr lang="en-US" i="1" baseline="30000" dirty="0"/>
              <a:t>VHA Administrative data, CMS Medicare Inpatient and Outpatient data. *Data on EPO, iron and active vitamin D medication use in the vintage period were affected by these medications being administered in commercial HD units and were therefore were probably not well-captured by either CMS or VA databases. Abbreviations: ESRD, end-stage renal disease; </a:t>
            </a:r>
            <a:r>
              <a:rPr lang="en-US" i="1" baseline="30000" dirty="0" err="1"/>
              <a:t>mo</a:t>
            </a:r>
            <a:r>
              <a:rPr lang="en-US" i="1" baseline="30000" dirty="0"/>
              <a:t>, month; </a:t>
            </a:r>
            <a:r>
              <a:rPr lang="en-US" i="1" baseline="30000" dirty="0" err="1"/>
              <a:t>Ch</a:t>
            </a:r>
            <a:r>
              <a:rPr lang="en-US" i="1" baseline="30000" dirty="0"/>
              <a:t>, channel, </a:t>
            </a:r>
            <a:r>
              <a:rPr lang="en-US" i="1" baseline="30000" dirty="0" err="1"/>
              <a:t>Hyperglyc</a:t>
            </a:r>
            <a:r>
              <a:rPr lang="en-US" i="1" baseline="30000" dirty="0"/>
              <a:t>, </a:t>
            </a:r>
            <a:r>
              <a:rPr lang="en-US" i="1" baseline="30000" dirty="0" err="1"/>
              <a:t>hyperglycemics</a:t>
            </a:r>
            <a:r>
              <a:rPr lang="en-US" i="1" baseline="30000" dirty="0"/>
              <a:t>; ESA, erythropoietin stimulating agents, </a:t>
            </a:r>
            <a:r>
              <a:rPr lang="en-US" i="1" baseline="30000" dirty="0" err="1"/>
              <a:t>Vit</a:t>
            </a:r>
            <a:r>
              <a:rPr lang="en-US" i="1" baseline="30000" dirty="0"/>
              <a:t>, vitamin</a:t>
            </a:r>
            <a:r>
              <a:rPr lang="en-US" i="1" baseline="30000" dirty="0" smtClean="0"/>
              <a:t>.</a:t>
            </a:r>
            <a:endParaRPr lang="en-US" i="1" baseline="30000" dirty="0"/>
          </a:p>
        </p:txBody>
      </p:sp>
      <p:sp>
        <p:nvSpPr>
          <p:cNvPr id="4" name="Rectangle 3"/>
          <p:cNvSpPr/>
          <p:nvPr/>
        </p:nvSpPr>
        <p:spPr>
          <a:xfrm>
            <a:off x="0" y="230009"/>
            <a:ext cx="9144000" cy="1241365"/>
          </a:xfrm>
          <a:prstGeom prst="rect">
            <a:avLst/>
          </a:prstGeom>
        </p:spPr>
        <p:txBody>
          <a:bodyPr wrap="square">
            <a:spAutoFit/>
          </a:bodyPr>
          <a:lstStyle/>
          <a:p>
            <a:pPr algn="ctr"/>
            <a:r>
              <a:rPr lang="en-US" sz="2800" b="1" baseline="30000" dirty="0"/>
              <a:t>  Figure 8.6a  Granular Prescribed Medication Data for incident ESRD veterans who transitioned to ESRD during 10/1/2007-3/31/2014, with data up to -36 months prior to transition (prelude) and up to +36 months after transition (vintage) (data were abstracted from 68,435 veterans)</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7</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600200" y="1906587"/>
            <a:ext cx="5943600" cy="3044825"/>
          </a:xfrm>
          <a:prstGeom prst="rect">
            <a:avLst/>
          </a:prstGeom>
        </p:spPr>
      </p:pic>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009"/>
            <a:ext cx="9144000" cy="1241365"/>
          </a:xfrm>
          <a:prstGeom prst="rect">
            <a:avLst/>
          </a:prstGeom>
        </p:spPr>
        <p:txBody>
          <a:bodyPr wrap="square">
            <a:spAutoFit/>
          </a:bodyPr>
          <a:lstStyle/>
          <a:p>
            <a:pPr algn="ctr"/>
            <a:r>
              <a:rPr lang="en-US" sz="2800" b="1" baseline="30000" dirty="0"/>
              <a:t>  Figure 8.6b   Granular Prescribed Medication Data for incident ESRD veterans who transitioned to ESRD during 10/1/2007-3/31/2014, with data up to -36 months prior to transition (prelude) and up to +36 months after transition (vintage) (data were abstracted from 68,435 veterans</a:t>
            </a:r>
            <a:r>
              <a:rPr lang="en-US" sz="2800" b="1" baseline="30000" dirty="0" smtClean="0"/>
              <a:t>)</a:t>
            </a:r>
            <a:endParaRPr lang="en-US" sz="2800" b="1" baseline="30000" dirty="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8</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600200" y="1902142"/>
            <a:ext cx="5943600" cy="3053715"/>
          </a:xfrm>
          <a:prstGeom prst="rect">
            <a:avLst/>
          </a:prstGeom>
        </p:spPr>
      </p:pic>
      <p:sp>
        <p:nvSpPr>
          <p:cNvPr id="9" name="Rectangle 8"/>
          <p:cNvSpPr/>
          <p:nvPr/>
        </p:nvSpPr>
        <p:spPr>
          <a:xfrm>
            <a:off x="914400" y="5105400"/>
            <a:ext cx="7391400" cy="1015663"/>
          </a:xfrm>
          <a:prstGeom prst="rect">
            <a:avLst/>
          </a:prstGeom>
        </p:spPr>
        <p:txBody>
          <a:bodyPr wrap="square">
            <a:spAutoFit/>
          </a:bodyPr>
          <a:lstStyle/>
          <a:p>
            <a:r>
              <a:rPr lang="en-US" i="1" baseline="30000" dirty="0"/>
              <a:t>Data Source: </a:t>
            </a:r>
            <a:r>
              <a:rPr lang="en-US" i="1" baseline="30000" dirty="0"/>
              <a:t>VHA Administrative data, CMS Medicare Inpatient and Outpatient data. *Data on EPO, iron and active vitamin D medication use in the vintage period were affected by these medications being administered in commercial HD units and were therefore were probably not well-captured by either CMS or VA databases. Abbreviations: ESRD, end-stage renal disease; </a:t>
            </a:r>
            <a:r>
              <a:rPr lang="en-US" i="1" baseline="30000" dirty="0" err="1"/>
              <a:t>mo</a:t>
            </a:r>
            <a:r>
              <a:rPr lang="en-US" i="1" baseline="30000" dirty="0"/>
              <a:t>, month; </a:t>
            </a:r>
            <a:r>
              <a:rPr lang="en-US" i="1" baseline="30000" dirty="0" err="1"/>
              <a:t>Ch</a:t>
            </a:r>
            <a:r>
              <a:rPr lang="en-US" i="1" baseline="30000" dirty="0"/>
              <a:t>, channel, </a:t>
            </a:r>
            <a:r>
              <a:rPr lang="en-US" i="1" baseline="30000" dirty="0" err="1"/>
              <a:t>Hyperglyc</a:t>
            </a:r>
            <a:r>
              <a:rPr lang="en-US" i="1" baseline="30000" dirty="0"/>
              <a:t>, </a:t>
            </a:r>
            <a:r>
              <a:rPr lang="en-US" i="1" baseline="30000" dirty="0" err="1"/>
              <a:t>hyperglycemics</a:t>
            </a:r>
            <a:r>
              <a:rPr lang="en-US" i="1" baseline="30000" dirty="0"/>
              <a:t>; ESA, erythropoietin stimulating agents, </a:t>
            </a:r>
            <a:r>
              <a:rPr lang="en-US" i="1" baseline="30000" dirty="0" err="1"/>
              <a:t>Vit</a:t>
            </a:r>
            <a:r>
              <a:rPr lang="en-US" i="1" baseline="30000" dirty="0"/>
              <a:t>, vitamin</a:t>
            </a:r>
            <a:r>
              <a:rPr lang="en-US" i="1" baseline="30000" dirty="0" smtClean="0"/>
              <a:t>.</a:t>
            </a:r>
            <a:endParaRPr lang="en-US" i="1" baseline="30000" dirty="0"/>
          </a:p>
        </p:txBody>
      </p:sp>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009"/>
            <a:ext cx="9144000" cy="1241365"/>
          </a:xfrm>
          <a:prstGeom prst="rect">
            <a:avLst/>
          </a:prstGeom>
        </p:spPr>
        <p:txBody>
          <a:bodyPr wrap="square">
            <a:spAutoFit/>
          </a:bodyPr>
          <a:lstStyle/>
          <a:p>
            <a:pPr algn="ctr"/>
            <a:r>
              <a:rPr lang="en-US" sz="2800" b="1" baseline="30000" dirty="0"/>
              <a:t>  Figure 8.6c  Granular Prescribed Medication Data for incident ESRD veterans who transitioned to ESRD during 10/1/2007-3/31/2014, with data up to -36 months prior to transition (prelude) and up to +36 months after transition (vintage) (data were abstracted from 68,435 veterans</a:t>
            </a:r>
            <a:r>
              <a:rPr lang="en-US" sz="2800" b="1" baseline="30000" dirty="0" smtClean="0"/>
              <a:t>)</a:t>
            </a:r>
            <a:endParaRPr lang="en-US" sz="2800" b="1" baseline="30000" dirty="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8</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9</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rotWithShape="1">
          <a:blip r:embed="rId2">
            <a:extLst>
              <a:ext uri="{28A0092B-C50C-407E-A947-70E740481C1C}">
                <a14:useLocalDpi xmlns:a14="http://schemas.microsoft.com/office/drawing/2010/main" val="0"/>
              </a:ext>
            </a:extLst>
          </a:blip>
          <a:srcRect b="27408"/>
          <a:stretch/>
        </p:blipFill>
        <p:spPr bwMode="auto">
          <a:xfrm>
            <a:off x="1600200" y="1810702"/>
            <a:ext cx="5943600" cy="3236595"/>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914400" y="5105400"/>
            <a:ext cx="7391400" cy="1015663"/>
          </a:xfrm>
          <a:prstGeom prst="rect">
            <a:avLst/>
          </a:prstGeom>
        </p:spPr>
        <p:txBody>
          <a:bodyPr wrap="square">
            <a:spAutoFit/>
          </a:bodyPr>
          <a:lstStyle/>
          <a:p>
            <a:r>
              <a:rPr lang="en-US" i="1" baseline="30000" dirty="0"/>
              <a:t>Data Source: </a:t>
            </a:r>
            <a:r>
              <a:rPr lang="en-US" i="1" baseline="30000" dirty="0"/>
              <a:t>VHA Administrative data, CMS Medicare Inpatient and Outpatient data. *Data on EPO, iron and active vitamin D medication use in the vintage period were affected by these medications being administered in commercial HD units and were therefore were probably not well-captured by either CMS or VA databases. Abbreviations: ESRD, end-stage renal disease; </a:t>
            </a:r>
            <a:r>
              <a:rPr lang="en-US" i="1" baseline="30000" dirty="0" err="1"/>
              <a:t>mo</a:t>
            </a:r>
            <a:r>
              <a:rPr lang="en-US" i="1" baseline="30000" dirty="0"/>
              <a:t>, month; </a:t>
            </a:r>
            <a:r>
              <a:rPr lang="en-US" i="1" baseline="30000" dirty="0" err="1"/>
              <a:t>Ch</a:t>
            </a:r>
            <a:r>
              <a:rPr lang="en-US" i="1" baseline="30000" dirty="0"/>
              <a:t>, channel, </a:t>
            </a:r>
            <a:r>
              <a:rPr lang="en-US" i="1" baseline="30000" dirty="0" err="1"/>
              <a:t>Hyperglyc</a:t>
            </a:r>
            <a:r>
              <a:rPr lang="en-US" i="1" baseline="30000" dirty="0"/>
              <a:t>, </a:t>
            </a:r>
            <a:r>
              <a:rPr lang="en-US" i="1" baseline="30000" dirty="0" err="1"/>
              <a:t>hyperglycemics</a:t>
            </a:r>
            <a:r>
              <a:rPr lang="en-US" i="1" baseline="30000" dirty="0"/>
              <a:t>; ESA, erythropoietin stimulating agents, </a:t>
            </a:r>
            <a:r>
              <a:rPr lang="en-US" i="1" baseline="30000" dirty="0" err="1"/>
              <a:t>Vit</a:t>
            </a:r>
            <a:r>
              <a:rPr lang="en-US" i="1" baseline="30000" dirty="0"/>
              <a:t>, vitamin</a:t>
            </a:r>
            <a:r>
              <a:rPr lang="en-US" i="1" baseline="30000" dirty="0" smtClean="0"/>
              <a:t>.</a:t>
            </a:r>
            <a:endParaRPr lang="en-US" i="1" baseline="30000" dirty="0"/>
          </a:p>
        </p:txBody>
      </p:sp>
    </p:spTree>
    <p:extLst>
      <p:ext uri="{BB962C8B-B14F-4D97-AF65-F5344CB8AC3E}">
        <p14:creationId xmlns:p14="http://schemas.microsoft.com/office/powerpoint/2010/main" val="1200530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508</TotalTime>
  <Words>2594</Words>
  <Application>Microsoft Office PowerPoint</Application>
  <PresentationFormat>On-screen Show (4:3)</PresentationFormat>
  <Paragraphs>116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ADR_PPT_Template_CKD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Figure 8.18 Trend in hemoglobin levels (g/dL) over 8 calendar quarters each in the prelude (pre-ESRD) and vintage (post-ESRD) periods among 8,038 patients who transitioned to ESRD during 1/1/2007-12/31/2013 </vt:lpstr>
      <vt:lpstr>Figure 8.19 Trend in HgbA1C levels (% of total Hgb) over 8 calendar quarters each in the prelude (pre-ESRD) and vintage (post-ESRD) periods among 8,038 patients who transitioned to ESRD during 1/1/2007-12/31/2013 </vt:lpstr>
      <vt:lpstr>Figure 8.20 Trend in phosphorus levels (mg/dL) over 8 calendar quarters each in the prelude (pre-ESRD) and vintage (post-ESRD) periods among 8,038 patients who transitioned to ESRD during 1/1/2007-12/31/2013 </vt:lpstr>
      <vt:lpstr>Figure 8.21 Trend in PTH levels (pg/mL) over 8 calendar quarters each in the prelude (pre-ESRD) and vintage (post-ESRD) periods among 8,038 patients who transitioned to ESRD during 1/1/2007-12/31/2013 </vt:lpstr>
      <vt:lpstr>Figure 8.22 Trend in albumin levels (g/dL) over 8 calendar quarters each in the prelude (pre-ESRD) and vintage (post-ESRD) periods among 8,038 patients who transitioned to ESRD during 1/1/2007-12/31/2013</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Vivian Kurtz</cp:lastModifiedBy>
  <cp:revision>86</cp:revision>
  <dcterms:created xsi:type="dcterms:W3CDTF">2014-11-10T19:37:45Z</dcterms:created>
  <dcterms:modified xsi:type="dcterms:W3CDTF">2016-11-10T17:42:12Z</dcterms:modified>
</cp:coreProperties>
</file>