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handoutMasterIdLst>
    <p:handoutMasterId r:id="rId61"/>
  </p:handoutMasterIdLst>
  <p:sldIdLst>
    <p:sldId id="258" r:id="rId2"/>
    <p:sldId id="1220" r:id="rId3"/>
    <p:sldId id="1221" r:id="rId4"/>
    <p:sldId id="1222" r:id="rId5"/>
    <p:sldId id="1223" r:id="rId6"/>
    <p:sldId id="1224" r:id="rId7"/>
    <p:sldId id="1225" r:id="rId8"/>
    <p:sldId id="1226" r:id="rId9"/>
    <p:sldId id="1227" r:id="rId10"/>
    <p:sldId id="1228" r:id="rId11"/>
    <p:sldId id="1229" r:id="rId12"/>
    <p:sldId id="1230" r:id="rId13"/>
    <p:sldId id="1231" r:id="rId14"/>
    <p:sldId id="1232" r:id="rId15"/>
    <p:sldId id="1233" r:id="rId16"/>
    <p:sldId id="1234" r:id="rId17"/>
    <p:sldId id="1235" r:id="rId18"/>
    <p:sldId id="1236" r:id="rId19"/>
    <p:sldId id="1237" r:id="rId20"/>
    <p:sldId id="1238" r:id="rId21"/>
    <p:sldId id="1239" r:id="rId22"/>
    <p:sldId id="1240" r:id="rId23"/>
    <p:sldId id="1241" r:id="rId24"/>
    <p:sldId id="1242" r:id="rId25"/>
    <p:sldId id="1243" r:id="rId26"/>
    <p:sldId id="1244" r:id="rId27"/>
    <p:sldId id="1245" r:id="rId28"/>
    <p:sldId id="1246" r:id="rId29"/>
    <p:sldId id="1247" r:id="rId30"/>
    <p:sldId id="1270" r:id="rId31"/>
    <p:sldId id="1272" r:id="rId32"/>
    <p:sldId id="1248" r:id="rId33"/>
    <p:sldId id="1249" r:id="rId34"/>
    <p:sldId id="1250" r:id="rId35"/>
    <p:sldId id="1251" r:id="rId36"/>
    <p:sldId id="1252" r:id="rId37"/>
    <p:sldId id="1253" r:id="rId38"/>
    <p:sldId id="1254" r:id="rId39"/>
    <p:sldId id="1273" r:id="rId40"/>
    <p:sldId id="1274" r:id="rId41"/>
    <p:sldId id="1275" r:id="rId42"/>
    <p:sldId id="1276" r:id="rId43"/>
    <p:sldId id="1277" r:id="rId44"/>
    <p:sldId id="1255" r:id="rId45"/>
    <p:sldId id="1256" r:id="rId46"/>
    <p:sldId id="1257" r:id="rId47"/>
    <p:sldId id="1258" r:id="rId48"/>
    <p:sldId id="1259" r:id="rId49"/>
    <p:sldId id="1260" r:id="rId50"/>
    <p:sldId id="1261" r:id="rId51"/>
    <p:sldId id="1262" r:id="rId52"/>
    <p:sldId id="1263" r:id="rId53"/>
    <p:sldId id="1264" r:id="rId54"/>
    <p:sldId id="1265" r:id="rId55"/>
    <p:sldId id="1266" r:id="rId56"/>
    <p:sldId id="1267" r:id="rId57"/>
    <p:sldId id="1268" r:id="rId58"/>
    <p:sldId id="1269"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6E62"/>
    <a:srgbClr val="367CA8"/>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47" autoAdjust="0"/>
    <p:restoredTop sz="93704" autoAdjust="0"/>
  </p:normalViewPr>
  <p:slideViewPr>
    <p:cSldViewPr showGuides="1">
      <p:cViewPr>
        <p:scale>
          <a:sx n="59" d="100"/>
          <a:sy n="59" d="100"/>
        </p:scale>
        <p:origin x="-84"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78" d="100"/>
          <a:sy n="78" d="100"/>
        </p:scale>
        <p:origin x="-19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1/25/2017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1/25/2017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EDF32A-2C87-427B-8169-B6092B336250}" type="slidenum">
              <a:rPr lang="en-US" smtClean="0"/>
              <a:t>1</a:t>
            </a:fld>
            <a:endParaRPr lang="en-US" dirty="0"/>
          </a:p>
        </p:txBody>
      </p:sp>
    </p:spTree>
    <p:extLst>
      <p:ext uri="{BB962C8B-B14F-4D97-AF65-F5344CB8AC3E}">
        <p14:creationId xmlns:p14="http://schemas.microsoft.com/office/powerpoint/2010/main" val="24727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EDF32A-2C87-427B-8169-B6092B336250}" type="slidenum">
              <a:rPr lang="en-US" smtClean="0"/>
              <a:t>15</a:t>
            </a:fld>
            <a:endParaRPr lang="en-US" dirty="0"/>
          </a:p>
        </p:txBody>
      </p:sp>
    </p:spTree>
    <p:extLst>
      <p:ext uri="{BB962C8B-B14F-4D97-AF65-F5344CB8AC3E}">
        <p14:creationId xmlns:p14="http://schemas.microsoft.com/office/powerpoint/2010/main" val="182864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EDF32A-2C87-427B-8169-B6092B336250}" type="slidenum">
              <a:rPr lang="en-US" smtClean="0"/>
              <a:t>33</a:t>
            </a:fld>
            <a:endParaRPr lang="en-US" dirty="0"/>
          </a:p>
        </p:txBody>
      </p:sp>
    </p:spTree>
    <p:extLst>
      <p:ext uri="{BB962C8B-B14F-4D97-AF65-F5344CB8AC3E}">
        <p14:creationId xmlns:p14="http://schemas.microsoft.com/office/powerpoint/2010/main" val="971022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EDF32A-2C87-427B-8169-B6092B336250}" type="slidenum">
              <a:rPr lang="en-US" smtClean="0"/>
              <a:t>50</a:t>
            </a:fld>
            <a:endParaRPr lang="en-US" dirty="0"/>
          </a:p>
        </p:txBody>
      </p:sp>
    </p:spTree>
    <p:extLst>
      <p:ext uri="{BB962C8B-B14F-4D97-AF65-F5344CB8AC3E}">
        <p14:creationId xmlns:p14="http://schemas.microsoft.com/office/powerpoint/2010/main" val="2249727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0" y="620237"/>
            <a:ext cx="3403489" cy="1141381"/>
          </a:xfrm>
          <a:prstGeom prst="rect">
            <a:avLst/>
          </a:prstGeom>
        </p:spPr>
      </p:pic>
      <p:sp>
        <p:nvSpPr>
          <p:cNvPr id="2" name="TextBox 1"/>
          <p:cNvSpPr txBox="1"/>
          <p:nvPr userDrawn="1"/>
        </p:nvSpPr>
        <p:spPr>
          <a:xfrm>
            <a:off x="688974" y="2971800"/>
            <a:ext cx="7543800" cy="707886"/>
          </a:xfrm>
          <a:prstGeom prst="rect">
            <a:avLst/>
          </a:prstGeom>
          <a:noFill/>
        </p:spPr>
        <p:txBody>
          <a:bodyPr wrap="square" rtlCol="0">
            <a:spAutoFit/>
          </a:bodyPr>
          <a:lstStyle/>
          <a:p>
            <a:pPr algn="ctr"/>
            <a:r>
              <a:rPr lang="en-US" sz="4000" b="1" dirty="0" smtClean="0">
                <a:solidFill>
                  <a:srgbClr val="1C6E62"/>
                </a:solidFill>
                <a:latin typeface="Constantia" panose="02030602050306030303" pitchFamily="18" charset="0"/>
              </a:rPr>
              <a:t>2016 </a:t>
            </a:r>
            <a:r>
              <a:rPr lang="en-US" sz="4000" b="1" cap="small" baseline="0" dirty="0" smtClean="0">
                <a:solidFill>
                  <a:srgbClr val="1C6E62"/>
                </a:solidFill>
                <a:latin typeface="Constantia" panose="02030602050306030303" pitchFamily="18" charset="0"/>
              </a:rPr>
              <a:t>Annual Data Report</a:t>
            </a:r>
          </a:p>
        </p:txBody>
      </p:sp>
    </p:spTree>
    <p:extLst>
      <p:ext uri="{BB962C8B-B14F-4D97-AF65-F5344CB8AC3E}">
        <p14:creationId xmlns:p14="http://schemas.microsoft.com/office/powerpoint/2010/main" val="36241140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4600" y="620237"/>
            <a:ext cx="3831042" cy="1284763"/>
          </a:xfrm>
          <a:prstGeom prst="rect">
            <a:avLst/>
          </a:prstGeom>
        </p:spPr>
      </p:pic>
      <p:sp>
        <p:nvSpPr>
          <p:cNvPr id="2" name="TextBox 1"/>
          <p:cNvSpPr txBox="1"/>
          <p:nvPr userDrawn="1"/>
        </p:nvSpPr>
        <p:spPr>
          <a:xfrm>
            <a:off x="304800" y="2536210"/>
            <a:ext cx="8305800" cy="2185214"/>
          </a:xfrm>
          <a:prstGeom prst="rect">
            <a:avLst/>
          </a:prstGeom>
          <a:noFill/>
        </p:spPr>
        <p:txBody>
          <a:bodyPr wrap="square" rtlCol="0">
            <a:spAutoFit/>
          </a:bodyPr>
          <a:lstStyle/>
          <a:p>
            <a:pPr algn="ctr"/>
            <a:r>
              <a:rPr lang="en-US" sz="3800" b="1" dirty="0" smtClean="0">
                <a:solidFill>
                  <a:srgbClr val="1C6E62"/>
                </a:solidFill>
                <a:latin typeface="Constantia" panose="02030602050306030303" pitchFamily="18" charset="0"/>
              </a:rPr>
              <a:t>2016 </a:t>
            </a:r>
            <a:r>
              <a:rPr lang="en-US" sz="3800" b="1" cap="small" baseline="0" dirty="0" smtClean="0">
                <a:solidFill>
                  <a:srgbClr val="1C6E62"/>
                </a:solidFill>
                <a:latin typeface="Constantia" panose="02030602050306030303" pitchFamily="18" charset="0"/>
              </a:rPr>
              <a:t>Annual Data Report</a:t>
            </a:r>
          </a:p>
          <a:p>
            <a:pPr marL="0" marR="0" indent="0" algn="ctr" defTabSz="914400" rtl="0" eaLnBrk="1" fontAlgn="auto" latinLnBrk="0" hangingPunct="1">
              <a:lnSpc>
                <a:spcPct val="100000"/>
              </a:lnSpc>
              <a:spcBef>
                <a:spcPts val="0"/>
              </a:spcBef>
              <a:spcAft>
                <a:spcPts val="0"/>
              </a:spcAft>
              <a:buClrTx/>
              <a:buSzTx/>
              <a:buFontTx/>
              <a:buNone/>
              <a:tabLst/>
              <a:defRPr/>
            </a:pPr>
            <a:r>
              <a:rPr lang="en-US" sz="3800" b="1" cap="small" baseline="0" dirty="0" smtClean="0">
                <a:solidFill>
                  <a:srgbClr val="1C6E62"/>
                </a:solidFill>
                <a:latin typeface="Constantia" panose="02030602050306030303" pitchFamily="18" charset="0"/>
              </a:rPr>
              <a:t>Volume 2: End-Stage Renal Disease</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cap="none" baseline="0" dirty="0" smtClean="0">
              <a:solidFill>
                <a:schemeClr val="tx1"/>
              </a:solidFill>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4000" b="1" cap="none" baseline="0" dirty="0" smtClean="0">
                <a:solidFill>
                  <a:schemeClr val="tx1"/>
                </a:solidFill>
                <a:latin typeface="Calibri" panose="020F0502020204030204" pitchFamily="34" charset="0"/>
              </a:rPr>
              <a:t>Introduction</a:t>
            </a: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590800" y="6477000"/>
            <a:ext cx="4114800" cy="304800"/>
          </a:xfrm>
        </p:spPr>
        <p:txBody>
          <a:bodyPr/>
          <a:lstStyle/>
          <a:p>
            <a:r>
              <a:rPr lang="en-US" dirty="0" smtClean="0"/>
              <a:t>2016 Annual Data Report, Vol 2, ESRD, Introduction</a:t>
            </a:r>
            <a:endParaRPr lang="en-US" dirty="0"/>
          </a:p>
        </p:txBody>
      </p:sp>
      <p:sp>
        <p:nvSpPr>
          <p:cNvPr id="3" name="Slide Number Placeholder 2"/>
          <p:cNvSpPr>
            <a:spLocks noGrp="1"/>
          </p:cNvSpPr>
          <p:nvPr>
            <p:ph type="sldNum" sz="quarter" idx="11"/>
          </p:nvPr>
        </p:nvSpPr>
        <p:spPr/>
        <p:txBody>
          <a:bodyPr/>
          <a:lstStyle>
            <a:lvl1pPr>
              <a:defRPr b="1"/>
            </a:lvl1p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a:xfrm>
            <a:off x="3276600" y="6477000"/>
            <a:ext cx="2590800" cy="304800"/>
          </a:xfrm>
        </p:spPr>
        <p:txBody>
          <a:bodyPr/>
          <a:lstStyle/>
          <a:p>
            <a:r>
              <a:rPr lang="en-US" dirty="0" smtClean="0"/>
              <a:t>2016 Annual Data Report, Vol 2, ESRD, Ch 1 </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1"/>
          <p:cNvSpPr>
            <a:spLocks noGrp="1"/>
          </p:cNvSpPr>
          <p:nvPr>
            <p:ph type="ftr" sz="quarter" idx="10"/>
          </p:nvPr>
        </p:nvSpPr>
        <p:spPr>
          <a:xfrm>
            <a:off x="3276600" y="6477000"/>
            <a:ext cx="2590800" cy="304800"/>
          </a:xfrm>
        </p:spPr>
        <p:txBody>
          <a:bodyPr/>
          <a:lstStyle/>
          <a:p>
            <a:r>
              <a:rPr lang="en-US" dirty="0" smtClean="0"/>
              <a:t>2016 Annual Data Report, Vol 2, ESRD, Ch 1 </a:t>
            </a:r>
            <a:endParaRPr lang="en-US" dirty="0"/>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1"/>
          <p:cNvSpPr>
            <a:spLocks noGrp="1"/>
          </p:cNvSpPr>
          <p:nvPr>
            <p:ph type="ftr" sz="quarter" idx="10"/>
          </p:nvPr>
        </p:nvSpPr>
        <p:spPr>
          <a:xfrm>
            <a:off x="3276600" y="6477000"/>
            <a:ext cx="2590800" cy="304800"/>
          </a:xfrm>
        </p:spPr>
        <p:txBody>
          <a:bodyPr/>
          <a:lstStyle/>
          <a:p>
            <a:r>
              <a:rPr lang="en-US" dirty="0" smtClean="0"/>
              <a:t>2016 Annual Data Report, Vol 2, ESRD, Ch 1 </a:t>
            </a:r>
            <a:endParaRPr lang="en-US" dirty="0"/>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7696200" y="6507480"/>
            <a:ext cx="914400" cy="274320"/>
          </a:xfrm>
        </p:spPr>
        <p:txBody>
          <a:bodyPr/>
          <a:lstStyle>
            <a:lvl1pPr>
              <a:defRPr b="1"/>
            </a:lvl1p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
        <p:nvSpPr>
          <p:cNvPr id="8" name="Footer Placeholder 1"/>
          <p:cNvSpPr>
            <a:spLocks noGrp="1"/>
          </p:cNvSpPr>
          <p:nvPr>
            <p:ph type="ftr" sz="quarter" idx="10"/>
          </p:nvPr>
        </p:nvSpPr>
        <p:spPr>
          <a:xfrm>
            <a:off x="3276600" y="6477000"/>
            <a:ext cx="2590800" cy="304800"/>
          </a:xfrm>
        </p:spPr>
        <p:txBody>
          <a:bodyPr/>
          <a:lstStyle/>
          <a:p>
            <a:r>
              <a:rPr lang="en-US" dirty="0" smtClean="0"/>
              <a:t>2016 Annual Data Report, Vol 2, ESRD, Ch 1 </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1C6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p:cNvSpPr>
            <a:spLocks noGrp="1"/>
          </p:cNvSpPr>
          <p:nvPr>
            <p:ph type="ftr" sz="quarter" idx="3"/>
          </p:nvPr>
        </p:nvSpPr>
        <p:spPr>
          <a:xfrm>
            <a:off x="3340208" y="6477000"/>
            <a:ext cx="2438400" cy="304800"/>
          </a:xfrm>
          <a:prstGeom prst="rect">
            <a:avLst/>
          </a:prstGeom>
        </p:spPr>
        <p:txBody>
          <a:bodyPr/>
          <a:lstStyle>
            <a:lvl1pPr algn="ctr">
              <a:defRPr sz="1400" b="1">
                <a:solidFill>
                  <a:schemeClr val="bg1"/>
                </a:solidFill>
              </a:defRPr>
            </a:lvl1pPr>
          </a:lstStyle>
          <a:p>
            <a:r>
              <a:rPr lang="en-US" dirty="0" smtClean="0"/>
              <a:t>2016 Annual Data Report, Vol 2, ESRD, Ch 1 </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2" name="Picture 1"/>
          <p:cNvPicPr>
            <a:picLocks noChangeAspect="1"/>
          </p:cNvPicPr>
          <p:nvPr userDrawn="1"/>
        </p:nvPicPr>
        <p:blipFill rotWithShape="1">
          <a:blip r:embed="rId9" cstate="print">
            <a:extLst>
              <a:ext uri="{28A0092B-C50C-407E-A947-70E740481C1C}">
                <a14:useLocalDpi xmlns:a14="http://schemas.microsoft.com/office/drawing/2010/main" val="0"/>
              </a:ext>
            </a:extLst>
          </a:blip>
          <a:srcRect t="10097"/>
          <a:stretch/>
        </p:blipFill>
        <p:spPr>
          <a:xfrm>
            <a:off x="0" y="6409944"/>
            <a:ext cx="1316207" cy="457200"/>
          </a:xfrm>
          <a:prstGeom prst="rect">
            <a:avLst/>
          </a:prstGeom>
          <a:effectLst>
            <a:outerShdw blurRad="50800" dist="38100" dir="16200000" algn="ctr" rotWithShape="0">
              <a:srgbClr val="000000">
                <a:alpha val="40000"/>
              </a:srgb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65" r:id="rId1"/>
    <p:sldLayoutId id="2147483649" r:id="rId2"/>
    <p:sldLayoutId id="2147483656" r:id="rId3"/>
    <p:sldLayoutId id="2147483664" r:id="rId4"/>
    <p:sldLayoutId id="2147483661" r:id="rId5"/>
    <p:sldLayoutId id="2147483662" r:id="rId6"/>
    <p:sldLayoutId id="2147483663" r:id="rId7"/>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005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sp>
        <p:nvSpPr>
          <p:cNvPr id="6" name="Title 2"/>
          <p:cNvSpPr>
            <a:spLocks noGrp="1"/>
          </p:cNvSpPr>
          <p:nvPr>
            <p:ph type="title"/>
          </p:nvPr>
        </p:nvSpPr>
        <p:spPr>
          <a:xfrm>
            <a:off x="457200" y="365760"/>
            <a:ext cx="8229600" cy="853440"/>
          </a:xfrm>
        </p:spPr>
        <p:txBody>
          <a:bodyPr/>
          <a:lstStyle/>
          <a:p>
            <a:r>
              <a:rPr lang="en-US" sz="2400" b="1" baseline="30000" dirty="0" smtClean="0"/>
              <a:t>Figure i.7 Anemia </a:t>
            </a:r>
            <a:r>
              <a:rPr lang="en-US" sz="2400" b="1" baseline="30000" dirty="0"/>
              <a:t>measures among adult peritoneal dialysis patients on dialysis ≥90 </a:t>
            </a:r>
            <a:r>
              <a:rPr lang="en-US" sz="2400" b="1" baseline="30000" dirty="0" smtClean="0"/>
              <a:t>days, mean </a:t>
            </a:r>
            <a:r>
              <a:rPr lang="en-US" sz="2400" b="1" baseline="30000" dirty="0"/>
              <a:t>monthly Hgb level and mean </a:t>
            </a:r>
            <a:r>
              <a:rPr lang="en-US" sz="2400" b="1" baseline="30000" dirty="0" smtClean="0"/>
              <a:t>weekly EPO </a:t>
            </a:r>
            <a:r>
              <a:rPr lang="en-US" sz="2400" b="1" baseline="30000" dirty="0"/>
              <a:t>dose </a:t>
            </a:r>
            <a:r>
              <a:rPr lang="en-US" sz="2400" b="1" baseline="30000" dirty="0" smtClean="0"/>
              <a:t>(averaged over a month</a:t>
            </a:r>
            <a:r>
              <a:rPr lang="en-US" sz="2400" b="1" baseline="30000" dirty="0"/>
              <a:t>), Medicare claims, </a:t>
            </a:r>
            <a:r>
              <a:rPr lang="en-US" sz="2400" b="1" baseline="30000" dirty="0" smtClean="0"/>
              <a:t>1995-2014</a:t>
            </a:r>
            <a:endParaRPr lang="en-US" sz="2400" b="1" baseline="30000" dirty="0"/>
          </a:p>
        </p:txBody>
      </p:sp>
      <p:sp>
        <p:nvSpPr>
          <p:cNvPr id="7" name="TextBox 6"/>
          <p:cNvSpPr txBox="1"/>
          <p:nvPr/>
        </p:nvSpPr>
        <p:spPr>
          <a:xfrm>
            <a:off x="609600" y="5083235"/>
            <a:ext cx="7924800" cy="1241365"/>
          </a:xfrm>
          <a:prstGeom prst="rect">
            <a:avLst/>
          </a:prstGeom>
          <a:noFill/>
        </p:spPr>
        <p:txBody>
          <a:bodyPr wrap="square" rtlCol="0">
            <a:spAutoFit/>
          </a:bodyPr>
          <a:lstStyle/>
          <a:p>
            <a:r>
              <a:rPr lang="en-US" sz="1600" i="1" baseline="30000" dirty="0"/>
              <a:t>Data Source: Special analyses, USRDS ESRD Database. Mean monthly Hgb level among ESA-treated adult peritoneal dialysis patients on dialysis ≥90 days (1995 through 2014) or mean monthly Hgb level among all adult peritoneal patients (April 2012 to December 2014 only) who, within the given month had a Hgb claim (only the first reported Hgb value in a month was used) and were on dialysis ≥90 days; analyses were restricted to patients ≥18 years old at the start of the month. Mean weekly EPO (epoetin alfa) dose is shown for peritoneal patients within a given month who had an EPO claim, were on dialysis ≥90 days, and were ≥18 years old at the start of the month. EPO dose is expressed as mean EPO units per week averaged over all EPO claims within a given month. Abbreviations: EPO, erythropoietin; ESA, erythropoiesis-stimulating agents; Hgb, hemoglobin. This graphic is adapted from Figure </a:t>
            </a:r>
            <a:r>
              <a:rPr lang="en-US" sz="1600" i="1" baseline="30000" dirty="0" smtClean="0"/>
              <a:t>3.8.</a:t>
            </a:r>
            <a:endParaRPr lang="en-US" sz="1600" i="1" baseline="30000" dirty="0"/>
          </a:p>
        </p:txBody>
      </p:sp>
      <p:sp>
        <p:nvSpPr>
          <p:cNvPr id="9"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9218" name="Picture 2" descr="K:\Projects\USRDS\docs\ADR\2016\Chapters\ESRD\c03_ClinCare\Figures_Tables\600ppi\v2_c03_ClinCare_f08_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8280" y="1219200"/>
            <a:ext cx="6217920" cy="3731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943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sp>
        <p:nvSpPr>
          <p:cNvPr id="7" name="Title 2"/>
          <p:cNvSpPr>
            <a:spLocks noGrp="1"/>
          </p:cNvSpPr>
          <p:nvPr>
            <p:ph type="title"/>
          </p:nvPr>
        </p:nvSpPr>
        <p:spPr>
          <a:xfrm>
            <a:off x="457200" y="365760"/>
            <a:ext cx="8229600" cy="1143000"/>
          </a:xfrm>
        </p:spPr>
        <p:txBody>
          <a:bodyPr/>
          <a:lstStyle/>
          <a:p>
            <a:r>
              <a:rPr lang="en-US" sz="2800" b="1" baseline="30000" dirty="0" smtClean="0"/>
              <a:t>Figure i.8 Percentage of ESRD patients with a claim for seasonal influenza vaccination (August 1-April 30 </a:t>
            </a:r>
            <a:r>
              <a:rPr lang="en-US" sz="2800" b="1" baseline="30000" dirty="0"/>
              <a:t>of subsequent year), overall, Medicare data, </a:t>
            </a:r>
            <a:r>
              <a:rPr lang="en-US" sz="2800" b="1" baseline="30000" dirty="0" smtClean="0"/>
              <a:t/>
            </a:r>
            <a:br>
              <a:rPr lang="en-US" sz="2800" b="1" baseline="30000" dirty="0" smtClean="0"/>
            </a:br>
            <a:r>
              <a:rPr lang="en-US" sz="2800" b="1" baseline="30000" dirty="0" smtClean="0"/>
              <a:t>2003-2014</a:t>
            </a:r>
            <a:r>
              <a:rPr lang="en-US" sz="2800" b="1" baseline="30000" dirty="0"/>
              <a:t/>
            </a:r>
            <a:br>
              <a:rPr lang="en-US" sz="2800" b="1" baseline="30000" dirty="0"/>
            </a:br>
            <a:r>
              <a:rPr lang="en-US" sz="2800" b="1" baseline="30000" dirty="0" smtClean="0"/>
              <a:t> </a:t>
            </a:r>
            <a:br>
              <a:rPr lang="en-US" sz="2800" b="1" baseline="30000" dirty="0" smtClean="0"/>
            </a:br>
            <a:r>
              <a:rPr lang="en-US" sz="2800" b="1" baseline="30000" dirty="0" smtClean="0"/>
              <a:t/>
            </a:r>
            <a:br>
              <a:rPr lang="en-US" sz="2800" b="1" baseline="30000" dirty="0" smtClean="0"/>
            </a:br>
            <a:r>
              <a:rPr lang="en-US" sz="2800" b="1" baseline="30000" dirty="0" smtClean="0"/>
              <a:t/>
            </a:r>
            <a:br>
              <a:rPr lang="en-US" sz="2800" b="1" baseline="30000" dirty="0" smtClean="0"/>
            </a:br>
            <a:endParaRPr lang="en-US" sz="2600" b="1" baseline="30000" dirty="0"/>
          </a:p>
        </p:txBody>
      </p:sp>
      <p:sp>
        <p:nvSpPr>
          <p:cNvPr id="8" name="TextBox 7"/>
          <p:cNvSpPr txBox="1"/>
          <p:nvPr/>
        </p:nvSpPr>
        <p:spPr>
          <a:xfrm>
            <a:off x="876300" y="5670129"/>
            <a:ext cx="7391400" cy="646331"/>
          </a:xfrm>
          <a:prstGeom prst="rect">
            <a:avLst/>
          </a:prstGeom>
          <a:noFill/>
        </p:spPr>
        <p:txBody>
          <a:bodyPr wrap="square" rtlCol="0">
            <a:spAutoFit/>
          </a:bodyPr>
          <a:lstStyle/>
          <a:p>
            <a:r>
              <a:rPr lang="en-US" i="1" baseline="30000" dirty="0"/>
              <a:t>Data Source: Special analyses, USRDS ESRD Database. ESRD patients initiating treatment for ESRD at least 90 days before seasonal period: August 1-April 30 for influenza. Abbreviation: ESRD, end-stage renal disease. This graphic is adapted from Figure 3.19. </a:t>
            </a:r>
          </a:p>
        </p:txBody>
      </p:sp>
      <p:sp>
        <p:nvSpPr>
          <p:cNvPr id="10"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10242" name="Picture 2" descr="K:\Projects\USRDS\docs\ADR\2016\Chapters\ESRD\c03_ClinCare\Figures_Tables\600ppi\v2_c03_ClinCare_f19_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6880" y="1295400"/>
            <a:ext cx="5760720" cy="432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042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12</a:t>
            </a:fld>
            <a:endParaRPr lang="en-US" dirty="0"/>
          </a:p>
        </p:txBody>
      </p:sp>
      <p:sp>
        <p:nvSpPr>
          <p:cNvPr id="6" name="Title 3"/>
          <p:cNvSpPr>
            <a:spLocks noGrp="1"/>
          </p:cNvSpPr>
          <p:nvPr>
            <p:ph type="title"/>
          </p:nvPr>
        </p:nvSpPr>
        <p:spPr>
          <a:xfrm>
            <a:off x="152400" y="350838"/>
            <a:ext cx="8763000" cy="868362"/>
          </a:xfrm>
        </p:spPr>
        <p:txBody>
          <a:bodyPr/>
          <a:lstStyle/>
          <a:p>
            <a:r>
              <a:rPr lang="en-US" sz="2800" b="1" baseline="30000" dirty="0"/>
              <a:t>Figure </a:t>
            </a:r>
            <a:r>
              <a:rPr lang="en-US" sz="2800" b="1" baseline="30000" dirty="0" smtClean="0"/>
              <a:t>i.9  </a:t>
            </a:r>
            <a:r>
              <a:rPr lang="en-US" sz="2800" b="1" baseline="30000" dirty="0"/>
              <a:t>Trends in vascular access type use among ESRD prevalent patients, </a:t>
            </a:r>
            <a:r>
              <a:rPr lang="en-US" sz="2800" b="1" baseline="30000" dirty="0" smtClean="0"/>
              <a:t/>
            </a:r>
            <a:br>
              <a:rPr lang="en-US" sz="2800" b="1" baseline="30000" dirty="0" smtClean="0"/>
            </a:br>
            <a:r>
              <a:rPr lang="en-US" sz="2800" b="1" baseline="30000" dirty="0" smtClean="0"/>
              <a:t>2003-2014</a:t>
            </a:r>
            <a:endParaRPr lang="en-US" sz="2800" b="1" dirty="0"/>
          </a:p>
        </p:txBody>
      </p:sp>
      <p:sp>
        <p:nvSpPr>
          <p:cNvPr id="8" name="Rectangle 7"/>
          <p:cNvSpPr/>
          <p:nvPr/>
        </p:nvSpPr>
        <p:spPr>
          <a:xfrm>
            <a:off x="762000" y="5791200"/>
            <a:ext cx="7696200" cy="584775"/>
          </a:xfrm>
          <a:prstGeom prst="rect">
            <a:avLst/>
          </a:prstGeom>
        </p:spPr>
        <p:txBody>
          <a:bodyPr wrap="square">
            <a:spAutoFit/>
          </a:bodyPr>
          <a:lstStyle/>
          <a:p>
            <a:r>
              <a:rPr lang="en-US" sz="1600" i="1" baseline="30000" dirty="0"/>
              <a:t>Data Source: Special analyses, USRDS ESRD Database and Fistula First data. Fistula First data reported from July 2003 through April 2012, CROWNWeb data are reported from June 2012 through December 2014. Abbreviations: AV, arteriovenous; CROWNWeb, Consolidated Renal Operations in a Web-enabled Network; ESRD, end-stage renal disease. This graphic is adapted from Figure 4.6.</a:t>
            </a:r>
            <a:endParaRPr lang="en-US" sz="1600" i="1" baseline="30000" dirty="0">
              <a:solidFill>
                <a:srgbClr val="FF0000"/>
              </a:solidFill>
            </a:endParaRPr>
          </a:p>
        </p:txBody>
      </p:sp>
      <p:sp>
        <p:nvSpPr>
          <p:cNvPr id="7"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11266" name="Picture 2" descr="K:\Projects\USRDS\docs\ADR\2016\Chapters\ESRD\c04_VascAcc\Figures_Tables\600ppi\v2_c04_VascAcc_f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00998"/>
            <a:ext cx="6035040" cy="4537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135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13</a:t>
            </a:fld>
            <a:endParaRPr lang="en-US" dirty="0"/>
          </a:p>
        </p:txBody>
      </p:sp>
      <p:sp>
        <p:nvSpPr>
          <p:cNvPr id="6" name="Title 3"/>
          <p:cNvSpPr>
            <a:spLocks noGrp="1"/>
          </p:cNvSpPr>
          <p:nvPr>
            <p:ph type="title"/>
          </p:nvPr>
        </p:nvSpPr>
        <p:spPr>
          <a:xfrm>
            <a:off x="457200" y="274638"/>
            <a:ext cx="8229600" cy="792162"/>
          </a:xfrm>
        </p:spPr>
        <p:txBody>
          <a:bodyPr/>
          <a:lstStyle/>
          <a:p>
            <a:r>
              <a:rPr lang="en-US" sz="2800" b="1" baseline="30000" dirty="0" smtClean="0"/>
              <a:t>Figure i.10 </a:t>
            </a:r>
            <a:r>
              <a:rPr lang="en-US" sz="2800" b="1" baseline="30000" dirty="0"/>
              <a:t>Change in type of vascular access during the first year of dialysis among patients starting ESRD via hemodialysis in 2014 quarterly: </a:t>
            </a:r>
            <a:r>
              <a:rPr lang="en-US" sz="2800" b="1" baseline="30000" dirty="0" smtClean="0"/>
              <a:t>type </a:t>
            </a:r>
            <a:r>
              <a:rPr lang="en-US" sz="2800" b="1" baseline="30000" dirty="0"/>
              <a:t>of vascular access in use (</a:t>
            </a:r>
            <a:r>
              <a:rPr lang="en-US" sz="2800" b="1" baseline="30000" dirty="0" smtClean="0"/>
              <a:t>cross-sectional), </a:t>
            </a:r>
            <a:r>
              <a:rPr lang="en-US" sz="2800" b="1" baseline="30000" dirty="0"/>
              <a:t>ESRD Medical Evidence form (CMS 2728) and CROWNWeb, 2014-2015</a:t>
            </a:r>
            <a:r>
              <a:rPr lang="en-US" sz="2800" b="1" baseline="30000" dirty="0" smtClean="0"/>
              <a:t/>
            </a:r>
            <a:br>
              <a:rPr lang="en-US" sz="2800" b="1" baseline="30000" dirty="0" smtClean="0"/>
            </a:br>
            <a:endParaRPr lang="en-US" sz="2800" b="1" dirty="0"/>
          </a:p>
        </p:txBody>
      </p:sp>
      <p:sp>
        <p:nvSpPr>
          <p:cNvPr id="8" name="Rectangle 7"/>
          <p:cNvSpPr/>
          <p:nvPr/>
        </p:nvSpPr>
        <p:spPr>
          <a:xfrm>
            <a:off x="381000" y="5410200"/>
            <a:ext cx="8458200" cy="1077218"/>
          </a:xfrm>
          <a:prstGeom prst="rect">
            <a:avLst/>
          </a:prstGeom>
        </p:spPr>
        <p:txBody>
          <a:bodyPr wrap="square">
            <a:spAutoFit/>
          </a:bodyPr>
          <a:lstStyle/>
          <a:p>
            <a:r>
              <a:rPr lang="en-US" sz="1600" i="1" baseline="30000" dirty="0"/>
              <a:t>Data Source: Special analyses, USRDS ESRD Database. Data from January 1, 2014 to December 31, 2014: (a) Medical Evidence form (CMS 2728) at initiation and CROWNWeb for subsequent time periods. (b) ESRD patients initiating hemodialysis (N =102,367). Patients with a maturing AV fistula / AV graft with a catheter in place were classified as having a catheter. The apparent decrease in AV fistula and AV graft use at 1 month is related to missing data due to the different data sources used for incident and prevalent patients. Abbreviations: AV, arteriovenous; CMS, Centers for Medicare &amp; Medicaid; CROWNWeb, Consolidated Renal Operations in a Web-enabled Network; ESRD, end-stage renal disease; HD, hemodialysis; PD, peritoneal dialysis. This graphic is adapted from Figure 4.7. </a:t>
            </a:r>
            <a:endParaRPr lang="en-US" sz="1600" i="1" baseline="30000" dirty="0">
              <a:solidFill>
                <a:srgbClr val="FF0000"/>
              </a:solidFill>
            </a:endParaRPr>
          </a:p>
        </p:txBody>
      </p:sp>
      <p:sp>
        <p:nvSpPr>
          <p:cNvPr id="7"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12290" name="Picture 2" descr="K:\Projects\USRDS\docs\ADR\2016\Chapters\ESRD\c04_VascAcc\Figures_Tables\600ppi\v2_c04_VascAcc_f07_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4920" y="1295400"/>
            <a:ext cx="6583680" cy="406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146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i.11 </a:t>
            </a:r>
            <a:r>
              <a:rPr lang="en-US" sz="2800" b="1" baseline="30000" dirty="0"/>
              <a:t>Adjusted hospitalization rates for ESRD patients, by treatment modality, </a:t>
            </a:r>
            <a:r>
              <a:rPr lang="en-US" sz="2800" b="1" baseline="30000" dirty="0" smtClean="0"/>
              <a:t/>
            </a:r>
            <a:br>
              <a:rPr lang="en-US" sz="2800" b="1" baseline="30000" dirty="0" smtClean="0"/>
            </a:br>
            <a:r>
              <a:rPr lang="en-US" sz="2800" b="1" baseline="30000" dirty="0" smtClean="0"/>
              <a:t>2005-2014</a:t>
            </a:r>
            <a:endParaRPr lang="en-US" sz="2800" b="1" baseline="30000" dirty="0">
              <a:solidFill>
                <a:srgbClr val="FF0000"/>
              </a:solidFill>
            </a:endParaRPr>
          </a:p>
        </p:txBody>
      </p:sp>
      <p:sp>
        <p:nvSpPr>
          <p:cNvPr id="7" name="Slide Number Placeholder 6"/>
          <p:cNvSpPr>
            <a:spLocks noGrp="1"/>
          </p:cNvSpPr>
          <p:nvPr>
            <p:ph type="sldNum" sz="quarter" idx="11"/>
          </p:nvPr>
        </p:nvSpPr>
        <p:spPr/>
        <p:txBody>
          <a:bodyPr/>
          <a:lstStyle/>
          <a:p>
            <a:fld id="{3F227FC0-035E-484D-AA62-D30602925625}" type="slidenum">
              <a:rPr lang="en-US" smtClean="0"/>
              <a:pPr/>
              <a:t>14</a:t>
            </a:fld>
            <a:endParaRPr lang="en-US" dirty="0"/>
          </a:p>
        </p:txBody>
      </p:sp>
      <p:sp>
        <p:nvSpPr>
          <p:cNvPr id="9" name="Rectangle 8"/>
          <p:cNvSpPr/>
          <p:nvPr/>
        </p:nvSpPr>
        <p:spPr>
          <a:xfrm>
            <a:off x="152400" y="5715001"/>
            <a:ext cx="8839200" cy="646331"/>
          </a:xfrm>
          <a:prstGeom prst="rect">
            <a:avLst/>
          </a:prstGeom>
        </p:spPr>
        <p:txBody>
          <a:bodyPr wrap="square">
            <a:spAutoFit/>
          </a:bodyPr>
          <a:lstStyle/>
          <a:p>
            <a:r>
              <a:rPr lang="en-US" i="1" baseline="30000" dirty="0"/>
              <a:t>Data Source: Reference Tables G.1, G.3, G.4, G.5, G.6, G.8, G.9, G.10, and special analyses, USRDS ESRD Database. Period prevalent ESRD patients; adjusted for age, sex, race, primary cause of kidney failure &amp; their two-way interactions; reference population, ESRD patients, 2011. Abbreviation: ESRD, end-stage renal disease. This graphic is adapted from Figure 5.1. </a:t>
            </a:r>
            <a:endParaRPr lang="en-US" i="1" baseline="30000" dirty="0">
              <a:solidFill>
                <a:srgbClr val="FF0000"/>
              </a:solidFill>
            </a:endParaRPr>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13314" name="Picture 2" descr="K:\Projects\USRDS\Analysis\ADR\2016\Chapter\ESRD\c05_Hospitalization\Figures_Tables\Most_Current\600 ppi Chapter\v2_c05_Hospitalization_f01_6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894902"/>
            <a:ext cx="5486400" cy="474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007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54107"/>
          </a:xfrm>
          <a:prstGeom prst="rect">
            <a:avLst/>
          </a:prstGeom>
        </p:spPr>
        <p:txBody>
          <a:bodyPr wrap="square">
            <a:spAutoFit/>
          </a:bodyPr>
          <a:lstStyle/>
          <a:p>
            <a:pPr algn="ctr"/>
            <a:r>
              <a:rPr lang="en-US" sz="2800" b="1" baseline="30000" dirty="0"/>
              <a:t>  Figure </a:t>
            </a:r>
            <a:r>
              <a:rPr lang="en-US" sz="2800" b="1" baseline="30000" dirty="0" smtClean="0"/>
              <a:t>i.12 </a:t>
            </a:r>
            <a:r>
              <a:rPr lang="en-US" sz="2800" b="1" baseline="30000" dirty="0"/>
              <a:t>Proportion of patients aged 66 &amp; older discharged alive from the hospital who were either rehospitalized or died within 30 days of discharge, by kidney disease status, </a:t>
            </a:r>
            <a:r>
              <a:rPr lang="en-US" sz="2800" b="1" baseline="30000" dirty="0" smtClean="0"/>
              <a:t>2014</a:t>
            </a:r>
          </a:p>
        </p:txBody>
      </p:sp>
      <p:sp>
        <p:nvSpPr>
          <p:cNvPr id="7" name="Slide Number Placeholder 6"/>
          <p:cNvSpPr>
            <a:spLocks noGrp="1"/>
          </p:cNvSpPr>
          <p:nvPr>
            <p:ph type="sldNum" sz="quarter" idx="11"/>
          </p:nvPr>
        </p:nvSpPr>
        <p:spPr/>
        <p:txBody>
          <a:bodyPr/>
          <a:lstStyle/>
          <a:p>
            <a:fld id="{3F227FC0-035E-484D-AA62-D30602925625}" type="slidenum">
              <a:rPr lang="en-US" smtClean="0"/>
              <a:pPr/>
              <a:t>15</a:t>
            </a:fld>
            <a:endParaRPr lang="en-US" dirty="0"/>
          </a:p>
        </p:txBody>
      </p:sp>
      <p:sp>
        <p:nvSpPr>
          <p:cNvPr id="9" name="Rectangle 8"/>
          <p:cNvSpPr/>
          <p:nvPr/>
        </p:nvSpPr>
        <p:spPr>
          <a:xfrm>
            <a:off x="76200" y="5638800"/>
            <a:ext cx="8915400" cy="830997"/>
          </a:xfrm>
          <a:prstGeom prst="rect">
            <a:avLst/>
          </a:prstGeom>
        </p:spPr>
        <p:txBody>
          <a:bodyPr wrap="square">
            <a:spAutoFit/>
          </a:bodyPr>
          <a:lstStyle/>
          <a:p>
            <a:r>
              <a:rPr lang="en-US" i="1" baseline="30000" dirty="0"/>
              <a:t>Data Source: Special analyses, USRDS ESRD Database and Medicare 5% sample. January 1, 2014 point prevalent Medicare patients aged 66 &amp; older on December 31, 2013. For general Medicare: January 1, 2014 point prevalent, Medicare patients aged 66 &amp; older, discharged alive from an all-cause index hospitalization between January 1, 2014, and December 1, 2014, unadjusted. CKD determined using claims for 2013. Abbreviations: CKD, chronic kidney disease; ESRD, end-stage renal disease; rehosp, rehospitalization. This graphic is adapted from Figure 5.6. </a:t>
            </a:r>
            <a:endParaRPr lang="en-US" i="1" baseline="30000" dirty="0">
              <a:solidFill>
                <a:srgbClr val="FF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864" y="1353308"/>
            <a:ext cx="7382271" cy="4151384"/>
          </a:xfrm>
          <a:prstGeom prst="rect">
            <a:avLst/>
          </a:prstGeom>
        </p:spPr>
      </p:pic>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spTree>
    <p:extLst>
      <p:ext uri="{BB962C8B-B14F-4D97-AF65-F5344CB8AC3E}">
        <p14:creationId xmlns:p14="http://schemas.microsoft.com/office/powerpoint/2010/main" val="2330717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i.13  </a:t>
            </a:r>
            <a:r>
              <a:rPr lang="en-US" sz="2800" b="1" baseline="30000" dirty="0"/>
              <a:t>Adjusted all-cause mortality (deaths per 1,000 patient-years) </a:t>
            </a:r>
            <a:endParaRPr lang="en-US" sz="2800" b="1" baseline="30000" dirty="0" smtClean="0"/>
          </a:p>
          <a:p>
            <a:pPr algn="ctr"/>
            <a:r>
              <a:rPr lang="en-US" sz="2800" b="1" baseline="30000" dirty="0" smtClean="0"/>
              <a:t>by </a:t>
            </a:r>
            <a:r>
              <a:rPr lang="en-US" sz="2800" b="1" baseline="30000" dirty="0"/>
              <a:t>treatment </a:t>
            </a:r>
            <a:r>
              <a:rPr lang="en-US" sz="2800" b="1" baseline="30000" dirty="0" smtClean="0"/>
              <a:t>modality for </a:t>
            </a:r>
            <a:r>
              <a:rPr lang="en-US" sz="2800" b="1" baseline="30000" dirty="0"/>
              <a:t>period-prevalent patients, </a:t>
            </a:r>
            <a:r>
              <a:rPr lang="en-US" sz="2800" b="1" baseline="30000" dirty="0" smtClean="0"/>
              <a:t>1996-2014</a:t>
            </a:r>
          </a:p>
          <a:p>
            <a:pPr algn="ctr"/>
            <a:r>
              <a:rPr lang="en-US" sz="2400" b="1" baseline="30000" dirty="0"/>
              <a:t>(a) </a:t>
            </a:r>
            <a:r>
              <a:rPr lang="en-US" sz="2400" b="1" baseline="30000" dirty="0" smtClean="0"/>
              <a:t>Overall</a:t>
            </a:r>
            <a:r>
              <a:rPr lang="en-US" sz="2400" b="1" baseline="30000" dirty="0"/>
              <a:t>, dialysis, and transplant</a:t>
            </a:r>
          </a:p>
        </p:txBody>
      </p:sp>
      <p:sp>
        <p:nvSpPr>
          <p:cNvPr id="7" name="Slide Number Placeholder 6"/>
          <p:cNvSpPr>
            <a:spLocks noGrp="1"/>
          </p:cNvSpPr>
          <p:nvPr>
            <p:ph type="sldNum" sz="quarter" idx="11"/>
          </p:nvPr>
        </p:nvSpPr>
        <p:spPr/>
        <p:txBody>
          <a:bodyPr/>
          <a:lstStyle/>
          <a:p>
            <a:fld id="{3F227FC0-035E-484D-AA62-D30602925625}" type="slidenum">
              <a:rPr lang="en-US" smtClean="0"/>
              <a:pPr/>
              <a:t>16</a:t>
            </a:fld>
            <a:endParaRPr lang="en-US" dirty="0"/>
          </a:p>
        </p:txBody>
      </p:sp>
      <p:sp>
        <p:nvSpPr>
          <p:cNvPr id="9" name="Rectangle 8"/>
          <p:cNvSpPr/>
          <p:nvPr/>
        </p:nvSpPr>
        <p:spPr>
          <a:xfrm>
            <a:off x="228600" y="5638800"/>
            <a:ext cx="8686800" cy="646331"/>
          </a:xfrm>
          <a:prstGeom prst="rect">
            <a:avLst/>
          </a:prstGeom>
        </p:spPr>
        <p:txBody>
          <a:bodyPr wrap="square">
            <a:spAutoFit/>
          </a:bodyPr>
          <a:lstStyle/>
          <a:p>
            <a:r>
              <a:rPr lang="en-US" sz="1200" i="1" dirty="0"/>
              <a:t>Data Source: Reference Tables H.2_adj, H4_adj, H.8_adj, H.9_adj, and H.10_adj; and special analyses, USRDS ESRD Database. Adjusted for age, sex, race, ethnicity, primary diagnosis and vintage. Reference population: period prevalent ESRD patients, 2011. Abbreviations: HD, hemodialysis; PD, peritoneal dialysis. This graphic is adapted from Figure 6.1.</a:t>
            </a:r>
            <a:endParaRPr lang="en-US" sz="1200" i="1" dirty="0">
              <a:solidFill>
                <a:srgbClr val="FF0000"/>
              </a:solidFill>
            </a:endParaRPr>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15362" name="Picture 2" descr="K:\Projects\USRDS\docs\ADR\2016\Chapters\ESRD\c06_Mortality\Figures_Tables\600ppi\v2_c06_Mortality_f1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275" y="1319213"/>
            <a:ext cx="6859588" cy="411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333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13070"/>
          </a:xfrm>
          <a:prstGeom prst="rect">
            <a:avLst/>
          </a:prstGeom>
        </p:spPr>
        <p:txBody>
          <a:bodyPr wrap="square">
            <a:spAutoFit/>
          </a:bodyPr>
          <a:lstStyle/>
          <a:p>
            <a:pPr algn="ctr"/>
            <a:r>
              <a:rPr lang="en-US" sz="2800" b="1" baseline="30000" dirty="0"/>
              <a:t>  Figure </a:t>
            </a:r>
            <a:r>
              <a:rPr lang="en-US" sz="2800" b="1" baseline="30000" dirty="0" smtClean="0"/>
              <a:t>i.13  </a:t>
            </a:r>
            <a:r>
              <a:rPr lang="en-US" sz="2800" b="1" baseline="30000" dirty="0"/>
              <a:t>Adjusted all-cause mortality (deaths per 1,000 patient-years) </a:t>
            </a:r>
            <a:endParaRPr lang="en-US" sz="2800" b="1" baseline="30000" dirty="0" smtClean="0"/>
          </a:p>
          <a:p>
            <a:pPr algn="ctr"/>
            <a:r>
              <a:rPr lang="en-US" sz="2800" b="1" baseline="30000" dirty="0" smtClean="0"/>
              <a:t>by </a:t>
            </a:r>
            <a:r>
              <a:rPr lang="en-US" sz="2800" b="1" baseline="30000" dirty="0"/>
              <a:t>treatment </a:t>
            </a:r>
            <a:r>
              <a:rPr lang="en-US" sz="2800" b="1" baseline="30000" dirty="0" smtClean="0"/>
              <a:t>modality </a:t>
            </a:r>
            <a:r>
              <a:rPr lang="en-US" sz="2800" b="1" baseline="30000" dirty="0"/>
              <a:t>for period-prevalent patients, </a:t>
            </a:r>
            <a:r>
              <a:rPr lang="en-US" sz="2800" b="1" baseline="30000" dirty="0" smtClean="0"/>
              <a:t>1996-2014</a:t>
            </a:r>
          </a:p>
          <a:p>
            <a:pPr algn="ctr"/>
            <a:r>
              <a:rPr lang="en-US" sz="2400" b="1" baseline="30000" dirty="0"/>
              <a:t>(b) </a:t>
            </a:r>
            <a:r>
              <a:rPr lang="en-US" sz="2400" b="1" baseline="30000" dirty="0" smtClean="0"/>
              <a:t>Hemodialysis </a:t>
            </a:r>
            <a:r>
              <a:rPr lang="en-US" sz="2400" b="1" baseline="30000" dirty="0"/>
              <a:t>and peritoneal dialysis </a:t>
            </a:r>
          </a:p>
        </p:txBody>
      </p:sp>
      <p:sp>
        <p:nvSpPr>
          <p:cNvPr id="7" name="Slide Number Placeholder 6"/>
          <p:cNvSpPr>
            <a:spLocks noGrp="1"/>
          </p:cNvSpPr>
          <p:nvPr>
            <p:ph type="sldNum" sz="quarter" idx="11"/>
          </p:nvPr>
        </p:nvSpPr>
        <p:spPr/>
        <p:txBody>
          <a:bodyPr/>
          <a:lstStyle/>
          <a:p>
            <a:fld id="{3F227FC0-035E-484D-AA62-D30602925625}" type="slidenum">
              <a:rPr lang="en-US" smtClean="0"/>
              <a:pPr/>
              <a:t>17</a:t>
            </a:fld>
            <a:endParaRPr lang="en-US" dirty="0"/>
          </a:p>
        </p:txBody>
      </p:sp>
      <p:sp>
        <p:nvSpPr>
          <p:cNvPr id="9" name="Rectangle 8"/>
          <p:cNvSpPr/>
          <p:nvPr/>
        </p:nvSpPr>
        <p:spPr>
          <a:xfrm>
            <a:off x="228600" y="5638800"/>
            <a:ext cx="8686800" cy="646331"/>
          </a:xfrm>
          <a:prstGeom prst="rect">
            <a:avLst/>
          </a:prstGeom>
        </p:spPr>
        <p:txBody>
          <a:bodyPr wrap="square">
            <a:spAutoFit/>
          </a:bodyPr>
          <a:lstStyle/>
          <a:p>
            <a:r>
              <a:rPr lang="en-US" sz="1200" i="1" dirty="0"/>
              <a:t>Data Source: Reference Tables H.2_adj, H4_adj, H.8_adj, H.9_adj, and H.10_adj; and special analyses, USRDS ESRD Database. Adjusted for age, sex, race, ethnicity, primary diagnosis and vintage. Reference population: period prevalent ESRD patients, 2011. Abbreviations: HD, hemodialysis; PD, peritoneal dialysis. This graphic is adapted from Figure 6.1.</a:t>
            </a:r>
            <a:endParaRPr lang="en-US" sz="1200" i="1" dirty="0">
              <a:solidFill>
                <a:srgbClr val="FF0000"/>
              </a:solidFill>
            </a:endParaRPr>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16386" name="Picture 2" descr="K:\Projects\USRDS\docs\ADR\2016\Chapters\ESRD\c06_Mortality\Figures_Tables\600ppi\v2_c06_Mortality_f1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6663" y="1246188"/>
            <a:ext cx="6859587" cy="411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33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54107"/>
          </a:xfrm>
          <a:prstGeom prst="rect">
            <a:avLst/>
          </a:prstGeom>
        </p:spPr>
        <p:txBody>
          <a:bodyPr wrap="square">
            <a:spAutoFit/>
          </a:bodyPr>
          <a:lstStyle/>
          <a:p>
            <a:pPr algn="ctr"/>
            <a:r>
              <a:rPr lang="en-US" sz="2800" b="1" baseline="30000" dirty="0"/>
              <a:t>  Figure </a:t>
            </a:r>
            <a:r>
              <a:rPr lang="en-US" sz="2800" b="1" baseline="30000" dirty="0" smtClean="0"/>
              <a:t>i.14  </a:t>
            </a:r>
            <a:r>
              <a:rPr lang="en-US" sz="2800" b="1" baseline="30000" dirty="0"/>
              <a:t>Adjusted mortality (deaths per </a:t>
            </a:r>
            <a:r>
              <a:rPr lang="en-US" sz="2800" b="1" baseline="30000" dirty="0" smtClean="0"/>
              <a:t>1,000 </a:t>
            </a:r>
            <a:r>
              <a:rPr lang="en-US" sz="2800" b="1" baseline="30000" dirty="0"/>
              <a:t>patient-years) by treatment modality and number of months after treatment initiation among ESRD patients, 2013 </a:t>
            </a:r>
            <a:r>
              <a:rPr lang="en-US" sz="2800" b="1" baseline="30000" dirty="0" smtClean="0"/>
              <a:t/>
            </a:r>
            <a:br>
              <a:rPr lang="en-US" sz="2800" b="1" baseline="30000" dirty="0" smtClean="0"/>
            </a:br>
            <a:r>
              <a:rPr lang="en-US" sz="2800" b="1" baseline="30000" dirty="0" smtClean="0"/>
              <a:t>(a) Under age 65</a:t>
            </a:r>
            <a:endParaRPr lang="en-US" sz="2800" b="1" baseline="30000" dirty="0">
              <a:solidFill>
                <a:srgbClr val="FF0000"/>
              </a:solidFill>
            </a:endParaRPr>
          </a:p>
        </p:txBody>
      </p:sp>
      <p:sp>
        <p:nvSpPr>
          <p:cNvPr id="7" name="Slide Number Placeholder 6"/>
          <p:cNvSpPr>
            <a:spLocks noGrp="1"/>
          </p:cNvSpPr>
          <p:nvPr>
            <p:ph type="sldNum" sz="quarter" idx="11"/>
          </p:nvPr>
        </p:nvSpPr>
        <p:spPr/>
        <p:txBody>
          <a:bodyPr/>
          <a:lstStyle/>
          <a:p>
            <a:fld id="{3F227FC0-035E-484D-AA62-D30602925625}" type="slidenum">
              <a:rPr lang="en-US" smtClean="0"/>
              <a:pPr/>
              <a:t>18</a:t>
            </a:fld>
            <a:endParaRPr lang="en-US" dirty="0"/>
          </a:p>
        </p:txBody>
      </p:sp>
      <p:sp>
        <p:nvSpPr>
          <p:cNvPr id="9" name="Rectangle 8"/>
          <p:cNvSpPr/>
          <p:nvPr/>
        </p:nvSpPr>
        <p:spPr>
          <a:xfrm>
            <a:off x="215766" y="5638800"/>
            <a:ext cx="8775834" cy="646331"/>
          </a:xfrm>
          <a:prstGeom prst="rect">
            <a:avLst/>
          </a:prstGeom>
        </p:spPr>
        <p:txBody>
          <a:bodyPr wrap="square">
            <a:spAutoFit/>
          </a:bodyPr>
          <a:lstStyle/>
          <a:p>
            <a:r>
              <a:rPr lang="en-US" sz="1200" i="1" dirty="0"/>
              <a:t>Data Source: Special analyses, USRDS ESRD Database. Adjusted (age, race, sex, ethnicity, and primary diagnosis) mortality among 2013 incident ESRD patients during the first year of therapy. Reference population: incident ESRD patients, 2011. Abbreviations: ESRD, end-stage renal disease; HD, hemodialysis; PD, peritoneal dialysis. This graphic is adapted from Figure 6.3.</a:t>
            </a:r>
            <a:endParaRPr lang="en-US" sz="1200" i="1" dirty="0">
              <a:solidFill>
                <a:srgbClr val="FF0000"/>
              </a:solidFill>
            </a:endParaRPr>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17410" name="Picture 2" descr="K:\Projects\USRDS\docs\ADR\2016\Chapters\ESRD\c06_Mortality\Figures_Tables\600ppi\v2_c06_Mortality_f3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275" y="1350963"/>
            <a:ext cx="6859588" cy="411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525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54107"/>
          </a:xfrm>
          <a:prstGeom prst="rect">
            <a:avLst/>
          </a:prstGeom>
        </p:spPr>
        <p:txBody>
          <a:bodyPr wrap="square">
            <a:spAutoFit/>
          </a:bodyPr>
          <a:lstStyle/>
          <a:p>
            <a:pPr algn="ctr"/>
            <a:r>
              <a:rPr lang="en-US" sz="2800" b="1" baseline="30000" dirty="0"/>
              <a:t>  Figure </a:t>
            </a:r>
            <a:r>
              <a:rPr lang="en-US" sz="2800" b="1" baseline="30000" dirty="0" smtClean="0"/>
              <a:t>i.14  </a:t>
            </a:r>
            <a:r>
              <a:rPr lang="en-US" sz="2800" b="1" baseline="30000" dirty="0"/>
              <a:t>Adjusted mortality (deaths per </a:t>
            </a:r>
            <a:r>
              <a:rPr lang="en-US" sz="2800" b="1" baseline="30000" dirty="0" smtClean="0"/>
              <a:t>1,000 </a:t>
            </a:r>
            <a:r>
              <a:rPr lang="en-US" sz="2800" b="1" baseline="30000" dirty="0"/>
              <a:t>patient-years) by treatment modality and number of months after treatment initiation among ESRD patients, 2013 </a:t>
            </a:r>
            <a:r>
              <a:rPr lang="en-US" sz="2800" b="1" baseline="30000" dirty="0" smtClean="0"/>
              <a:t/>
            </a:r>
            <a:br>
              <a:rPr lang="en-US" sz="2800" b="1" baseline="30000" dirty="0" smtClean="0"/>
            </a:br>
            <a:r>
              <a:rPr lang="en-US" sz="2800" b="1" baseline="30000" dirty="0" smtClean="0"/>
              <a:t>(b) Aged </a:t>
            </a:r>
            <a:r>
              <a:rPr lang="en-US" sz="2800" b="1" baseline="30000" dirty="0"/>
              <a:t>65 and over</a:t>
            </a:r>
            <a:endParaRPr lang="en-US" sz="2800" b="1" baseline="30000" dirty="0">
              <a:solidFill>
                <a:srgbClr val="FF0000"/>
              </a:solidFill>
            </a:endParaRPr>
          </a:p>
        </p:txBody>
      </p:sp>
      <p:sp>
        <p:nvSpPr>
          <p:cNvPr id="7" name="Slide Number Placeholder 6"/>
          <p:cNvSpPr>
            <a:spLocks noGrp="1"/>
          </p:cNvSpPr>
          <p:nvPr>
            <p:ph type="sldNum" sz="quarter" idx="11"/>
          </p:nvPr>
        </p:nvSpPr>
        <p:spPr/>
        <p:txBody>
          <a:bodyPr/>
          <a:lstStyle/>
          <a:p>
            <a:fld id="{3F227FC0-035E-484D-AA62-D30602925625}" type="slidenum">
              <a:rPr lang="en-US" smtClean="0"/>
              <a:pPr/>
              <a:t>19</a:t>
            </a:fld>
            <a:endParaRPr lang="en-US" dirty="0"/>
          </a:p>
        </p:txBody>
      </p:sp>
      <p:sp>
        <p:nvSpPr>
          <p:cNvPr id="9" name="Rectangle 8"/>
          <p:cNvSpPr/>
          <p:nvPr/>
        </p:nvSpPr>
        <p:spPr>
          <a:xfrm>
            <a:off x="215766" y="5638800"/>
            <a:ext cx="8699634" cy="646331"/>
          </a:xfrm>
          <a:prstGeom prst="rect">
            <a:avLst/>
          </a:prstGeom>
        </p:spPr>
        <p:txBody>
          <a:bodyPr wrap="square">
            <a:spAutoFit/>
          </a:bodyPr>
          <a:lstStyle/>
          <a:p>
            <a:r>
              <a:rPr lang="en-US" sz="1200" i="1" dirty="0"/>
              <a:t>Data Source: Special analyses, USRDS ESRD Database. Adjusted (age, race, sex, ethnicity, and primary diagnosis) mortality among 2013 incident ESRD patients during the first year of therapy. Reference population: incident ESRD patients, 2011. Abbreviations: ESRD, end-stage renal disease; HD, hemodialysis; PD, peritoneal dialysis. This graphic is adapted from Figure 6.3.</a:t>
            </a:r>
            <a:endParaRPr lang="en-US" sz="1200" i="1" dirty="0">
              <a:solidFill>
                <a:srgbClr val="FF0000"/>
              </a:solidFill>
            </a:endParaRPr>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18434" name="Picture 2" descr="K:\Projects\USRDS\docs\ADR\2016\Chapters\ESRD\c06_Mortality\Figures_Tables\600ppi\v2_c06_Mortality_f3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1360488"/>
            <a:ext cx="6859587" cy="411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093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a:t>
            </a:fld>
            <a:endParaRPr lang="en-US" dirty="0"/>
          </a:p>
        </p:txBody>
      </p:sp>
      <p:sp>
        <p:nvSpPr>
          <p:cNvPr id="10" name="Rectangle 9"/>
          <p:cNvSpPr/>
          <p:nvPr/>
        </p:nvSpPr>
        <p:spPr>
          <a:xfrm>
            <a:off x="228600" y="5760264"/>
            <a:ext cx="8763000" cy="913070"/>
          </a:xfrm>
          <a:prstGeom prst="rect">
            <a:avLst/>
          </a:prstGeom>
        </p:spPr>
        <p:txBody>
          <a:bodyPr wrap="square">
            <a:spAutoFit/>
          </a:bodyPr>
          <a:lstStyle/>
          <a:p>
            <a:r>
              <a:rPr lang="en-US" sz="1200" i="1" dirty="0"/>
              <a:t>Data Source: Reference Table A.2.2 and special analyses, USRDS ESRD Database. *Adjusted for age, sex, race, and ethnicity. The standard population was the U.S. population in 2011. Abbreviation: ESRD, end-stage renal disease. This graphic is adapted from Figure 1.1.</a:t>
            </a:r>
          </a:p>
          <a:p>
            <a:r>
              <a:rPr lang="en-US" sz="1100" dirty="0" smtClean="0"/>
              <a:t/>
            </a:r>
            <a:br>
              <a:rPr lang="en-US" sz="1100" dirty="0" smtClean="0"/>
            </a:br>
            <a:endParaRPr lang="en-US" sz="1100" dirty="0" smtClean="0"/>
          </a:p>
          <a:p>
            <a:r>
              <a:rPr lang="en-US" sz="1100" i="1" baseline="30000" dirty="0" smtClean="0"/>
              <a:t>.t</a:t>
            </a:r>
            <a:endParaRPr lang="en-US" sz="1100" i="1" baseline="30000" dirty="0">
              <a:solidFill>
                <a:srgbClr val="FF0000"/>
              </a:solidFill>
            </a:endParaRPr>
          </a:p>
        </p:txBody>
      </p:sp>
      <p:sp>
        <p:nvSpPr>
          <p:cNvPr id="11" name="Rectangle 10"/>
          <p:cNvSpPr/>
          <p:nvPr/>
        </p:nvSpPr>
        <p:spPr>
          <a:xfrm>
            <a:off x="0" y="313549"/>
            <a:ext cx="9144000" cy="954107"/>
          </a:xfrm>
          <a:prstGeom prst="rect">
            <a:avLst/>
          </a:prstGeom>
        </p:spPr>
        <p:txBody>
          <a:bodyPr wrap="square">
            <a:spAutoFit/>
          </a:bodyPr>
          <a:lstStyle/>
          <a:p>
            <a:pPr algn="ctr"/>
            <a:r>
              <a:rPr lang="en-US" sz="2800" b="1" baseline="30000" dirty="0"/>
              <a:t>  Figure </a:t>
            </a:r>
            <a:r>
              <a:rPr lang="en-US" sz="2800" b="1" baseline="30000" dirty="0" smtClean="0"/>
              <a:t>i.1 </a:t>
            </a:r>
            <a:r>
              <a:rPr lang="en-US" sz="2800" b="1" baseline="30000" dirty="0"/>
              <a:t>Trends in the unadjusted and adjusted* incidence rates (per million/year) of ESRD (trend lines; scale on right), and annual percent (%) change in the adjusted* incidence rate of ESRD (vertical lines; scale on left) in the U.S. population, 1996-2014</a:t>
            </a:r>
          </a:p>
        </p:txBody>
      </p:sp>
      <p:pic>
        <p:nvPicPr>
          <p:cNvPr id="3" name="Picture 2" descr="K:\Projects\USRDS\docs\ADR\2016\Chapters\ESRD\c01_IncPrev\Figures_Tables\600ppi\v2_c01_IncPrev_f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0300" y="1104900"/>
            <a:ext cx="6858000" cy="457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871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i.15 </a:t>
            </a:r>
            <a:r>
              <a:rPr lang="en-US" sz="2800" b="1" baseline="30000" dirty="0"/>
              <a:t>Percentage of dialysis patients wait-listed and </a:t>
            </a:r>
            <a:endParaRPr lang="en-US" sz="2800" b="1" baseline="30000" dirty="0" smtClean="0"/>
          </a:p>
          <a:p>
            <a:pPr algn="ctr"/>
            <a:r>
              <a:rPr lang="en-US" sz="2800" b="1" baseline="30000" dirty="0" smtClean="0"/>
              <a:t>unadjusted </a:t>
            </a:r>
            <a:r>
              <a:rPr lang="en-US" sz="2800" b="1" baseline="30000" dirty="0"/>
              <a:t>kidney transplant rates, </a:t>
            </a:r>
            <a:r>
              <a:rPr lang="en-US" sz="2800" b="1" baseline="30000" dirty="0" smtClean="0"/>
              <a:t>1997-2014</a:t>
            </a:r>
            <a:endParaRPr lang="en-US" sz="2800" b="1" baseline="30000" dirty="0">
              <a:solidFill>
                <a:srgbClr val="FF0000"/>
              </a:solidFill>
            </a:endParaRPr>
          </a:p>
        </p:txBody>
      </p:sp>
      <p:sp>
        <p:nvSpPr>
          <p:cNvPr id="7" name="Slide Number Placeholder 6"/>
          <p:cNvSpPr>
            <a:spLocks noGrp="1"/>
          </p:cNvSpPr>
          <p:nvPr>
            <p:ph type="sldNum" sz="quarter" idx="11"/>
          </p:nvPr>
        </p:nvSpPr>
        <p:spPr/>
        <p:txBody>
          <a:bodyPr/>
          <a:lstStyle/>
          <a:p>
            <a:fld id="{3F227FC0-035E-484D-AA62-D30602925625}" type="slidenum">
              <a:rPr lang="en-US" smtClean="0"/>
              <a:pPr/>
              <a:t>20</a:t>
            </a:fld>
            <a:endParaRPr lang="en-US" dirty="0"/>
          </a:p>
        </p:txBody>
      </p:sp>
      <p:sp>
        <p:nvSpPr>
          <p:cNvPr id="9" name="Rectangle 8"/>
          <p:cNvSpPr/>
          <p:nvPr/>
        </p:nvSpPr>
        <p:spPr>
          <a:xfrm>
            <a:off x="533400" y="5715000"/>
            <a:ext cx="7848600" cy="646331"/>
          </a:xfrm>
          <a:prstGeom prst="rect">
            <a:avLst/>
          </a:prstGeom>
        </p:spPr>
        <p:txBody>
          <a:bodyPr wrap="square">
            <a:spAutoFit/>
          </a:bodyPr>
          <a:lstStyle/>
          <a:p>
            <a:r>
              <a:rPr lang="en-US" i="1" baseline="30000" dirty="0"/>
              <a:t>Data Source: Reference Tables E.4 and E.9. Percentage of dialysis patients on the kidney waiting list is for all dialysis patients. Unadjusted transplant rates are for all dialysis patients. Abbreviations: Tx, transplant; pt yrs, patient years. This graphic is adapted from Figure 7.1.</a:t>
            </a:r>
            <a:endParaRPr lang="en-US" i="1" baseline="30000" dirty="0">
              <a:solidFill>
                <a:srgbClr val="FF0000"/>
              </a:solidFill>
            </a:endParaRPr>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19458" name="Picture 2" descr="K:\Projects\USRDS\docs\ADR\2016\Chapters\ESRD\c07_Transplant\Figures_Tables\600ppi\v2_c07_Transplant_f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1293813"/>
            <a:ext cx="6858000" cy="4189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104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i.16 Number </a:t>
            </a:r>
            <a:r>
              <a:rPr lang="en-US" sz="2800" b="1" baseline="30000" dirty="0"/>
              <a:t>of patients wait-listed for kidney transplant, 1997-2014, </a:t>
            </a:r>
            <a:endParaRPr lang="en-US" sz="2800" b="1" baseline="30000" dirty="0" smtClean="0"/>
          </a:p>
          <a:p>
            <a:pPr algn="ctr"/>
            <a:r>
              <a:rPr lang="en-US" sz="2800" b="1" baseline="30000" dirty="0" smtClean="0"/>
              <a:t>and </a:t>
            </a:r>
            <a:r>
              <a:rPr lang="en-US" sz="2800" b="1" baseline="30000" dirty="0"/>
              <a:t>median waiting time, 1997-2009</a:t>
            </a:r>
            <a:endParaRPr lang="en-US" sz="2800" b="1" baseline="30000" dirty="0">
              <a:solidFill>
                <a:srgbClr val="FF0000"/>
              </a:solidFill>
            </a:endParaRPr>
          </a:p>
        </p:txBody>
      </p:sp>
      <p:sp>
        <p:nvSpPr>
          <p:cNvPr id="7" name="Slide Number Placeholder 6"/>
          <p:cNvSpPr>
            <a:spLocks noGrp="1"/>
          </p:cNvSpPr>
          <p:nvPr>
            <p:ph type="sldNum" sz="quarter" idx="11"/>
          </p:nvPr>
        </p:nvSpPr>
        <p:spPr/>
        <p:txBody>
          <a:bodyPr/>
          <a:lstStyle/>
          <a:p>
            <a:fld id="{3F227FC0-035E-484D-AA62-D30602925625}" type="slidenum">
              <a:rPr lang="en-US" smtClean="0"/>
              <a:pPr/>
              <a:t>21</a:t>
            </a:fld>
            <a:endParaRPr lang="en-US" dirty="0"/>
          </a:p>
        </p:txBody>
      </p:sp>
      <p:sp>
        <p:nvSpPr>
          <p:cNvPr id="9" name="Rectangle 8"/>
          <p:cNvSpPr/>
          <p:nvPr/>
        </p:nvSpPr>
        <p:spPr>
          <a:xfrm>
            <a:off x="838200" y="5786735"/>
            <a:ext cx="7696200" cy="646331"/>
          </a:xfrm>
          <a:prstGeom prst="rect">
            <a:avLst/>
          </a:prstGeom>
        </p:spPr>
        <p:txBody>
          <a:bodyPr wrap="square">
            <a:spAutoFit/>
          </a:bodyPr>
          <a:lstStyle/>
          <a:p>
            <a:r>
              <a:rPr lang="en-US" i="1" baseline="30000" dirty="0"/>
              <a:t>Data Source: Reference Tables E.2 and E.3. Waiting list counts include all candidates listed for a kidney transplant on December 31 of each year. Median waiting time is calculated for all candidates enrolled on the waiting list in a given year. This graphic is adapted from Figure 7.2.</a:t>
            </a:r>
            <a:endParaRPr lang="en-US" i="1" baseline="30000" dirty="0">
              <a:solidFill>
                <a:srgbClr val="FF0000"/>
              </a:solidFill>
            </a:endParaRPr>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20482" name="Picture 2" descr="K:\Projects\USRDS\docs\ADR\2016\Chapters\ESRD\c07_Transplant\Figures_Tables\600ppi\v2_c07_Transplant_f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275" y="1192213"/>
            <a:ext cx="6858000"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896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313549"/>
            <a:ext cx="9144000" cy="379591"/>
          </a:xfrm>
          <a:prstGeom prst="rect">
            <a:avLst/>
          </a:prstGeom>
        </p:spPr>
        <p:txBody>
          <a:bodyPr wrap="square">
            <a:spAutoFit/>
          </a:bodyPr>
          <a:lstStyle/>
          <a:p>
            <a:pPr algn="ctr"/>
            <a:r>
              <a:rPr lang="en-US" sz="2800" b="1" baseline="30000" dirty="0"/>
              <a:t>  Figure </a:t>
            </a:r>
            <a:r>
              <a:rPr lang="en-US" sz="2800" b="1" baseline="30000" dirty="0" smtClean="0"/>
              <a:t>i.17 </a:t>
            </a:r>
            <a:r>
              <a:rPr lang="en-US" sz="2800" b="1" baseline="30000" dirty="0"/>
              <a:t>Number of kidney transplants by donor type, 1997-2014</a:t>
            </a:r>
            <a:endParaRPr lang="en-US" sz="2800" b="1" baseline="30000" dirty="0">
              <a:solidFill>
                <a:srgbClr val="FF0000"/>
              </a:solidFill>
            </a:endParaRPr>
          </a:p>
        </p:txBody>
      </p:sp>
      <p:sp>
        <p:nvSpPr>
          <p:cNvPr id="7" name="Slide Number Placeholder 6"/>
          <p:cNvSpPr>
            <a:spLocks noGrp="1"/>
          </p:cNvSpPr>
          <p:nvPr>
            <p:ph type="sldNum" sz="quarter" idx="11"/>
          </p:nvPr>
        </p:nvSpPr>
        <p:spPr/>
        <p:txBody>
          <a:bodyPr/>
          <a:lstStyle/>
          <a:p>
            <a:fld id="{3F227FC0-035E-484D-AA62-D30602925625}" type="slidenum">
              <a:rPr lang="en-US" smtClean="0"/>
              <a:pPr/>
              <a:t>22</a:t>
            </a:fld>
            <a:endParaRPr lang="en-US" dirty="0"/>
          </a:p>
        </p:txBody>
      </p:sp>
      <p:sp>
        <p:nvSpPr>
          <p:cNvPr id="9" name="Rectangle 8"/>
          <p:cNvSpPr/>
          <p:nvPr/>
        </p:nvSpPr>
        <p:spPr>
          <a:xfrm>
            <a:off x="990600" y="5786735"/>
            <a:ext cx="7391400" cy="461665"/>
          </a:xfrm>
          <a:prstGeom prst="rect">
            <a:avLst/>
          </a:prstGeom>
        </p:spPr>
        <p:txBody>
          <a:bodyPr wrap="square">
            <a:spAutoFit/>
          </a:bodyPr>
          <a:lstStyle/>
          <a:p>
            <a:r>
              <a:rPr lang="en-US" i="1" baseline="30000" dirty="0"/>
              <a:t>Data Source: Reference Tables E.8, E.8.2, and E.8.3. Counts of all transplants by year. This graphic is adapted from Figure 7.3. </a:t>
            </a:r>
            <a:endParaRPr lang="en-US" i="1" baseline="30000" dirty="0">
              <a:solidFill>
                <a:srgbClr val="FF0000"/>
              </a:solidFill>
            </a:endParaRPr>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21506" name="Picture 2" descr="K:\Projects\USRDS\docs\ADR\2016\Chapters\ESRD\c07_Transplant\Figures_Tables\600ppi\v2_c07_Transplant_f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1366838"/>
            <a:ext cx="6858000" cy="4189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499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i.18 </a:t>
            </a:r>
            <a:r>
              <a:rPr lang="en-US" sz="2800" b="1" baseline="30000" dirty="0"/>
              <a:t>Number of paired donation transplants and percent of </a:t>
            </a:r>
            <a:endParaRPr lang="en-US" sz="2800" b="1" baseline="30000" dirty="0" smtClean="0"/>
          </a:p>
          <a:p>
            <a:pPr algn="ctr"/>
            <a:r>
              <a:rPr lang="en-US" sz="2800" b="1" baseline="30000" dirty="0" smtClean="0"/>
              <a:t>all </a:t>
            </a:r>
            <a:r>
              <a:rPr lang="en-US" sz="2800" b="1" baseline="30000" dirty="0"/>
              <a:t>living donor transplants, 2000-2014 </a:t>
            </a:r>
            <a:endParaRPr lang="en-US" sz="2800" b="1" baseline="30000" dirty="0">
              <a:solidFill>
                <a:srgbClr val="FF0000"/>
              </a:solidFill>
            </a:endParaRPr>
          </a:p>
        </p:txBody>
      </p:sp>
      <p:sp>
        <p:nvSpPr>
          <p:cNvPr id="7" name="Slide Number Placeholder 6"/>
          <p:cNvSpPr>
            <a:spLocks noGrp="1"/>
          </p:cNvSpPr>
          <p:nvPr>
            <p:ph type="sldNum" sz="quarter" idx="11"/>
          </p:nvPr>
        </p:nvSpPr>
        <p:spPr/>
        <p:txBody>
          <a:bodyPr/>
          <a:lstStyle/>
          <a:p>
            <a:fld id="{3F227FC0-035E-484D-AA62-D30602925625}" type="slidenum">
              <a:rPr lang="en-US" smtClean="0"/>
              <a:pPr/>
              <a:t>23</a:t>
            </a:fld>
            <a:endParaRPr lang="en-US" dirty="0"/>
          </a:p>
        </p:txBody>
      </p:sp>
      <p:sp>
        <p:nvSpPr>
          <p:cNvPr id="9" name="Rectangle 8"/>
          <p:cNvSpPr/>
          <p:nvPr/>
        </p:nvSpPr>
        <p:spPr>
          <a:xfrm>
            <a:off x="990600" y="5862935"/>
            <a:ext cx="7391400" cy="461665"/>
          </a:xfrm>
          <a:prstGeom prst="rect">
            <a:avLst/>
          </a:prstGeom>
        </p:spPr>
        <p:txBody>
          <a:bodyPr wrap="square">
            <a:spAutoFit/>
          </a:bodyPr>
          <a:lstStyle/>
          <a:p>
            <a:r>
              <a:rPr lang="en-US" i="1" baseline="30000" dirty="0"/>
              <a:t>Data Source: Data are obtained from the Organ Procurement and Transplantation Network (OPTN). Paired donation transplant counts and percent of all living donor transplants. This graphic is adapted from Figure 7.15.</a:t>
            </a:r>
            <a:endParaRPr lang="en-US" i="1" baseline="30000" dirty="0">
              <a:solidFill>
                <a:srgbClr val="FF0000"/>
              </a:solidFill>
            </a:endParaRPr>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22530" name="Picture 2" descr="K:\Projects\USRDS\docs\ADR\2016\Chapters\ESRD\c07_Transplant\Figures_Tables\600ppi\v2_c07_Transplant_f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66838"/>
            <a:ext cx="6858000" cy="4189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998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i.19 </a:t>
            </a:r>
            <a:r>
              <a:rPr lang="en-US" sz="2800" b="1" baseline="30000" dirty="0"/>
              <a:t>Distribution of reported incident pediatric ESRD patients </a:t>
            </a:r>
            <a:endParaRPr lang="en-US" sz="2800" b="1" baseline="30000" dirty="0" smtClean="0"/>
          </a:p>
          <a:p>
            <a:pPr algn="ctr"/>
            <a:r>
              <a:rPr lang="en-US" sz="2800" b="1" baseline="30000" dirty="0" smtClean="0"/>
              <a:t>by primary cause of ESRD, by age, 2000-2014</a:t>
            </a:r>
            <a:endParaRPr lang="en-US" sz="2800" b="1" baseline="30000" dirty="0">
              <a:solidFill>
                <a:srgbClr val="FF0000"/>
              </a:solidFill>
            </a:endParaRPr>
          </a:p>
        </p:txBody>
      </p:sp>
      <p:sp>
        <p:nvSpPr>
          <p:cNvPr id="7" name="Slide Number Placeholder 6"/>
          <p:cNvSpPr>
            <a:spLocks noGrp="1"/>
          </p:cNvSpPr>
          <p:nvPr>
            <p:ph type="sldNum" sz="quarter" idx="11"/>
          </p:nvPr>
        </p:nvSpPr>
        <p:spPr/>
        <p:txBody>
          <a:bodyPr/>
          <a:lstStyle/>
          <a:p>
            <a:fld id="{3F227FC0-035E-484D-AA62-D30602925625}" type="slidenum">
              <a:rPr lang="en-US" smtClean="0"/>
              <a:pPr/>
              <a:t>24</a:t>
            </a:fld>
            <a:endParaRPr lang="en-US" dirty="0"/>
          </a:p>
        </p:txBody>
      </p:sp>
      <p:sp>
        <p:nvSpPr>
          <p:cNvPr id="8" name="Rectangle 7"/>
          <p:cNvSpPr/>
          <p:nvPr/>
        </p:nvSpPr>
        <p:spPr>
          <a:xfrm>
            <a:off x="685800" y="5715001"/>
            <a:ext cx="7924800" cy="461665"/>
          </a:xfrm>
          <a:prstGeom prst="rect">
            <a:avLst/>
          </a:prstGeom>
        </p:spPr>
        <p:txBody>
          <a:bodyPr wrap="square">
            <a:spAutoFit/>
          </a:bodyPr>
          <a:lstStyle/>
          <a:p>
            <a:r>
              <a:rPr lang="en-US" i="1" baseline="30000" dirty="0"/>
              <a:t>Data Source: Special analyses, USRDS ESRD Database. Abbreviations: CAKUT, congenital anomalies of the kidney and urinary tract; C/H/C, cystic/hereditary/congenital diseases; GN, glomerulonephritis. This graphic is adapted from Figure 8.3.</a:t>
            </a:r>
            <a:endParaRPr lang="en-US" i="1" baseline="30000" dirty="0">
              <a:solidFill>
                <a:srgbClr val="FF0000"/>
              </a:solidFill>
            </a:endParaRPr>
          </a:p>
        </p:txBody>
      </p:sp>
      <p:sp>
        <p:nvSpPr>
          <p:cNvPr id="9"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23556" name="Picture 4" descr="K:\Projects\USRDS\docs\ADR\2016\Chapters\ESRD\c08_Pediatric\Figures_Tables\600ppi\v2_c08_Pediatric_f03_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300" y="1066800"/>
            <a:ext cx="7096125" cy="457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260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666849"/>
          </a:xfrm>
          <a:prstGeom prst="rect">
            <a:avLst/>
          </a:prstGeom>
        </p:spPr>
        <p:txBody>
          <a:bodyPr wrap="square">
            <a:spAutoFit/>
          </a:bodyPr>
          <a:lstStyle/>
          <a:p>
            <a:pPr algn="ctr"/>
            <a:r>
              <a:rPr lang="en-US" sz="2800" b="1" baseline="30000" dirty="0"/>
              <a:t>  </a:t>
            </a:r>
            <a:r>
              <a:rPr lang="en-US" sz="2800" b="1" spc="-10" baseline="30000" dirty="0"/>
              <a:t>Figure </a:t>
            </a:r>
            <a:r>
              <a:rPr lang="en-US" sz="2800" b="1" spc="-10" baseline="30000" dirty="0" smtClean="0"/>
              <a:t>i.20 </a:t>
            </a:r>
            <a:r>
              <a:rPr lang="en-US" sz="2800" b="1" spc="-10" baseline="30000" dirty="0"/>
              <a:t>Cross-sectional trends in pediatric ESRD modality at initiation, </a:t>
            </a:r>
            <a:r>
              <a:rPr lang="en-US" sz="2800" b="1" spc="-10" baseline="30000" dirty="0" smtClean="0"/>
              <a:t>1996-2014 </a:t>
            </a:r>
          </a:p>
          <a:p>
            <a:pPr algn="ctr"/>
            <a:r>
              <a:rPr lang="en-US" sz="2800" b="1" spc="-10" baseline="30000" dirty="0" smtClean="0"/>
              <a:t>(a) By </a:t>
            </a:r>
            <a:r>
              <a:rPr lang="en-US" sz="2800" b="1" spc="-10" baseline="30000" dirty="0"/>
              <a:t>patient </a:t>
            </a:r>
            <a:r>
              <a:rPr lang="en-US" sz="2800" b="1" spc="-10" baseline="30000" dirty="0" smtClean="0"/>
              <a:t>age</a:t>
            </a:r>
            <a:endParaRPr lang="en-US" sz="2800" b="1" spc="-10" baseline="30000"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25</a:t>
            </a:fld>
            <a:endParaRPr lang="en-US" dirty="0"/>
          </a:p>
        </p:txBody>
      </p:sp>
      <p:sp>
        <p:nvSpPr>
          <p:cNvPr id="6" name="Rectangle 5"/>
          <p:cNvSpPr/>
          <p:nvPr/>
        </p:nvSpPr>
        <p:spPr>
          <a:xfrm>
            <a:off x="609600" y="5754469"/>
            <a:ext cx="7772400" cy="646331"/>
          </a:xfrm>
          <a:prstGeom prst="rect">
            <a:avLst/>
          </a:prstGeom>
        </p:spPr>
        <p:txBody>
          <a:bodyPr wrap="square">
            <a:spAutoFit/>
          </a:bodyPr>
          <a:lstStyle/>
          <a:p>
            <a:r>
              <a:rPr lang="en-US" i="1" baseline="30000" dirty="0"/>
              <a:t>Data Source: Special analyses, USRDS ESRD Database. Includes incident ESRD patients in the years 1996-2014. Abbreviations: ESRD, end-stage renal disease; HD, hemodialysis; PD, peritoneal dialysis; Tx, transplant. This graphic is adapted from Figure 8.2.</a:t>
            </a:r>
            <a:endParaRPr lang="en-US" i="1" baseline="30000" dirty="0">
              <a:solidFill>
                <a:srgbClr val="FF0000"/>
              </a:solidFill>
            </a:endParaRPr>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24578" name="Picture 2" descr="K:\Projects\USRDS\docs\ADR\2016\Chapters\ESRD\c08_Pediatric\Figures_Tables\600ppi\v2_c08_Pediatric_f02_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887415"/>
            <a:ext cx="6400800" cy="4792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271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6209"/>
            <a:ext cx="9144000" cy="666849"/>
          </a:xfrm>
          <a:prstGeom prst="rect">
            <a:avLst/>
          </a:prstGeom>
        </p:spPr>
        <p:txBody>
          <a:bodyPr wrap="square">
            <a:spAutoFit/>
          </a:bodyPr>
          <a:lstStyle/>
          <a:p>
            <a:pPr algn="ctr"/>
            <a:r>
              <a:rPr lang="en-US" sz="2800" b="1" spc="-10" baseline="30000" dirty="0"/>
              <a:t>  </a:t>
            </a:r>
            <a:r>
              <a:rPr lang="en-US" sz="2800" b="1" baseline="30000" dirty="0"/>
              <a:t>Figure </a:t>
            </a:r>
            <a:r>
              <a:rPr lang="en-US" sz="2800" b="1" baseline="30000" dirty="0" smtClean="0"/>
              <a:t>i.20 </a:t>
            </a:r>
            <a:r>
              <a:rPr lang="en-US" sz="2800" b="1" spc="-10" baseline="30000" dirty="0"/>
              <a:t>Cross-sectional trends in pediatric </a:t>
            </a:r>
            <a:r>
              <a:rPr lang="en-US" sz="2800" b="1" baseline="30000" dirty="0" smtClean="0"/>
              <a:t>ESRD </a:t>
            </a:r>
            <a:r>
              <a:rPr lang="en-US" sz="2800" b="1" baseline="30000" dirty="0"/>
              <a:t>modality at initiation, 1996-2014</a:t>
            </a:r>
            <a:endParaRPr lang="en-US" sz="2800" b="1" baseline="30000" dirty="0">
              <a:solidFill>
                <a:srgbClr val="FF0000"/>
              </a:solidFill>
            </a:endParaRPr>
          </a:p>
          <a:p>
            <a:pPr algn="ctr"/>
            <a:r>
              <a:rPr lang="en-US" sz="2800" b="1" baseline="30000" dirty="0" smtClean="0"/>
              <a:t>(b) By patient weight</a:t>
            </a:r>
            <a:endParaRPr lang="en-US" sz="2800" b="1" baseline="30000" dirty="0">
              <a:solidFill>
                <a:srgbClr val="FF0000"/>
              </a:solidFill>
            </a:endParaRPr>
          </a:p>
        </p:txBody>
      </p:sp>
      <p:sp>
        <p:nvSpPr>
          <p:cNvPr id="7" name="Slide Number Placeholder 6"/>
          <p:cNvSpPr>
            <a:spLocks noGrp="1"/>
          </p:cNvSpPr>
          <p:nvPr>
            <p:ph type="sldNum" sz="quarter" idx="11"/>
          </p:nvPr>
        </p:nvSpPr>
        <p:spPr/>
        <p:txBody>
          <a:bodyPr/>
          <a:lstStyle/>
          <a:p>
            <a:fld id="{3F227FC0-035E-484D-AA62-D30602925625}" type="slidenum">
              <a:rPr lang="en-US" smtClean="0"/>
              <a:pPr/>
              <a:t>26</a:t>
            </a:fld>
            <a:endParaRPr lang="en-US" dirty="0"/>
          </a:p>
        </p:txBody>
      </p:sp>
      <p:sp>
        <p:nvSpPr>
          <p:cNvPr id="6" name="Rectangle 5"/>
          <p:cNvSpPr/>
          <p:nvPr/>
        </p:nvSpPr>
        <p:spPr>
          <a:xfrm>
            <a:off x="609600" y="5715001"/>
            <a:ext cx="7620000" cy="646331"/>
          </a:xfrm>
          <a:prstGeom prst="rect">
            <a:avLst/>
          </a:prstGeom>
        </p:spPr>
        <p:txBody>
          <a:bodyPr wrap="square">
            <a:spAutoFit/>
          </a:bodyPr>
          <a:lstStyle/>
          <a:p>
            <a:r>
              <a:rPr lang="en-US" i="1" baseline="30000" dirty="0"/>
              <a:t>Data Source: Special analyses, USRDS ESRD Database. Includes incident ESRD patients in the years 1996-2014. Abbreviations: ESRD, end-stage renal disease; HD, hemodialysis; PD, peritoneal dialysis; Tx, transplant. This graphic is adapted from Figure 8.2.</a:t>
            </a:r>
            <a:endParaRPr lang="en-US" i="1" baseline="30000" dirty="0">
              <a:solidFill>
                <a:srgbClr val="FF0000"/>
              </a:solidFill>
            </a:endParaRPr>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25602" name="Picture 2" descr="K:\Projects\USRDS\docs\ADR\2016\Chapters\ESRD\c08_Pediatric\Figures_Tables\600ppi\v2_c08_Pediatric_f02_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812802"/>
            <a:ext cx="6400800" cy="491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627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872034"/>
          </a:xfrm>
          <a:prstGeom prst="rect">
            <a:avLst/>
          </a:prstGeom>
        </p:spPr>
        <p:txBody>
          <a:bodyPr wrap="square">
            <a:spAutoFit/>
          </a:bodyPr>
          <a:lstStyle/>
          <a:p>
            <a:pPr algn="ctr"/>
            <a:r>
              <a:rPr lang="en-US" sz="2800" b="1" baseline="30000" dirty="0"/>
              <a:t>  Figure </a:t>
            </a:r>
            <a:r>
              <a:rPr lang="en-US" sz="2800" b="1" baseline="30000" dirty="0" smtClean="0"/>
              <a:t>i.21 </a:t>
            </a:r>
            <a:r>
              <a:rPr lang="en-US" sz="2800" b="1" baseline="30000" dirty="0"/>
              <a:t>Causes of death in ESRD patients, </a:t>
            </a:r>
            <a:r>
              <a:rPr lang="en-US" sz="2800" b="1" baseline="30000" dirty="0" smtClean="0"/>
              <a:t>2012-2014</a:t>
            </a:r>
          </a:p>
          <a:p>
            <a:pPr algn="ctr"/>
            <a:r>
              <a:rPr lang="en-US" sz="2400" b="1" baseline="30000" dirty="0" smtClean="0"/>
              <a:t/>
            </a:r>
            <a:br>
              <a:rPr lang="en-US" sz="2400" b="1" baseline="30000" dirty="0" smtClean="0"/>
            </a:br>
            <a:r>
              <a:rPr lang="en-US" sz="2400" b="1" baseline="30000" dirty="0" smtClean="0"/>
              <a:t>(a) Denominator excludes missing/unknown causes of death</a:t>
            </a:r>
          </a:p>
        </p:txBody>
      </p:sp>
      <p:sp>
        <p:nvSpPr>
          <p:cNvPr id="7" name="Slide Number Placeholder 6"/>
          <p:cNvSpPr>
            <a:spLocks noGrp="1"/>
          </p:cNvSpPr>
          <p:nvPr>
            <p:ph type="sldNum" sz="quarter" idx="11"/>
          </p:nvPr>
        </p:nvSpPr>
        <p:spPr/>
        <p:txBody>
          <a:bodyPr/>
          <a:lstStyle/>
          <a:p>
            <a:fld id="{3F227FC0-035E-484D-AA62-D30602925625}" type="slidenum">
              <a:rPr lang="en-US" smtClean="0"/>
              <a:pPr/>
              <a:t>27</a:t>
            </a:fld>
            <a:endParaRPr lang="en-US" dirty="0"/>
          </a:p>
        </p:txBody>
      </p:sp>
      <p:sp>
        <p:nvSpPr>
          <p:cNvPr id="9" name="Rectangle 8"/>
          <p:cNvSpPr/>
          <p:nvPr/>
        </p:nvSpPr>
        <p:spPr>
          <a:xfrm>
            <a:off x="76200" y="5200471"/>
            <a:ext cx="8915400" cy="1200329"/>
          </a:xfrm>
          <a:prstGeom prst="rect">
            <a:avLst/>
          </a:prstGeom>
        </p:spPr>
        <p:txBody>
          <a:bodyPr wrap="square">
            <a:spAutoFit/>
          </a:bodyPr>
          <a:lstStyle/>
          <a:p>
            <a:r>
              <a:rPr lang="en-US" i="1" baseline="30000" dirty="0"/>
              <a:t>Data Source: Special analysis using Reference Table H.12. (a) Denominator includes other causes of death and excludes missing/unknown causes of death (24.7% of patients have unknown or missing causes of death). (b) Denominator includes other known causes, unknown causes of death, and records that are missing the cause of death. Unknown causes include records from the CMS 2746 ESRD death notification form that specifically designate an unknown cause of death. Missing includes records in the ESRD database that are missing the CMS 2746, or have the form but are missing or have recording errors in the primary cause of death field. Abbreviations: ASHD, atherosclerotic heart disease; AMI, acute myocardial infarction; CHF, congestive heart failure; CVA, cerebrovascular accident. This graphic is adapted from Figure 9.1. </a:t>
            </a:r>
            <a:endParaRPr lang="en-US" i="1" baseline="30000" dirty="0">
              <a:solidFill>
                <a:srgbClr val="FF0000"/>
              </a:solidFill>
            </a:endParaRPr>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26626" name="Picture 2" descr="K:\Projects\USRDS\docs\ADR\2016\Chapters\ESRD\c09_CVD\Figures_Tables\600ppi\v2_c09_CVD_f01_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934" b="22594"/>
          <a:stretch/>
        </p:blipFill>
        <p:spPr bwMode="auto">
          <a:xfrm>
            <a:off x="1143000" y="1219200"/>
            <a:ext cx="6858000" cy="3667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3267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872034"/>
          </a:xfrm>
          <a:prstGeom prst="rect">
            <a:avLst/>
          </a:prstGeom>
        </p:spPr>
        <p:txBody>
          <a:bodyPr wrap="square">
            <a:spAutoFit/>
          </a:bodyPr>
          <a:lstStyle/>
          <a:p>
            <a:pPr algn="ctr"/>
            <a:r>
              <a:rPr lang="en-US" sz="2800" b="1" baseline="30000" dirty="0"/>
              <a:t>  Figure </a:t>
            </a:r>
            <a:r>
              <a:rPr lang="en-US" sz="2800" b="1" baseline="30000" dirty="0" smtClean="0"/>
              <a:t>i.21 </a:t>
            </a:r>
            <a:r>
              <a:rPr lang="en-US" sz="2800" b="1" baseline="30000" dirty="0"/>
              <a:t>Causes of death in ESRD patients, </a:t>
            </a:r>
            <a:r>
              <a:rPr lang="en-US" sz="2800" b="1" baseline="30000" dirty="0" smtClean="0"/>
              <a:t>2012-2014</a:t>
            </a:r>
          </a:p>
          <a:p>
            <a:pPr algn="ctr"/>
            <a:r>
              <a:rPr lang="en-US" sz="2400" b="1" baseline="30000" dirty="0" smtClean="0"/>
              <a:t/>
            </a:r>
            <a:br>
              <a:rPr lang="en-US" sz="2400" b="1" baseline="30000" dirty="0" smtClean="0"/>
            </a:br>
            <a:r>
              <a:rPr lang="en-US" sz="2400" b="1" baseline="30000" dirty="0" smtClean="0"/>
              <a:t>(b) Denominator includes missing/unknown causes of death</a:t>
            </a:r>
          </a:p>
        </p:txBody>
      </p:sp>
      <p:sp>
        <p:nvSpPr>
          <p:cNvPr id="7" name="Slide Number Placeholder 6"/>
          <p:cNvSpPr>
            <a:spLocks noGrp="1"/>
          </p:cNvSpPr>
          <p:nvPr>
            <p:ph type="sldNum" sz="quarter" idx="11"/>
          </p:nvPr>
        </p:nvSpPr>
        <p:spPr/>
        <p:txBody>
          <a:bodyPr/>
          <a:lstStyle/>
          <a:p>
            <a:fld id="{3F227FC0-035E-484D-AA62-D30602925625}" type="slidenum">
              <a:rPr lang="en-US" smtClean="0"/>
              <a:pPr/>
              <a:t>28</a:t>
            </a:fld>
            <a:endParaRPr lang="en-US" dirty="0"/>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sp>
        <p:nvSpPr>
          <p:cNvPr id="10" name="Rectangle 9"/>
          <p:cNvSpPr/>
          <p:nvPr/>
        </p:nvSpPr>
        <p:spPr>
          <a:xfrm>
            <a:off x="76200" y="5200471"/>
            <a:ext cx="8915400" cy="1200329"/>
          </a:xfrm>
          <a:prstGeom prst="rect">
            <a:avLst/>
          </a:prstGeom>
        </p:spPr>
        <p:txBody>
          <a:bodyPr wrap="square">
            <a:spAutoFit/>
          </a:bodyPr>
          <a:lstStyle/>
          <a:p>
            <a:r>
              <a:rPr lang="en-US" i="1" baseline="30000" dirty="0"/>
              <a:t>Data Source: Special analysis using Reference Table H.12. (a) Denominator includes other causes of death and excludes missing/unknown causes of death (24.7% of patients have unknown or missing causes of death). (b) Denominator includes other known causes, unknown causes of death, and records that are missing the cause of death. Unknown causes include records from the CMS 2746 ESRD death notification form that specifically designate an unknown cause of death. Missing includes records in the ESRD database that are missing the CMS 2746, or have the form but are missing or have recording errors in the primary cause of death field. Abbreviations: ASHD, atherosclerotic heart disease; AMI, acute myocardial infarction; CHF, congestive heart failure; CVA, cerebrovascular accident. This graphic is adapted from Figure 9.1. </a:t>
            </a:r>
            <a:endParaRPr lang="en-US" i="1" baseline="30000" dirty="0">
              <a:solidFill>
                <a:srgbClr val="FF0000"/>
              </a:solidFill>
            </a:endParaRPr>
          </a:p>
        </p:txBody>
      </p:sp>
      <p:pic>
        <p:nvPicPr>
          <p:cNvPr id="27650" name="Picture 2" descr="K:\Projects\USRDS\docs\ADR\2016\Chapters\ESRD\c09_CVD\Figures_Tables\600ppi\v2_c09_CVD_f01_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229" b="24268"/>
          <a:stretch/>
        </p:blipFill>
        <p:spPr bwMode="auto">
          <a:xfrm>
            <a:off x="1154113" y="1219200"/>
            <a:ext cx="6858000" cy="353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718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379591"/>
          </a:xfrm>
          <a:prstGeom prst="rect">
            <a:avLst/>
          </a:prstGeom>
        </p:spPr>
        <p:txBody>
          <a:bodyPr wrap="square">
            <a:spAutoFit/>
          </a:bodyPr>
          <a:lstStyle/>
          <a:p>
            <a:pPr algn="ctr"/>
            <a:r>
              <a:rPr lang="en-US" sz="2800" b="1" baseline="30000" dirty="0"/>
              <a:t>  Figure </a:t>
            </a:r>
            <a:r>
              <a:rPr lang="en-US" sz="2800" b="1" baseline="30000" dirty="0" smtClean="0"/>
              <a:t>i.22 </a:t>
            </a:r>
            <a:r>
              <a:rPr lang="en-US" sz="2800" b="1" baseline="30000" dirty="0"/>
              <a:t>Prevalence of cardiovascular diseases in adult ESRD patients, by age, 2014</a:t>
            </a:r>
            <a:endParaRPr lang="en-US" sz="2400" b="1" baseline="30000" dirty="0" smtClean="0"/>
          </a:p>
        </p:txBody>
      </p:sp>
      <p:sp>
        <p:nvSpPr>
          <p:cNvPr id="7" name="Slide Number Placeholder 6"/>
          <p:cNvSpPr>
            <a:spLocks noGrp="1"/>
          </p:cNvSpPr>
          <p:nvPr>
            <p:ph type="sldNum" sz="quarter" idx="11"/>
          </p:nvPr>
        </p:nvSpPr>
        <p:spPr/>
        <p:txBody>
          <a:bodyPr/>
          <a:lstStyle/>
          <a:p>
            <a:fld id="{3F227FC0-035E-484D-AA62-D30602925625}" type="slidenum">
              <a:rPr lang="en-US" smtClean="0"/>
              <a:pPr/>
              <a:t>29</a:t>
            </a:fld>
            <a:endParaRPr lang="en-US" dirty="0"/>
          </a:p>
        </p:txBody>
      </p:sp>
      <p:sp>
        <p:nvSpPr>
          <p:cNvPr id="9" name="Rectangle 8"/>
          <p:cNvSpPr/>
          <p:nvPr/>
        </p:nvSpPr>
        <p:spPr>
          <a:xfrm>
            <a:off x="381000" y="5015805"/>
            <a:ext cx="8229600" cy="1384995"/>
          </a:xfrm>
          <a:prstGeom prst="rect">
            <a:avLst/>
          </a:prstGeom>
        </p:spPr>
        <p:txBody>
          <a:bodyPr wrap="square">
            <a:spAutoFit/>
          </a:bodyPr>
          <a:lstStyle/>
          <a:p>
            <a:r>
              <a:rPr lang="en-US" i="1" baseline="30000" dirty="0"/>
              <a:t>Data Source: Special analyses, USRDS ESRD Database. Point prevalent hemodialysis, peritoneal dialysis, and transplant patients aged 22 and older, with Medicare as primary payer on January 1, 2014, who are continuously enrolled in Medicare Parts A and B from January, 1, 2013 to December 31, 2013,and ESRD service date is at least 90 days prior to January 1, 2014. Abbreviations: AFIB, atrial fibrillation; AMI, acute myocardial infarction; ASHD, atherosclerotic heart disease; CHF, congestive heart failure; CVA/TIA, cerebrovascular accident/transient ischemic attack; CVD, cardiovascular disease; PAD, peripheral arterial disease; SCA/VA, sudden cardiac arrest and ventricular arrhythmias; VHD, valvular heart disease; VTE/PE, venous thromboembolism and pulmonary embolism. This graphic is adapted from Figure 9.3.</a:t>
            </a:r>
            <a:endParaRPr lang="en-US" i="1" baseline="30000" dirty="0">
              <a:solidFill>
                <a:srgbClr val="FF0000"/>
              </a:solidFill>
            </a:endParaRPr>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28674" name="Picture 2" descr="K:\Projects\USRDS\docs\ADR\2016\Chapters\ESRD\c09_CVD\Figures_Tables\600ppi\v2_c09_CVD_f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685800"/>
            <a:ext cx="5486400" cy="419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874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3F227FC0-035E-484D-AA62-D30602925625}" type="slidenum">
              <a:rPr lang="en-US" smtClean="0"/>
              <a:pPr/>
              <a:t>3</a:t>
            </a:fld>
            <a:endParaRPr lang="en-US" dirty="0"/>
          </a:p>
        </p:txBody>
      </p:sp>
      <p:sp>
        <p:nvSpPr>
          <p:cNvPr id="10" name="Rectangle 9"/>
          <p:cNvSpPr/>
          <p:nvPr/>
        </p:nvSpPr>
        <p:spPr>
          <a:xfrm>
            <a:off x="228600" y="5862935"/>
            <a:ext cx="8610600" cy="461665"/>
          </a:xfrm>
          <a:prstGeom prst="rect">
            <a:avLst/>
          </a:prstGeom>
        </p:spPr>
        <p:txBody>
          <a:bodyPr wrap="square">
            <a:spAutoFit/>
          </a:bodyPr>
          <a:lstStyle/>
          <a:p>
            <a:r>
              <a:rPr lang="en-US" sz="1200" i="1" dirty="0"/>
              <a:t>Data Source: Reference Table B.2.2 and special analyses, USRDS ESRD Database. *Adjusted for age, sex, race, and ethnicity. The standard population was the U.S. population in 2011. Abbreviation: ESRD, end-stage renal disease. This graphic is adapted from Figure 1.10.</a:t>
            </a:r>
            <a:endParaRPr lang="en-US" sz="1200" i="1" baseline="30000" dirty="0">
              <a:solidFill>
                <a:srgbClr val="FF0000"/>
              </a:solidFill>
            </a:endParaRPr>
          </a:p>
        </p:txBody>
      </p:sp>
      <p:sp>
        <p:nvSpPr>
          <p:cNvPr id="11" name="Rectangle 10"/>
          <p:cNvSpPr/>
          <p:nvPr/>
        </p:nvSpPr>
        <p:spPr>
          <a:xfrm>
            <a:off x="0" y="313549"/>
            <a:ext cx="9144000" cy="954107"/>
          </a:xfrm>
          <a:prstGeom prst="rect">
            <a:avLst/>
          </a:prstGeom>
        </p:spPr>
        <p:txBody>
          <a:bodyPr wrap="square">
            <a:spAutoFit/>
          </a:bodyPr>
          <a:lstStyle/>
          <a:p>
            <a:pPr algn="ctr"/>
            <a:r>
              <a:rPr lang="en-US" sz="2800" b="1" baseline="30000" dirty="0"/>
              <a:t>Figure </a:t>
            </a:r>
            <a:r>
              <a:rPr lang="en-US" sz="2800" b="1" baseline="30000" dirty="0" smtClean="0"/>
              <a:t>i.2  </a:t>
            </a:r>
            <a:r>
              <a:rPr lang="en-US" sz="2800" b="1" baseline="30000" dirty="0"/>
              <a:t>Trends in the unadjusted and adjusted* ESRD prevalence (per million) (trend lines; scale on left), and annual percent (%) change in adjusted* prevalence of ESRD (vertical lines; scale on right), in the U.S. population, 1996-2014</a:t>
            </a:r>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2050" name="Picture 2" descr="K:\Projects\USRDS\docs\ADR\2016\Chapters\ESRD\c01_IncPrev\Figures_Tables\600ppi\v2_c01_IncPrev_f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167023"/>
            <a:ext cx="5943600" cy="462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857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379591"/>
          </a:xfrm>
          <a:prstGeom prst="rect">
            <a:avLst/>
          </a:prstGeom>
        </p:spPr>
        <p:txBody>
          <a:bodyPr wrap="square">
            <a:spAutoFit/>
          </a:bodyPr>
          <a:lstStyle/>
          <a:p>
            <a:pPr algn="ctr"/>
            <a:r>
              <a:rPr lang="en-US" sz="2800" b="1" baseline="30000" dirty="0"/>
              <a:t>  Figure </a:t>
            </a:r>
            <a:r>
              <a:rPr lang="en-US" sz="2800" b="1" baseline="30000" dirty="0" smtClean="0"/>
              <a:t>i.23 </a:t>
            </a:r>
            <a:r>
              <a:rPr lang="en-US" sz="2800" b="1" baseline="30000" dirty="0"/>
              <a:t>Figure 10.2 Dialysis unit counts, by unit affiliation, 2011–2014</a:t>
            </a:r>
          </a:p>
        </p:txBody>
      </p:sp>
      <p:sp>
        <p:nvSpPr>
          <p:cNvPr id="7" name="Slide Number Placeholder 6"/>
          <p:cNvSpPr>
            <a:spLocks noGrp="1"/>
          </p:cNvSpPr>
          <p:nvPr>
            <p:ph type="sldNum" sz="quarter" idx="11"/>
          </p:nvPr>
        </p:nvSpPr>
        <p:spPr/>
        <p:txBody>
          <a:bodyPr/>
          <a:lstStyle/>
          <a:p>
            <a:fld id="{3F227FC0-035E-484D-AA62-D30602925625}" type="slidenum">
              <a:rPr lang="en-US" smtClean="0"/>
              <a:pPr/>
              <a:t>30</a:t>
            </a:fld>
            <a:endParaRPr lang="en-US" dirty="0"/>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sp>
        <p:nvSpPr>
          <p:cNvPr id="11" name="Rectangle 10"/>
          <p:cNvSpPr/>
          <p:nvPr/>
        </p:nvSpPr>
        <p:spPr>
          <a:xfrm>
            <a:off x="152400" y="5334000"/>
            <a:ext cx="8839200" cy="461665"/>
          </a:xfrm>
          <a:prstGeom prst="rect">
            <a:avLst/>
          </a:prstGeom>
        </p:spPr>
        <p:txBody>
          <a:bodyPr wrap="square">
            <a:spAutoFit/>
          </a:bodyPr>
          <a:lstStyle/>
          <a:p>
            <a:r>
              <a:rPr lang="en-US" i="1" baseline="30000" dirty="0"/>
              <a:t>Data Source: Special analyses, USRDS ESRD Database. Abbreviations: DCI, Dialysis Clinic, Inc.; FMC, Fresenius; Hosp-based, hospital-based dialysis centers; Indep, independent dialysis providers; Others, other dialysis organizations. This graphic is adapted from Figure 10.1.</a:t>
            </a:r>
          </a:p>
        </p:txBody>
      </p:sp>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a:xfrm>
            <a:off x="90322" y="1066800"/>
            <a:ext cx="8901278" cy="3842385"/>
          </a:xfrm>
          <a:prstGeom prst="rect">
            <a:avLst/>
          </a:prstGeom>
        </p:spPr>
      </p:pic>
    </p:spTree>
    <p:extLst>
      <p:ext uri="{BB962C8B-B14F-4D97-AF65-F5344CB8AC3E}">
        <p14:creationId xmlns:p14="http://schemas.microsoft.com/office/powerpoint/2010/main" val="33951656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8609"/>
            <a:ext cx="9144000" cy="379591"/>
          </a:xfrm>
          <a:prstGeom prst="rect">
            <a:avLst/>
          </a:prstGeom>
        </p:spPr>
        <p:txBody>
          <a:bodyPr wrap="square">
            <a:spAutoFit/>
          </a:bodyPr>
          <a:lstStyle/>
          <a:p>
            <a:pPr algn="ctr"/>
            <a:r>
              <a:rPr lang="en-US" sz="2800" b="1" baseline="30000" dirty="0"/>
              <a:t>  Table </a:t>
            </a:r>
            <a:r>
              <a:rPr lang="en-US" sz="2800" b="1" baseline="30000" dirty="0" smtClean="0"/>
              <a:t>i.1 </a:t>
            </a:r>
            <a:r>
              <a:rPr lang="en-US" sz="2800" b="1" baseline="30000" dirty="0"/>
              <a:t>All-cause Standardized Mortality Ratio, by unit affiliation, </a:t>
            </a:r>
            <a:r>
              <a:rPr lang="en-US" sz="2800" b="1" baseline="30000" dirty="0" smtClean="0"/>
              <a:t>2014</a:t>
            </a:r>
            <a:endParaRPr lang="en-US" sz="2800" b="1" baseline="30000"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31</a:t>
            </a:fld>
            <a:endParaRPr lang="en-US" dirty="0"/>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sp>
        <p:nvSpPr>
          <p:cNvPr id="9" name="Rectangle 8"/>
          <p:cNvSpPr/>
          <p:nvPr/>
        </p:nvSpPr>
        <p:spPr>
          <a:xfrm>
            <a:off x="864742" y="4572000"/>
            <a:ext cx="7467600" cy="1200329"/>
          </a:xfrm>
          <a:prstGeom prst="rect">
            <a:avLst/>
          </a:prstGeom>
        </p:spPr>
        <p:txBody>
          <a:bodyPr wrap="square">
            <a:spAutoFit/>
          </a:bodyPr>
          <a:lstStyle/>
          <a:p>
            <a:r>
              <a:rPr lang="en-US" i="1" baseline="30000" dirty="0" smtClean="0"/>
              <a:t>Data source: Special analyses, USRDS ESRD Database. Period prevalent dialysis patients; 95% confidence intervals are shown in parentheses. The overall measure is adjusted for patient age, race, ethnicity, sex, diabetes, duration of ESRD, nursing home status, patient comorbidities at incidence, body mass index (BMI) at incidence, and population death rates. The race-specific measures are adjusted for all the above characteristics except patient race. The Hispanic-specific measure is adjusted for all the above characteristics except patient ethnicity. Abbreviations: DCI, Dialysis Clinic, Inc.; LDO, large dialysis organizations; Others, other dialysis organizations</a:t>
            </a:r>
            <a:r>
              <a:rPr lang="en-US" i="1" baseline="30000" dirty="0"/>
              <a:t>. This table is adapted from Table 10.2.</a:t>
            </a:r>
          </a:p>
        </p:txBody>
      </p:sp>
      <p:graphicFrame>
        <p:nvGraphicFramePr>
          <p:cNvPr id="3" name="Table 2"/>
          <p:cNvGraphicFramePr>
            <a:graphicFrameLocks noGrp="1"/>
          </p:cNvGraphicFramePr>
          <p:nvPr>
            <p:extLst>
              <p:ext uri="{D42A27DB-BD31-4B8C-83A1-F6EECF244321}">
                <p14:modId xmlns:p14="http://schemas.microsoft.com/office/powerpoint/2010/main" val="1436936452"/>
              </p:ext>
            </p:extLst>
          </p:nvPr>
        </p:nvGraphicFramePr>
        <p:xfrm>
          <a:off x="1006793" y="1283970"/>
          <a:ext cx="7130415" cy="2058543"/>
        </p:xfrm>
        <a:graphic>
          <a:graphicData uri="http://schemas.openxmlformats.org/drawingml/2006/table">
            <a:tbl>
              <a:tblPr firstRow="1" firstCol="1" bandRow="1"/>
              <a:tblGrid>
                <a:gridCol w="1095375"/>
                <a:gridCol w="1005840"/>
                <a:gridCol w="1005840"/>
                <a:gridCol w="1005840"/>
                <a:gridCol w="1005840"/>
                <a:gridCol w="1005840"/>
                <a:gridCol w="1005840"/>
              </a:tblGrid>
              <a:tr h="390525">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Affiliation</a:t>
                      </a:r>
                      <a:endParaRPr lang="en-US" sz="1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All</a:t>
                      </a:r>
                      <a:br>
                        <a:rPr lang="en-US" sz="1000" b="1" dirty="0">
                          <a:solidFill>
                            <a:srgbClr val="000000"/>
                          </a:solidFill>
                          <a:effectLst/>
                          <a:latin typeface="Calibri"/>
                          <a:ea typeface="Times New Roman"/>
                          <a:cs typeface="Times New Roman"/>
                        </a:rPr>
                      </a:br>
                      <a:r>
                        <a:rPr lang="en-US" sz="1000" b="1" dirty="0">
                          <a:solidFill>
                            <a:srgbClr val="000000"/>
                          </a:solidFill>
                          <a:effectLst/>
                          <a:latin typeface="Calibri"/>
                          <a:ea typeface="Times New Roman"/>
                          <a:cs typeface="Times New Roman"/>
                        </a:rPr>
                        <a:t>(National average)</a:t>
                      </a:r>
                      <a:endParaRPr lang="en-US" sz="1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White</a:t>
                      </a:r>
                      <a:endParaRPr lang="en-US" sz="1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Black/African American</a:t>
                      </a:r>
                      <a:endParaRPr lang="en-US" sz="1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Asian</a:t>
                      </a:r>
                      <a:endParaRPr lang="en-US" sz="1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Native American</a:t>
                      </a:r>
                      <a:endParaRPr lang="en-US" sz="1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Hispanic</a:t>
                      </a:r>
                      <a:endParaRPr lang="en-US" sz="1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Overall</a:t>
                      </a:r>
                      <a:endParaRPr lang="en-US" sz="1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1.00 (0.99-1.01)</a:t>
                      </a:r>
                      <a:endParaRPr lang="en-US" sz="1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1.12 (1.11-1.13)</a:t>
                      </a:r>
                      <a:endParaRPr lang="en-US" sz="1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0.85 (0.84-0.86)</a:t>
                      </a:r>
                      <a:endParaRPr lang="en-US" sz="1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0.70 (0.68-0.72)</a:t>
                      </a:r>
                      <a:endParaRPr lang="en-US" sz="1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0.86 (0.81-0.91)</a:t>
                      </a:r>
                      <a:endParaRPr lang="en-US" sz="1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0.79 (0.77-0.80)</a:t>
                      </a:r>
                      <a:endParaRPr lang="en-US" sz="10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LDOs</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 </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 </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 </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 </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 </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 </a:t>
                      </a:r>
                      <a:endParaRPr lang="en-US" sz="1000" dirty="0">
                        <a:effectLst/>
                        <a:latin typeface="Calibri"/>
                        <a:ea typeface="Calibri"/>
                        <a:cs typeface="Times New Roman"/>
                      </a:endParaRPr>
                    </a:p>
                  </a:txBody>
                  <a:tcPr marL="68580" marR="68580" marT="0" marB="0" anchor="ctr">
                    <a:lnL>
                      <a:noFill/>
                    </a:lnL>
                    <a:lnR>
                      <a:noFill/>
                    </a:lnR>
                    <a:lnT>
                      <a:noFill/>
                    </a:lnT>
                    <a:lnB>
                      <a:noFill/>
                    </a:lnB>
                  </a:tcPr>
                </a:tc>
              </a:tr>
              <a:tr h="190500">
                <a:tc>
                  <a:txBody>
                    <a:bodyPr/>
                    <a:lstStyle/>
                    <a:p>
                      <a:pPr marL="0" marR="0" indent="139700">
                        <a:lnSpc>
                          <a:spcPct val="115000"/>
                        </a:lnSpc>
                        <a:spcBef>
                          <a:spcPts val="0"/>
                        </a:spcBef>
                        <a:spcAft>
                          <a:spcPts val="0"/>
                        </a:spcAft>
                      </a:pPr>
                      <a:r>
                        <a:rPr lang="en-US" sz="1000" dirty="0">
                          <a:solidFill>
                            <a:srgbClr val="000000"/>
                          </a:solidFill>
                          <a:effectLst/>
                          <a:latin typeface="Calibri"/>
                          <a:ea typeface="Times New Roman"/>
                          <a:cs typeface="Times New Roman"/>
                        </a:rPr>
                        <a:t>DaVita</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1.02 (1.01-1.03)</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1.14 (1.13-1.16)</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0.85 (0.83-0.86)</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0.71 (0.67-0.75)</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0.82 (0.74-0.90)</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0.79 (0.77-0.81)</a:t>
                      </a:r>
                      <a:endParaRPr lang="en-US" sz="1000" dirty="0">
                        <a:effectLst/>
                        <a:latin typeface="Calibri"/>
                        <a:ea typeface="Calibri"/>
                        <a:cs typeface="Times New Roman"/>
                      </a:endParaRPr>
                    </a:p>
                  </a:txBody>
                  <a:tcPr marL="68580" marR="68580" marT="0" marB="0" anchor="ctr">
                    <a:lnL>
                      <a:noFill/>
                    </a:lnL>
                    <a:lnR>
                      <a:noFill/>
                    </a:lnR>
                    <a:lnT>
                      <a:noFill/>
                    </a:lnT>
                    <a:lnB>
                      <a:noFill/>
                    </a:lnB>
                  </a:tcPr>
                </a:tc>
              </a:tr>
              <a:tr h="190500">
                <a:tc>
                  <a:txBody>
                    <a:bodyPr/>
                    <a:lstStyle/>
                    <a:p>
                      <a:pPr marL="0" marR="0" indent="139700">
                        <a:lnSpc>
                          <a:spcPct val="115000"/>
                        </a:lnSpc>
                        <a:spcBef>
                          <a:spcPts val="0"/>
                        </a:spcBef>
                        <a:spcAft>
                          <a:spcPts val="0"/>
                        </a:spcAft>
                      </a:pPr>
                      <a:r>
                        <a:rPr lang="en-US" sz="1000" dirty="0">
                          <a:solidFill>
                            <a:srgbClr val="000000"/>
                          </a:solidFill>
                          <a:effectLst/>
                          <a:latin typeface="Calibri"/>
                          <a:ea typeface="Times New Roman"/>
                          <a:cs typeface="Times New Roman"/>
                        </a:rPr>
                        <a:t>Fresenius</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0.98 (0.97-0.99)</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1.10 (1.09-1.12)</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0.81 (0.79-0.82)</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0.77 (0.73-0.82)</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0.88 (0.76-1.00)</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0.79 (0.77-0.81)</a:t>
                      </a:r>
                      <a:endParaRPr lang="en-US" sz="1000" dirty="0">
                        <a:effectLst/>
                        <a:latin typeface="Calibri"/>
                        <a:ea typeface="Calibri"/>
                        <a:cs typeface="Times New Roman"/>
                      </a:endParaRPr>
                    </a:p>
                  </a:txBody>
                  <a:tcPr marL="68580" marR="68580" marT="0" marB="0" anchor="ctr">
                    <a:lnL>
                      <a:noFill/>
                    </a:lnL>
                    <a:lnR>
                      <a:noFill/>
                    </a:lnR>
                    <a:lnT>
                      <a:noFill/>
                    </a:lnT>
                    <a:lnB>
                      <a:noFill/>
                    </a:lnB>
                  </a:tcPr>
                </a:tc>
              </a:tr>
              <a:tr h="190500">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DCI</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0.92 (0.89-0.95)</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1.06 (1.01-1.10)</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0.78 (0.73-0.82)</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0.66 (0.51-0.84)</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0.70 (0.54-0.90)</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0.77 (0.66-0.89)</a:t>
                      </a:r>
                      <a:endParaRPr lang="en-US" sz="1000" dirty="0">
                        <a:effectLst/>
                        <a:latin typeface="Calibri"/>
                        <a:ea typeface="Calibri"/>
                        <a:cs typeface="Times New Roman"/>
                      </a:endParaRPr>
                    </a:p>
                  </a:txBody>
                  <a:tcPr marL="68580" marR="68580" marT="0" marB="0" anchor="ctr">
                    <a:lnL>
                      <a:noFill/>
                    </a:lnL>
                    <a:lnR>
                      <a:noFill/>
                    </a:lnR>
                    <a:lnT>
                      <a:noFill/>
                    </a:lnT>
                    <a:lnB>
                      <a:noFill/>
                    </a:lnB>
                  </a:tcPr>
                </a:tc>
              </a:tr>
              <a:tr h="190500">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Hospital-based</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0.94 (0.91-0.97)</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1.04 (1.00-1.08)</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0.86 (0.80-0.91)</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0.69 (0.58-0.81)</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0.72 (0.58-0.89)</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0.71 (0.63-0.79)</a:t>
                      </a:r>
                      <a:endParaRPr lang="en-US" sz="1000" dirty="0">
                        <a:effectLst/>
                        <a:latin typeface="Calibri"/>
                        <a:ea typeface="Calibri"/>
                        <a:cs typeface="Times New Roman"/>
                      </a:endParaRPr>
                    </a:p>
                  </a:txBody>
                  <a:tcPr marL="68580" marR="68580" marT="0" marB="0" anchor="ctr">
                    <a:lnL>
                      <a:noFill/>
                    </a:lnL>
                    <a:lnR>
                      <a:noFill/>
                    </a:lnR>
                    <a:lnT>
                      <a:noFill/>
                    </a:lnT>
                    <a:lnB>
                      <a:noFill/>
                    </a:lnB>
                  </a:tcPr>
                </a:tc>
              </a:tr>
              <a:tr h="200025">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Independent</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1.03 (1.01-1.04)</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1.14 (1.11-1.16)</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0.90 (0.87-0.93)</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0.70 (0.65-0.75)</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0.92 (0.81-1.03)</a:t>
                      </a:r>
                      <a:endParaRPr lang="en-US" sz="1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0.82 (0.78-0.85)</a:t>
                      </a:r>
                      <a:endParaRPr lang="en-US" sz="1000" dirty="0">
                        <a:effectLst/>
                        <a:latin typeface="Calibri"/>
                        <a:ea typeface="Calibri"/>
                        <a:cs typeface="Times New Roman"/>
                      </a:endParaRPr>
                    </a:p>
                  </a:txBody>
                  <a:tcPr marL="68580" marR="68580" marT="0" marB="0" anchor="ctr">
                    <a:lnL>
                      <a:noFill/>
                    </a:lnL>
                    <a:lnR>
                      <a:noFill/>
                    </a:lnR>
                    <a:lnT>
                      <a:noFill/>
                    </a:lnT>
                    <a:lnB>
                      <a:noFill/>
                    </a:lnB>
                  </a:tcPr>
                </a:tc>
              </a:tr>
              <a:tr h="200025">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Others</a:t>
                      </a:r>
                      <a:endParaRPr lang="en-US" sz="10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1.02 (1.00-1.04)</a:t>
                      </a:r>
                      <a:endParaRPr lang="en-US" sz="10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1.12 (1.09-1.14)</a:t>
                      </a:r>
                      <a:endParaRPr lang="en-US" sz="10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0.87 (0.84-0.90)</a:t>
                      </a:r>
                      <a:endParaRPr lang="en-US" sz="10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0.75 (0.70-0.80)</a:t>
                      </a:r>
                      <a:endParaRPr lang="en-US" sz="10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1.27 (1.05-1.54)</a:t>
                      </a:r>
                      <a:endParaRPr lang="en-US" sz="10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0.81 (0.78-0.85)</a:t>
                      </a:r>
                      <a:endParaRPr lang="en-US" sz="10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904966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379591"/>
          </a:xfrm>
          <a:prstGeom prst="rect">
            <a:avLst/>
          </a:prstGeom>
        </p:spPr>
        <p:txBody>
          <a:bodyPr wrap="square">
            <a:spAutoFit/>
          </a:bodyPr>
          <a:lstStyle/>
          <a:p>
            <a:pPr algn="ctr"/>
            <a:r>
              <a:rPr lang="en-US" sz="2800" b="1" baseline="30000" dirty="0"/>
              <a:t>  Figure </a:t>
            </a:r>
            <a:r>
              <a:rPr lang="en-US" sz="2800" b="1" baseline="30000" dirty="0" smtClean="0"/>
              <a:t>i.24 </a:t>
            </a:r>
            <a:r>
              <a:rPr lang="en-US" sz="2800" b="1" baseline="30000" dirty="0"/>
              <a:t>Trends in ESRD expenditures, 2004-2014</a:t>
            </a:r>
          </a:p>
        </p:txBody>
      </p:sp>
      <p:sp>
        <p:nvSpPr>
          <p:cNvPr id="7" name="Slide Number Placeholder 6"/>
          <p:cNvSpPr>
            <a:spLocks noGrp="1"/>
          </p:cNvSpPr>
          <p:nvPr>
            <p:ph type="sldNum" sz="quarter" idx="11"/>
          </p:nvPr>
        </p:nvSpPr>
        <p:spPr/>
        <p:txBody>
          <a:bodyPr/>
          <a:lstStyle/>
          <a:p>
            <a:fld id="{3F227FC0-035E-484D-AA62-D30602925625}" type="slidenum">
              <a:rPr lang="en-US" smtClean="0"/>
              <a:pPr/>
              <a:t>32</a:t>
            </a:fld>
            <a:endParaRPr lang="en-US" dirty="0"/>
          </a:p>
        </p:txBody>
      </p:sp>
      <p:sp>
        <p:nvSpPr>
          <p:cNvPr id="9" name="Rectangle 8"/>
          <p:cNvSpPr/>
          <p:nvPr/>
        </p:nvSpPr>
        <p:spPr>
          <a:xfrm>
            <a:off x="669028" y="5715001"/>
            <a:ext cx="7805944" cy="523220"/>
          </a:xfrm>
          <a:prstGeom prst="rect">
            <a:avLst/>
          </a:prstGeom>
        </p:spPr>
        <p:txBody>
          <a:bodyPr wrap="square">
            <a:spAutoFit/>
          </a:bodyPr>
          <a:lstStyle/>
          <a:p>
            <a:r>
              <a:rPr lang="en-US" sz="1400" i="1" dirty="0"/>
              <a:t>Data Source: Special analyses, USRDS ESRD Database; Reference Table K.1. Abbreviations: ESRD, end-stage renal disease. This graphic is adapted from Figure 11.1.</a:t>
            </a:r>
          </a:p>
        </p:txBody>
      </p:sp>
      <p:pic>
        <p:nvPicPr>
          <p:cNvPr id="1026" name="Picture 2" descr="K:\Projects\USRDS\Analysis\ADR\2016\Chapter\ESRD\c11_MedExp\Figures_Tables\Most_Current\300ppi Powerpoint\v1_c11_MedExp_f1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028" y="1523996"/>
            <a:ext cx="7805944" cy="3810008"/>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spTree>
    <p:extLst>
      <p:ext uri="{BB962C8B-B14F-4D97-AF65-F5344CB8AC3E}">
        <p14:creationId xmlns:p14="http://schemas.microsoft.com/office/powerpoint/2010/main" val="2611016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379591"/>
          </a:xfrm>
          <a:prstGeom prst="rect">
            <a:avLst/>
          </a:prstGeom>
        </p:spPr>
        <p:txBody>
          <a:bodyPr wrap="square">
            <a:spAutoFit/>
          </a:bodyPr>
          <a:lstStyle/>
          <a:p>
            <a:pPr algn="ctr"/>
            <a:r>
              <a:rPr lang="en-US" sz="2800" baseline="30000" dirty="0"/>
              <a:t>  </a:t>
            </a:r>
            <a:r>
              <a:rPr lang="en-US" sz="2800" b="1" baseline="30000" dirty="0"/>
              <a:t>Figure </a:t>
            </a:r>
            <a:r>
              <a:rPr lang="en-US" sz="2800" b="1" baseline="30000" dirty="0" smtClean="0"/>
              <a:t>i.25 </a:t>
            </a:r>
            <a:r>
              <a:rPr lang="en-US" sz="2800" b="1" baseline="30000" dirty="0"/>
              <a:t>Trends in costs of the Medicare &amp; ESRD programs, 2004-2014</a:t>
            </a:r>
          </a:p>
        </p:txBody>
      </p:sp>
      <p:sp>
        <p:nvSpPr>
          <p:cNvPr id="7" name="Slide Number Placeholder 6"/>
          <p:cNvSpPr>
            <a:spLocks noGrp="1"/>
          </p:cNvSpPr>
          <p:nvPr>
            <p:ph type="sldNum" sz="quarter" idx="11"/>
          </p:nvPr>
        </p:nvSpPr>
        <p:spPr/>
        <p:txBody>
          <a:bodyPr/>
          <a:lstStyle/>
          <a:p>
            <a:fld id="{3F227FC0-035E-484D-AA62-D30602925625}" type="slidenum">
              <a:rPr lang="en-US" smtClean="0"/>
              <a:pPr/>
              <a:t>33</a:t>
            </a:fld>
            <a:endParaRPr lang="en-US" dirty="0"/>
          </a:p>
        </p:txBody>
      </p:sp>
      <p:sp>
        <p:nvSpPr>
          <p:cNvPr id="9" name="Rectangle 8"/>
          <p:cNvSpPr/>
          <p:nvPr/>
        </p:nvSpPr>
        <p:spPr>
          <a:xfrm>
            <a:off x="669028" y="5446693"/>
            <a:ext cx="7805944" cy="830997"/>
          </a:xfrm>
          <a:prstGeom prst="rect">
            <a:avLst/>
          </a:prstGeom>
        </p:spPr>
        <p:txBody>
          <a:bodyPr wrap="square">
            <a:spAutoFit/>
          </a:bodyPr>
          <a:lstStyle/>
          <a:p>
            <a:r>
              <a:rPr lang="en-US" sz="1200" i="1" dirty="0"/>
              <a:t>Data Source: Special analyses, Total ESRD costs obtained from USRDS ESRD Database; Reference Table K.1. Total Medicare expenditures obtained from Trustees Report, Table II.B1 https://www.cms.gov/Research-Statistics-Data-and-Systems/Statistics-Trends-and-Reports/ReportsTrustFunds/TrusteesReports.html. Abbreviations: ESRD, end-stage renal disease. This graphic is adapted from Figure 11.2. </a:t>
            </a:r>
          </a:p>
        </p:txBody>
      </p:sp>
      <p:pic>
        <p:nvPicPr>
          <p:cNvPr id="2050" name="Picture 2" descr="K:\Projects\USRDS\Analysis\ADR\2016\Chapter\ESRD\c11_MedExp\Figures_Tables\Most_Current\300ppi Powerpoint\v1_c11_MedExp_f2_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797" y="954019"/>
            <a:ext cx="6248407" cy="4509961"/>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spTree>
    <p:extLst>
      <p:ext uri="{BB962C8B-B14F-4D97-AF65-F5344CB8AC3E}">
        <p14:creationId xmlns:p14="http://schemas.microsoft.com/office/powerpoint/2010/main" val="17555695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379591"/>
          </a:xfrm>
          <a:prstGeom prst="rect">
            <a:avLst/>
          </a:prstGeom>
        </p:spPr>
        <p:txBody>
          <a:bodyPr wrap="square">
            <a:spAutoFit/>
          </a:bodyPr>
          <a:lstStyle/>
          <a:p>
            <a:pPr algn="ctr"/>
            <a:r>
              <a:rPr lang="en-US" sz="2800" b="1" baseline="30000" dirty="0"/>
              <a:t>Figure </a:t>
            </a:r>
            <a:r>
              <a:rPr lang="en-US" sz="2800" b="1" baseline="30000" dirty="0" smtClean="0"/>
              <a:t>i.26 </a:t>
            </a:r>
            <a:r>
              <a:rPr lang="en-US" sz="2800" b="1" baseline="30000" dirty="0"/>
              <a:t>Annual percent change in Medicare ESRD spending, 2004-2014</a:t>
            </a:r>
          </a:p>
        </p:txBody>
      </p:sp>
      <p:sp>
        <p:nvSpPr>
          <p:cNvPr id="7" name="Slide Number Placeholder 6"/>
          <p:cNvSpPr>
            <a:spLocks noGrp="1"/>
          </p:cNvSpPr>
          <p:nvPr>
            <p:ph type="sldNum" sz="quarter" idx="11"/>
          </p:nvPr>
        </p:nvSpPr>
        <p:spPr/>
        <p:txBody>
          <a:bodyPr/>
          <a:lstStyle/>
          <a:p>
            <a:fld id="{3F227FC0-035E-484D-AA62-D30602925625}" type="slidenum">
              <a:rPr lang="en-US" smtClean="0"/>
              <a:pPr/>
              <a:t>34</a:t>
            </a:fld>
            <a:endParaRPr lang="en-US" dirty="0"/>
          </a:p>
        </p:txBody>
      </p:sp>
      <p:sp>
        <p:nvSpPr>
          <p:cNvPr id="9" name="Rectangle 8"/>
          <p:cNvSpPr/>
          <p:nvPr/>
        </p:nvSpPr>
        <p:spPr>
          <a:xfrm>
            <a:off x="1406648" y="5446693"/>
            <a:ext cx="6330704" cy="954107"/>
          </a:xfrm>
          <a:prstGeom prst="rect">
            <a:avLst/>
          </a:prstGeom>
        </p:spPr>
        <p:txBody>
          <a:bodyPr wrap="square">
            <a:spAutoFit/>
          </a:bodyPr>
          <a:lstStyle/>
          <a:p>
            <a:r>
              <a:rPr lang="en-US" sz="1400" i="1" dirty="0"/>
              <a:t>Data Source: Special analyses, USRDS ESRD Database; Reference Table K.4. Total Medicare ESRD costs from claims data; includes all claims with Medicare as primary payer only. Abbreviations: ESRD, end-stage renal disease. This graphic is adapted from Figure 11.4.</a:t>
            </a:r>
          </a:p>
        </p:txBody>
      </p:sp>
      <p:pic>
        <p:nvPicPr>
          <p:cNvPr id="4098" name="Picture 2" descr="K:\Projects\USRDS\Analysis\ADR\2016\Chapter\ESRD\c11_MedExp\Figures_Tables\Most_Current\300ppi Powerpoint\v1_c11_MedExp_f4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6648" y="643122"/>
            <a:ext cx="6330704" cy="4621615"/>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spTree>
    <p:extLst>
      <p:ext uri="{BB962C8B-B14F-4D97-AF65-F5344CB8AC3E}">
        <p14:creationId xmlns:p14="http://schemas.microsoft.com/office/powerpoint/2010/main" val="34963858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Figure </a:t>
            </a:r>
            <a:r>
              <a:rPr lang="en-US" sz="2800" b="1" baseline="30000" dirty="0" smtClean="0"/>
              <a:t>i.27 </a:t>
            </a:r>
            <a:r>
              <a:rPr lang="en-US" sz="2800" b="1" baseline="30000" dirty="0"/>
              <a:t>Trends in total Medicare fee-for-service spending for ESRD, by type of service, 2004-2014</a:t>
            </a:r>
          </a:p>
        </p:txBody>
      </p:sp>
      <p:sp>
        <p:nvSpPr>
          <p:cNvPr id="7" name="Slide Number Placeholder 6"/>
          <p:cNvSpPr>
            <a:spLocks noGrp="1"/>
          </p:cNvSpPr>
          <p:nvPr>
            <p:ph type="sldNum" sz="quarter" idx="11"/>
          </p:nvPr>
        </p:nvSpPr>
        <p:spPr/>
        <p:txBody>
          <a:bodyPr/>
          <a:lstStyle/>
          <a:p>
            <a:fld id="{3F227FC0-035E-484D-AA62-D30602925625}" type="slidenum">
              <a:rPr lang="en-US" smtClean="0"/>
              <a:pPr/>
              <a:t>35</a:t>
            </a:fld>
            <a:endParaRPr lang="en-US" dirty="0"/>
          </a:p>
        </p:txBody>
      </p:sp>
      <p:sp>
        <p:nvSpPr>
          <p:cNvPr id="9" name="Rectangle 8"/>
          <p:cNvSpPr/>
          <p:nvPr/>
        </p:nvSpPr>
        <p:spPr>
          <a:xfrm>
            <a:off x="752848" y="5446693"/>
            <a:ext cx="7638304" cy="523220"/>
          </a:xfrm>
          <a:prstGeom prst="rect">
            <a:avLst/>
          </a:prstGeom>
        </p:spPr>
        <p:txBody>
          <a:bodyPr wrap="square">
            <a:spAutoFit/>
          </a:bodyPr>
          <a:lstStyle/>
          <a:p>
            <a:r>
              <a:rPr lang="en-US" sz="1400" i="1" dirty="0"/>
              <a:t>Data Source: Special analyses, USRDS ESRD Database; Reference Table K.1. Total Medicare costs from claims data. Abbreviations: ESRD, end-stage renal disease. This graphic is adapted from Figure 11.5.</a:t>
            </a:r>
          </a:p>
        </p:txBody>
      </p:sp>
      <p:pic>
        <p:nvPicPr>
          <p:cNvPr id="5122" name="Picture 2" descr="K:\Projects\USRDS\Analysis\ADR\2016\Chapter\ESRD\c11_MedExp\Figures_Tables\Most_Current\300ppi Powerpoint\v1_c11_MedExp_f5_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848" y="1523996"/>
            <a:ext cx="7638304" cy="3810008"/>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spTree>
    <p:extLst>
      <p:ext uri="{BB962C8B-B14F-4D97-AF65-F5344CB8AC3E}">
        <p14:creationId xmlns:p14="http://schemas.microsoft.com/office/powerpoint/2010/main" val="7201548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34809"/>
            <a:ext cx="9144000" cy="379591"/>
          </a:xfrm>
          <a:prstGeom prst="rect">
            <a:avLst/>
          </a:prstGeom>
        </p:spPr>
        <p:txBody>
          <a:bodyPr wrap="square">
            <a:spAutoFit/>
          </a:bodyPr>
          <a:lstStyle/>
          <a:p>
            <a:pPr algn="ctr"/>
            <a:r>
              <a:rPr lang="en-US" sz="2800" b="1" baseline="30000" dirty="0"/>
              <a:t>  Table </a:t>
            </a:r>
            <a:r>
              <a:rPr lang="en-US" sz="2800" b="1" baseline="30000" dirty="0" smtClean="0"/>
              <a:t>i.2  </a:t>
            </a:r>
            <a:r>
              <a:rPr lang="en-US" sz="2800" b="1" baseline="30000" dirty="0"/>
              <a:t>General Medicare &amp; ESRD patients enrolled in Part D (%)</a:t>
            </a:r>
            <a:endParaRPr lang="en-US" sz="2800" b="1" baseline="30000" dirty="0">
              <a:solidFill>
                <a:srgbClr val="FF0000"/>
              </a:solidFill>
            </a:endParaRPr>
          </a:p>
        </p:txBody>
      </p:sp>
      <p:sp>
        <p:nvSpPr>
          <p:cNvPr id="7" name="Slide Number Placeholder 6"/>
          <p:cNvSpPr>
            <a:spLocks noGrp="1"/>
          </p:cNvSpPr>
          <p:nvPr>
            <p:ph type="sldNum" sz="quarter" idx="11"/>
          </p:nvPr>
        </p:nvSpPr>
        <p:spPr/>
        <p:txBody>
          <a:bodyPr/>
          <a:lstStyle/>
          <a:p>
            <a:fld id="{3F227FC0-035E-484D-AA62-D30602925625}" type="slidenum">
              <a:rPr lang="en-US" smtClean="0"/>
              <a:pPr/>
              <a:t>36</a:t>
            </a:fld>
            <a:endParaRPr lang="en-US" dirty="0"/>
          </a:p>
        </p:txBody>
      </p:sp>
      <p:sp>
        <p:nvSpPr>
          <p:cNvPr id="9" name="Rectangle 8"/>
          <p:cNvSpPr/>
          <p:nvPr/>
        </p:nvSpPr>
        <p:spPr>
          <a:xfrm>
            <a:off x="1219200" y="3962400"/>
            <a:ext cx="6858000" cy="830997"/>
          </a:xfrm>
          <a:prstGeom prst="rect">
            <a:avLst/>
          </a:prstGeom>
        </p:spPr>
        <p:txBody>
          <a:bodyPr wrap="square">
            <a:spAutoFit/>
          </a:bodyPr>
          <a:lstStyle/>
          <a:p>
            <a:r>
              <a:rPr lang="en-US" i="1" baseline="30000" dirty="0"/>
              <a:t>Data source: Special analyses, 2011-2014 Medicare data, point prevalent Medicare enrollees alive on January 1. Medicare data: general Medicare, Medicare 5% sample (ESRD, hemodialysis, peritoneal dialysis, and transplant, 100% ESRD population). Abbreviations: ESRD, end-stage renal disease; Part D, Medicare Part D prescription drug coverage. This table is adapted from Table 12.2. </a:t>
            </a:r>
            <a:endParaRPr lang="en-US" i="1" baseline="30000"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24186884"/>
              </p:ext>
            </p:extLst>
          </p:nvPr>
        </p:nvGraphicFramePr>
        <p:xfrm>
          <a:off x="1219200" y="1676400"/>
          <a:ext cx="6800850" cy="1530414"/>
        </p:xfrm>
        <a:graphic>
          <a:graphicData uri="http://schemas.openxmlformats.org/drawingml/2006/table">
            <a:tbl>
              <a:tblPr firstRow="1" firstCol="1" bandRow="1"/>
              <a:tblGrid>
                <a:gridCol w="581188"/>
                <a:gridCol w="1243678"/>
                <a:gridCol w="1243678"/>
                <a:gridCol w="1244314"/>
                <a:gridCol w="1243678"/>
                <a:gridCol w="1244314"/>
              </a:tblGrid>
              <a:tr h="263525">
                <a:tc>
                  <a:txBody>
                    <a:bodyPr/>
                    <a:lstStyle/>
                    <a:p>
                      <a:pPr>
                        <a:lnSpc>
                          <a:spcPct val="115000"/>
                        </a:lnSpc>
                      </a:pPr>
                      <a:endParaRPr lang="en-US" sz="1400" dirty="0">
                        <a:effectLst/>
                        <a:latin typeface="Calibri"/>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General Medicare</a:t>
                      </a:r>
                      <a:endParaRPr lang="en-US" sz="1400" dirty="0">
                        <a:effectLst/>
                        <a:latin typeface="Calibri"/>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All ESRD</a:t>
                      </a:r>
                      <a:endParaRPr lang="en-US" sz="1400" dirty="0">
                        <a:effectLst/>
                        <a:latin typeface="Calibri"/>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Hemodialysis</a:t>
                      </a:r>
                      <a:endParaRPr lang="en-US" sz="1400" dirty="0">
                        <a:effectLst/>
                        <a:latin typeface="Calibri"/>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Peritoneal dialysis</a:t>
                      </a:r>
                      <a:endParaRPr lang="en-US" sz="1400" dirty="0">
                        <a:effectLst/>
                        <a:latin typeface="Calibri"/>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Transplant</a:t>
                      </a:r>
                      <a:endParaRPr lang="en-US" sz="1400" dirty="0">
                        <a:effectLst/>
                        <a:latin typeface="Calibri"/>
                        <a:ea typeface="Calibri"/>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525">
                <a:tc>
                  <a:txBody>
                    <a:bodyPr/>
                    <a:lstStyle/>
                    <a:p>
                      <a:pPr marL="0" marR="0" algn="ctr">
                        <a:lnSpc>
                          <a:spcPct val="115000"/>
                        </a:lnSpc>
                        <a:spcBef>
                          <a:spcPts val="0"/>
                        </a:spcBef>
                        <a:spcAft>
                          <a:spcPts val="0"/>
                        </a:spcAft>
                      </a:pPr>
                      <a:r>
                        <a:rPr lang="en-US" sz="1400" b="1" dirty="0">
                          <a:effectLst/>
                          <a:latin typeface="Calibri"/>
                          <a:ea typeface="Calibri"/>
                          <a:cs typeface="Times New Roman"/>
                        </a:rPr>
                        <a:t>2011</a:t>
                      </a:r>
                      <a:endParaRPr lang="en-US" sz="14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60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70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74</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62</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59</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263525">
                <a:tc>
                  <a:txBody>
                    <a:bodyPr/>
                    <a:lstStyle/>
                    <a:p>
                      <a:pPr marL="0" marR="0" algn="ctr">
                        <a:lnSpc>
                          <a:spcPct val="115000"/>
                        </a:lnSpc>
                        <a:spcBef>
                          <a:spcPts val="0"/>
                        </a:spcBef>
                        <a:spcAft>
                          <a:spcPts val="0"/>
                        </a:spcAft>
                      </a:pPr>
                      <a:r>
                        <a:rPr lang="en-US" sz="1400" b="1" dirty="0">
                          <a:effectLst/>
                          <a:latin typeface="Calibri"/>
                          <a:ea typeface="Calibri"/>
                          <a:cs typeface="Times New Roman"/>
                        </a:rPr>
                        <a:t>2012</a:t>
                      </a:r>
                      <a:endParaRPr lang="en-US" sz="14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62</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72</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76</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64</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62</a:t>
                      </a:r>
                    </a:p>
                  </a:txBody>
                  <a:tcPr marL="68580" marR="68580" marT="0" marB="0" anchor="ctr">
                    <a:lnL>
                      <a:noFill/>
                    </a:lnL>
                    <a:lnR>
                      <a:noFill/>
                    </a:lnR>
                    <a:lnT>
                      <a:noFill/>
                    </a:lnT>
                    <a:lnB>
                      <a:noFill/>
                    </a:lnB>
                  </a:tcPr>
                </a:tc>
              </a:tr>
              <a:tr h="263525">
                <a:tc>
                  <a:txBody>
                    <a:bodyPr/>
                    <a:lstStyle/>
                    <a:p>
                      <a:pPr marL="0" marR="0" algn="ctr">
                        <a:lnSpc>
                          <a:spcPct val="115000"/>
                        </a:lnSpc>
                        <a:spcBef>
                          <a:spcPts val="0"/>
                        </a:spcBef>
                        <a:spcAft>
                          <a:spcPts val="0"/>
                        </a:spcAft>
                      </a:pPr>
                      <a:r>
                        <a:rPr lang="en-US" sz="1400" b="1" dirty="0">
                          <a:effectLst/>
                          <a:latin typeface="Calibri"/>
                          <a:ea typeface="Calibri"/>
                          <a:cs typeface="Times New Roman"/>
                        </a:rPr>
                        <a:t>2013</a:t>
                      </a:r>
                      <a:endParaRPr lang="en-US" sz="14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67</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75</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79</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67</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66</a:t>
                      </a:r>
                    </a:p>
                  </a:txBody>
                  <a:tcPr marL="68580" marR="68580" marT="0" marB="0" anchor="ctr">
                    <a:lnL>
                      <a:noFill/>
                    </a:lnL>
                    <a:lnR>
                      <a:noFill/>
                    </a:lnR>
                    <a:lnT>
                      <a:noFill/>
                    </a:lnT>
                    <a:lnB>
                      <a:noFill/>
                    </a:lnB>
                  </a:tcPr>
                </a:tc>
              </a:tr>
              <a:tr h="263525">
                <a:tc>
                  <a:txBody>
                    <a:bodyPr/>
                    <a:lstStyle/>
                    <a:p>
                      <a:pPr marL="0" marR="0" algn="ctr">
                        <a:lnSpc>
                          <a:spcPct val="115000"/>
                        </a:lnSpc>
                        <a:spcBef>
                          <a:spcPts val="0"/>
                        </a:spcBef>
                        <a:spcAft>
                          <a:spcPts val="0"/>
                        </a:spcAft>
                      </a:pPr>
                      <a:r>
                        <a:rPr lang="en-US" sz="1400" b="1" dirty="0">
                          <a:effectLst/>
                          <a:latin typeface="Calibri"/>
                          <a:ea typeface="Calibri"/>
                          <a:cs typeface="Times New Roman"/>
                        </a:rPr>
                        <a:t>2014</a:t>
                      </a:r>
                      <a:endParaRPr lang="en-US" sz="14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69</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77</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80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69</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68</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spTree>
    <p:extLst>
      <p:ext uri="{BB962C8B-B14F-4D97-AF65-F5344CB8AC3E}">
        <p14:creationId xmlns:p14="http://schemas.microsoft.com/office/powerpoint/2010/main" val="19162398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13549"/>
            <a:ext cx="8234363" cy="666849"/>
          </a:xfrm>
          <a:prstGeom prst="rect">
            <a:avLst/>
          </a:prstGeom>
        </p:spPr>
        <p:txBody>
          <a:bodyPr wrap="square">
            <a:spAutoFit/>
          </a:bodyPr>
          <a:lstStyle/>
          <a:p>
            <a:pPr algn="ctr"/>
            <a:r>
              <a:rPr lang="en-US" sz="2800" b="1" baseline="30000" dirty="0"/>
              <a:t>  Figure </a:t>
            </a:r>
            <a:r>
              <a:rPr lang="en-US" sz="2800" b="1" baseline="30000" dirty="0" smtClean="0"/>
              <a:t>i.28  </a:t>
            </a:r>
            <a:r>
              <a:rPr lang="en-US" sz="2800" b="1" baseline="30000" dirty="0"/>
              <a:t>Sources of prescription drug coverage in Medicare ESRD enrollees, by population, 2014</a:t>
            </a:r>
            <a:endParaRPr lang="en-US" sz="2800" b="1" baseline="30000" dirty="0">
              <a:solidFill>
                <a:srgbClr val="FF0000"/>
              </a:solidFill>
            </a:endParaRPr>
          </a:p>
        </p:txBody>
      </p:sp>
      <p:sp>
        <p:nvSpPr>
          <p:cNvPr id="7" name="Slide Number Placeholder 6"/>
          <p:cNvSpPr>
            <a:spLocks noGrp="1"/>
          </p:cNvSpPr>
          <p:nvPr>
            <p:ph type="sldNum" sz="quarter" idx="11"/>
          </p:nvPr>
        </p:nvSpPr>
        <p:spPr/>
        <p:txBody>
          <a:bodyPr/>
          <a:lstStyle/>
          <a:p>
            <a:fld id="{3F227FC0-035E-484D-AA62-D30602925625}" type="slidenum">
              <a:rPr lang="en-US" smtClean="0"/>
              <a:pPr/>
              <a:t>37</a:t>
            </a:fld>
            <a:endParaRPr lang="en-US" dirty="0"/>
          </a:p>
        </p:txBody>
      </p:sp>
      <p:sp>
        <p:nvSpPr>
          <p:cNvPr id="9" name="Rectangle 8"/>
          <p:cNvSpPr/>
          <p:nvPr/>
        </p:nvSpPr>
        <p:spPr>
          <a:xfrm>
            <a:off x="990600" y="5486400"/>
            <a:ext cx="7543800" cy="646331"/>
          </a:xfrm>
          <a:prstGeom prst="rect">
            <a:avLst/>
          </a:prstGeom>
        </p:spPr>
        <p:txBody>
          <a:bodyPr wrap="square">
            <a:spAutoFit/>
          </a:bodyPr>
          <a:lstStyle/>
          <a:p>
            <a:r>
              <a:rPr lang="en-US" i="1" baseline="30000" dirty="0"/>
              <a:t>Data source: Special analyses, 2014 Medicare Data, point prevalent Medicare enrollees alive on January 1, 2014. Abbreviations: ESRD, end-stage renal disease; HD, hemodialysis; LIS, Low-income Subsidy; Part D, Medicare Part D prescription drug coverage; PD, peritoneal dialysis; Tx, kidney transplant. This graphic is adapted from Figure 12.1. </a:t>
            </a:r>
            <a:endParaRPr lang="en-US" i="1" baseline="30000" dirty="0">
              <a:solidFill>
                <a:srgbClr val="FF0000"/>
              </a:solidFill>
            </a:endParaRPr>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569717" y="1373281"/>
            <a:ext cx="8045645" cy="3274919"/>
          </a:xfrm>
          <a:prstGeom prst="rect">
            <a:avLst/>
          </a:prstGeom>
        </p:spPr>
      </p:pic>
    </p:spTree>
    <p:extLst>
      <p:ext uri="{BB962C8B-B14F-4D97-AF65-F5344CB8AC3E}">
        <p14:creationId xmlns:p14="http://schemas.microsoft.com/office/powerpoint/2010/main" val="36093848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379591"/>
          </a:xfrm>
          <a:prstGeom prst="rect">
            <a:avLst/>
          </a:prstGeom>
        </p:spPr>
        <p:txBody>
          <a:bodyPr wrap="square">
            <a:spAutoFit/>
          </a:bodyPr>
          <a:lstStyle/>
          <a:p>
            <a:pPr algn="ctr"/>
            <a:r>
              <a:rPr lang="en-US" sz="2800" b="1" baseline="30000" dirty="0"/>
              <a:t>  Table </a:t>
            </a:r>
            <a:r>
              <a:rPr lang="en-US" sz="2800" b="1" baseline="30000" dirty="0" smtClean="0"/>
              <a:t>i.3 </a:t>
            </a:r>
            <a:r>
              <a:rPr lang="en-US" sz="2800" b="1" baseline="30000" dirty="0"/>
              <a:t>Total estimated Medicare Part D spending for enrollees, in billions, 2011-2014</a:t>
            </a:r>
            <a:endParaRPr lang="en-US" sz="2800" b="1" baseline="30000" dirty="0">
              <a:solidFill>
                <a:srgbClr val="FF0000"/>
              </a:solidFill>
            </a:endParaRPr>
          </a:p>
        </p:txBody>
      </p:sp>
      <p:sp>
        <p:nvSpPr>
          <p:cNvPr id="7" name="Slide Number Placeholder 6"/>
          <p:cNvSpPr>
            <a:spLocks noGrp="1"/>
          </p:cNvSpPr>
          <p:nvPr>
            <p:ph type="sldNum" sz="quarter" idx="11"/>
          </p:nvPr>
        </p:nvSpPr>
        <p:spPr/>
        <p:txBody>
          <a:bodyPr/>
          <a:lstStyle/>
          <a:p>
            <a:fld id="{3F227FC0-035E-484D-AA62-D30602925625}" type="slidenum">
              <a:rPr lang="en-US" smtClean="0"/>
              <a:pPr/>
              <a:t>38</a:t>
            </a:fld>
            <a:endParaRPr lang="en-US" dirty="0"/>
          </a:p>
        </p:txBody>
      </p:sp>
      <p:sp>
        <p:nvSpPr>
          <p:cNvPr id="9" name="Rectangle 8"/>
          <p:cNvSpPr/>
          <p:nvPr/>
        </p:nvSpPr>
        <p:spPr>
          <a:xfrm>
            <a:off x="1143000" y="4724400"/>
            <a:ext cx="6858000" cy="830997"/>
          </a:xfrm>
          <a:prstGeom prst="rect">
            <a:avLst/>
          </a:prstGeom>
        </p:spPr>
        <p:txBody>
          <a:bodyPr wrap="square">
            <a:spAutoFit/>
          </a:bodyPr>
          <a:lstStyle/>
          <a:p>
            <a:r>
              <a:rPr lang="en-US" i="1" baseline="30000" dirty="0"/>
              <a:t>Data source: Special analyses, 2011-2014 Medicare data, period prevalent Medicare enrollees alive on January 1, excluding those in Medicare Advantage Part D plans and Medicare secondary payer, using as-treated model (see ESRD Methods chapter for analytical methods). Part D spending represents the sum of the Medicare covered amount and the Low- income Subsidy amount. This table is adapted from Table 12.4.</a:t>
            </a:r>
            <a:endParaRPr lang="en-US" i="1" baseline="30000"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949064858"/>
              </p:ext>
            </p:extLst>
          </p:nvPr>
        </p:nvGraphicFramePr>
        <p:xfrm>
          <a:off x="1066800" y="1371600"/>
          <a:ext cx="6691314" cy="2302098"/>
        </p:xfrm>
        <a:graphic>
          <a:graphicData uri="http://schemas.openxmlformats.org/drawingml/2006/table">
            <a:tbl>
              <a:tblPr firstRow="1" firstCol="1" bandRow="1"/>
              <a:tblGrid>
                <a:gridCol w="595869"/>
                <a:gridCol w="1219089"/>
                <a:gridCol w="1219089"/>
                <a:gridCol w="1219089"/>
                <a:gridCol w="1219089"/>
                <a:gridCol w="1219089"/>
              </a:tblGrid>
              <a:tr h="709422">
                <a:tc>
                  <a:txBody>
                    <a:bodyPr/>
                    <a:lstStyle/>
                    <a:p>
                      <a:pPr>
                        <a:lnSpc>
                          <a:spcPct val="115000"/>
                        </a:lnSpc>
                      </a:pPr>
                      <a:endParaRPr lang="en-US" sz="1400" dirty="0">
                        <a:effectLst/>
                        <a:latin typeface="Calibri"/>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General Medicare</a:t>
                      </a:r>
                      <a:endParaRPr lang="en-US" sz="1400" dirty="0">
                        <a:effectLst/>
                        <a:latin typeface="Calibri"/>
                        <a:ea typeface="Calibri"/>
                        <a:cs typeface="Times New Roman"/>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All ESRD</a:t>
                      </a:r>
                      <a:endParaRPr lang="en-US" sz="1400" dirty="0">
                        <a:effectLst/>
                        <a:latin typeface="Calibri"/>
                        <a:ea typeface="Calibri"/>
                        <a:cs typeface="Times New Roman"/>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Hemodialysis</a:t>
                      </a:r>
                      <a:endParaRPr lang="en-US" sz="1400" dirty="0">
                        <a:effectLst/>
                        <a:latin typeface="Calibri"/>
                        <a:ea typeface="Calibri"/>
                        <a:cs typeface="Times New Roman"/>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Peritoneal dialysis</a:t>
                      </a:r>
                      <a:endParaRPr lang="en-US" sz="1400" dirty="0">
                        <a:effectLst/>
                        <a:latin typeface="Calibri"/>
                        <a:ea typeface="Calibri"/>
                        <a:cs typeface="Times New Roman"/>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Transplant</a:t>
                      </a:r>
                      <a:endParaRPr lang="en-US" sz="1400" dirty="0">
                        <a:effectLst/>
                        <a:latin typeface="Calibri"/>
                        <a:ea typeface="Calibri"/>
                        <a:cs typeface="Times New Roman"/>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169">
                <a:tc>
                  <a:txBody>
                    <a:bodyPr/>
                    <a:lstStyle/>
                    <a:p>
                      <a:pPr marL="0" marR="0">
                        <a:lnSpc>
                          <a:spcPct val="115000"/>
                        </a:lnSpc>
                        <a:spcBef>
                          <a:spcPts val="0"/>
                        </a:spcBef>
                        <a:spcAft>
                          <a:spcPts val="0"/>
                        </a:spcAft>
                      </a:pPr>
                      <a:r>
                        <a:rPr lang="en-US" sz="1400" b="1" dirty="0">
                          <a:effectLst/>
                          <a:latin typeface="Calibri"/>
                          <a:ea typeface="Calibri"/>
                          <a:cs typeface="Times New Roman"/>
                        </a:rPr>
                        <a:t>2011</a:t>
                      </a:r>
                      <a:endParaRPr lang="en-US" sz="1400" dirty="0">
                        <a:effectLst/>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45.96</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1.64</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1.29</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0.09</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0.21</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398169">
                <a:tc>
                  <a:txBody>
                    <a:bodyPr/>
                    <a:lstStyle/>
                    <a:p>
                      <a:pPr marL="0" marR="0">
                        <a:lnSpc>
                          <a:spcPct val="115000"/>
                        </a:lnSpc>
                        <a:spcBef>
                          <a:spcPts val="0"/>
                        </a:spcBef>
                        <a:spcAft>
                          <a:spcPts val="0"/>
                        </a:spcAft>
                      </a:pPr>
                      <a:r>
                        <a:rPr lang="en-US" sz="1400" b="1" dirty="0">
                          <a:effectLst/>
                          <a:latin typeface="Calibri"/>
                          <a:ea typeface="Calibri"/>
                          <a:cs typeface="Times New Roman"/>
                        </a:rPr>
                        <a:t>2012</a:t>
                      </a:r>
                      <a:endParaRPr lang="en-US" sz="14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40.08</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2.00</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1.59</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0.12</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0.23</a:t>
                      </a:r>
                    </a:p>
                  </a:txBody>
                  <a:tcPr marL="68580" marR="68580" marT="0" marB="0" anchor="ctr">
                    <a:lnL>
                      <a:noFill/>
                    </a:lnL>
                    <a:lnR>
                      <a:noFill/>
                    </a:lnR>
                    <a:lnT>
                      <a:noFill/>
                    </a:lnT>
                    <a:lnB>
                      <a:noFill/>
                    </a:lnB>
                  </a:tcPr>
                </a:tc>
              </a:tr>
              <a:tr h="398169">
                <a:tc>
                  <a:txBody>
                    <a:bodyPr/>
                    <a:lstStyle/>
                    <a:p>
                      <a:pPr marL="0" marR="0">
                        <a:lnSpc>
                          <a:spcPct val="115000"/>
                        </a:lnSpc>
                        <a:spcBef>
                          <a:spcPts val="0"/>
                        </a:spcBef>
                        <a:spcAft>
                          <a:spcPts val="0"/>
                        </a:spcAft>
                      </a:pPr>
                      <a:r>
                        <a:rPr lang="en-US" sz="1400" b="1" dirty="0">
                          <a:effectLst/>
                          <a:latin typeface="Calibri"/>
                          <a:ea typeface="Calibri"/>
                          <a:cs typeface="Times New Roman"/>
                        </a:rPr>
                        <a:t>2013</a:t>
                      </a:r>
                      <a:endParaRPr lang="en-US" sz="14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52.08</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2.27</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1.79</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0.14</a:t>
                      </a:r>
                    </a:p>
                  </a:txBody>
                  <a:tcPr marL="68580" marR="68580" marT="0" marB="0" anchor="ctr">
                    <a:lnL>
                      <a:noFill/>
                    </a:lnL>
                    <a:lnR>
                      <a:noFill/>
                    </a:lnR>
                    <a:lnT>
                      <a:noFill/>
                    </a:lnT>
                    <a:lnB>
                      <a:noFill/>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0.27</a:t>
                      </a:r>
                    </a:p>
                  </a:txBody>
                  <a:tcPr marL="68580" marR="68580" marT="0" marB="0" anchor="ctr">
                    <a:lnL>
                      <a:noFill/>
                    </a:lnL>
                    <a:lnR>
                      <a:noFill/>
                    </a:lnR>
                    <a:lnT>
                      <a:noFill/>
                    </a:lnT>
                    <a:lnB>
                      <a:noFill/>
                    </a:lnB>
                  </a:tcPr>
                </a:tc>
              </a:tr>
              <a:tr h="398169">
                <a:tc>
                  <a:txBody>
                    <a:bodyPr/>
                    <a:lstStyle/>
                    <a:p>
                      <a:pPr marL="0" marR="0">
                        <a:lnSpc>
                          <a:spcPct val="115000"/>
                        </a:lnSpc>
                        <a:spcBef>
                          <a:spcPts val="0"/>
                        </a:spcBef>
                        <a:spcAft>
                          <a:spcPts val="0"/>
                        </a:spcAft>
                      </a:pPr>
                      <a:r>
                        <a:rPr lang="en-US" sz="1400" b="1" dirty="0">
                          <a:effectLst/>
                          <a:latin typeface="Calibri"/>
                          <a:ea typeface="Calibri"/>
                          <a:cs typeface="Times New Roman"/>
                        </a:rPr>
                        <a:t>2014</a:t>
                      </a:r>
                      <a:endParaRPr lang="en-US" sz="1400" dirty="0">
                        <a:effectLst/>
                        <a:latin typeface="Calibri"/>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58.07</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2.71</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2.10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0.17</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0.35</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spTree>
    <p:extLst>
      <p:ext uri="{BB962C8B-B14F-4D97-AF65-F5344CB8AC3E}">
        <p14:creationId xmlns:p14="http://schemas.microsoft.com/office/powerpoint/2010/main" val="4538698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13549"/>
            <a:ext cx="8234363" cy="666849"/>
          </a:xfrm>
          <a:prstGeom prst="rect">
            <a:avLst/>
          </a:prstGeom>
        </p:spPr>
        <p:txBody>
          <a:bodyPr wrap="square">
            <a:spAutoFit/>
          </a:bodyPr>
          <a:lstStyle/>
          <a:p>
            <a:pPr algn="ctr"/>
            <a:r>
              <a:rPr lang="en-US" sz="2800" b="1" baseline="30000" dirty="0"/>
              <a:t>  Figure </a:t>
            </a:r>
            <a:r>
              <a:rPr lang="en-US" sz="2800" b="1" baseline="30000" dirty="0" smtClean="0"/>
              <a:t>i.29 Geographic </a:t>
            </a:r>
            <a:r>
              <a:rPr lang="en-US" sz="2800" b="1" baseline="30000" dirty="0"/>
              <a:t>variations in the incidence rate of treated ESRD (per million population/year), by country, </a:t>
            </a:r>
            <a:r>
              <a:rPr lang="en-US" sz="2800" b="1" baseline="30000" dirty="0" smtClean="0"/>
              <a:t>2014</a:t>
            </a:r>
            <a:endParaRPr lang="en-US" sz="2800" b="1" baseline="30000" dirty="0">
              <a:solidFill>
                <a:srgbClr val="FF0000"/>
              </a:solidFill>
            </a:endParaRPr>
          </a:p>
        </p:txBody>
      </p:sp>
      <p:sp>
        <p:nvSpPr>
          <p:cNvPr id="7" name="Slide Number Placeholder 6"/>
          <p:cNvSpPr>
            <a:spLocks noGrp="1"/>
          </p:cNvSpPr>
          <p:nvPr>
            <p:ph type="sldNum" sz="quarter" idx="11"/>
          </p:nvPr>
        </p:nvSpPr>
        <p:spPr/>
        <p:txBody>
          <a:bodyPr/>
          <a:lstStyle/>
          <a:p>
            <a:fld id="{3F227FC0-035E-484D-AA62-D30602925625}" type="slidenum">
              <a:rPr lang="en-US" smtClean="0"/>
              <a:pPr/>
              <a:t>39</a:t>
            </a:fld>
            <a:endParaRPr lang="en-US" dirty="0"/>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5928" y="1058065"/>
            <a:ext cx="5995441" cy="4498502"/>
          </a:xfrm>
          <a:prstGeom prst="rect">
            <a:avLst/>
          </a:prstGeom>
        </p:spPr>
      </p:pic>
      <p:sp>
        <p:nvSpPr>
          <p:cNvPr id="11" name="Rectangle 10"/>
          <p:cNvSpPr/>
          <p:nvPr/>
        </p:nvSpPr>
        <p:spPr>
          <a:xfrm>
            <a:off x="228600" y="5613737"/>
            <a:ext cx="8458200" cy="748923"/>
          </a:xfrm>
          <a:prstGeom prst="rect">
            <a:avLst/>
          </a:prstGeom>
        </p:spPr>
        <p:txBody>
          <a:bodyPr wrap="square">
            <a:spAutoFit/>
          </a:bodyPr>
          <a:lstStyle/>
          <a:p>
            <a:r>
              <a:rPr lang="en-US" sz="1600" i="1" baseline="30000" dirty="0"/>
              <a:t>Data Source: </a:t>
            </a:r>
            <a:r>
              <a:rPr lang="en-US" sz="1600" i="1" baseline="30000" dirty="0" smtClean="0"/>
              <a:t>Special </a:t>
            </a:r>
            <a:r>
              <a:rPr lang="en-US" sz="1600" i="1" baseline="30000" dirty="0"/>
              <a:t>analyses, USRDS ESRD Database. Data presented only for countries from which relevant information was available. All rates are unadjusted. ^United Kingdom: England, Wales, Northern Ireland (Scotland data reported separately). Data for Italy include 6 regions. Data for Indonesia represent the West Java region. Data for France include 22 regions. Data for Spain include 18 of 19 regions. Data for Canada excludes Quebec. Japan includes dialysis patients only. Abbreviations: ESRD, end-stage renal </a:t>
            </a:r>
            <a:r>
              <a:rPr lang="en-US" sz="1600" i="1" baseline="30000" dirty="0" smtClean="0"/>
              <a:t>disease. This </a:t>
            </a:r>
            <a:r>
              <a:rPr lang="en-US" sz="1600" i="1" baseline="30000" dirty="0"/>
              <a:t>graphic is adapted from Figure 13.1.</a:t>
            </a:r>
          </a:p>
        </p:txBody>
      </p:sp>
    </p:spTree>
    <p:extLst>
      <p:ext uri="{BB962C8B-B14F-4D97-AF65-F5344CB8AC3E}">
        <p14:creationId xmlns:p14="http://schemas.microsoft.com/office/powerpoint/2010/main" val="3761148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3F227FC0-035E-484D-AA62-D30602925625}" type="slidenum">
              <a:rPr lang="en-US" smtClean="0"/>
              <a:pPr/>
              <a:t>4</a:t>
            </a:fld>
            <a:endParaRPr lang="en-US" dirty="0"/>
          </a:p>
        </p:txBody>
      </p:sp>
      <p:sp>
        <p:nvSpPr>
          <p:cNvPr id="10" name="Rectangle 9"/>
          <p:cNvSpPr/>
          <p:nvPr/>
        </p:nvSpPr>
        <p:spPr>
          <a:xfrm>
            <a:off x="228600" y="5688421"/>
            <a:ext cx="8763000" cy="646331"/>
          </a:xfrm>
          <a:prstGeom prst="rect">
            <a:avLst/>
          </a:prstGeom>
        </p:spPr>
        <p:txBody>
          <a:bodyPr wrap="square">
            <a:spAutoFit/>
          </a:bodyPr>
          <a:lstStyle/>
          <a:p>
            <a:r>
              <a:rPr lang="en-US" sz="1200" i="1" dirty="0"/>
              <a:t>Data Source: Reference Table D.1. December 31 prevalent ESRD patients; Peritoneal dialysis consists of CAPD and CCPD only. Abbreviations: CAPD, continuous ambulatory peritoneal dialysis; CCPD, continuous cycler peritoneal dialysis; ESRD, end-stage renal disease. This graphic is adapted from Figure 1.19.</a:t>
            </a:r>
            <a:endParaRPr lang="en-US" sz="1200" dirty="0"/>
          </a:p>
        </p:txBody>
      </p:sp>
      <p:sp>
        <p:nvSpPr>
          <p:cNvPr id="11" name="Rectangle 10"/>
          <p:cNvSpPr/>
          <p:nvPr/>
        </p:nvSpPr>
        <p:spPr>
          <a:xfrm>
            <a:off x="0" y="313549"/>
            <a:ext cx="9144000" cy="666849"/>
          </a:xfrm>
          <a:prstGeom prst="rect">
            <a:avLst/>
          </a:prstGeom>
        </p:spPr>
        <p:txBody>
          <a:bodyPr wrap="square">
            <a:spAutoFit/>
          </a:bodyPr>
          <a:lstStyle/>
          <a:p>
            <a:pPr algn="ctr"/>
            <a:r>
              <a:rPr lang="en-US" sz="2800" b="1" baseline="30000" dirty="0"/>
              <a:t>Figure </a:t>
            </a:r>
            <a:r>
              <a:rPr lang="en-US" sz="2800" b="1" baseline="30000" dirty="0" smtClean="0"/>
              <a:t>i.3  </a:t>
            </a:r>
            <a:r>
              <a:rPr lang="en-US" sz="2800" b="1" baseline="30000" dirty="0"/>
              <a:t>Trends in number of prevalent ESRD cases (in thousands) using home dialysis, by type of therapy, in the United States, 1996-2014</a:t>
            </a:r>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3074" name="Picture 2" descr="K:\Projects\USRDS\docs\ADR\2016\Chapters\ESRD\c01_IncPrev\Figures_Tables\600ppi\v2_c01_IncPrev_f1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219200"/>
            <a:ext cx="6858000" cy="411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2078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3F227FC0-035E-484D-AA62-D30602925625}" type="slidenum">
              <a:rPr lang="en-US" smtClean="0"/>
              <a:pPr/>
              <a:t>40</a:t>
            </a:fld>
            <a:endParaRPr lang="en-US" dirty="0"/>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sp>
        <p:nvSpPr>
          <p:cNvPr id="5" name="Rectangle 4"/>
          <p:cNvSpPr/>
          <p:nvPr/>
        </p:nvSpPr>
        <p:spPr>
          <a:xfrm>
            <a:off x="0" y="381000"/>
            <a:ext cx="5008685" cy="666849"/>
          </a:xfrm>
          <a:prstGeom prst="rect">
            <a:avLst/>
          </a:prstGeom>
        </p:spPr>
        <p:txBody>
          <a:bodyPr wrap="square">
            <a:spAutoFit/>
          </a:bodyPr>
          <a:lstStyle/>
          <a:p>
            <a:pPr algn="ctr"/>
            <a:r>
              <a:rPr lang="en-US" sz="2800" b="1" baseline="30000" dirty="0"/>
              <a:t>  Figure </a:t>
            </a:r>
            <a:r>
              <a:rPr lang="en-US" sz="2800" b="1" baseline="30000" dirty="0" smtClean="0"/>
              <a:t>i.30 Incidence</a:t>
            </a:r>
            <a:r>
              <a:rPr lang="en-US" dirty="0" smtClean="0"/>
              <a:t> </a:t>
            </a:r>
            <a:r>
              <a:rPr lang="en-US" sz="2800" b="1" baseline="30000" dirty="0" smtClean="0"/>
              <a:t>rate of treated ESRD (per million population/year), by country, 2014 </a:t>
            </a:r>
            <a:endParaRPr lang="en-US" sz="2800" b="1" baseline="30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151572"/>
            <a:ext cx="3845646" cy="6149753"/>
          </a:xfrm>
          <a:prstGeom prst="rect">
            <a:avLst/>
          </a:prstGeom>
        </p:spPr>
      </p:pic>
      <p:sp>
        <p:nvSpPr>
          <p:cNvPr id="9" name="Rectangle 8"/>
          <p:cNvSpPr/>
          <p:nvPr/>
        </p:nvSpPr>
        <p:spPr>
          <a:xfrm>
            <a:off x="215997" y="4433087"/>
            <a:ext cx="4648200" cy="1846659"/>
          </a:xfrm>
          <a:prstGeom prst="rect">
            <a:avLst/>
          </a:prstGeom>
        </p:spPr>
        <p:txBody>
          <a:bodyPr wrap="square">
            <a:spAutoFit/>
          </a:bodyPr>
          <a:lstStyle/>
          <a:p>
            <a:r>
              <a:rPr lang="en-US" i="1" baseline="30000" dirty="0" smtClean="0"/>
              <a:t>Data Source:</a:t>
            </a:r>
            <a:r>
              <a:rPr lang="en-US" i="1" dirty="0" smtClean="0"/>
              <a:t> </a:t>
            </a:r>
            <a:r>
              <a:rPr lang="en-US" i="1" baseline="30000" dirty="0" smtClean="0"/>
              <a:t>Special </a:t>
            </a:r>
            <a:r>
              <a:rPr lang="en-US" i="1" baseline="30000" dirty="0"/>
              <a:t>analyses, USRDS ESRD Database. Data presented only for countries from which relevant information was available. All rates are unadjusted. ^United Kingdom: England, Wales, Northern Ireland (Scotland data reported separately). Data for Italy include 6 regions. Data for Indonesia represent the West Java region. Data for France include 22 regions. Data for Spain include 18 of 19 regions. Data for Canada excludes Quebec. Japan includes dialysis patients only. Abbreviations: ESRD, end-stage renal disease; sp., speaking. This graphic is adapted from Figure 13.2.</a:t>
            </a:r>
          </a:p>
        </p:txBody>
      </p:sp>
    </p:spTree>
    <p:extLst>
      <p:ext uri="{BB962C8B-B14F-4D97-AF65-F5344CB8AC3E}">
        <p14:creationId xmlns:p14="http://schemas.microsoft.com/office/powerpoint/2010/main" val="1768152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3F227FC0-035E-484D-AA62-D30602925625}" type="slidenum">
              <a:rPr lang="en-US" smtClean="0"/>
              <a:pPr/>
              <a:t>41</a:t>
            </a:fld>
            <a:endParaRPr lang="en-US" dirty="0"/>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sp>
        <p:nvSpPr>
          <p:cNvPr id="5" name="Rectangle 4"/>
          <p:cNvSpPr/>
          <p:nvPr/>
        </p:nvSpPr>
        <p:spPr>
          <a:xfrm>
            <a:off x="1" y="304800"/>
            <a:ext cx="4572000" cy="954107"/>
          </a:xfrm>
          <a:prstGeom prst="rect">
            <a:avLst/>
          </a:prstGeom>
        </p:spPr>
        <p:txBody>
          <a:bodyPr wrap="square">
            <a:spAutoFit/>
          </a:bodyPr>
          <a:lstStyle/>
          <a:p>
            <a:pPr algn="ctr"/>
            <a:r>
              <a:rPr lang="en-US" sz="2800" b="1" baseline="30000" dirty="0"/>
              <a:t>  Figure </a:t>
            </a:r>
            <a:r>
              <a:rPr lang="en-US" sz="2800" b="1" baseline="30000" dirty="0" smtClean="0"/>
              <a:t>i.31 </a:t>
            </a:r>
            <a:r>
              <a:rPr lang="en-US" sz="2800" b="1" baseline="30000" dirty="0"/>
              <a:t>Incidence rate of treated ESRD </a:t>
            </a:r>
            <a:r>
              <a:rPr lang="en-US" sz="2800" b="1" baseline="30000" dirty="0" smtClean="0"/>
              <a:t/>
            </a:r>
            <a:br>
              <a:rPr lang="en-US" sz="2800" b="1" baseline="30000" dirty="0" smtClean="0"/>
            </a:br>
            <a:r>
              <a:rPr lang="en-US" sz="2800" b="1" baseline="30000" dirty="0" smtClean="0"/>
              <a:t>(</a:t>
            </a:r>
            <a:r>
              <a:rPr lang="en-US" sz="2800" b="1" baseline="30000" dirty="0"/>
              <a:t>per million population/year), by sex and country, 2014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6592" y="304800"/>
            <a:ext cx="4271272" cy="5695029"/>
          </a:xfrm>
          <a:prstGeom prst="rect">
            <a:avLst/>
          </a:prstGeom>
        </p:spPr>
      </p:pic>
      <p:sp>
        <p:nvSpPr>
          <p:cNvPr id="9" name="Rectangle 8"/>
          <p:cNvSpPr/>
          <p:nvPr/>
        </p:nvSpPr>
        <p:spPr>
          <a:xfrm>
            <a:off x="116498" y="4526118"/>
            <a:ext cx="4648200" cy="1754326"/>
          </a:xfrm>
          <a:prstGeom prst="rect">
            <a:avLst/>
          </a:prstGeom>
        </p:spPr>
        <p:txBody>
          <a:bodyPr wrap="square">
            <a:spAutoFit/>
          </a:bodyPr>
          <a:lstStyle/>
          <a:p>
            <a:r>
              <a:rPr lang="en-US" i="1" baseline="30000" dirty="0" smtClean="0"/>
              <a:t>Data Source:</a:t>
            </a:r>
            <a:r>
              <a:rPr lang="en-US" i="1" baseline="30000" dirty="0"/>
              <a:t> Special analyses, USRDS ESRD Database. Data presented only for countries from which relevant information was available. ^United Kingdom: England, Wales, Northern Ireland (Scotland data reported separately). Data for Spain include 18 of 19 regions. Data for France include 22 regions. Data for Indonesia represent the West Java region. Data for Italy represent 6 regions. Data for Canada excludes Quebec. Japan includes dialysis patients only. Abbreviations: ESRD, end-stage renal disease; sp., speaking. This graphic is adapted from Figure 13.8.</a:t>
            </a:r>
          </a:p>
        </p:txBody>
      </p:sp>
    </p:spTree>
    <p:extLst>
      <p:ext uri="{BB962C8B-B14F-4D97-AF65-F5344CB8AC3E}">
        <p14:creationId xmlns:p14="http://schemas.microsoft.com/office/powerpoint/2010/main" val="1768152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3F227FC0-035E-484D-AA62-D30602925625}" type="slidenum">
              <a:rPr lang="en-US" smtClean="0"/>
              <a:pPr/>
              <a:t>42</a:t>
            </a:fld>
            <a:endParaRPr lang="en-US" dirty="0"/>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sp>
        <p:nvSpPr>
          <p:cNvPr id="5" name="Rectangle 4"/>
          <p:cNvSpPr/>
          <p:nvPr/>
        </p:nvSpPr>
        <p:spPr>
          <a:xfrm>
            <a:off x="20515" y="323751"/>
            <a:ext cx="5008685" cy="666849"/>
          </a:xfrm>
          <a:prstGeom prst="rect">
            <a:avLst/>
          </a:prstGeom>
        </p:spPr>
        <p:txBody>
          <a:bodyPr wrap="square">
            <a:spAutoFit/>
          </a:bodyPr>
          <a:lstStyle/>
          <a:p>
            <a:pPr algn="ctr"/>
            <a:r>
              <a:rPr lang="en-US" sz="2800" b="1" baseline="30000" dirty="0"/>
              <a:t>  Figure </a:t>
            </a:r>
            <a:r>
              <a:rPr lang="en-US" sz="2800" b="1" baseline="30000" dirty="0" smtClean="0"/>
              <a:t>i.32 </a:t>
            </a:r>
            <a:r>
              <a:rPr lang="en-US" sz="2800" b="1" baseline="30000" dirty="0"/>
              <a:t>Prevalence of treated ESRD per million population, by country, 2014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247936"/>
            <a:ext cx="3600277" cy="6000464"/>
          </a:xfrm>
          <a:prstGeom prst="rect">
            <a:avLst/>
          </a:prstGeom>
        </p:spPr>
      </p:pic>
      <p:sp>
        <p:nvSpPr>
          <p:cNvPr id="9" name="Rectangle 8"/>
          <p:cNvSpPr/>
          <p:nvPr/>
        </p:nvSpPr>
        <p:spPr>
          <a:xfrm>
            <a:off x="116498" y="4495800"/>
            <a:ext cx="4648200" cy="1938992"/>
          </a:xfrm>
          <a:prstGeom prst="rect">
            <a:avLst/>
          </a:prstGeom>
        </p:spPr>
        <p:txBody>
          <a:bodyPr wrap="square">
            <a:spAutoFit/>
          </a:bodyPr>
          <a:lstStyle/>
          <a:p>
            <a:r>
              <a:rPr lang="en-US" i="1" baseline="30000" dirty="0" smtClean="0"/>
              <a:t>Data Source:</a:t>
            </a:r>
            <a:r>
              <a:rPr lang="en-US" i="1" baseline="30000" dirty="0"/>
              <a:t> </a:t>
            </a:r>
            <a:r>
              <a:rPr lang="en-US" i="1" baseline="30000" dirty="0" smtClean="0"/>
              <a:t>Special </a:t>
            </a:r>
            <a:r>
              <a:rPr lang="en-US" i="1" baseline="30000" dirty="0"/>
              <a:t>analyses, USRDS ESRD Database. Data presented only for countries from which relevant information was available. ^United Kingdom: England, Wales, Northern Ireland (Scotland data reported separately). The prevalence is unadjusted and reflects prevalence at the end of 2014. Switzerland includes dialysis patients only. Data for Indonesia represent the West Java region. Data for Spain include 18 of 19 regions. Data for France include 22 regions. Data for Italy includes 6 regions. Data for Canada excludes Quebec. Abbreviations: ESRD, end-stage renal disease; sp., speaking. This graphic is adapted from Figure 13.9.</a:t>
            </a:r>
          </a:p>
        </p:txBody>
      </p:sp>
    </p:spTree>
    <p:extLst>
      <p:ext uri="{BB962C8B-B14F-4D97-AF65-F5344CB8AC3E}">
        <p14:creationId xmlns:p14="http://schemas.microsoft.com/office/powerpoint/2010/main" val="1768152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3F227FC0-035E-484D-AA62-D30602925625}" type="slidenum">
              <a:rPr lang="en-US" smtClean="0"/>
              <a:pPr/>
              <a:t>43</a:t>
            </a:fld>
            <a:endParaRPr lang="en-US" dirty="0"/>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sp>
        <p:nvSpPr>
          <p:cNvPr id="5" name="Rectangle 4"/>
          <p:cNvSpPr/>
          <p:nvPr/>
        </p:nvSpPr>
        <p:spPr>
          <a:xfrm>
            <a:off x="20515" y="265093"/>
            <a:ext cx="4322885" cy="954107"/>
          </a:xfrm>
          <a:prstGeom prst="rect">
            <a:avLst/>
          </a:prstGeom>
        </p:spPr>
        <p:txBody>
          <a:bodyPr wrap="square">
            <a:spAutoFit/>
          </a:bodyPr>
          <a:lstStyle/>
          <a:p>
            <a:pPr algn="ctr"/>
            <a:r>
              <a:rPr lang="en-US" sz="2800" b="1" baseline="30000" dirty="0" smtClean="0"/>
              <a:t>Figure i.33 </a:t>
            </a:r>
            <a:r>
              <a:rPr lang="en-US" sz="2800" b="1" baseline="30000" dirty="0"/>
              <a:t>Percent distribution of type of renal replacement therapy modality used by ESRD patients, by country, 2014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265093"/>
            <a:ext cx="4945189" cy="6107684"/>
          </a:xfrm>
          <a:prstGeom prst="rect">
            <a:avLst/>
          </a:prstGeom>
        </p:spPr>
      </p:pic>
      <p:sp>
        <p:nvSpPr>
          <p:cNvPr id="9" name="Rectangle 8"/>
          <p:cNvSpPr/>
          <p:nvPr/>
        </p:nvSpPr>
        <p:spPr>
          <a:xfrm>
            <a:off x="228600" y="3810000"/>
            <a:ext cx="3679581" cy="2400657"/>
          </a:xfrm>
          <a:prstGeom prst="rect">
            <a:avLst/>
          </a:prstGeom>
        </p:spPr>
        <p:txBody>
          <a:bodyPr wrap="square">
            <a:spAutoFit/>
          </a:bodyPr>
          <a:lstStyle/>
          <a:p>
            <a:r>
              <a:rPr lang="en-US" i="1" baseline="30000" dirty="0" smtClean="0"/>
              <a:t>Data Source:</a:t>
            </a:r>
            <a:r>
              <a:rPr lang="en-US" i="1" dirty="0" smtClean="0"/>
              <a:t> </a:t>
            </a:r>
            <a:r>
              <a:rPr lang="en-US" i="1" baseline="30000" dirty="0" smtClean="0"/>
              <a:t>Special </a:t>
            </a:r>
            <a:r>
              <a:rPr lang="en-US" i="1" baseline="30000" dirty="0"/>
              <a:t>analyses, USRDS ESRD Database. Denominator is calculated as the sum of patients receiving HD, PD, Home HD, or treated with a functioning transplant; does not include patients with other/unknown modality. Data for Spain include 18 of 19 regions. Data for France include 22 regions.  Data for Italy include 6 regions. Data for Canada excludes Quebec. Abbreviations: CAPD, continuous ambulatory peritoneal dialysis; APD, automated peritoneal dialysis; IPD, intermittent peritoneal dialysis; ESRD, end-stage renal disease; HD, hemodialysis; PD, peritoneal dialysis; sp., speaking. This graphic is adapted from Figure 13.12. </a:t>
            </a:r>
          </a:p>
        </p:txBody>
      </p:sp>
    </p:spTree>
    <p:extLst>
      <p:ext uri="{BB962C8B-B14F-4D97-AF65-F5344CB8AC3E}">
        <p14:creationId xmlns:p14="http://schemas.microsoft.com/office/powerpoint/2010/main" val="1768152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a:t>
            </a:r>
            <a:r>
              <a:rPr lang="en-US" sz="2800" b="1" baseline="30000" dirty="0" smtClean="0"/>
              <a:t>i.34  </a:t>
            </a:r>
            <a:r>
              <a:rPr lang="en-US" sz="2800" b="1" baseline="30000" dirty="0"/>
              <a:t>Intensive procedures during the last 90 days of life among Medicare beneficiaries with ESRD overall, and by age, race, ethnicity, sex, and modality, 2000-2013</a:t>
            </a:r>
            <a:endParaRPr lang="en-US" sz="2800" b="1" baseline="30000" dirty="0">
              <a:solidFill>
                <a:srgbClr val="FF0000"/>
              </a:solidFill>
            </a:endParaRPr>
          </a:p>
        </p:txBody>
      </p:sp>
      <p:sp>
        <p:nvSpPr>
          <p:cNvPr id="7" name="Slide Number Placeholder 6"/>
          <p:cNvSpPr>
            <a:spLocks noGrp="1"/>
          </p:cNvSpPr>
          <p:nvPr>
            <p:ph type="sldNum" sz="quarter" idx="11"/>
          </p:nvPr>
        </p:nvSpPr>
        <p:spPr/>
        <p:txBody>
          <a:bodyPr/>
          <a:lstStyle/>
          <a:p>
            <a:fld id="{3F227FC0-035E-484D-AA62-D30602925625}" type="slidenum">
              <a:rPr lang="en-US" smtClean="0"/>
              <a:pPr/>
              <a:t>44</a:t>
            </a:fld>
            <a:endParaRPr lang="en-US" dirty="0"/>
          </a:p>
        </p:txBody>
      </p:sp>
      <p:sp>
        <p:nvSpPr>
          <p:cNvPr id="9" name="Rectangle 8"/>
          <p:cNvSpPr/>
          <p:nvPr/>
        </p:nvSpPr>
        <p:spPr>
          <a:xfrm>
            <a:off x="152400" y="5791200"/>
            <a:ext cx="8839200" cy="584775"/>
          </a:xfrm>
          <a:prstGeom prst="rect">
            <a:avLst/>
          </a:prstGeom>
        </p:spPr>
        <p:txBody>
          <a:bodyPr wrap="square">
            <a:spAutoFit/>
          </a:bodyPr>
          <a:lstStyle/>
          <a:p>
            <a:r>
              <a:rPr lang="en-US" sz="1600" i="1" baseline="30000" dirty="0"/>
              <a:t>Data Source: Special analyses, USRDS ESRD Database. Denominator population is all decedents with Medicare Parts A and B throughout the last 90 days of life. Intensive procedures were identified by ICD-9 procedure code search of Medicare Institutional claims from short- and long-stay hospitals. The yellow line in panel (a) denotes the percentage of patients who were intubated or received mechanical ventilation. This graphic is adapted from Figure 14.4.</a:t>
            </a:r>
            <a:endParaRPr lang="en-US" sz="1600" i="1" baseline="30000" dirty="0">
              <a:solidFill>
                <a:srgbClr val="FF0000"/>
              </a:solidFill>
            </a:endParaRPr>
          </a:p>
        </p:txBody>
      </p:sp>
      <p:sp>
        <p:nvSpPr>
          <p:cNvPr id="6" name="Rectangle 5"/>
          <p:cNvSpPr/>
          <p:nvPr/>
        </p:nvSpPr>
        <p:spPr>
          <a:xfrm>
            <a:off x="1228916" y="685800"/>
            <a:ext cx="6615272" cy="369332"/>
          </a:xfrm>
          <a:prstGeom prst="rect">
            <a:avLst/>
          </a:prstGeom>
        </p:spPr>
        <p:txBody>
          <a:bodyPr wrap="none">
            <a:spAutoFit/>
          </a:bodyPr>
          <a:lstStyle/>
          <a:p>
            <a:pPr algn="ctr"/>
            <a:r>
              <a:rPr lang="en-US" b="1" dirty="0"/>
              <a:t>(a) 	Intensive procedures and mechanical ventilation by year, overall</a:t>
            </a:r>
            <a:endParaRPr lang="en-US" b="1" baseline="30000" dirty="0">
              <a:solidFill>
                <a:srgbClr val="FF0000"/>
              </a:solidFill>
            </a:endParaRPr>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29698" name="Picture 2" descr="K:\Projects\USRDS\docs\ADR\2016\Chapters\ESRD\c14_SS_EndLifeCare\Figures_Tables\600ppi\v2_c14_SS_EndLifeCare_f04_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520" y="1002432"/>
            <a:ext cx="6126480" cy="47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2659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a:t>
            </a:r>
            <a:r>
              <a:rPr lang="en-US" sz="2800" b="1" baseline="30000" dirty="0" smtClean="0"/>
              <a:t>i.34  </a:t>
            </a:r>
            <a:r>
              <a:rPr lang="en-US" sz="2800" b="1" baseline="30000" dirty="0"/>
              <a:t>Intensive procedures during the last 90 days of life among Medicare beneficiaries with ESRD overall, and by age, race, ethnicity, sex, and modality, 2000-2013</a:t>
            </a:r>
            <a:endParaRPr lang="en-US" sz="2800" b="1" baseline="30000" dirty="0">
              <a:solidFill>
                <a:srgbClr val="FF0000"/>
              </a:solidFill>
            </a:endParaRPr>
          </a:p>
        </p:txBody>
      </p:sp>
      <p:sp>
        <p:nvSpPr>
          <p:cNvPr id="7" name="Slide Number Placeholder 6"/>
          <p:cNvSpPr>
            <a:spLocks noGrp="1"/>
          </p:cNvSpPr>
          <p:nvPr>
            <p:ph type="sldNum" sz="quarter" idx="11"/>
          </p:nvPr>
        </p:nvSpPr>
        <p:spPr/>
        <p:txBody>
          <a:bodyPr/>
          <a:lstStyle/>
          <a:p>
            <a:fld id="{3F227FC0-035E-484D-AA62-D30602925625}" type="slidenum">
              <a:rPr lang="en-US" smtClean="0"/>
              <a:pPr/>
              <a:t>45</a:t>
            </a:fld>
            <a:endParaRPr lang="en-US" dirty="0"/>
          </a:p>
        </p:txBody>
      </p:sp>
      <p:sp>
        <p:nvSpPr>
          <p:cNvPr id="6" name="Rectangle 5"/>
          <p:cNvSpPr/>
          <p:nvPr/>
        </p:nvSpPr>
        <p:spPr>
          <a:xfrm>
            <a:off x="2925437" y="697468"/>
            <a:ext cx="3222229" cy="369332"/>
          </a:xfrm>
          <a:prstGeom prst="rect">
            <a:avLst/>
          </a:prstGeom>
        </p:spPr>
        <p:txBody>
          <a:bodyPr wrap="none">
            <a:spAutoFit/>
          </a:bodyPr>
          <a:lstStyle/>
          <a:p>
            <a:pPr algn="ctr"/>
            <a:r>
              <a:rPr lang="en-US" b="1" dirty="0" smtClean="0"/>
              <a:t>(b)  Intensive </a:t>
            </a:r>
            <a:r>
              <a:rPr lang="en-US" b="1" dirty="0"/>
              <a:t>procedures by age</a:t>
            </a:r>
            <a:endParaRPr lang="en-US" b="1" baseline="30000" dirty="0">
              <a:solidFill>
                <a:srgbClr val="FF0000"/>
              </a:solidFill>
            </a:endParaRPr>
          </a:p>
        </p:txBody>
      </p:sp>
      <p:sp>
        <p:nvSpPr>
          <p:cNvPr id="10" name="Rectangle 9"/>
          <p:cNvSpPr/>
          <p:nvPr/>
        </p:nvSpPr>
        <p:spPr>
          <a:xfrm>
            <a:off x="152400" y="5791200"/>
            <a:ext cx="8839200" cy="584775"/>
          </a:xfrm>
          <a:prstGeom prst="rect">
            <a:avLst/>
          </a:prstGeom>
        </p:spPr>
        <p:txBody>
          <a:bodyPr wrap="square">
            <a:spAutoFit/>
          </a:bodyPr>
          <a:lstStyle/>
          <a:p>
            <a:r>
              <a:rPr lang="en-US" sz="1600" i="1" baseline="30000" dirty="0"/>
              <a:t>Data Source: Special analyses, USRDS ESRD Database. Denominator population is all decedents with Medicare Parts A and B throughout the last 90 days of life. Intensive procedures were identified by ICD-9 procedure code search of Medicare Institutional claims from short- and long-stay hospitals. The yellow line in panel (a) denotes the percentage of patients who were intubated or received mechanical ventilation. This graphic is adapted from Figure 14.4.</a:t>
            </a:r>
            <a:endParaRPr lang="en-US" sz="1600" i="1" baseline="30000" dirty="0">
              <a:solidFill>
                <a:srgbClr val="FF0000"/>
              </a:solidFill>
            </a:endParaRPr>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30722" name="Picture 2" descr="K:\Projects\USRDS\docs\ADR\2016\Chapters\ESRD\c14_SS_EndLifeCare\Figures_Tables\600ppi\v2_c14_SS_EndLifeCare_f04_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089837"/>
            <a:ext cx="5486400" cy="4641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3995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a:t>
            </a:r>
            <a:r>
              <a:rPr lang="en-US" sz="2800" b="1" baseline="30000" dirty="0" smtClean="0"/>
              <a:t>i.34 </a:t>
            </a:r>
            <a:r>
              <a:rPr lang="en-US" sz="2800" b="1" baseline="30000" dirty="0"/>
              <a:t>Intensive procedures during the last 90 days of life among Medicare beneficiaries with ESRD overall, and by age, race, ethnicity, sex, and modality, 2000-2013</a:t>
            </a:r>
            <a:endParaRPr lang="en-US" sz="2800" b="1" baseline="30000" dirty="0">
              <a:solidFill>
                <a:srgbClr val="FF0000"/>
              </a:solidFill>
            </a:endParaRPr>
          </a:p>
        </p:txBody>
      </p:sp>
      <p:sp>
        <p:nvSpPr>
          <p:cNvPr id="7" name="Slide Number Placeholder 6"/>
          <p:cNvSpPr>
            <a:spLocks noGrp="1"/>
          </p:cNvSpPr>
          <p:nvPr>
            <p:ph type="sldNum" sz="quarter" idx="11"/>
          </p:nvPr>
        </p:nvSpPr>
        <p:spPr/>
        <p:txBody>
          <a:bodyPr/>
          <a:lstStyle/>
          <a:p>
            <a:fld id="{3F227FC0-035E-484D-AA62-D30602925625}" type="slidenum">
              <a:rPr lang="en-US" smtClean="0"/>
              <a:pPr/>
              <a:t>46</a:t>
            </a:fld>
            <a:endParaRPr lang="en-US" dirty="0"/>
          </a:p>
        </p:txBody>
      </p:sp>
      <p:sp>
        <p:nvSpPr>
          <p:cNvPr id="6" name="Rectangle 5"/>
          <p:cNvSpPr/>
          <p:nvPr/>
        </p:nvSpPr>
        <p:spPr>
          <a:xfrm>
            <a:off x="2905880" y="697468"/>
            <a:ext cx="3261342" cy="369332"/>
          </a:xfrm>
          <a:prstGeom prst="rect">
            <a:avLst/>
          </a:prstGeom>
        </p:spPr>
        <p:txBody>
          <a:bodyPr wrap="none">
            <a:spAutoFit/>
          </a:bodyPr>
          <a:lstStyle/>
          <a:p>
            <a:pPr algn="ctr"/>
            <a:r>
              <a:rPr lang="en-US" b="1" dirty="0"/>
              <a:t>(c) </a:t>
            </a:r>
            <a:r>
              <a:rPr lang="en-US" b="1" dirty="0" smtClean="0"/>
              <a:t> Intensive </a:t>
            </a:r>
            <a:r>
              <a:rPr lang="en-US" b="1" dirty="0"/>
              <a:t>procedures by race</a:t>
            </a:r>
            <a:endParaRPr lang="en-US" b="1" baseline="30000" dirty="0">
              <a:solidFill>
                <a:srgbClr val="FF0000"/>
              </a:solidFill>
            </a:endParaRPr>
          </a:p>
        </p:txBody>
      </p:sp>
      <p:sp>
        <p:nvSpPr>
          <p:cNvPr id="11" name="Rectangle 10"/>
          <p:cNvSpPr/>
          <p:nvPr/>
        </p:nvSpPr>
        <p:spPr>
          <a:xfrm>
            <a:off x="152400" y="5816025"/>
            <a:ext cx="8839200" cy="584775"/>
          </a:xfrm>
          <a:prstGeom prst="rect">
            <a:avLst/>
          </a:prstGeom>
        </p:spPr>
        <p:txBody>
          <a:bodyPr wrap="square">
            <a:spAutoFit/>
          </a:bodyPr>
          <a:lstStyle/>
          <a:p>
            <a:r>
              <a:rPr lang="en-US" sz="1600" i="1" baseline="30000" dirty="0"/>
              <a:t>Data Source: Special analyses, USRDS ESRD Database. Denominator population is all decedents with Medicare Parts A and B throughout the last 90 days of life. Intensive procedures were identified by ICD-9 procedure code search of Medicare Institutional claims from short- and long-stay hospitals. The yellow line in panel (a) denotes the percentage of patients who were intubated or received mechanical ventilation. This graphic is adapted from Figure 14.4.</a:t>
            </a:r>
            <a:endParaRPr lang="en-US" sz="1600" i="1" baseline="30000" dirty="0">
              <a:solidFill>
                <a:srgbClr val="FF0000"/>
              </a:solidFill>
            </a:endParaRPr>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31746" name="Picture 2" descr="K:\Projects\USRDS\docs\ADR\2016\Chapters\ESRD\c14_SS_EndLifeCare\Figures_Tables\600ppi\v2_c14_SS_EndLifeCare_f04_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115894"/>
            <a:ext cx="5486400" cy="475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8028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a:t>
            </a:r>
            <a:r>
              <a:rPr lang="en-US" sz="2800" b="1" baseline="30000" dirty="0" smtClean="0"/>
              <a:t>i.34  </a:t>
            </a:r>
            <a:r>
              <a:rPr lang="en-US" sz="2800" b="1" baseline="30000" dirty="0"/>
              <a:t>Intensive procedures during the last 90 days of life among Medicare beneficiaries with ESRD overall, and by age, race, ethnicity, sex, and modality, 2000-2013</a:t>
            </a:r>
            <a:endParaRPr lang="en-US" sz="2800" b="1" baseline="30000" dirty="0">
              <a:solidFill>
                <a:srgbClr val="FF0000"/>
              </a:solidFill>
            </a:endParaRPr>
          </a:p>
        </p:txBody>
      </p:sp>
      <p:sp>
        <p:nvSpPr>
          <p:cNvPr id="7" name="Slide Number Placeholder 6"/>
          <p:cNvSpPr>
            <a:spLocks noGrp="1"/>
          </p:cNvSpPr>
          <p:nvPr>
            <p:ph type="sldNum" sz="quarter" idx="11"/>
          </p:nvPr>
        </p:nvSpPr>
        <p:spPr/>
        <p:txBody>
          <a:bodyPr/>
          <a:lstStyle/>
          <a:p>
            <a:fld id="{3F227FC0-035E-484D-AA62-D30602925625}" type="slidenum">
              <a:rPr lang="en-US" smtClean="0"/>
              <a:pPr/>
              <a:t>47</a:t>
            </a:fld>
            <a:endParaRPr lang="en-US" dirty="0"/>
          </a:p>
        </p:txBody>
      </p:sp>
      <p:sp>
        <p:nvSpPr>
          <p:cNvPr id="6" name="Rectangle 5"/>
          <p:cNvSpPr/>
          <p:nvPr/>
        </p:nvSpPr>
        <p:spPr>
          <a:xfrm>
            <a:off x="2674119" y="697468"/>
            <a:ext cx="3724867" cy="369332"/>
          </a:xfrm>
          <a:prstGeom prst="rect">
            <a:avLst/>
          </a:prstGeom>
        </p:spPr>
        <p:txBody>
          <a:bodyPr wrap="none">
            <a:spAutoFit/>
          </a:bodyPr>
          <a:lstStyle/>
          <a:p>
            <a:pPr algn="ctr"/>
            <a:r>
              <a:rPr lang="en-US" b="1" dirty="0"/>
              <a:t>(d) </a:t>
            </a:r>
            <a:r>
              <a:rPr lang="en-US" b="1" dirty="0" smtClean="0"/>
              <a:t> Intensive </a:t>
            </a:r>
            <a:r>
              <a:rPr lang="en-US" b="1" dirty="0"/>
              <a:t>procedures by ethnicity</a:t>
            </a:r>
            <a:endParaRPr lang="en-US" b="1" baseline="30000" dirty="0">
              <a:solidFill>
                <a:srgbClr val="FF0000"/>
              </a:solidFill>
            </a:endParaRPr>
          </a:p>
        </p:txBody>
      </p:sp>
      <p:sp>
        <p:nvSpPr>
          <p:cNvPr id="10" name="Rectangle 9"/>
          <p:cNvSpPr/>
          <p:nvPr/>
        </p:nvSpPr>
        <p:spPr>
          <a:xfrm>
            <a:off x="152400" y="5791200"/>
            <a:ext cx="8839200" cy="584775"/>
          </a:xfrm>
          <a:prstGeom prst="rect">
            <a:avLst/>
          </a:prstGeom>
        </p:spPr>
        <p:txBody>
          <a:bodyPr wrap="square">
            <a:spAutoFit/>
          </a:bodyPr>
          <a:lstStyle/>
          <a:p>
            <a:r>
              <a:rPr lang="en-US" sz="1600" i="1" baseline="30000" dirty="0"/>
              <a:t>Data Source: Special analyses, USRDS ESRD Database. Denominator population is all decedents with Medicare Parts A and B throughout the last 90 days of life. Intensive procedures were identified by ICD-9 procedure code search of Medicare Institutional claims from short- and long-stay hospitals. The yellow line in panel (a) denotes the percentage of patients who were intubated or received mechanical ventilation. This graphic is adapted from Figure 14.4.</a:t>
            </a:r>
            <a:endParaRPr lang="en-US" sz="1600" i="1" baseline="30000" dirty="0">
              <a:solidFill>
                <a:srgbClr val="FF0000"/>
              </a:solidFill>
            </a:endParaRPr>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32770" name="Picture 2" descr="K:\Projects\USRDS\docs\ADR\2016\Chapters\ESRD\c14_SS_EndLifeCare\Figures_Tables\600ppi\v2_c14_SS_EndLifeCare_f04_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066800"/>
            <a:ext cx="5486400" cy="475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646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a:t>
            </a:r>
            <a:r>
              <a:rPr lang="en-US" sz="2800" b="1" baseline="30000" dirty="0" smtClean="0"/>
              <a:t>i.34  </a:t>
            </a:r>
            <a:r>
              <a:rPr lang="en-US" sz="2800" b="1" baseline="30000" dirty="0"/>
              <a:t>Intensive procedures during the last 90 days of life among Medicare beneficiaries with ESRD overall, and by age, race, ethnicity, sex, and modality, 2000-2013</a:t>
            </a:r>
            <a:endParaRPr lang="en-US" sz="2800" b="1" baseline="30000" dirty="0">
              <a:solidFill>
                <a:srgbClr val="FF0000"/>
              </a:solidFill>
            </a:endParaRPr>
          </a:p>
        </p:txBody>
      </p:sp>
      <p:sp>
        <p:nvSpPr>
          <p:cNvPr id="7" name="Slide Number Placeholder 6"/>
          <p:cNvSpPr>
            <a:spLocks noGrp="1"/>
          </p:cNvSpPr>
          <p:nvPr>
            <p:ph type="sldNum" sz="quarter" idx="11"/>
          </p:nvPr>
        </p:nvSpPr>
        <p:spPr/>
        <p:txBody>
          <a:bodyPr/>
          <a:lstStyle/>
          <a:p>
            <a:fld id="{3F227FC0-035E-484D-AA62-D30602925625}" type="slidenum">
              <a:rPr lang="en-US" smtClean="0"/>
              <a:pPr/>
              <a:t>48</a:t>
            </a:fld>
            <a:endParaRPr lang="en-US" dirty="0"/>
          </a:p>
        </p:txBody>
      </p:sp>
      <p:sp>
        <p:nvSpPr>
          <p:cNvPr id="6" name="Rectangle 5"/>
          <p:cNvSpPr/>
          <p:nvPr/>
        </p:nvSpPr>
        <p:spPr>
          <a:xfrm>
            <a:off x="2942813" y="697468"/>
            <a:ext cx="3187476" cy="369332"/>
          </a:xfrm>
          <a:prstGeom prst="rect">
            <a:avLst/>
          </a:prstGeom>
        </p:spPr>
        <p:txBody>
          <a:bodyPr wrap="none">
            <a:spAutoFit/>
          </a:bodyPr>
          <a:lstStyle/>
          <a:p>
            <a:pPr algn="ctr"/>
            <a:r>
              <a:rPr lang="en-US" b="1" dirty="0"/>
              <a:t>(e) </a:t>
            </a:r>
            <a:r>
              <a:rPr lang="en-US" b="1" dirty="0" smtClean="0"/>
              <a:t> Intensive </a:t>
            </a:r>
            <a:r>
              <a:rPr lang="en-US" b="1" dirty="0"/>
              <a:t>procedures by sex</a:t>
            </a:r>
            <a:endParaRPr lang="en-US" b="1" baseline="30000" dirty="0">
              <a:solidFill>
                <a:srgbClr val="FF0000"/>
              </a:solidFill>
            </a:endParaRPr>
          </a:p>
        </p:txBody>
      </p:sp>
      <p:sp>
        <p:nvSpPr>
          <p:cNvPr id="11" name="Rectangle 10"/>
          <p:cNvSpPr/>
          <p:nvPr/>
        </p:nvSpPr>
        <p:spPr>
          <a:xfrm>
            <a:off x="152400" y="5816025"/>
            <a:ext cx="8839200" cy="584775"/>
          </a:xfrm>
          <a:prstGeom prst="rect">
            <a:avLst/>
          </a:prstGeom>
        </p:spPr>
        <p:txBody>
          <a:bodyPr wrap="square">
            <a:spAutoFit/>
          </a:bodyPr>
          <a:lstStyle/>
          <a:p>
            <a:r>
              <a:rPr lang="en-US" sz="1600" i="1" baseline="30000" dirty="0"/>
              <a:t>Data Source: Special analyses, USRDS ESRD Database. Denominator population is all decedents with Medicare Parts A and B throughout the last 90 days of life. Intensive procedures were identified by ICD-9 procedure code search of Medicare Institutional claims from short- and long-stay hospitals. The yellow line in panel (a) denotes the percentage of patients who were intubated or received mechanical ventilation. This graphic is adapted from Figure 14.4.</a:t>
            </a:r>
            <a:endParaRPr lang="en-US" sz="1600" i="1" baseline="30000" dirty="0">
              <a:solidFill>
                <a:srgbClr val="FF0000"/>
              </a:solidFill>
            </a:endParaRPr>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33794" name="Picture 2" descr="K:\Projects\USRDS\docs\ADR\2016\Chapters\ESRD\c14_SS_EndLifeCare\Figures_Tables\600ppi\v2_c14_SS_EndLifeCare_f04_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4200" y="1112351"/>
            <a:ext cx="5486400" cy="475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5956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a:t>
            </a:r>
            <a:r>
              <a:rPr lang="en-US" sz="2800" b="1" baseline="30000" dirty="0" smtClean="0"/>
              <a:t>i.34  </a:t>
            </a:r>
            <a:r>
              <a:rPr lang="en-US" sz="2800" b="1" baseline="30000" dirty="0"/>
              <a:t>Intensive procedures during the last 90 days of life among Medicare beneficiaries with ESRD overall, and by age, race, ethnicity, sex, and modality, 2000-2013</a:t>
            </a:r>
            <a:endParaRPr lang="en-US" sz="2800" b="1" baseline="30000" dirty="0">
              <a:solidFill>
                <a:srgbClr val="FF0000"/>
              </a:solidFill>
            </a:endParaRPr>
          </a:p>
        </p:txBody>
      </p:sp>
      <p:sp>
        <p:nvSpPr>
          <p:cNvPr id="7" name="Slide Number Placeholder 6"/>
          <p:cNvSpPr>
            <a:spLocks noGrp="1"/>
          </p:cNvSpPr>
          <p:nvPr>
            <p:ph type="sldNum" sz="quarter" idx="11"/>
          </p:nvPr>
        </p:nvSpPr>
        <p:spPr/>
        <p:txBody>
          <a:bodyPr/>
          <a:lstStyle/>
          <a:p>
            <a:fld id="{3F227FC0-035E-484D-AA62-D30602925625}" type="slidenum">
              <a:rPr lang="en-US" smtClean="0"/>
              <a:pPr/>
              <a:t>49</a:t>
            </a:fld>
            <a:endParaRPr lang="en-US" dirty="0"/>
          </a:p>
        </p:txBody>
      </p:sp>
      <p:sp>
        <p:nvSpPr>
          <p:cNvPr id="6" name="Rectangle 5"/>
          <p:cNvSpPr/>
          <p:nvPr/>
        </p:nvSpPr>
        <p:spPr>
          <a:xfrm>
            <a:off x="2691655" y="697468"/>
            <a:ext cx="3689793" cy="369332"/>
          </a:xfrm>
          <a:prstGeom prst="rect">
            <a:avLst/>
          </a:prstGeom>
        </p:spPr>
        <p:txBody>
          <a:bodyPr wrap="none">
            <a:spAutoFit/>
          </a:bodyPr>
          <a:lstStyle/>
          <a:p>
            <a:pPr algn="ctr"/>
            <a:r>
              <a:rPr lang="en-US" b="1" dirty="0"/>
              <a:t>(f) </a:t>
            </a:r>
            <a:r>
              <a:rPr lang="en-US" b="1" dirty="0" smtClean="0"/>
              <a:t> Intensive </a:t>
            </a:r>
            <a:r>
              <a:rPr lang="en-US" b="1" dirty="0"/>
              <a:t>procedures by modality</a:t>
            </a:r>
            <a:endParaRPr lang="en-US" b="1" baseline="30000" dirty="0">
              <a:solidFill>
                <a:srgbClr val="FF0000"/>
              </a:solidFill>
            </a:endParaRPr>
          </a:p>
        </p:txBody>
      </p:sp>
      <p:sp>
        <p:nvSpPr>
          <p:cNvPr id="10" name="Rectangle 9"/>
          <p:cNvSpPr/>
          <p:nvPr/>
        </p:nvSpPr>
        <p:spPr>
          <a:xfrm>
            <a:off x="152400" y="5816025"/>
            <a:ext cx="8839200" cy="584775"/>
          </a:xfrm>
          <a:prstGeom prst="rect">
            <a:avLst/>
          </a:prstGeom>
        </p:spPr>
        <p:txBody>
          <a:bodyPr wrap="square">
            <a:spAutoFit/>
          </a:bodyPr>
          <a:lstStyle/>
          <a:p>
            <a:r>
              <a:rPr lang="en-US" sz="1600" i="1" baseline="30000" dirty="0"/>
              <a:t>Data Source: Special analyses, USRDS ESRD Database. Denominator population is all decedents with Medicare Parts A and B throughout the last 90 days of life. Intensive procedures were identified by ICD-9 procedure code search of Medicare Institutional claims from short- and long-stay hospitals. The yellow line in panel (a) denotes the percentage of patients who were intubated or received mechanical ventilation. This graphic is adapted from Figure 14.4.</a:t>
            </a:r>
            <a:endParaRPr lang="en-US" sz="1600" i="1" baseline="30000" dirty="0">
              <a:solidFill>
                <a:srgbClr val="FF0000"/>
              </a:solidFill>
            </a:endParaRPr>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34818" name="Picture 2" descr="K:\Projects\USRDS\docs\ADR\2016\Chapters\ESRD\c14_SS_EndLifeCare\Figures_Tables\600ppi\v2_c14_SS_EndLifeCare_f04_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112351"/>
            <a:ext cx="5486400" cy="475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853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60018"/>
            <a:ext cx="9144000" cy="892552"/>
          </a:xfrm>
          <a:prstGeom prst="rect">
            <a:avLst/>
          </a:prstGeom>
        </p:spPr>
        <p:txBody>
          <a:bodyPr wrap="square">
            <a:spAutoFit/>
          </a:bodyPr>
          <a:lstStyle/>
          <a:p>
            <a:pPr algn="ctr"/>
            <a:r>
              <a:rPr lang="en-US" sz="2600" b="1" baseline="30000" dirty="0"/>
              <a:t>Figure </a:t>
            </a:r>
            <a:r>
              <a:rPr lang="en-US" sz="2600" b="1" baseline="30000" dirty="0" smtClean="0"/>
              <a:t>i.4  </a:t>
            </a:r>
            <a:r>
              <a:rPr lang="en-US" sz="2600" b="1" baseline="30000" dirty="0"/>
              <a:t>HP2020 CKD-10 Geographic distribution of the adjusted proportion of chronic kidney disease patients receiving care from a nephrologist at least 12 months before the start of renal replacement therapy, by state, in the U.S. population, 2014: Target 29.8% </a:t>
            </a:r>
            <a:endParaRPr lang="en-US" sz="2600" b="1" baseline="30000" dirty="0">
              <a:solidFill>
                <a:srgbClr val="FF0000"/>
              </a:solidFill>
            </a:endParaRPr>
          </a:p>
        </p:txBody>
      </p:sp>
      <p:sp>
        <p:nvSpPr>
          <p:cNvPr id="7" name="Slide Number Placeholder 6"/>
          <p:cNvSpPr>
            <a:spLocks noGrp="1"/>
          </p:cNvSpPr>
          <p:nvPr>
            <p:ph type="sldNum" sz="quarter" idx="11"/>
          </p:nvPr>
        </p:nvSpPr>
        <p:spPr/>
        <p:txBody>
          <a:bodyPr/>
          <a:lstStyle/>
          <a:p>
            <a:fld id="{3F227FC0-035E-484D-AA62-D30602925625}" type="slidenum">
              <a:rPr lang="en-US" smtClean="0"/>
              <a:pPr/>
              <a:t>5</a:t>
            </a:fld>
            <a:endParaRPr lang="en-US" dirty="0"/>
          </a:p>
        </p:txBody>
      </p:sp>
      <p:sp>
        <p:nvSpPr>
          <p:cNvPr id="9" name="Rectangle 8"/>
          <p:cNvSpPr/>
          <p:nvPr/>
        </p:nvSpPr>
        <p:spPr>
          <a:xfrm>
            <a:off x="228600" y="5638800"/>
            <a:ext cx="8534399" cy="646331"/>
          </a:xfrm>
          <a:prstGeom prst="rect">
            <a:avLst/>
          </a:prstGeom>
        </p:spPr>
        <p:txBody>
          <a:bodyPr wrap="square">
            <a:spAutoFit/>
          </a:bodyPr>
          <a:lstStyle/>
          <a:p>
            <a:r>
              <a:rPr lang="en-US" i="1" baseline="30000" dirty="0"/>
              <a:t>Data Source: Special analyses, USRDS ESRD Database. Incident hemodialysis patients with a valid ESRD Medical Evidence CMS 2728 form; nephrologist care determined from Medical Evidence form. Adjusted for age, sex, and race. Abbreviations: CDC, Centers for Disease Control and Prevention; CKD, chronic kidney disease; ESRD, end-stage renal disease. This graphic is adapted from Figure 2.1.</a:t>
            </a:r>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4099" name="Picture 3" descr="K:\Projects\USRDS\Analysis\ADR\2016\Chapter\ESRD\c02_HP2020\Figures_Tables\Most_Current\v2_c02_HP2020_f10_6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600200"/>
            <a:ext cx="6949440" cy="3647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20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0" y="152400"/>
            <a:ext cx="9144000" cy="666849"/>
          </a:xfrm>
          <a:prstGeom prst="rect">
            <a:avLst/>
          </a:prstGeom>
        </p:spPr>
        <p:txBody>
          <a:bodyPr wrap="square">
            <a:spAutoFit/>
          </a:bodyPr>
          <a:lstStyle/>
          <a:p>
            <a:pPr algn="ctr"/>
            <a:r>
              <a:rPr lang="en-US" sz="2800" b="1" baseline="30000" dirty="0"/>
              <a:t>Figure </a:t>
            </a:r>
            <a:r>
              <a:rPr lang="en-US" sz="2800" b="1" baseline="30000" dirty="0" smtClean="0"/>
              <a:t>i.34  </a:t>
            </a:r>
            <a:r>
              <a:rPr lang="en-US" sz="2800" b="1" baseline="30000" dirty="0"/>
              <a:t>Intensive procedures during the last 90 days of life among Medicare beneficiaries with ESRD overall, and by age, race, ethnicity, sex, and modality, 2000-2013</a:t>
            </a:r>
            <a:endParaRPr lang="en-US" sz="2800" b="1" baseline="30000" dirty="0">
              <a:solidFill>
                <a:srgbClr val="FF0000"/>
              </a:solidFill>
            </a:endParaRPr>
          </a:p>
        </p:txBody>
      </p:sp>
      <p:sp>
        <p:nvSpPr>
          <p:cNvPr id="7" name="Slide Number Placeholder 6"/>
          <p:cNvSpPr>
            <a:spLocks noGrp="1"/>
          </p:cNvSpPr>
          <p:nvPr>
            <p:ph type="sldNum" sz="quarter" idx="11"/>
          </p:nvPr>
        </p:nvSpPr>
        <p:spPr/>
        <p:txBody>
          <a:bodyPr/>
          <a:lstStyle/>
          <a:p>
            <a:fld id="{3F227FC0-035E-484D-AA62-D30602925625}" type="slidenum">
              <a:rPr lang="en-US" smtClean="0"/>
              <a:pPr/>
              <a:t>50</a:t>
            </a:fld>
            <a:endParaRPr lang="en-US" dirty="0"/>
          </a:p>
        </p:txBody>
      </p:sp>
      <p:sp>
        <p:nvSpPr>
          <p:cNvPr id="6" name="Rectangle 5"/>
          <p:cNvSpPr/>
          <p:nvPr/>
        </p:nvSpPr>
        <p:spPr>
          <a:xfrm>
            <a:off x="2864364" y="762000"/>
            <a:ext cx="3344377" cy="369332"/>
          </a:xfrm>
          <a:prstGeom prst="rect">
            <a:avLst/>
          </a:prstGeom>
        </p:spPr>
        <p:txBody>
          <a:bodyPr wrap="none">
            <a:spAutoFit/>
          </a:bodyPr>
          <a:lstStyle/>
          <a:p>
            <a:pPr algn="ctr"/>
            <a:r>
              <a:rPr lang="en-US" b="1" dirty="0"/>
              <a:t>(g) </a:t>
            </a:r>
            <a:r>
              <a:rPr lang="en-US" b="1" dirty="0" smtClean="0"/>
              <a:t> Intensive </a:t>
            </a:r>
            <a:r>
              <a:rPr lang="en-US" b="1" dirty="0"/>
              <a:t>procedures by state</a:t>
            </a:r>
            <a:endParaRPr lang="en-US" b="1" baseline="30000" dirty="0">
              <a:solidFill>
                <a:srgbClr val="FF0000"/>
              </a:solidFill>
            </a:endParaRPr>
          </a:p>
        </p:txBody>
      </p:sp>
      <p:sp>
        <p:nvSpPr>
          <p:cNvPr id="10" name="Rectangle 9"/>
          <p:cNvSpPr/>
          <p:nvPr/>
        </p:nvSpPr>
        <p:spPr>
          <a:xfrm>
            <a:off x="152400" y="5791200"/>
            <a:ext cx="8839200" cy="584775"/>
          </a:xfrm>
          <a:prstGeom prst="rect">
            <a:avLst/>
          </a:prstGeom>
        </p:spPr>
        <p:txBody>
          <a:bodyPr wrap="square">
            <a:spAutoFit/>
          </a:bodyPr>
          <a:lstStyle/>
          <a:p>
            <a:r>
              <a:rPr lang="en-US" sz="1600" i="1" baseline="30000" dirty="0"/>
              <a:t>Data Source: Special analyses, USRDS ESRD Database. Denominator population is all decedents with Medicare Parts A and B throughout the last 90 days of life. Intensive procedures were identified by ICD-9 procedure code search of Medicare Institutional claims from short- and long-stay hospitals. The yellow line in panel (a) denotes the percentage of patients who were intubated or received mechanical ventilation. This graphic is adapted from Figure 14.4.</a:t>
            </a:r>
            <a:endParaRPr lang="en-US" sz="1600" i="1" baseline="30000" dirty="0">
              <a:solidFill>
                <a:srgbClr val="FF0000"/>
              </a:solidFill>
            </a:endParaRPr>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35842" name="Picture 2" descr="K:\Projects\USRDS\docs\ADR\2016\Chapters\ESRD\c14_SS_EndLifeCare\Figures_Tables\600ppi\v2_c14_SS_EndLifeCare_f04_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075" y="1928813"/>
            <a:ext cx="7205663" cy="307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4661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99" y="152400"/>
            <a:ext cx="8915401" cy="954107"/>
          </a:xfrm>
          <a:prstGeom prst="rect">
            <a:avLst/>
          </a:prstGeom>
        </p:spPr>
        <p:txBody>
          <a:bodyPr wrap="square">
            <a:spAutoFit/>
          </a:bodyPr>
          <a:lstStyle/>
          <a:p>
            <a:pPr algn="ctr"/>
            <a:r>
              <a:rPr lang="en-US" sz="2800" b="1" baseline="30000" dirty="0"/>
              <a:t> Figure </a:t>
            </a:r>
            <a:r>
              <a:rPr lang="en-US" sz="2800" b="1" baseline="30000" dirty="0" smtClean="0"/>
              <a:t>i.35  </a:t>
            </a:r>
            <a:r>
              <a:rPr lang="en-US" sz="2800" b="1" baseline="30000" dirty="0"/>
              <a:t>Hospice utilization at the time of death among Medicare beneficiaries with ESRD overall, and by age, race, ethnicity, sex, modality, and whether dialysis was discontinued, 2000-2013</a:t>
            </a:r>
            <a:endParaRPr lang="en-US" sz="2800" b="1" baseline="30000" dirty="0">
              <a:solidFill>
                <a:srgbClr val="FF0000"/>
              </a:solidFill>
            </a:endParaRPr>
          </a:p>
        </p:txBody>
      </p:sp>
      <p:sp>
        <p:nvSpPr>
          <p:cNvPr id="7" name="Slide Number Placeholder 6"/>
          <p:cNvSpPr>
            <a:spLocks noGrp="1"/>
          </p:cNvSpPr>
          <p:nvPr>
            <p:ph type="sldNum" sz="quarter" idx="11"/>
          </p:nvPr>
        </p:nvSpPr>
        <p:spPr/>
        <p:txBody>
          <a:bodyPr/>
          <a:lstStyle/>
          <a:p>
            <a:fld id="{3F227FC0-035E-484D-AA62-D30602925625}" type="slidenum">
              <a:rPr lang="en-US" smtClean="0"/>
              <a:pPr/>
              <a:t>51</a:t>
            </a:fld>
            <a:endParaRPr lang="en-US" dirty="0"/>
          </a:p>
        </p:txBody>
      </p:sp>
      <p:sp>
        <p:nvSpPr>
          <p:cNvPr id="9" name="Rectangle 8"/>
          <p:cNvSpPr/>
          <p:nvPr/>
        </p:nvSpPr>
        <p:spPr>
          <a:xfrm>
            <a:off x="228600" y="5830669"/>
            <a:ext cx="8686800" cy="584775"/>
          </a:xfrm>
          <a:prstGeom prst="rect">
            <a:avLst/>
          </a:prstGeom>
        </p:spPr>
        <p:txBody>
          <a:bodyPr wrap="square">
            <a:spAutoFit/>
          </a:bodyPr>
          <a:lstStyle/>
          <a:p>
            <a:r>
              <a:rPr lang="en-US" sz="1600" i="1" baseline="30000" dirty="0"/>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This graphic is adapted from Figure 14.8.</a:t>
            </a:r>
            <a:endParaRPr lang="en-US" sz="1600" i="1" baseline="30000" dirty="0">
              <a:solidFill>
                <a:srgbClr val="FF0000"/>
              </a:solidFill>
            </a:endParaRPr>
          </a:p>
        </p:txBody>
      </p:sp>
      <p:sp>
        <p:nvSpPr>
          <p:cNvPr id="8" name="Rectangle 7"/>
          <p:cNvSpPr/>
          <p:nvPr/>
        </p:nvSpPr>
        <p:spPr>
          <a:xfrm>
            <a:off x="2866790" y="990600"/>
            <a:ext cx="3410421" cy="338554"/>
          </a:xfrm>
          <a:prstGeom prst="rect">
            <a:avLst/>
          </a:prstGeom>
        </p:spPr>
        <p:txBody>
          <a:bodyPr wrap="none">
            <a:spAutoFit/>
          </a:bodyPr>
          <a:lstStyle/>
          <a:p>
            <a:pPr algn="ctr"/>
            <a:r>
              <a:rPr lang="en-US" sz="1600" b="1" dirty="0"/>
              <a:t>(a) </a:t>
            </a:r>
            <a:r>
              <a:rPr lang="en-US" sz="1600" b="1" dirty="0" smtClean="0"/>
              <a:t> Hospice </a:t>
            </a:r>
            <a:r>
              <a:rPr lang="en-US" sz="1600" b="1" dirty="0"/>
              <a:t>utilization by year, overall</a:t>
            </a:r>
            <a:endParaRPr lang="en-US" sz="1600" b="1" baseline="30000" dirty="0">
              <a:solidFill>
                <a:srgbClr val="FF0000"/>
              </a:solidFill>
            </a:endParaRPr>
          </a:p>
        </p:txBody>
      </p:sp>
      <p:sp>
        <p:nvSpPr>
          <p:cNvPr id="10"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36866" name="Picture 2" descr="K:\Projects\USRDS\docs\ADR\2016\Chapters\ESRD\c14_SS_EndLifeCare\Figures_Tables\600ppi\v2_c14_SS_EndLifeCare_f08_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289643"/>
            <a:ext cx="5852160" cy="450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6730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3F227FC0-035E-484D-AA62-D30602925625}" type="slidenum">
              <a:rPr lang="en-US" smtClean="0"/>
              <a:pPr/>
              <a:t>52</a:t>
            </a:fld>
            <a:endParaRPr lang="en-US" dirty="0"/>
          </a:p>
        </p:txBody>
      </p:sp>
      <p:sp>
        <p:nvSpPr>
          <p:cNvPr id="9" name="Rectangle 8"/>
          <p:cNvSpPr/>
          <p:nvPr/>
        </p:nvSpPr>
        <p:spPr>
          <a:xfrm>
            <a:off x="228600" y="5867400"/>
            <a:ext cx="8686800" cy="584775"/>
          </a:xfrm>
          <a:prstGeom prst="rect">
            <a:avLst/>
          </a:prstGeom>
        </p:spPr>
        <p:txBody>
          <a:bodyPr wrap="square">
            <a:spAutoFit/>
          </a:bodyPr>
          <a:lstStyle/>
          <a:p>
            <a:r>
              <a:rPr lang="en-US" sz="1600" i="1" baseline="30000" dirty="0"/>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This graphic is adapted from Figure 14.8.</a:t>
            </a:r>
            <a:endParaRPr lang="en-US" sz="1600" i="1" baseline="30000" dirty="0">
              <a:solidFill>
                <a:srgbClr val="FF0000"/>
              </a:solidFill>
            </a:endParaRPr>
          </a:p>
        </p:txBody>
      </p:sp>
      <p:sp>
        <p:nvSpPr>
          <p:cNvPr id="8" name="Rectangle 7"/>
          <p:cNvSpPr/>
          <p:nvPr/>
        </p:nvSpPr>
        <p:spPr>
          <a:xfrm>
            <a:off x="3206787" y="914400"/>
            <a:ext cx="2730426" cy="338554"/>
          </a:xfrm>
          <a:prstGeom prst="rect">
            <a:avLst/>
          </a:prstGeom>
        </p:spPr>
        <p:txBody>
          <a:bodyPr wrap="none">
            <a:spAutoFit/>
          </a:bodyPr>
          <a:lstStyle/>
          <a:p>
            <a:pPr algn="ctr"/>
            <a:r>
              <a:rPr lang="en-US" sz="1600" b="1" dirty="0"/>
              <a:t>(b) </a:t>
            </a:r>
            <a:r>
              <a:rPr lang="en-US" sz="1600" b="1" dirty="0" smtClean="0"/>
              <a:t> Hospice </a:t>
            </a:r>
            <a:r>
              <a:rPr lang="en-US" sz="1600" b="1" dirty="0"/>
              <a:t>utilization by age </a:t>
            </a:r>
            <a:endParaRPr lang="en-US" sz="1600" b="1" baseline="30000" dirty="0">
              <a:solidFill>
                <a:srgbClr val="FF0000"/>
              </a:solidFill>
            </a:endParaRPr>
          </a:p>
        </p:txBody>
      </p:sp>
      <p:sp>
        <p:nvSpPr>
          <p:cNvPr id="10" name="Rectangle 9"/>
          <p:cNvSpPr/>
          <p:nvPr/>
        </p:nvSpPr>
        <p:spPr>
          <a:xfrm>
            <a:off x="76199" y="152400"/>
            <a:ext cx="8915401" cy="954107"/>
          </a:xfrm>
          <a:prstGeom prst="rect">
            <a:avLst/>
          </a:prstGeom>
        </p:spPr>
        <p:txBody>
          <a:bodyPr wrap="square">
            <a:spAutoFit/>
          </a:bodyPr>
          <a:lstStyle/>
          <a:p>
            <a:pPr algn="ctr"/>
            <a:r>
              <a:rPr lang="en-US" sz="2800" b="1" baseline="30000" dirty="0"/>
              <a:t> Figure </a:t>
            </a:r>
            <a:r>
              <a:rPr lang="en-US" sz="2800" b="1" baseline="30000" dirty="0" smtClean="0"/>
              <a:t>i.35 Hospice </a:t>
            </a:r>
            <a:r>
              <a:rPr lang="en-US" sz="2800" b="1" baseline="30000" dirty="0"/>
              <a:t>utilization at the time of death among Medicare beneficiaries with ESRD overall, and by age, race, ethnicity, sex, modality, and whether dialysis was discontinued, 2000-2013</a:t>
            </a:r>
            <a:endParaRPr lang="en-US" sz="2800" b="1" baseline="30000" dirty="0">
              <a:solidFill>
                <a:srgbClr val="FF0000"/>
              </a:solidFill>
            </a:endParaRPr>
          </a:p>
        </p:txBody>
      </p:sp>
      <p:sp>
        <p:nvSpPr>
          <p:cNvPr id="11"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37890" name="Picture 2" descr="K:\Projects\USRDS\docs\ADR\2016\Chapters\ESRD\c14_SS_EndLifeCare\Figures_Tables\600ppi\v2_c14_SS_EndLifeCare_f08_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273267"/>
            <a:ext cx="5303520" cy="451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5088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3F227FC0-035E-484D-AA62-D30602925625}" type="slidenum">
              <a:rPr lang="en-US" smtClean="0"/>
              <a:pPr/>
              <a:t>53</a:t>
            </a:fld>
            <a:endParaRPr lang="en-US" dirty="0"/>
          </a:p>
        </p:txBody>
      </p:sp>
      <p:sp>
        <p:nvSpPr>
          <p:cNvPr id="9" name="Rectangle 8"/>
          <p:cNvSpPr/>
          <p:nvPr/>
        </p:nvSpPr>
        <p:spPr>
          <a:xfrm>
            <a:off x="228600" y="5867400"/>
            <a:ext cx="8686800" cy="584775"/>
          </a:xfrm>
          <a:prstGeom prst="rect">
            <a:avLst/>
          </a:prstGeom>
        </p:spPr>
        <p:txBody>
          <a:bodyPr wrap="square">
            <a:spAutoFit/>
          </a:bodyPr>
          <a:lstStyle/>
          <a:p>
            <a:r>
              <a:rPr lang="en-US" sz="1600" i="1" baseline="30000" dirty="0"/>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This graphic is adapted from Figure 14.8.</a:t>
            </a:r>
            <a:endParaRPr lang="en-US" sz="1600" i="1" baseline="30000" dirty="0">
              <a:solidFill>
                <a:srgbClr val="FF0000"/>
              </a:solidFill>
            </a:endParaRPr>
          </a:p>
        </p:txBody>
      </p:sp>
      <p:sp>
        <p:nvSpPr>
          <p:cNvPr id="8" name="Rectangle 7"/>
          <p:cNvSpPr/>
          <p:nvPr/>
        </p:nvSpPr>
        <p:spPr>
          <a:xfrm>
            <a:off x="3211948" y="956846"/>
            <a:ext cx="2720104" cy="338554"/>
          </a:xfrm>
          <a:prstGeom prst="rect">
            <a:avLst/>
          </a:prstGeom>
        </p:spPr>
        <p:txBody>
          <a:bodyPr wrap="none">
            <a:spAutoFit/>
          </a:bodyPr>
          <a:lstStyle/>
          <a:p>
            <a:pPr algn="ctr"/>
            <a:r>
              <a:rPr lang="en-US" sz="1600" b="1" dirty="0"/>
              <a:t>(c) </a:t>
            </a:r>
            <a:r>
              <a:rPr lang="en-US" sz="1600" b="1" dirty="0" smtClean="0"/>
              <a:t> Hospice </a:t>
            </a:r>
            <a:r>
              <a:rPr lang="en-US" sz="1600" b="1" dirty="0"/>
              <a:t>utilization by race</a:t>
            </a:r>
            <a:endParaRPr lang="en-US" sz="1600" b="1" baseline="30000" dirty="0">
              <a:solidFill>
                <a:srgbClr val="FF0000"/>
              </a:solidFill>
            </a:endParaRPr>
          </a:p>
        </p:txBody>
      </p:sp>
      <p:sp>
        <p:nvSpPr>
          <p:cNvPr id="10" name="Rectangle 9"/>
          <p:cNvSpPr/>
          <p:nvPr/>
        </p:nvSpPr>
        <p:spPr>
          <a:xfrm>
            <a:off x="76199" y="152400"/>
            <a:ext cx="8915401" cy="954107"/>
          </a:xfrm>
          <a:prstGeom prst="rect">
            <a:avLst/>
          </a:prstGeom>
        </p:spPr>
        <p:txBody>
          <a:bodyPr wrap="square">
            <a:spAutoFit/>
          </a:bodyPr>
          <a:lstStyle/>
          <a:p>
            <a:pPr algn="ctr"/>
            <a:r>
              <a:rPr lang="en-US" sz="2800" b="1" baseline="30000" dirty="0"/>
              <a:t> Figure </a:t>
            </a:r>
            <a:r>
              <a:rPr lang="en-US" sz="2800" b="1" baseline="30000" dirty="0" smtClean="0"/>
              <a:t>i.35 Hospice </a:t>
            </a:r>
            <a:r>
              <a:rPr lang="en-US" sz="2800" b="1" baseline="30000" dirty="0"/>
              <a:t>utilization at the time of death among Medicare beneficiaries with ESRD overall, and by age, race, ethnicity, sex, modality, and whether dialysis was discontinued, 2000-2013</a:t>
            </a:r>
            <a:endParaRPr lang="en-US" sz="2800" b="1" baseline="30000" dirty="0">
              <a:solidFill>
                <a:srgbClr val="FF0000"/>
              </a:solidFill>
            </a:endParaRPr>
          </a:p>
        </p:txBody>
      </p:sp>
      <p:sp>
        <p:nvSpPr>
          <p:cNvPr id="11"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38914" name="Picture 2" descr="K:\Projects\USRDS\docs\ADR\2016\Chapters\ESRD\c14_SS_EndLifeCare\Figures_Tables\600ppi\v2_c14_SS_EndLifeCare_f08_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5960" y="1295400"/>
            <a:ext cx="5212080" cy="451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025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3F227FC0-035E-484D-AA62-D30602925625}" type="slidenum">
              <a:rPr lang="en-US" smtClean="0"/>
              <a:pPr/>
              <a:t>54</a:t>
            </a:fld>
            <a:endParaRPr lang="en-US" dirty="0"/>
          </a:p>
        </p:txBody>
      </p:sp>
      <p:sp>
        <p:nvSpPr>
          <p:cNvPr id="9" name="Rectangle 8"/>
          <p:cNvSpPr/>
          <p:nvPr/>
        </p:nvSpPr>
        <p:spPr>
          <a:xfrm>
            <a:off x="228600" y="5830669"/>
            <a:ext cx="8686800" cy="584775"/>
          </a:xfrm>
          <a:prstGeom prst="rect">
            <a:avLst/>
          </a:prstGeom>
        </p:spPr>
        <p:txBody>
          <a:bodyPr wrap="square">
            <a:spAutoFit/>
          </a:bodyPr>
          <a:lstStyle/>
          <a:p>
            <a:r>
              <a:rPr lang="en-US" sz="1600" i="1" baseline="30000" dirty="0"/>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This graphic is adapted from Figure 14.8.</a:t>
            </a:r>
            <a:endParaRPr lang="en-US" sz="1600" i="1" baseline="30000" dirty="0">
              <a:solidFill>
                <a:srgbClr val="FF0000"/>
              </a:solidFill>
            </a:endParaRPr>
          </a:p>
        </p:txBody>
      </p:sp>
      <p:sp>
        <p:nvSpPr>
          <p:cNvPr id="8" name="Rectangle 7"/>
          <p:cNvSpPr/>
          <p:nvPr/>
        </p:nvSpPr>
        <p:spPr>
          <a:xfrm>
            <a:off x="3006026" y="956846"/>
            <a:ext cx="3131948" cy="338554"/>
          </a:xfrm>
          <a:prstGeom prst="rect">
            <a:avLst/>
          </a:prstGeom>
        </p:spPr>
        <p:txBody>
          <a:bodyPr wrap="none">
            <a:spAutoFit/>
          </a:bodyPr>
          <a:lstStyle/>
          <a:p>
            <a:pPr algn="ctr"/>
            <a:r>
              <a:rPr lang="en-US" sz="1600" b="1" dirty="0"/>
              <a:t>(d) </a:t>
            </a:r>
            <a:r>
              <a:rPr lang="en-US" sz="1600" b="1" dirty="0" smtClean="0"/>
              <a:t> Hospice </a:t>
            </a:r>
            <a:r>
              <a:rPr lang="en-US" sz="1600" b="1" dirty="0"/>
              <a:t>utilization by ethnicity</a:t>
            </a:r>
            <a:endParaRPr lang="en-US" sz="1600" b="1" baseline="30000" dirty="0">
              <a:solidFill>
                <a:srgbClr val="FF0000"/>
              </a:solidFill>
            </a:endParaRPr>
          </a:p>
        </p:txBody>
      </p:sp>
      <p:sp>
        <p:nvSpPr>
          <p:cNvPr id="10" name="Rectangle 9"/>
          <p:cNvSpPr/>
          <p:nvPr/>
        </p:nvSpPr>
        <p:spPr>
          <a:xfrm>
            <a:off x="76199" y="152400"/>
            <a:ext cx="8915401" cy="954107"/>
          </a:xfrm>
          <a:prstGeom prst="rect">
            <a:avLst/>
          </a:prstGeom>
        </p:spPr>
        <p:txBody>
          <a:bodyPr wrap="square">
            <a:spAutoFit/>
          </a:bodyPr>
          <a:lstStyle/>
          <a:p>
            <a:pPr algn="ctr"/>
            <a:r>
              <a:rPr lang="en-US" sz="2800" b="1" baseline="30000" dirty="0"/>
              <a:t> Figure </a:t>
            </a:r>
            <a:r>
              <a:rPr lang="en-US" sz="2800" b="1" baseline="30000" dirty="0" smtClean="0"/>
              <a:t>i.35  </a:t>
            </a:r>
            <a:r>
              <a:rPr lang="en-US" sz="2800" b="1" baseline="30000" dirty="0"/>
              <a:t>Hospice utilization at the time of death among Medicare beneficiaries with ESRD overall, and by age, race, ethnicity, sex, modality, and whether dialysis was discontinued, 2000-2013</a:t>
            </a:r>
            <a:endParaRPr lang="en-US" sz="2800" b="1" baseline="30000" dirty="0">
              <a:solidFill>
                <a:srgbClr val="FF0000"/>
              </a:solidFill>
            </a:endParaRPr>
          </a:p>
        </p:txBody>
      </p:sp>
      <p:sp>
        <p:nvSpPr>
          <p:cNvPr id="11"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39938" name="Picture 2" descr="K:\Projects\USRDS\docs\ADR\2016\Chapters\ESRD\c14_SS_EndLifeCare\Figures_Tables\600ppi\v2_c14_SS_EndLifeCare_f08_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9280" y="1270853"/>
            <a:ext cx="5303520" cy="4596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1981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3F227FC0-035E-484D-AA62-D30602925625}" type="slidenum">
              <a:rPr lang="en-US" smtClean="0"/>
              <a:pPr/>
              <a:t>55</a:t>
            </a:fld>
            <a:endParaRPr lang="en-US" dirty="0"/>
          </a:p>
        </p:txBody>
      </p:sp>
      <p:sp>
        <p:nvSpPr>
          <p:cNvPr id="9" name="Rectangle 8"/>
          <p:cNvSpPr/>
          <p:nvPr/>
        </p:nvSpPr>
        <p:spPr>
          <a:xfrm>
            <a:off x="228600" y="5830669"/>
            <a:ext cx="8686800" cy="584775"/>
          </a:xfrm>
          <a:prstGeom prst="rect">
            <a:avLst/>
          </a:prstGeom>
        </p:spPr>
        <p:txBody>
          <a:bodyPr wrap="square">
            <a:spAutoFit/>
          </a:bodyPr>
          <a:lstStyle/>
          <a:p>
            <a:r>
              <a:rPr lang="en-US" sz="1600" i="1" baseline="30000" dirty="0"/>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This graphic is adapted from Figure 14.8.</a:t>
            </a:r>
            <a:endParaRPr lang="en-US" sz="1600" i="1" baseline="30000" dirty="0">
              <a:solidFill>
                <a:srgbClr val="FF0000"/>
              </a:solidFill>
            </a:endParaRPr>
          </a:p>
        </p:txBody>
      </p:sp>
      <p:sp>
        <p:nvSpPr>
          <p:cNvPr id="8" name="Rectangle 7"/>
          <p:cNvSpPr/>
          <p:nvPr/>
        </p:nvSpPr>
        <p:spPr>
          <a:xfrm>
            <a:off x="3245772" y="990600"/>
            <a:ext cx="2652456" cy="338554"/>
          </a:xfrm>
          <a:prstGeom prst="rect">
            <a:avLst/>
          </a:prstGeom>
        </p:spPr>
        <p:txBody>
          <a:bodyPr wrap="none">
            <a:spAutoFit/>
          </a:bodyPr>
          <a:lstStyle/>
          <a:p>
            <a:pPr algn="ctr"/>
            <a:r>
              <a:rPr lang="en-US" sz="1600" b="1" dirty="0"/>
              <a:t>(e) </a:t>
            </a:r>
            <a:r>
              <a:rPr lang="en-US" sz="1600" b="1" dirty="0" smtClean="0"/>
              <a:t> Hospice </a:t>
            </a:r>
            <a:r>
              <a:rPr lang="en-US" sz="1600" b="1" dirty="0"/>
              <a:t>utilization by sex</a:t>
            </a:r>
            <a:endParaRPr lang="en-US" sz="1600" b="1" baseline="30000" dirty="0">
              <a:solidFill>
                <a:srgbClr val="FF0000"/>
              </a:solidFill>
            </a:endParaRPr>
          </a:p>
        </p:txBody>
      </p:sp>
      <p:sp>
        <p:nvSpPr>
          <p:cNvPr id="10" name="Rectangle 9"/>
          <p:cNvSpPr/>
          <p:nvPr/>
        </p:nvSpPr>
        <p:spPr>
          <a:xfrm>
            <a:off x="76199" y="152400"/>
            <a:ext cx="8915401" cy="954107"/>
          </a:xfrm>
          <a:prstGeom prst="rect">
            <a:avLst/>
          </a:prstGeom>
        </p:spPr>
        <p:txBody>
          <a:bodyPr wrap="square">
            <a:spAutoFit/>
          </a:bodyPr>
          <a:lstStyle/>
          <a:p>
            <a:pPr algn="ctr"/>
            <a:r>
              <a:rPr lang="en-US" sz="2800" b="1" baseline="30000" dirty="0"/>
              <a:t> Figure </a:t>
            </a:r>
            <a:r>
              <a:rPr lang="en-US" sz="2800" b="1" baseline="30000" dirty="0" smtClean="0"/>
              <a:t>i.35 Hospice </a:t>
            </a:r>
            <a:r>
              <a:rPr lang="en-US" sz="2800" b="1" baseline="30000" dirty="0"/>
              <a:t>utilization at the time of death among Medicare beneficiaries with ESRD overall, and by age, race, ethnicity, sex, modality, and whether dialysis was discontinued, 2000-2013</a:t>
            </a:r>
            <a:endParaRPr lang="en-US" sz="2800" b="1" baseline="30000" dirty="0">
              <a:solidFill>
                <a:srgbClr val="FF0000"/>
              </a:solidFill>
            </a:endParaRPr>
          </a:p>
        </p:txBody>
      </p:sp>
      <p:sp>
        <p:nvSpPr>
          <p:cNvPr id="11"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40962" name="Picture 2" descr="K:\Projects\USRDS\docs\ADR\2016\Chapters\ESRD\c14_SS_EndLifeCare\Figures_Tables\600ppi\v2_c14_SS_EndLifeCare_f08_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5960" y="1362824"/>
            <a:ext cx="5212080" cy="4517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8339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3F227FC0-035E-484D-AA62-D30602925625}" type="slidenum">
              <a:rPr lang="en-US" smtClean="0"/>
              <a:pPr/>
              <a:t>56</a:t>
            </a:fld>
            <a:endParaRPr lang="en-US" dirty="0"/>
          </a:p>
        </p:txBody>
      </p:sp>
      <p:sp>
        <p:nvSpPr>
          <p:cNvPr id="9" name="Rectangle 8"/>
          <p:cNvSpPr/>
          <p:nvPr/>
        </p:nvSpPr>
        <p:spPr>
          <a:xfrm>
            <a:off x="228600" y="5812466"/>
            <a:ext cx="8686800" cy="584775"/>
          </a:xfrm>
          <a:prstGeom prst="rect">
            <a:avLst/>
          </a:prstGeom>
        </p:spPr>
        <p:txBody>
          <a:bodyPr wrap="square">
            <a:spAutoFit/>
          </a:bodyPr>
          <a:lstStyle/>
          <a:p>
            <a:r>
              <a:rPr lang="en-US" sz="1600" i="1" baseline="30000" dirty="0"/>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This graphic is adapted from Figure 14.8.</a:t>
            </a:r>
            <a:endParaRPr lang="en-US" sz="1600" i="1" baseline="30000" dirty="0">
              <a:solidFill>
                <a:srgbClr val="FF0000"/>
              </a:solidFill>
            </a:endParaRPr>
          </a:p>
        </p:txBody>
      </p:sp>
      <p:sp>
        <p:nvSpPr>
          <p:cNvPr id="8" name="Rectangle 7"/>
          <p:cNvSpPr/>
          <p:nvPr/>
        </p:nvSpPr>
        <p:spPr>
          <a:xfrm>
            <a:off x="3022249" y="990600"/>
            <a:ext cx="3099503" cy="338554"/>
          </a:xfrm>
          <a:prstGeom prst="rect">
            <a:avLst/>
          </a:prstGeom>
        </p:spPr>
        <p:txBody>
          <a:bodyPr wrap="none">
            <a:spAutoFit/>
          </a:bodyPr>
          <a:lstStyle/>
          <a:p>
            <a:pPr algn="ctr"/>
            <a:r>
              <a:rPr lang="en-US" sz="1600" b="1" dirty="0"/>
              <a:t>(f) </a:t>
            </a:r>
            <a:r>
              <a:rPr lang="en-US" sz="1600" b="1" dirty="0" smtClean="0"/>
              <a:t> Hospice </a:t>
            </a:r>
            <a:r>
              <a:rPr lang="en-US" sz="1600" b="1" dirty="0"/>
              <a:t>utilization by modality</a:t>
            </a:r>
            <a:endParaRPr lang="en-US" sz="1600" b="1" baseline="30000" dirty="0">
              <a:solidFill>
                <a:srgbClr val="FF0000"/>
              </a:solidFill>
            </a:endParaRPr>
          </a:p>
        </p:txBody>
      </p:sp>
      <p:sp>
        <p:nvSpPr>
          <p:cNvPr id="10" name="Rectangle 9"/>
          <p:cNvSpPr/>
          <p:nvPr/>
        </p:nvSpPr>
        <p:spPr>
          <a:xfrm>
            <a:off x="76199" y="152400"/>
            <a:ext cx="8915401" cy="954107"/>
          </a:xfrm>
          <a:prstGeom prst="rect">
            <a:avLst/>
          </a:prstGeom>
        </p:spPr>
        <p:txBody>
          <a:bodyPr wrap="square">
            <a:spAutoFit/>
          </a:bodyPr>
          <a:lstStyle/>
          <a:p>
            <a:pPr algn="ctr"/>
            <a:r>
              <a:rPr lang="en-US" sz="2800" b="1" baseline="30000" dirty="0"/>
              <a:t> Figure </a:t>
            </a:r>
            <a:r>
              <a:rPr lang="en-US" sz="2800" b="1" baseline="30000" dirty="0" smtClean="0"/>
              <a:t>i.35 Hospice </a:t>
            </a:r>
            <a:r>
              <a:rPr lang="en-US" sz="2800" b="1" baseline="30000" dirty="0"/>
              <a:t>utilization at the time of death among Medicare beneficiaries with ESRD overall, and by age, race, ethnicity, sex, modality, and whether dialysis was discontinued, 2000-2013</a:t>
            </a:r>
            <a:endParaRPr lang="en-US" sz="2800" b="1" baseline="30000" dirty="0">
              <a:solidFill>
                <a:srgbClr val="FF0000"/>
              </a:solidFill>
            </a:endParaRPr>
          </a:p>
        </p:txBody>
      </p:sp>
      <p:sp>
        <p:nvSpPr>
          <p:cNvPr id="11"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41986" name="Picture 2" descr="K:\Projects\USRDS\docs\ADR\2016\Chapters\ESRD\c14_SS_EndLifeCare\Figures_Tables\600ppi\v2_c14_SS_EndLifeCare_f08_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293397"/>
            <a:ext cx="5212080" cy="451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4594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3F227FC0-035E-484D-AA62-D30602925625}" type="slidenum">
              <a:rPr lang="en-US" smtClean="0"/>
              <a:pPr/>
              <a:t>57</a:t>
            </a:fld>
            <a:endParaRPr lang="en-US" dirty="0"/>
          </a:p>
        </p:txBody>
      </p:sp>
      <p:sp>
        <p:nvSpPr>
          <p:cNvPr id="9" name="Rectangle 8"/>
          <p:cNvSpPr/>
          <p:nvPr/>
        </p:nvSpPr>
        <p:spPr>
          <a:xfrm>
            <a:off x="228600" y="5812466"/>
            <a:ext cx="8686800" cy="584775"/>
          </a:xfrm>
          <a:prstGeom prst="rect">
            <a:avLst/>
          </a:prstGeom>
        </p:spPr>
        <p:txBody>
          <a:bodyPr wrap="square">
            <a:spAutoFit/>
          </a:bodyPr>
          <a:lstStyle/>
          <a:p>
            <a:r>
              <a:rPr lang="en-US" sz="1600" i="1" baseline="30000" dirty="0"/>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This graphic is adapted from Figure 14.8.</a:t>
            </a:r>
            <a:endParaRPr lang="en-US" sz="1600" i="1" baseline="30000" dirty="0">
              <a:solidFill>
                <a:srgbClr val="FF0000"/>
              </a:solidFill>
            </a:endParaRPr>
          </a:p>
        </p:txBody>
      </p:sp>
      <p:sp>
        <p:nvSpPr>
          <p:cNvPr id="8" name="Rectangle 7"/>
          <p:cNvSpPr/>
          <p:nvPr/>
        </p:nvSpPr>
        <p:spPr>
          <a:xfrm>
            <a:off x="1197743" y="923453"/>
            <a:ext cx="6748514" cy="338554"/>
          </a:xfrm>
          <a:prstGeom prst="rect">
            <a:avLst/>
          </a:prstGeom>
        </p:spPr>
        <p:txBody>
          <a:bodyPr wrap="none">
            <a:spAutoFit/>
          </a:bodyPr>
          <a:lstStyle/>
          <a:p>
            <a:pPr algn="ctr"/>
            <a:r>
              <a:rPr lang="en-US" sz="1600" b="1" dirty="0"/>
              <a:t>(g) </a:t>
            </a:r>
            <a:r>
              <a:rPr lang="en-US" sz="1600" b="1" dirty="0" smtClean="0"/>
              <a:t> Hospice </a:t>
            </a:r>
            <a:r>
              <a:rPr lang="en-US" sz="1600" b="1" dirty="0"/>
              <a:t>utilization by whether patients discontinued dialysis before death</a:t>
            </a:r>
            <a:endParaRPr lang="en-US" sz="1600" b="1" baseline="30000" dirty="0">
              <a:solidFill>
                <a:srgbClr val="FF0000"/>
              </a:solidFill>
            </a:endParaRPr>
          </a:p>
        </p:txBody>
      </p:sp>
      <p:sp>
        <p:nvSpPr>
          <p:cNvPr id="10" name="Rectangle 9"/>
          <p:cNvSpPr/>
          <p:nvPr/>
        </p:nvSpPr>
        <p:spPr>
          <a:xfrm>
            <a:off x="76199" y="152400"/>
            <a:ext cx="8915401" cy="954107"/>
          </a:xfrm>
          <a:prstGeom prst="rect">
            <a:avLst/>
          </a:prstGeom>
        </p:spPr>
        <p:txBody>
          <a:bodyPr wrap="square">
            <a:spAutoFit/>
          </a:bodyPr>
          <a:lstStyle/>
          <a:p>
            <a:pPr algn="ctr"/>
            <a:r>
              <a:rPr lang="en-US" sz="2800" b="1" baseline="30000" dirty="0"/>
              <a:t> Figure </a:t>
            </a:r>
            <a:r>
              <a:rPr lang="en-US" sz="2800" b="1" baseline="30000" dirty="0" smtClean="0"/>
              <a:t>i.35 Hospice </a:t>
            </a:r>
            <a:r>
              <a:rPr lang="en-US" sz="2800" b="1" baseline="30000" dirty="0"/>
              <a:t>utilization at the time of death among Medicare beneficiaries with ESRD overall, and by age, race, ethnicity, sex, modality, and whether dialysis was discontinued, 2000-2013</a:t>
            </a:r>
            <a:endParaRPr lang="en-US" sz="2800" b="1" baseline="30000" dirty="0">
              <a:solidFill>
                <a:srgbClr val="FF0000"/>
              </a:solidFill>
            </a:endParaRPr>
          </a:p>
        </p:txBody>
      </p:sp>
      <p:sp>
        <p:nvSpPr>
          <p:cNvPr id="11"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43010" name="Picture 2" descr="K:\Projects\USRDS\docs\ADR\2016\Chapters\ESRD\c14_SS_EndLifeCare\Figures_Tables\600ppi\v2_c14_SS_EndLifeCare_f08_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262007"/>
            <a:ext cx="5212080" cy="4517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5236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3F227FC0-035E-484D-AA62-D30602925625}" type="slidenum">
              <a:rPr lang="en-US" smtClean="0"/>
              <a:pPr/>
              <a:t>58</a:t>
            </a:fld>
            <a:endParaRPr lang="en-US" dirty="0"/>
          </a:p>
        </p:txBody>
      </p:sp>
      <p:sp>
        <p:nvSpPr>
          <p:cNvPr id="9" name="Rectangle 8"/>
          <p:cNvSpPr/>
          <p:nvPr/>
        </p:nvSpPr>
        <p:spPr>
          <a:xfrm>
            <a:off x="228600" y="5809403"/>
            <a:ext cx="8686800" cy="584775"/>
          </a:xfrm>
          <a:prstGeom prst="rect">
            <a:avLst/>
          </a:prstGeom>
        </p:spPr>
        <p:txBody>
          <a:bodyPr wrap="square">
            <a:spAutoFit/>
          </a:bodyPr>
          <a:lstStyle/>
          <a:p>
            <a:r>
              <a:rPr lang="en-US" sz="1600" i="1" baseline="30000" dirty="0"/>
              <a:t>Data Source: Special Analyses, USRDS ESRD Database. Denominator population is all decedents with Medicare Parts A and B throughout the last 90 days of life. Receipt of hospice care at the time of death was defined as having a claim in the Hospice SAF on or after the date of death or Discharge Status from hospice=40, 41, or 42. This graphic is adapted from Figure 14.8.</a:t>
            </a:r>
            <a:endParaRPr lang="en-US" sz="1600" i="1" baseline="30000" dirty="0">
              <a:solidFill>
                <a:srgbClr val="FF0000"/>
              </a:solidFill>
            </a:endParaRPr>
          </a:p>
        </p:txBody>
      </p:sp>
      <p:sp>
        <p:nvSpPr>
          <p:cNvPr id="8" name="Rectangle 7"/>
          <p:cNvSpPr/>
          <p:nvPr/>
        </p:nvSpPr>
        <p:spPr>
          <a:xfrm>
            <a:off x="3170783" y="990600"/>
            <a:ext cx="2802434" cy="338554"/>
          </a:xfrm>
          <a:prstGeom prst="rect">
            <a:avLst/>
          </a:prstGeom>
        </p:spPr>
        <p:txBody>
          <a:bodyPr wrap="none">
            <a:spAutoFit/>
          </a:bodyPr>
          <a:lstStyle/>
          <a:p>
            <a:pPr algn="ctr"/>
            <a:r>
              <a:rPr lang="en-US" sz="1600" b="1" dirty="0"/>
              <a:t>(h) </a:t>
            </a:r>
            <a:r>
              <a:rPr lang="en-US" sz="1600" b="1" dirty="0" smtClean="0"/>
              <a:t> Hospice </a:t>
            </a:r>
            <a:r>
              <a:rPr lang="en-US" sz="1600" b="1" dirty="0"/>
              <a:t>utilization by state</a:t>
            </a:r>
            <a:endParaRPr lang="en-US" sz="1600" b="1" baseline="30000" dirty="0">
              <a:solidFill>
                <a:srgbClr val="FF0000"/>
              </a:solidFill>
            </a:endParaRPr>
          </a:p>
        </p:txBody>
      </p:sp>
      <p:sp>
        <p:nvSpPr>
          <p:cNvPr id="10" name="Rectangle 9"/>
          <p:cNvSpPr/>
          <p:nvPr/>
        </p:nvSpPr>
        <p:spPr>
          <a:xfrm>
            <a:off x="76199" y="152400"/>
            <a:ext cx="8915401" cy="954107"/>
          </a:xfrm>
          <a:prstGeom prst="rect">
            <a:avLst/>
          </a:prstGeom>
        </p:spPr>
        <p:txBody>
          <a:bodyPr wrap="square">
            <a:spAutoFit/>
          </a:bodyPr>
          <a:lstStyle/>
          <a:p>
            <a:pPr algn="ctr"/>
            <a:r>
              <a:rPr lang="en-US" sz="2800" b="1" baseline="30000" dirty="0"/>
              <a:t> Figure </a:t>
            </a:r>
            <a:r>
              <a:rPr lang="en-US" sz="2800" b="1" baseline="30000" dirty="0" smtClean="0"/>
              <a:t>i.35 Hospice </a:t>
            </a:r>
            <a:r>
              <a:rPr lang="en-US" sz="2800" b="1" baseline="30000" dirty="0"/>
              <a:t>utilization at the time of death among Medicare beneficiaries with ESRD overall, and by age, race, ethnicity, sex, modality, and whether dialysis was discontinued, 2000-2013</a:t>
            </a:r>
            <a:endParaRPr lang="en-US" sz="2800" b="1" baseline="30000" dirty="0">
              <a:solidFill>
                <a:srgbClr val="FF0000"/>
              </a:solidFill>
            </a:endParaRPr>
          </a:p>
        </p:txBody>
      </p:sp>
      <p:sp>
        <p:nvSpPr>
          <p:cNvPr id="11"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44034" name="Picture 2" descr="K:\Projects\USRDS\docs\ADR\2016\Chapters\ESRD\c14_SS_EndLifeCare\Figures_Tables\600ppi\v2_c14_SS_EndLifeCare_f08_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0" y="1811338"/>
            <a:ext cx="7135813" cy="324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092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334000"/>
            <a:ext cx="8686800" cy="1015663"/>
          </a:xfrm>
          <a:prstGeom prst="rect">
            <a:avLst/>
          </a:prstGeom>
        </p:spPr>
        <p:txBody>
          <a:bodyPr wrap="square">
            <a:spAutoFit/>
          </a:bodyPr>
          <a:lstStyle/>
          <a:p>
            <a:r>
              <a:rPr lang="en-US" sz="1500" i="1" baseline="30000" dirty="0"/>
              <a:t>Data Source: Special analyses, USRDS ESRD Database. Results shown are for laboratory values reported to CROWNWeb for December 2015, restricted to patients as follows: (a) dialysis patients initiating treatment for ESRD at least 1 year prior to December 1, 2015, and who were alive through December 31, 2015; (b) dialysis patients initiating treatment for ESRD at least 90 days prior to December 1, 2015, who were ≥18 years old as of December 1, 2015, and who were alive through December 31, 2015; and (c) hemodialysis and peritoneal dialysis patients initiating treatment for ESRD at least 90 days prior to December 1, 2015, who were ≥18 years old as of December 1, 2015, and who were alive through December 31, 2015. Abbreviations: CROWNWeb, Consolidated Renal Operations in a Web-Enabled Network; ESRD, end-stage renal disease; HD, hemodialysis; Hgb, hemoglobin; Kt/V, see Glossary; PD, peritoneal dialysis. This graphic is adapted from Figure 3.1.</a:t>
            </a:r>
            <a:endParaRPr lang="en-US" sz="1500" i="1" baseline="30000" dirty="0">
              <a:solidFill>
                <a:srgbClr val="FF0000"/>
              </a:solidFill>
            </a:endParaRPr>
          </a:p>
        </p:txBody>
      </p:sp>
      <p:sp>
        <p:nvSpPr>
          <p:cNvPr id="4" name="Rectangle 3"/>
          <p:cNvSpPr/>
          <p:nvPr/>
        </p:nvSpPr>
        <p:spPr>
          <a:xfrm>
            <a:off x="0" y="365760"/>
            <a:ext cx="9144000" cy="1159292"/>
          </a:xfrm>
          <a:prstGeom prst="rect">
            <a:avLst/>
          </a:prstGeom>
        </p:spPr>
        <p:txBody>
          <a:bodyPr wrap="square">
            <a:spAutoFit/>
          </a:bodyPr>
          <a:lstStyle/>
          <a:p>
            <a:pPr algn="ctr"/>
            <a:r>
              <a:rPr lang="en-US" sz="2800" b="1" baseline="30000" dirty="0" smtClean="0"/>
              <a:t>Figure i.5 ESRD </a:t>
            </a:r>
            <a:r>
              <a:rPr lang="en-US" sz="2800" b="1" baseline="30000" dirty="0"/>
              <a:t>clinical </a:t>
            </a:r>
            <a:r>
              <a:rPr lang="en-US" sz="2800" b="1" baseline="30000" dirty="0" smtClean="0"/>
              <a:t>indicators</a:t>
            </a:r>
            <a:r>
              <a:rPr lang="en-US" sz="2800" b="1" baseline="30000" dirty="0" smtClean="0">
                <a:solidFill>
                  <a:prstClr val="black"/>
                </a:solidFill>
              </a:rPr>
              <a:t>, </a:t>
            </a:r>
            <a:r>
              <a:rPr lang="en-US" sz="2800" b="1" baseline="30000" dirty="0">
                <a:solidFill>
                  <a:prstClr val="black"/>
                </a:solidFill>
              </a:rPr>
              <a:t>CROWNWeb data, December </a:t>
            </a:r>
            <a:r>
              <a:rPr lang="en-US" sz="2800" b="1" baseline="30000" dirty="0" smtClean="0">
                <a:solidFill>
                  <a:prstClr val="black"/>
                </a:solidFill>
              </a:rPr>
              <a:t>2015</a:t>
            </a:r>
          </a:p>
          <a:p>
            <a:pPr lvl="0" algn="ctr"/>
            <a:r>
              <a:rPr lang="en-US" sz="2400" b="1" baseline="30000" dirty="0">
                <a:solidFill>
                  <a:prstClr val="black"/>
                </a:solidFill>
              </a:rPr>
              <a:t>(a) Percentage of prevalent hemodialysis and peritoneal dialysis patients meeting clinical care guidelines for dialysis adequacy by modality</a:t>
            </a:r>
            <a:endParaRPr lang="en-US" sz="2400" b="1" baseline="30000" dirty="0">
              <a:solidFill>
                <a:srgbClr val="FF0000"/>
              </a:solidFill>
            </a:endParaRPr>
          </a:p>
          <a:p>
            <a:pPr algn="ctr"/>
            <a:r>
              <a:rPr lang="en-US" sz="2800" b="1" baseline="30000" dirty="0" smtClean="0"/>
              <a:t> </a:t>
            </a:r>
          </a:p>
        </p:txBody>
      </p:sp>
      <p:sp>
        <p:nvSpPr>
          <p:cNvPr id="6" name="Slide Number Placeholder 5"/>
          <p:cNvSpPr>
            <a:spLocks noGrp="1"/>
          </p:cNvSpPr>
          <p:nvPr>
            <p:ph type="sldNum" sz="quarter" idx="11"/>
          </p:nvPr>
        </p:nvSpPr>
        <p:spPr/>
        <p:txBody>
          <a:bodyPr/>
          <a:lstStyle/>
          <a:p>
            <a:fld id="{3F227FC0-035E-484D-AA62-D30602925625}" type="slidenum">
              <a:rPr lang="en-US" b="1" smtClean="0"/>
              <a:pPr/>
              <a:t>6</a:t>
            </a:fld>
            <a:endParaRPr lang="en-US" b="1" dirty="0"/>
          </a:p>
        </p:txBody>
      </p:sp>
      <p:sp>
        <p:nvSpPr>
          <p:cNvPr id="7"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5122" name="Picture 2" descr="K:\Projects\USRDS\docs\ADR\2016\Chapters\ESRD\c03_ClinCare\Figures_Tables\600ppi\v2_c03_ClinCare_f01_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722" b="7074"/>
          <a:stretch/>
        </p:blipFill>
        <p:spPr bwMode="auto">
          <a:xfrm>
            <a:off x="1600200" y="1204332"/>
            <a:ext cx="6035040" cy="399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093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3" name="Title 2"/>
          <p:cNvSpPr>
            <a:spLocks noGrp="1"/>
          </p:cNvSpPr>
          <p:nvPr>
            <p:ph type="title"/>
          </p:nvPr>
        </p:nvSpPr>
        <p:spPr>
          <a:xfrm>
            <a:off x="457200" y="365760"/>
            <a:ext cx="8229600" cy="1143000"/>
          </a:xfrm>
        </p:spPr>
        <p:txBody>
          <a:bodyPr/>
          <a:lstStyle/>
          <a:p>
            <a:r>
              <a:rPr lang="en-US" sz="2800" b="1" baseline="30000" dirty="0"/>
              <a:t>Figure </a:t>
            </a:r>
            <a:r>
              <a:rPr lang="en-US" sz="2800" b="1" baseline="30000" dirty="0" smtClean="0"/>
              <a:t>i.5 </a:t>
            </a:r>
            <a:r>
              <a:rPr lang="en-US" sz="2800" b="1" baseline="30000" dirty="0"/>
              <a:t>ESRD clinical </a:t>
            </a:r>
            <a:r>
              <a:rPr lang="en-US" sz="2800" b="1" baseline="30000" dirty="0" smtClean="0"/>
              <a:t>indicators</a:t>
            </a:r>
            <a:r>
              <a:rPr lang="en-US" sz="2800" b="1" baseline="30000" dirty="0" smtClean="0">
                <a:solidFill>
                  <a:prstClr val="black"/>
                </a:solidFill>
              </a:rPr>
              <a:t>, </a:t>
            </a:r>
            <a:r>
              <a:rPr lang="en-US" sz="2800" b="1" baseline="30000" dirty="0">
                <a:solidFill>
                  <a:prstClr val="black"/>
                </a:solidFill>
              </a:rPr>
              <a:t>CROWNWeb data, December 2015</a:t>
            </a:r>
            <a:br>
              <a:rPr lang="en-US" sz="2800" b="1" baseline="30000" dirty="0">
                <a:solidFill>
                  <a:prstClr val="black"/>
                </a:solidFill>
              </a:rPr>
            </a:br>
            <a:r>
              <a:rPr lang="en-US" sz="2400" b="1" baseline="30000" dirty="0">
                <a:solidFill>
                  <a:prstClr val="black"/>
                </a:solidFill>
              </a:rPr>
              <a:t>(b) Percentage distribution of achieved mean Hgb among prevalent hemodialysis and peritoneal dialysis patients</a:t>
            </a:r>
            <a:r>
              <a:rPr lang="en-US" sz="2800" b="1" baseline="30000" dirty="0">
                <a:solidFill>
                  <a:srgbClr val="FF0000"/>
                </a:solidFill>
              </a:rPr>
              <a:t/>
            </a:r>
            <a:br>
              <a:rPr lang="en-US" sz="2800" b="1" baseline="30000" dirty="0">
                <a:solidFill>
                  <a:srgbClr val="FF0000"/>
                </a:solidFill>
              </a:rPr>
            </a:br>
            <a:r>
              <a:rPr lang="en-US" sz="2800" b="1" baseline="30000" dirty="0" smtClean="0"/>
              <a:t> </a:t>
            </a:r>
            <a:r>
              <a:rPr lang="en-US" sz="2600" b="1" baseline="30000" dirty="0"/>
              <a:t/>
            </a:r>
            <a:br>
              <a:rPr lang="en-US" sz="2600" b="1" baseline="30000" dirty="0"/>
            </a:br>
            <a:endParaRPr lang="en-US" sz="2600" b="1" baseline="30000" dirty="0"/>
          </a:p>
        </p:txBody>
      </p:sp>
      <p:sp>
        <p:nvSpPr>
          <p:cNvPr id="7" name="Rectangle 6"/>
          <p:cNvSpPr/>
          <p:nvPr/>
        </p:nvSpPr>
        <p:spPr>
          <a:xfrm>
            <a:off x="228600" y="5334000"/>
            <a:ext cx="8686800" cy="1015663"/>
          </a:xfrm>
          <a:prstGeom prst="rect">
            <a:avLst/>
          </a:prstGeom>
        </p:spPr>
        <p:txBody>
          <a:bodyPr wrap="square">
            <a:spAutoFit/>
          </a:bodyPr>
          <a:lstStyle/>
          <a:p>
            <a:r>
              <a:rPr lang="en-US" sz="1500" i="1" baseline="30000" dirty="0"/>
              <a:t>Data Source: Special analyses, USRDS ESRD Database. Results shown are for laboratory values reported to CROWNWeb for December 2015, restricted to patients as follows: (a) dialysis patients initiating treatment for ESRD at least 1 year prior to December 1, 2015, and who were alive through December 31, 2015; (b) dialysis patients initiating treatment for ESRD at least 90 days prior to December 1, 2015, who were ≥18 years old as of December 1, 2015, and who were alive through December 31, 2015; and (c) hemodialysis and peritoneal dialysis patients initiating treatment for ESRD at least 90 days prior to December 1, 2015, who were ≥18 years old as of December 1, 2015, and who were alive through December 31, 2015. Abbreviations: CROWNWeb, Consolidated Renal Operations in a Web-Enabled Network; ESRD, end-stage renal disease; HD, hemodialysis; Hgb, hemoglobin; Kt/V, see Glossary; PD, peritoneal dialysis. This graphic is adapted from Figure 3.1.</a:t>
            </a:r>
            <a:endParaRPr lang="en-US" sz="1500" i="1" baseline="30000" dirty="0">
              <a:solidFill>
                <a:srgbClr val="FF0000"/>
              </a:solidFill>
            </a:endParaRPr>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6146" name="Picture 2" descr="K:\Projects\USRDS\docs\ADR\2016\Chapters\ESRD\c03_ClinCare\Figures_Tables\600ppi\v2_c03_ClinCare_f01_b.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875"/>
          <a:stretch/>
        </p:blipFill>
        <p:spPr bwMode="auto">
          <a:xfrm>
            <a:off x="1676400" y="1193802"/>
            <a:ext cx="5852160" cy="4059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543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sp>
        <p:nvSpPr>
          <p:cNvPr id="7" name="Title 2"/>
          <p:cNvSpPr>
            <a:spLocks noGrp="1"/>
          </p:cNvSpPr>
          <p:nvPr>
            <p:ph type="title"/>
          </p:nvPr>
        </p:nvSpPr>
        <p:spPr>
          <a:xfrm>
            <a:off x="457200" y="365760"/>
            <a:ext cx="8229600" cy="761996"/>
          </a:xfrm>
        </p:spPr>
        <p:txBody>
          <a:bodyPr/>
          <a:lstStyle/>
          <a:p>
            <a:r>
              <a:rPr lang="en-US" sz="2800" b="1" baseline="30000" dirty="0"/>
              <a:t>Figure </a:t>
            </a:r>
            <a:r>
              <a:rPr lang="en-US" sz="2800" b="1" baseline="30000" dirty="0" smtClean="0"/>
              <a:t>i.5 </a:t>
            </a:r>
            <a:r>
              <a:rPr lang="en-US" sz="2800" b="1" baseline="30000" dirty="0"/>
              <a:t>ESRD clinical </a:t>
            </a:r>
            <a:r>
              <a:rPr lang="en-US" sz="2800" b="1" baseline="30000" dirty="0" smtClean="0"/>
              <a:t>indicators</a:t>
            </a:r>
            <a:r>
              <a:rPr lang="en-US" sz="2800" b="1" baseline="30000" dirty="0">
                <a:solidFill>
                  <a:prstClr val="black"/>
                </a:solidFill>
              </a:rPr>
              <a:t>, CROWNWeb data, December </a:t>
            </a:r>
            <a:r>
              <a:rPr lang="en-US" sz="2800" b="1" baseline="30000" dirty="0" smtClean="0">
                <a:solidFill>
                  <a:prstClr val="black"/>
                </a:solidFill>
              </a:rPr>
              <a:t>2015</a:t>
            </a:r>
            <a:r>
              <a:rPr lang="en-US" sz="2800" b="1" baseline="30000" dirty="0">
                <a:solidFill>
                  <a:prstClr val="black"/>
                </a:solidFill>
              </a:rPr>
              <a:t/>
            </a:r>
            <a:br>
              <a:rPr lang="en-US" sz="2800" b="1" baseline="30000" dirty="0">
                <a:solidFill>
                  <a:prstClr val="black"/>
                </a:solidFill>
              </a:rPr>
            </a:br>
            <a:r>
              <a:rPr lang="en-US" sz="2400" b="1" baseline="30000" dirty="0">
                <a:solidFill>
                  <a:prstClr val="black"/>
                </a:solidFill>
              </a:rPr>
              <a:t>(c) Percentage of dialysis patients with serum calcium &gt;10.2 mg/dL by modality</a:t>
            </a:r>
            <a:r>
              <a:rPr lang="en-US" sz="2800" b="1" baseline="30000" dirty="0" smtClean="0">
                <a:solidFill>
                  <a:prstClr val="black"/>
                </a:solidFill>
              </a:rPr>
              <a:t/>
            </a:r>
            <a:br>
              <a:rPr lang="en-US" sz="2800" b="1" baseline="30000" dirty="0" smtClean="0">
                <a:solidFill>
                  <a:prstClr val="black"/>
                </a:solidFill>
              </a:rPr>
            </a:br>
            <a:endParaRPr lang="en-US" sz="2600" b="1" baseline="30000" dirty="0"/>
          </a:p>
        </p:txBody>
      </p:sp>
      <p:sp>
        <p:nvSpPr>
          <p:cNvPr id="8" name="Rectangle 7"/>
          <p:cNvSpPr/>
          <p:nvPr/>
        </p:nvSpPr>
        <p:spPr>
          <a:xfrm>
            <a:off x="304800" y="5334000"/>
            <a:ext cx="8534400" cy="1015663"/>
          </a:xfrm>
          <a:prstGeom prst="rect">
            <a:avLst/>
          </a:prstGeom>
        </p:spPr>
        <p:txBody>
          <a:bodyPr wrap="square">
            <a:spAutoFit/>
          </a:bodyPr>
          <a:lstStyle/>
          <a:p>
            <a:r>
              <a:rPr lang="en-US" sz="1500" i="1" baseline="30000" dirty="0"/>
              <a:t>Data Source: Special analyses, USRDS ESRD Database. Results shown are for laboratory values reported to CROWNWeb for December 2015, restricted to patients as follows: (a) dialysis patients initiating treatment for ESRD at least 1 year prior to December 1, 2015, and who were alive through December 31, 2015; (b) dialysis patients initiating treatment for ESRD at least 90 days prior to December 1, 2015, who were ≥18 years old as of December 1, 2015, and who were alive through December 31, 2015; and (c) hemodialysis and peritoneal dialysis patients initiating treatment for ESRD at least 90 days prior to December 1, 2015, who were ≥18 years old as of December 1, 2015, and who were alive through December 31, 2015. Abbreviations: CROWNWeb, Consolidated Renal Operations in a Web-Enabled Network; ESRD, end-stage </a:t>
            </a:r>
            <a:r>
              <a:rPr lang="en-US" sz="1400" i="1" baseline="30000" dirty="0"/>
              <a:t>renal disease; HD, hemodialysis; Hgb, hemoglobin; Kt/V, see Glossary; PD, peritoneal dialysis. This graphic is adapted from Figure 3.1.</a:t>
            </a:r>
            <a:endParaRPr lang="en-US" sz="1400" i="1" baseline="30000" dirty="0">
              <a:solidFill>
                <a:srgbClr val="FF0000"/>
              </a:solidFill>
            </a:endParaRPr>
          </a:p>
        </p:txBody>
      </p:sp>
      <p:sp>
        <p:nvSpPr>
          <p:cNvPr id="10"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7170" name="Picture 2" descr="K:\Projects\USRDS\docs\ADR\2016\Chapters\ESRD\c03_ClinCare\Figures_Tables\600ppi\v2_c03_ClinCare_f01_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9152" y="973856"/>
            <a:ext cx="4572000" cy="4283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488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sp>
        <p:nvSpPr>
          <p:cNvPr id="6" name="Title 2"/>
          <p:cNvSpPr>
            <a:spLocks noGrp="1"/>
          </p:cNvSpPr>
          <p:nvPr>
            <p:ph type="title"/>
          </p:nvPr>
        </p:nvSpPr>
        <p:spPr>
          <a:xfrm>
            <a:off x="457200" y="365760"/>
            <a:ext cx="8229600" cy="1143000"/>
          </a:xfrm>
        </p:spPr>
        <p:txBody>
          <a:bodyPr/>
          <a:lstStyle/>
          <a:p>
            <a:r>
              <a:rPr lang="en-US" sz="2800" b="1" baseline="30000" dirty="0"/>
              <a:t>Figure </a:t>
            </a:r>
            <a:r>
              <a:rPr lang="en-US" sz="2800" b="1" baseline="30000" dirty="0" smtClean="0"/>
              <a:t>i.6 Anemia </a:t>
            </a:r>
            <a:r>
              <a:rPr lang="en-US" sz="2800" b="1" baseline="30000" dirty="0"/>
              <a:t>measures among adult hemodialysis patients on dialysis ≥</a:t>
            </a:r>
            <a:r>
              <a:rPr lang="en-US" sz="2800" b="1" baseline="30000"/>
              <a:t>90 </a:t>
            </a:r>
            <a:r>
              <a:rPr lang="en-US" sz="2800" b="1" baseline="30000" smtClean="0"/>
              <a:t>days: </a:t>
            </a:r>
            <a:r>
              <a:rPr lang="en-US" sz="2800" b="1" baseline="30000" dirty="0" smtClean="0"/>
              <a:t>mean </a:t>
            </a:r>
            <a:r>
              <a:rPr lang="en-US" sz="2800" b="1" baseline="30000" dirty="0"/>
              <a:t>monthly Hgb level and mean weekly EPO dose (averaged over a month</a:t>
            </a:r>
            <a:r>
              <a:rPr lang="en-US" sz="2800" b="1" baseline="30000" dirty="0" smtClean="0"/>
              <a:t>), Medicare </a:t>
            </a:r>
            <a:r>
              <a:rPr lang="en-US" sz="2800" b="1" baseline="30000" dirty="0"/>
              <a:t>claims, 1995-2014 </a:t>
            </a:r>
            <a:br>
              <a:rPr lang="en-US" sz="2800" b="1" baseline="30000" dirty="0"/>
            </a:br>
            <a:endParaRPr lang="en-US" sz="2400" b="1" baseline="30000" dirty="0"/>
          </a:p>
        </p:txBody>
      </p:sp>
      <p:sp>
        <p:nvSpPr>
          <p:cNvPr id="7" name="Rectangle 6"/>
          <p:cNvSpPr/>
          <p:nvPr/>
        </p:nvSpPr>
        <p:spPr>
          <a:xfrm>
            <a:off x="533400" y="5083235"/>
            <a:ext cx="7924800" cy="1241365"/>
          </a:xfrm>
          <a:prstGeom prst="rect">
            <a:avLst/>
          </a:prstGeom>
          <a:noFill/>
        </p:spPr>
        <p:txBody>
          <a:bodyPr wrap="square" rtlCol="0">
            <a:spAutoFit/>
          </a:bodyPr>
          <a:lstStyle/>
          <a:p>
            <a:r>
              <a:rPr lang="en-US" sz="1600" i="1" baseline="30000" dirty="0"/>
              <a:t>Data Source: Special analyses, USRDS ESRD Database. Mean monthly Hgb level among ESA-treated adult hemodialysis patients on dialysis ≥90 days (1995 through 2014) or mean monthly Hgb level among all adult hemodialysis patients (April 2012 to December 2014 only) who, within the given month had a Hgb claim (only the first reported Hgb value in a month was used) and were on dialysis ≥90 days; analyses were restricted to patients ≥18 years old at the start of the month. Mean weekly EPO (epoetin alfa) dose is shown for hemodialysis patients within a given month who had an EPO claim, were on dialysis ≥90 days, and were ≥18 years old at the start of the month. EPO dose is expressed as mean EPO units per week averaged over all EPO claims within a given month. Abbreviations: EPO, erythropoietin; ESA, erythropoiesis-stimulating agents; Hgb, hemoglobin. This graphic is adapted from Figure </a:t>
            </a:r>
            <a:r>
              <a:rPr lang="en-US" sz="1600" i="1" baseline="30000" dirty="0" smtClean="0"/>
              <a:t>3.2.</a:t>
            </a:r>
            <a:endParaRPr lang="en-US" sz="1600" i="1" baseline="30000" dirty="0"/>
          </a:p>
        </p:txBody>
      </p:sp>
      <p:sp>
        <p:nvSpPr>
          <p:cNvPr id="8" name="Footer Placeholder 1"/>
          <p:cNvSpPr>
            <a:spLocks noGrp="1"/>
          </p:cNvSpPr>
          <p:nvPr>
            <p:ph type="ftr" sz="quarter" idx="10"/>
          </p:nvPr>
        </p:nvSpPr>
        <p:spPr>
          <a:xfrm>
            <a:off x="2362200" y="6477000"/>
            <a:ext cx="4419600" cy="304800"/>
          </a:xfrm>
        </p:spPr>
        <p:txBody>
          <a:bodyPr/>
          <a:lstStyle/>
          <a:p>
            <a:r>
              <a:rPr lang="en-US" dirty="0"/>
              <a:t>2016 Annual Data Report, Vol </a:t>
            </a:r>
            <a:r>
              <a:rPr lang="en-US" dirty="0" smtClean="0"/>
              <a:t>2, ESRD</a:t>
            </a:r>
            <a:r>
              <a:rPr lang="en-US" dirty="0"/>
              <a:t>, </a:t>
            </a:r>
            <a:r>
              <a:rPr lang="en-US" dirty="0" smtClean="0"/>
              <a:t>Introduction</a:t>
            </a:r>
            <a:endParaRPr lang="en-US" dirty="0"/>
          </a:p>
          <a:p>
            <a:endParaRPr lang="en-US" dirty="0"/>
          </a:p>
        </p:txBody>
      </p:sp>
      <p:pic>
        <p:nvPicPr>
          <p:cNvPr id="8194" name="Picture 2" descr="K:\Projects\USRDS\docs\ADR\2016\Chapters\ESRD\c03_ClinCare\Figures_Tables\600ppi\v2_c03_ClinCare_f02_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343026"/>
            <a:ext cx="6126480" cy="3676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109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11637</TotalTime>
  <Words>7326</Words>
  <Application>Microsoft Office PowerPoint</Application>
  <PresentationFormat>On-screen Show (4:3)</PresentationFormat>
  <Paragraphs>384</Paragraphs>
  <Slides>58</Slides>
  <Notes>4</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ADR_PPT_Template_CKD</vt:lpstr>
      <vt:lpstr>PowerPoint Presentation</vt:lpstr>
      <vt:lpstr>PowerPoint Presentation</vt:lpstr>
      <vt:lpstr>PowerPoint Presentation</vt:lpstr>
      <vt:lpstr>PowerPoint Presentation</vt:lpstr>
      <vt:lpstr>PowerPoint Presentation</vt:lpstr>
      <vt:lpstr>PowerPoint Presentation</vt:lpstr>
      <vt:lpstr>Figure i.5 ESRD clinical indicators, CROWNWeb data, December 2015 (b) Percentage distribution of achieved mean Hgb among prevalent hemodialysis and peritoneal dialysis patients   </vt:lpstr>
      <vt:lpstr>Figure i.5 ESRD clinical indicators, CROWNWeb data, December 2015 (c) Percentage of dialysis patients with serum calcium &gt;10.2 mg/dL by modality </vt:lpstr>
      <vt:lpstr>Figure i.6 Anemia measures among adult hemodialysis patients on dialysis ≥90 days: mean monthly Hgb level and mean weekly EPO dose (averaged over a month), Medicare claims, 1995-2014  </vt:lpstr>
      <vt:lpstr>Figure i.7 Anemia measures among adult peritoneal dialysis patients on dialysis ≥90 days, mean monthly Hgb level and mean weekly EPO dose (averaged over a month), Medicare claims, 1995-2014</vt:lpstr>
      <vt:lpstr>Figure i.8 Percentage of ESRD patients with a claim for seasonal influenza vaccination (August 1-April 30 of subsequent year), overall, Medicare data,  2003-2014     </vt:lpstr>
      <vt:lpstr>Figure i.9  Trends in vascular access type use among ESRD prevalent patients,  2003-2014</vt:lpstr>
      <vt:lpstr>Figure i.10 Change in type of vascular access during the first year of dialysis among patients starting ESRD via hemodialysis in 2014 quarterly: type of vascular access in use (cross-sectional), ESRD Medical Evidence form (CMS 2728) and CROWNWeb, 2014-2015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Ruth Shamraj</cp:lastModifiedBy>
  <cp:revision>2127</cp:revision>
  <dcterms:created xsi:type="dcterms:W3CDTF">2014-11-10T19:37:45Z</dcterms:created>
  <dcterms:modified xsi:type="dcterms:W3CDTF">2017-01-25T21:08:47Z</dcterms:modified>
</cp:coreProperties>
</file>