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88" r:id="rId8"/>
    <p:sldId id="263" r:id="rId9"/>
    <p:sldId id="262" r:id="rId10"/>
    <p:sldId id="264" r:id="rId11"/>
    <p:sldId id="289" r:id="rId12"/>
    <p:sldId id="290" r:id="rId13"/>
    <p:sldId id="291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92" r:id="rId24"/>
    <p:sldId id="293" r:id="rId25"/>
    <p:sldId id="294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3427274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2: Healthy People 2020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smtClean="0"/>
              <a:t>2016 Annual Data Report, Vol 2, ESRD, Ch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2016 Annual Data Report, Vol 2, ESRD, Ch 1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2.7  HP2020 CKD-9.2 Reduce kidney failure (or end-stage renal disease, ESRD)due to diabetes among persons with diabetes: Target 2,380.5 per million population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54053"/>
              </p:ext>
            </p:extLst>
          </p:nvPr>
        </p:nvGraphicFramePr>
        <p:xfrm>
          <a:off x="1195705" y="1371219"/>
          <a:ext cx="6881495" cy="3886581"/>
        </p:xfrm>
        <a:graphic>
          <a:graphicData uri="http://schemas.openxmlformats.org/drawingml/2006/table">
            <a:tbl>
              <a:tblPr firstRow="1" firstCol="1" bandRow="1"/>
              <a:tblGrid>
                <a:gridCol w="246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0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2616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2486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2401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2344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2271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2260</a:t>
                      </a:r>
                    </a:p>
                  </a:txBody>
                  <a:tcPr marL="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2289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2282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4572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2246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2286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2106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2159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Islander~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4476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4335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4242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3978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3820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3696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3531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2033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610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553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517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463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0" marR="36830" marT="27305" marB="889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3313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3177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2960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2518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2391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2261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2172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4686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4528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4473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4191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4057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3901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3757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3738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2049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1822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1729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2927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2621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2541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2521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2534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2594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58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2.7  HP2020 CKD-9.2 Reduce kidney failure (or end-stage renal disease, ESRD)due to diabetes among persons with diabetes: Target 2,380.5 per million population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4375" y="5486400"/>
            <a:ext cx="7781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 and CDC Bridged Race </a:t>
            </a:r>
            <a:r>
              <a:rPr lang="en-US" i="1" baseline="30000" dirty="0" err="1"/>
              <a:t>Intercensal</a:t>
            </a:r>
            <a:r>
              <a:rPr lang="en-US" i="1" baseline="30000" dirty="0"/>
              <a:t> Estimates Dataset, Incident ESRD patients. Adjusted for age/sex/race; Ref: 2012. National Health Interview Survey 2006–2015 used to estimate diabetes mellitus prevalence. “.” Zero values in this cell; *Values for cells with 10 or fewer patients are suppressed. Abbreviations: CDC, Centers for Disease Control and Prevention; CKD, chronic kidney disease; ESRD, end-stage renal disease; Ref, reference.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718040"/>
              </p:ext>
            </p:extLst>
          </p:nvPr>
        </p:nvGraphicFramePr>
        <p:xfrm>
          <a:off x="1195705" y="1371600"/>
          <a:ext cx="688149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246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30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1613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1531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1461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1557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1677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1642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1578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1646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1885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2195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2134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2111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2122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1846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1875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1883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1953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2643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2308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2179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2252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3101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2800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2720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2574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3186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2990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2771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2559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2616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2535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3351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3156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2934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2799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2717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2848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2741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1946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1976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2073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1765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1696</a:t>
                      </a:r>
                    </a:p>
                  </a:txBody>
                  <a:tcPr marL="8890" marR="36830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2.8  HP2020 CKD-10 Increase the proportion of chronic kidney disease patients receiving care from a nephrologist at least 12 months before the start of renal replacement therapy: Target 29.8%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32014"/>
              </p:ext>
            </p:extLst>
          </p:nvPr>
        </p:nvGraphicFramePr>
        <p:xfrm>
          <a:off x="1138554" y="1524000"/>
          <a:ext cx="7091046" cy="3674237"/>
        </p:xfrm>
        <a:graphic>
          <a:graphicData uri="http://schemas.openxmlformats.org/drawingml/2006/table">
            <a:tbl>
              <a:tblPr firstRow="1" firstCol="1" bandRow="1"/>
              <a:tblGrid>
                <a:gridCol w="2527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90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7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2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4375" y="5486400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 smtClean="0"/>
              <a:t>Data </a:t>
            </a:r>
            <a:r>
              <a:rPr lang="en-US" i="1" baseline="30000" dirty="0"/>
              <a:t>Source: Special analyses, USRDS ESRD Database. </a:t>
            </a:r>
            <a:r>
              <a:rPr lang="en-US" i="1" baseline="30000"/>
              <a:t>Incident </a:t>
            </a:r>
            <a:r>
              <a:rPr lang="en-US" i="1" baseline="30000" smtClean="0"/>
              <a:t>patients </a:t>
            </a:r>
            <a:r>
              <a:rPr lang="en-US" i="1" baseline="30000" dirty="0"/>
              <a:t>with a valid ESRD Medical Evidence CMS 2728 form; nephrologist care determined from Medical Evidence form. Abbreviations:  CMS, Centers for Medicare and Medicaid Services; CKD, chronic kidney disease; ESRD, end-stage renal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81000"/>
            <a:ext cx="845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2.8  HP2020 CKD-10 Increase the proportion of chronic kidney disease patients receiving care from a nephrologist at least 12 months before the start of renal replacement therapy: Target 29.8%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90889"/>
              </p:ext>
            </p:extLst>
          </p:nvPr>
        </p:nvGraphicFramePr>
        <p:xfrm>
          <a:off x="1171892" y="1488567"/>
          <a:ext cx="6981506" cy="3424047"/>
        </p:xfrm>
        <a:graphic>
          <a:graphicData uri="http://schemas.openxmlformats.org/drawingml/2006/table">
            <a:tbl>
              <a:tblPr firstRow="1" firstCol="1" bandRow="1"/>
              <a:tblGrid>
                <a:gridCol w="248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19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80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889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42.7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24.7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52.4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47.1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29.3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29.3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8890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9855" marT="273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+mn-lt"/>
                        </a:rPr>
                        <a:t>37.8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23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Figure 2.1  HP2020 CKD-10 Geographic distribution of the adjusted proportion of chronic kidney disease patients receiving care from a nephrologist at least 12 months before the start of renal replacement therapy, by state, in the U.S. population, 2014: Target 29.8%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hemodialysis patients with a valid ESRD Medical Evidence CMS 2728 form; nephrologist care determined from Medical Evidence form. Adjusted for age, sex, and race. Abbreviations: CDC, Centers for Disease Control and Prevention; CKD, chronic kidney disease; ESRD, end-stage renal disease.</a:t>
            </a:r>
          </a:p>
        </p:txBody>
      </p:sp>
      <p:pic>
        <p:nvPicPr>
          <p:cNvPr id="1026" name="Picture 2" descr="G:\Analysis\ADR\2016\Chapter\ESRD\c02_HP2020\Figures_Tables\Most_Current\v2_c02_HP2020_f10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237" y="1655060"/>
            <a:ext cx="6763526" cy="354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4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2.9  HP2020 CKD-11.1: Increase the proportion of adult hemodialysis patients who use arteriovenous fistulas as the primary mode of vascular access: Previous data source target 50.6%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24882"/>
              </p:ext>
            </p:extLst>
          </p:nvPr>
        </p:nvGraphicFramePr>
        <p:xfrm>
          <a:off x="2065020" y="1371600"/>
          <a:ext cx="4945380" cy="3886200"/>
        </p:xfrm>
        <a:graphic>
          <a:graphicData uri="http://schemas.openxmlformats.org/drawingml/2006/table">
            <a:tbl>
              <a:tblPr firstRow="1" firstCol="1" bandRow="1"/>
              <a:tblGrid>
                <a:gridCol w="331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970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105400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</a:t>
            </a:r>
            <a:r>
              <a:rPr lang="en-US" i="1" baseline="30000" dirty="0" err="1"/>
              <a:t>CROWNWeb</a:t>
            </a:r>
            <a:r>
              <a:rPr lang="en-US" i="1" baseline="30000" dirty="0"/>
              <a:t>. Prevalent hemodialysis patients with a valid ESRD Medical Evidence CMS 2728 form, vascular access type determined from </a:t>
            </a:r>
            <a:r>
              <a:rPr lang="en-US" i="1" baseline="30000" dirty="0" err="1"/>
              <a:t>CROWNWeb</a:t>
            </a:r>
            <a:r>
              <a:rPr lang="en-US" i="1" baseline="30000" dirty="0"/>
              <a:t>. Abbreviations: CMS, Centers for Medicare and Medicaid Services; CKD, chronic kidney disease; ESRD, end-stage renal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2.9  HP2020 CKD-11.1: Increase the proportion of adult hemodialysis patients who use arteriovenous fistulas as the primary mode of vascular access: Previous data source target 50.6%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76097"/>
              </p:ext>
            </p:extLst>
          </p:nvPr>
        </p:nvGraphicFramePr>
        <p:xfrm>
          <a:off x="2094547" y="1447800"/>
          <a:ext cx="4945380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331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1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2.10   HP2020 CKD-11.2: Reduce the proportion of adult hemodialysis patients who use catheters as the only mode of vascular access: Previous data source target 26.1%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42913"/>
              </p:ext>
            </p:extLst>
          </p:nvPr>
        </p:nvGraphicFramePr>
        <p:xfrm>
          <a:off x="2209800" y="1447800"/>
          <a:ext cx="4773930" cy="3484372"/>
        </p:xfrm>
        <a:graphic>
          <a:graphicData uri="http://schemas.openxmlformats.org/drawingml/2006/table">
            <a:tbl>
              <a:tblPr firstRow="1" firstCol="1" bandRow="1"/>
              <a:tblGrid>
                <a:gridCol w="314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3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1037" y="5562600"/>
            <a:ext cx="7781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</a:t>
            </a:r>
            <a:r>
              <a:rPr lang="en-US" i="1" baseline="30000" dirty="0" err="1"/>
              <a:t>CROWNWeb</a:t>
            </a:r>
            <a:r>
              <a:rPr lang="en-US" i="1" baseline="30000" dirty="0"/>
              <a:t>.  Prevalent hemodialysis patients with a valid ESRD Medical Evidence CMS 2728 form, vascular access type determined from </a:t>
            </a:r>
            <a:r>
              <a:rPr lang="en-US" i="1" baseline="30000" dirty="0" err="1"/>
              <a:t>CROWNWeb</a:t>
            </a:r>
            <a:r>
              <a:rPr lang="en-US" i="1" baseline="30000" dirty="0"/>
              <a:t>.  Abbreviations: CMS, Centers for Medicare and Medicaid Services; CKD, chronic kidney disease; ESRD, end-stage renal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2.10   HP2020 CKD-11.2: Reduce the proportion of adult hemodialysis patients who use catheters as the only mode of vascular access: Previous data source target 26.1%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202710"/>
              </p:ext>
            </p:extLst>
          </p:nvPr>
        </p:nvGraphicFramePr>
        <p:xfrm>
          <a:off x="2084070" y="1219200"/>
          <a:ext cx="4773930" cy="3712972"/>
        </p:xfrm>
        <a:graphic>
          <a:graphicData uri="http://schemas.openxmlformats.org/drawingml/2006/table">
            <a:tbl>
              <a:tblPr firstRow="1" firstCol="1" bandRow="1"/>
              <a:tblGrid>
                <a:gridCol w="314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91440" marR="0" indent="914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4550" algn="l"/>
                        </a:tabLs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46050" marT="273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6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2.11  HP2020 CKD-11.3 Increase the proportion of adult hemodialysis patients who use arteriovenous fistulas or have a maturing fistula as the primary mode of vascular access at the start of renal replacement therapy: Target 34.5%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57294"/>
              </p:ext>
            </p:extLst>
          </p:nvPr>
        </p:nvGraphicFramePr>
        <p:xfrm>
          <a:off x="1151572" y="1676400"/>
          <a:ext cx="6840855" cy="3513582"/>
        </p:xfrm>
        <a:graphic>
          <a:graphicData uri="http://schemas.openxmlformats.org/drawingml/2006/table">
            <a:tbl>
              <a:tblPr firstRow="1" firstCol="1" bandRow="1"/>
              <a:tblGrid>
                <a:gridCol w="176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28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</a:t>
            </a:r>
            <a:r>
              <a:rPr lang="en-US" sz="2600" b="1" baseline="30000" dirty="0" smtClean="0"/>
              <a:t>Table </a:t>
            </a:r>
            <a:r>
              <a:rPr lang="en-US" sz="2600" b="1" baseline="30000" dirty="0"/>
              <a:t>2.1 HP2020 CKD-3 Increase the proportion of hospital patients who incurred acute kidney injury who have follow-up renal evaluation in 6 months post discharge: Target 12.2% </a:t>
            </a:r>
            <a:r>
              <a:rPr lang="en-US" sz="2600" b="1" dirty="0" smtClean="0"/>
              <a:t>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</a:t>
            </a:r>
            <a:r>
              <a:rPr lang="en-US" i="1" baseline="30000" dirty="0" smtClean="0"/>
              <a:t>Source: Special </a:t>
            </a:r>
            <a:r>
              <a:rPr lang="en-US" i="1" baseline="30000" dirty="0"/>
              <a:t>analyses, Medicare 5 percent sample. Medicare patients aged 65 &amp; older with a hospitalized AKI event in a given year. Abbreviation: CKD, chronic kidney disease</a:t>
            </a:r>
            <a:r>
              <a:rPr lang="en-US" i="1" baseline="30000" dirty="0" smtClean="0"/>
              <a:t>.</a:t>
            </a:r>
            <a:endParaRPr lang="en-US" i="1" baseline="30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44376"/>
              </p:ext>
            </p:extLst>
          </p:nvPr>
        </p:nvGraphicFramePr>
        <p:xfrm>
          <a:off x="1171575" y="1524000"/>
          <a:ext cx="6905625" cy="3592068"/>
        </p:xfrm>
        <a:graphic>
          <a:graphicData uri="http://schemas.openxmlformats.org/drawingml/2006/table">
            <a:tbl>
              <a:tblPr firstRow="1" firstCol="1" bandRow="1"/>
              <a:tblGrid>
                <a:gridCol w="132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8890" marB="88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74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599176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hemodialysis patients aged 18 &amp; older. Abbreviations: CKD, chronic kidney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2.11  HP2020 CKD-11.3 Increase the proportion of adult hemodialysis patients who use arteriovenous fistulas or have a maturing fistula as the primary mode of vascular access at the start of renal replacement therapy: Target 34.5%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08470"/>
              </p:ext>
            </p:extLst>
          </p:nvPr>
        </p:nvGraphicFramePr>
        <p:xfrm>
          <a:off x="1143000" y="1752600"/>
          <a:ext cx="6840855" cy="3084576"/>
        </p:xfrm>
        <a:graphic>
          <a:graphicData uri="http://schemas.openxmlformats.org/drawingml/2006/table">
            <a:tbl>
              <a:tblPr firstRow="1" firstCol="1" bandRow="1"/>
              <a:tblGrid>
                <a:gridCol w="176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2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460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5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2.12  HP2020 CKD-12 Increase the proportion of dialysis patients waitlisted and/or receiving a kidney transplant from a deceased donor within 1 year of end-stage renal disease (ESRD) start (among patients under 70 years of age): Target 18.4% of dialysis patients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6067496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93363"/>
              </p:ext>
            </p:extLst>
          </p:nvPr>
        </p:nvGraphicFramePr>
        <p:xfrm>
          <a:off x="1109665" y="1447800"/>
          <a:ext cx="6924670" cy="4470273"/>
        </p:xfrm>
        <a:graphic>
          <a:graphicData uri="http://schemas.openxmlformats.org/drawingml/2006/table">
            <a:tbl>
              <a:tblPr firstRow="1" firstCol="1" bandRow="1"/>
              <a:tblGrid>
                <a:gridCol w="1062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2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ESRD patients younger than 70. Abbreviations: CKD, chronic kidney disease; ESRD, end-stage renal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2.12  HP2020 CKD-12 Increase the proportion of dialysis patients waitlisted and/or receiving a kidney transplant from a deceased donor within 1 year of end-stage renal disease (ESRD) start (among patients under 70 years of age): Target 18.4% of dialysis patients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63706"/>
              </p:ext>
            </p:extLst>
          </p:nvPr>
        </p:nvGraphicFramePr>
        <p:xfrm>
          <a:off x="1152530" y="1635252"/>
          <a:ext cx="692467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062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45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10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8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2.13 HP2020 CKD-13.1 Increase the proportion of patients receiving a kidney transplant within 3 years of end-stage renal disease (ESRD): Target 19.7%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35853"/>
              </p:ext>
            </p:extLst>
          </p:nvPr>
        </p:nvGraphicFramePr>
        <p:xfrm>
          <a:off x="914400" y="1511046"/>
          <a:ext cx="7391399" cy="3899154"/>
        </p:xfrm>
        <a:graphic>
          <a:graphicData uri="http://schemas.openxmlformats.org/drawingml/2006/table">
            <a:tbl>
              <a:tblPr firstRow="1" firstCol="1" bandRow="1"/>
              <a:tblGrid>
                <a:gridCol w="1300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09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4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ESRD patients younger than 70. Abbreviations: CKD, chronic kidney disease; ESRD, end-stage renal disease.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40118"/>
              </p:ext>
            </p:extLst>
          </p:nvPr>
        </p:nvGraphicFramePr>
        <p:xfrm>
          <a:off x="914400" y="1524000"/>
          <a:ext cx="7385998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299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47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2.13 HP2020 CKD-13.1 Increase the proportion of patients receiving a kidney transplant within 3 years of end-stage renal disease (ESRD): Target 19.7%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Figure 2.2 HP2020 CKD-13.1 Geographic distribution of the adjusted proportion of patients receiving a kidney transplant within 3 years of end-stage renal disease (ESRD), by state, in the U.S. population, 2011: Target 19.7%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ESRD patients younger than 70. Adjusted for age, sex, and race. Alaska, Hawaii, and Wyoming are not reported due to small sample size. Abbreviations: CKD, chronic kidney disease. </a:t>
            </a:r>
          </a:p>
        </p:txBody>
      </p:sp>
      <p:pic>
        <p:nvPicPr>
          <p:cNvPr id="2050" name="Picture 2" descr="G:\Analysis\ADR\2016\Chapter\ESRD\c02_HP2020\Figures_Tables\Most_Current\v2_c02_HP2020_f13_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237" y="1679444"/>
            <a:ext cx="6763526" cy="349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4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2.14  HP2020 CKD-13.2 Increase the proportion of patients who receive a preemptive transplant at the start of end-stage renal disease (ESRD): No applicable target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940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0364"/>
              </p:ext>
            </p:extLst>
          </p:nvPr>
        </p:nvGraphicFramePr>
        <p:xfrm>
          <a:off x="1057998" y="1123930"/>
          <a:ext cx="7028004" cy="4616650"/>
        </p:xfrm>
        <a:graphic>
          <a:graphicData uri="http://schemas.openxmlformats.org/drawingml/2006/table">
            <a:tbl>
              <a:tblPr firstRow="1" firstCol="1" bandRow="1"/>
              <a:tblGrid>
                <a:gridCol w="1063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603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61354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3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1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5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3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11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23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747" marR="124499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4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135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23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0" marR="178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74" marR="12449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4" marR="6656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4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ESRD patients younger than 70. *Values for cells with 10 or fewer patients are suppressed. Abbreviations: CKD, chronic kidney disease; ESRD, end-stage renal disease.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2.14  HP2020 CKD-13.2 Increase the proportion of patients who receive a preemptive transplant at the start of end-stage renal disease (ESRD): No applicable target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17807"/>
              </p:ext>
            </p:extLst>
          </p:nvPr>
        </p:nvGraphicFramePr>
        <p:xfrm>
          <a:off x="838200" y="1600200"/>
          <a:ext cx="743490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112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07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65-69</a:t>
                      </a:r>
                    </a:p>
                  </a:txBody>
                  <a:tcPr marL="0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2.15  HP2020 CKD-14.1 Reduce the total number of deaths for persons on dialysis: Target 190.0 deaths per 1,000 patient years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940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90471"/>
              </p:ext>
            </p:extLst>
          </p:nvPr>
        </p:nvGraphicFramePr>
        <p:xfrm>
          <a:off x="990600" y="1143000"/>
          <a:ext cx="7315198" cy="4602158"/>
        </p:xfrm>
        <a:graphic>
          <a:graphicData uri="http://schemas.openxmlformats.org/drawingml/2006/table">
            <a:tbl>
              <a:tblPr firstRow="1" firstCol="1" bandRow="1"/>
              <a:tblGrid>
                <a:gridCol w="1390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8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34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56724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2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72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72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08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29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98" marR="6239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4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7912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ESRD patients younger than 70. Abbreviations: CKD, chronic kidney disease; ESRD, end-stage renal disease.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2.15  HP2020 CKD-14.1 Reduce the total number of deaths for persons on dialysis: Target 190.0 deaths per 1,000 patient years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227752"/>
              </p:ext>
            </p:extLst>
          </p:nvPr>
        </p:nvGraphicFramePr>
        <p:xfrm>
          <a:off x="914400" y="1524000"/>
          <a:ext cx="7467602" cy="3660648"/>
        </p:xfrm>
        <a:graphic>
          <a:graphicData uri="http://schemas.openxmlformats.org/drawingml/2006/table">
            <a:tbl>
              <a:tblPr firstRow="1" firstCol="1" bandRow="1"/>
              <a:tblGrid>
                <a:gridCol w="1419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6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3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</a:t>
            </a:r>
            <a:r>
              <a:rPr lang="en-US" sz="2600" b="1" baseline="30000" dirty="0" smtClean="0"/>
              <a:t>Table 2.2 HP2020 </a:t>
            </a:r>
            <a:r>
              <a:rPr lang="en-US" sz="2600" b="1" baseline="30000" dirty="0"/>
              <a:t>D-12 Increase the proportion of persons with diagnosed diabetes who obtain an annual urinary </a:t>
            </a:r>
            <a:r>
              <a:rPr lang="en-US" sz="2600" b="1" baseline="30000" dirty="0" err="1"/>
              <a:t>microalbumin</a:t>
            </a:r>
            <a:r>
              <a:rPr lang="en-US" sz="2600" b="1" baseline="30000" dirty="0"/>
              <a:t> measurement: Target 37.0%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 percent sample. Medicare patients with diabetes mellitus, aged 65 &amp; older. Abbreviations: D, diabetes mellitus.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00966"/>
              </p:ext>
            </p:extLst>
          </p:nvPr>
        </p:nvGraphicFramePr>
        <p:xfrm>
          <a:off x="1066800" y="1296924"/>
          <a:ext cx="7086597" cy="3884676"/>
        </p:xfrm>
        <a:graphic>
          <a:graphicData uri="http://schemas.openxmlformats.org/drawingml/2006/table">
            <a:tbl>
              <a:tblPr firstRow="1" firstCol="1" bandRow="1"/>
              <a:tblGrid>
                <a:gridCol w="105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07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187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2.16  HP2020 CKD-14.2 Reduce the number of deaths in dialysis patients within the first 3 months of initiation of renal replacement therapy: Target 328.7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38626"/>
              </p:ext>
            </p:extLst>
          </p:nvPr>
        </p:nvGraphicFramePr>
        <p:xfrm>
          <a:off x="957265" y="1437132"/>
          <a:ext cx="7229470" cy="4049268"/>
        </p:xfrm>
        <a:graphic>
          <a:graphicData uri="http://schemas.openxmlformats.org/drawingml/2006/table">
            <a:tbl>
              <a:tblPr firstRow="1" firstCol="1" bandRow="1"/>
              <a:tblGrid>
                <a:gridCol w="119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Incident dialysis patients, unadjusted. “.” Zero values in this cell; *Values for cells with 10 or fewer patients are suppressed. Abbreviations: CKD, chronic kidney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81000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2.16  HP2020 CKD-14.2 Reduce the number of deaths in dialysis patients within the first 3 months of initiation of renal replacement therapy: Target 328.7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02497"/>
              </p:ext>
            </p:extLst>
          </p:nvPr>
        </p:nvGraphicFramePr>
        <p:xfrm>
          <a:off x="923930" y="1444752"/>
          <a:ext cx="7229470" cy="3813048"/>
        </p:xfrm>
        <a:graphic>
          <a:graphicData uri="http://schemas.openxmlformats.org/drawingml/2006/table">
            <a:tbl>
              <a:tblPr firstRow="1" firstCol="1" bandRow="1"/>
              <a:tblGrid>
                <a:gridCol w="119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04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2.17  HP2020 CKD-14.3 Reduce the number of cardiovascular deaths for persons on dialysis: Target 80.9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940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931770"/>
              </p:ext>
            </p:extLst>
          </p:nvPr>
        </p:nvGraphicFramePr>
        <p:xfrm>
          <a:off x="1143000" y="1265240"/>
          <a:ext cx="7009219" cy="4734540"/>
        </p:xfrm>
        <a:graphic>
          <a:graphicData uri="http://schemas.openxmlformats.org/drawingml/2006/table">
            <a:tbl>
              <a:tblPr firstRow="1" firstCol="1" bandRow="1"/>
              <a:tblGrid>
                <a:gridCol w="1022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71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496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22924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66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5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66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5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 only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372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466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17342" marR="1734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771" marR="430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85" marR="6458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dialysis patients; unadjusted. *Values for cells with 10 or fewer patients are suppressed. Abbreviations: CKD, chronic kidney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2.17  HP2020 CKD-14.3 Reduce the number of cardiovascular deaths for persons on dialysis: Target 80.9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98974"/>
              </p:ext>
            </p:extLst>
          </p:nvPr>
        </p:nvGraphicFramePr>
        <p:xfrm>
          <a:off x="1143000" y="1371600"/>
          <a:ext cx="6952613" cy="3813048"/>
        </p:xfrm>
        <a:graphic>
          <a:graphicData uri="http://schemas.openxmlformats.org/drawingml/2006/table">
            <a:tbl>
              <a:tblPr firstRow="1" firstCol="1" bandRow="1"/>
              <a:tblGrid>
                <a:gridCol w="102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31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4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2.18  HP2020 CKD-14.4 Reduce the total number of deaths for persons with a functioning kidney transplant: Target 29.3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625332"/>
              </p:ext>
            </p:extLst>
          </p:nvPr>
        </p:nvGraphicFramePr>
        <p:xfrm>
          <a:off x="990600" y="1447800"/>
          <a:ext cx="7238998" cy="4049268"/>
        </p:xfrm>
        <a:graphic>
          <a:graphicData uri="http://schemas.openxmlformats.org/drawingml/2006/table">
            <a:tbl>
              <a:tblPr firstRow="1" firstCol="1" bandRow="1"/>
              <a:tblGrid>
                <a:gridCol w="120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transplant patients, unadjusted. *Values for cells with 10 or fewer patients are suppressed. Abbreviations: CKD, chronic kidney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2.18  HP2020 CKD-14.4 Reduce the total number of deaths for persons with a functioning kidney transplant: Target 29.3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53946"/>
              </p:ext>
            </p:extLst>
          </p:nvPr>
        </p:nvGraphicFramePr>
        <p:xfrm>
          <a:off x="952501" y="1447800"/>
          <a:ext cx="7238998" cy="3813048"/>
        </p:xfrm>
        <a:graphic>
          <a:graphicData uri="http://schemas.openxmlformats.org/drawingml/2006/table">
            <a:tbl>
              <a:tblPr firstRow="1" firstCol="1" bandRow="1"/>
              <a:tblGrid>
                <a:gridCol w="120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Table </a:t>
            </a:r>
            <a:r>
              <a:rPr lang="en-US" sz="2600" b="1" baseline="30000" dirty="0"/>
              <a:t>2.19  HP2020 CKD-14.5 Reduce the number of cardiovascular deaths in persons with a functioning kidney transplant: Target 4.5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7912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21239"/>
              </p:ext>
            </p:extLst>
          </p:nvPr>
        </p:nvGraphicFramePr>
        <p:xfrm>
          <a:off x="1133792" y="1524000"/>
          <a:ext cx="6876415" cy="3856482"/>
        </p:xfrm>
        <a:graphic>
          <a:graphicData uri="http://schemas.openxmlformats.org/drawingml/2006/table">
            <a:tbl>
              <a:tblPr firstRow="1" firstCol="1" bandRow="1"/>
              <a:tblGrid>
                <a:gridCol w="135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Database. Period prevalent transplant patients, unadjusted. “.” Zero values in this cell; *Values for cells with 10 or fewer patients are suppressed. Abbreviations: CKD, chronic kidney disease.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Table </a:t>
            </a:r>
            <a:r>
              <a:rPr lang="en-US" sz="2600" b="1" baseline="30000" dirty="0"/>
              <a:t>2.19  HP2020 CKD-14.5 Reduce the number of cardiovascular deaths in persons with a functioning kidney transplant: Target 4.5 deaths per 1,000 patient years at risk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263956"/>
              </p:ext>
            </p:extLst>
          </p:nvPr>
        </p:nvGraphicFramePr>
        <p:xfrm>
          <a:off x="1133792" y="1524000"/>
          <a:ext cx="6876415" cy="3813048"/>
        </p:xfrm>
        <a:graphic>
          <a:graphicData uri="http://schemas.openxmlformats.org/drawingml/2006/table">
            <a:tbl>
              <a:tblPr firstRow="1" firstCol="1" bandRow="1"/>
              <a:tblGrid>
                <a:gridCol w="135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2.3  HP2020 CKD-4.1 Increase the proportion of persons with chronic kidney disease who receive medical evaluation with serum creatinine, lipids, and microalbuminuria: Target 28.3%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 percent sample. Medicare patients aged 65 &amp; older with CKD. Abbreviations: CKD, chronic kidney disease.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67680"/>
              </p:ext>
            </p:extLst>
          </p:nvPr>
        </p:nvGraphicFramePr>
        <p:xfrm>
          <a:off x="990600" y="1295400"/>
          <a:ext cx="7162804" cy="3884676"/>
        </p:xfrm>
        <a:graphic>
          <a:graphicData uri="http://schemas.openxmlformats.org/drawingml/2006/table">
            <a:tbl>
              <a:tblPr firstRow="1" firstCol="1" bandRow="1"/>
              <a:tblGrid>
                <a:gridCol w="106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3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  Table 2.4  HP2020 CKD-4.2 Increase the proportion of persons with type 1 or type 2 diabetes and chronic kidney disease who receive medical evaluation with serum creatinine, microalbuminuria, A1c, lipids, and eye examinations: Target 25.3%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638800"/>
            <a:ext cx="7781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 percent sample. Medicare patients aged 65 &amp; older with CKD &amp; diabetes mellitus. Abbreviations: CKD, chronic kidney disease; A1c, glycosylated hemoglobin.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11449"/>
              </p:ext>
            </p:extLst>
          </p:nvPr>
        </p:nvGraphicFramePr>
        <p:xfrm>
          <a:off x="990596" y="1447800"/>
          <a:ext cx="7162804" cy="3891915"/>
        </p:xfrm>
        <a:graphic>
          <a:graphicData uri="http://schemas.openxmlformats.org/drawingml/2006/table">
            <a:tbl>
              <a:tblPr firstRow="1" firstCol="1" bandRow="1"/>
              <a:tblGrid>
                <a:gridCol w="106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53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0985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 or Latino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282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4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2.5  HP2020 CKD-8 Reduce the rate of new cases of end-stage renal disease (ESRD): Target 344.3 new cases per million population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8674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41259"/>
              </p:ext>
            </p:extLst>
          </p:nvPr>
        </p:nvGraphicFramePr>
        <p:xfrm>
          <a:off x="1052514" y="1219200"/>
          <a:ext cx="7038972" cy="4280154"/>
        </p:xfrm>
        <a:graphic>
          <a:graphicData uri="http://schemas.openxmlformats.org/drawingml/2006/table">
            <a:tbl>
              <a:tblPr firstRow="1" firstCol="1" bandRow="1"/>
              <a:tblGrid>
                <a:gridCol w="116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Islander~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3432.2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3554.6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2205.3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2369.2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6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0018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2.5  HP2020 CKD-8 Reduce the rate of new cases of end-stage renal disease (ESRD): Target 344.3 new cases per million population 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6275" y="5334000"/>
            <a:ext cx="77819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 and CDC Bridged Race </a:t>
            </a:r>
            <a:r>
              <a:rPr lang="en-US" i="1" baseline="30000" dirty="0" err="1"/>
              <a:t>Intercensal</a:t>
            </a:r>
            <a:r>
              <a:rPr lang="en-US" i="1" baseline="30000" dirty="0"/>
              <a:t> Estimates Dataset, Incident ESRD patients. Rates adjusted for: overall, age/sex/race; rates by age adjusted for sex/race; rates by sex adjusted for age/race; rates by race/ethnicity adjusted for age/sex. Reference: 2012 patients. “.” Zero values in this cell. ~Estimate shown is imprecise due to small sample size and may be unstable over time. Abbreviations: CDC, Centers for Disease Control and Prevention; CKD, chronic kidney disease; ESRD, end-stage renal disease.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943813"/>
              </p:ext>
            </p:extLst>
          </p:nvPr>
        </p:nvGraphicFramePr>
        <p:xfrm>
          <a:off x="1066800" y="1295400"/>
          <a:ext cx="7038972" cy="3687318"/>
        </p:xfrm>
        <a:graphic>
          <a:graphicData uri="http://schemas.openxmlformats.org/drawingml/2006/table">
            <a:tbl>
              <a:tblPr firstRow="1" firstCol="1" bandRow="1"/>
              <a:tblGrid>
                <a:gridCol w="116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3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9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463.5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469.7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469.3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477.0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483.1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493.9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486.5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483.6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488.5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480.4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463.5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469.7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469.3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477.0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327.0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323.6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324.6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317.1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317.3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322.1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314.7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308.9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310.2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302.4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327.0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323.6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324.6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317.1</a:t>
                      </a:r>
                      <a:endParaRPr lang="en-US" sz="1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38100" marR="381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614.8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611.1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386.1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1655.0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1696.5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1427.1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1478.9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1363.0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1235.1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 smtClean="0"/>
              <a:t>Table </a:t>
            </a:r>
            <a:r>
              <a:rPr lang="en-US" sz="2600" b="1" baseline="30000" dirty="0"/>
              <a:t>2.6  HP2020 CKD-9.1 Reduce kidney failure (or end-stage renal disease, ESRD) due to diabetes: Target 150.6 per million population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943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 smtClean="0"/>
              <a:t>(Continued on next slide)</a:t>
            </a:r>
            <a:endParaRPr lang="en-US" sz="1400" i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93681"/>
              </p:ext>
            </p:extLst>
          </p:nvPr>
        </p:nvGraphicFramePr>
        <p:xfrm>
          <a:off x="914400" y="1143000"/>
          <a:ext cx="7350080" cy="4635923"/>
        </p:xfrm>
        <a:graphic>
          <a:graphicData uri="http://schemas.openxmlformats.org/drawingml/2006/table">
            <a:tbl>
              <a:tblPr firstRow="1" firstCol="1" bandRow="1"/>
              <a:tblGrid>
                <a:gridCol w="131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2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5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2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2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25583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1" marR="84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050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1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Indian or Alaska Native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347.6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Hawaiian or Pacific Islander~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1990.6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1740.0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1499.4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1528.7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1662.9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0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470.8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923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or more races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050">
                <a:tc gridSpan="2"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Ethnicity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Hispanic/Latino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366.6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164.3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9150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Black/African American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485.8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464.4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818">
                <a:tc gridSpan="2"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Non-Hispanic White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7" marR="6511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4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625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baseline="30000" dirty="0"/>
              <a:t>Table 2.6  HP2020 CKD-9.1 Reduce kidney failure (or end-stage renal disease, ESRD) due to diabetes: Target 150.6 per million population</a:t>
            </a:r>
            <a:endParaRPr lang="en-US" sz="2600" b="1" baseline="30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895600" y="6477000"/>
            <a:ext cx="3505200" cy="304800"/>
          </a:xfrm>
        </p:spPr>
        <p:txBody>
          <a:bodyPr/>
          <a:lstStyle/>
          <a:p>
            <a:r>
              <a:rPr lang="en-US" dirty="0"/>
              <a:t>2016 Annual Data Report, Vol </a:t>
            </a:r>
            <a:r>
              <a:rPr lang="en-US" dirty="0" smtClean="0"/>
              <a:t>2, ESRD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1" y="5486400"/>
            <a:ext cx="8229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USRDS ESRD Database and CDC Bridged Race </a:t>
            </a:r>
            <a:r>
              <a:rPr lang="en-US" i="1" baseline="30000" dirty="0" err="1"/>
              <a:t>Intercensal</a:t>
            </a:r>
            <a:r>
              <a:rPr lang="en-US" i="1" baseline="30000" dirty="0"/>
              <a:t> Estimates Dataset, Incident ESRD patients. Adjusted for age/sex/race; reference: 2012. “.” Zero values in this cell. *Values for cells with 10 or fewer patients are suppressed.  ~Estimate shown is imprecise due to small sample size and may be unstable over time.  Abbreviations: CDC, Centers for Disease Control and Prevention; CKD, chronic kidney disease; ESRD, end-stage renal disease.</a:t>
            </a:r>
          </a:p>
        </p:txBody>
      </p:sp>
      <p:graphicFrame>
        <p:nvGraphicFramePr>
          <p:cNvPr id="1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106696"/>
              </p:ext>
            </p:extLst>
          </p:nvPr>
        </p:nvGraphicFramePr>
        <p:xfrm>
          <a:off x="1004892" y="1219200"/>
          <a:ext cx="7300912" cy="4038602"/>
        </p:xfrm>
        <a:graphic>
          <a:graphicData uri="http://schemas.openxmlformats.org/drawingml/2006/table">
            <a:tbl>
              <a:tblPr firstRow="1" firstCol="1" bandRow="1"/>
              <a:tblGrid>
                <a:gridCol w="132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0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68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12558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196.5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0-4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12-17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18-44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25-44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343.5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333.1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328.7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323.2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307.8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306.4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294.7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45-54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55-64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495.9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470.7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461.7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432.8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414.1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380.0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377.5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679.8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690.3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691.3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706.5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690.9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673.5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672.8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647.0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736.2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729.1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723.1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711.2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725.3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697.4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677.2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668.2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631.7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612.1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620.0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650.9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683.8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676.0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716.8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699.6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719.4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691.2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646.6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664.3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658.8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55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85+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275.2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345.7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328.9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359.8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366.8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376.3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358.0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349.2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331.9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332.5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18" marR="5931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3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260</TotalTime>
  <Words>9181</Words>
  <Application>Microsoft Office PowerPoint</Application>
  <PresentationFormat>On-screen Show (4:3)</PresentationFormat>
  <Paragraphs>7277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SimSun</vt:lpstr>
      <vt:lpstr>Arial</vt:lpstr>
      <vt:lpstr>Calibri</vt:lpstr>
      <vt:lpstr>Candara</vt:lpstr>
      <vt:lpstr>Constantia</vt:lpstr>
      <vt:lpstr>Times New Roman</vt:lpstr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Dongyu Wang</cp:lastModifiedBy>
  <cp:revision>97</cp:revision>
  <dcterms:created xsi:type="dcterms:W3CDTF">2014-11-10T19:37:45Z</dcterms:created>
  <dcterms:modified xsi:type="dcterms:W3CDTF">2017-01-13T16:02:31Z</dcterms:modified>
</cp:coreProperties>
</file>