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58" r:id="rId4"/>
    <p:sldId id="260" r:id="rId5"/>
    <p:sldId id="259" r:id="rId6"/>
    <p:sldId id="261" r:id="rId7"/>
    <p:sldId id="288" r:id="rId8"/>
    <p:sldId id="263" r:id="rId9"/>
    <p:sldId id="262" r:id="rId10"/>
    <p:sldId id="264" r:id="rId11"/>
    <p:sldId id="289" r:id="rId12"/>
    <p:sldId id="290" r:id="rId13"/>
    <p:sldId id="291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92" r:id="rId24"/>
    <p:sldId id="293" r:id="rId25"/>
    <p:sldId id="294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6E62"/>
    <a:srgbClr val="367CA8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-19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311" y="620237"/>
            <a:ext cx="3149378" cy="105616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914400" y="3427274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ndara" panose="020E0502030303020204" pitchFamily="34" charset="0"/>
              </a:rPr>
              <a:t>Chapter 2: Healthy People 2020</a:t>
            </a:r>
            <a:endParaRPr lang="en-US" sz="3600" b="1" dirty="0">
              <a:latin typeface="Candara" panose="020E0502030303020204" pitchFamily="34" charset="0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714374" y="21336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1C6E62"/>
                </a:solidFill>
                <a:latin typeface="Constantia" panose="02030602050306030303" pitchFamily="18" charset="0"/>
              </a:rPr>
              <a:t>2016 </a:t>
            </a:r>
            <a:r>
              <a:rPr lang="en-US" sz="2400" b="1" cap="small" baseline="0" dirty="0" smtClean="0">
                <a:solidFill>
                  <a:srgbClr val="1C6E62"/>
                </a:solidFill>
                <a:latin typeface="Constantia" panose="02030602050306030303" pitchFamily="18" charset="0"/>
              </a:rPr>
              <a:t>Annual Data Report</a:t>
            </a:r>
          </a:p>
          <a:p>
            <a:pPr algn="ctr"/>
            <a:r>
              <a:rPr lang="en-US" sz="2400" b="1" cap="small" baseline="0" dirty="0" smtClean="0">
                <a:solidFill>
                  <a:srgbClr val="1C6E62"/>
                </a:solidFill>
                <a:latin typeface="Constantia" panose="02030602050306030303" pitchFamily="18" charset="0"/>
              </a:rPr>
              <a:t>Volume 2: End-Stage Renal Disease</a:t>
            </a:r>
            <a:endParaRPr lang="en-US" sz="2400" b="1" cap="small" baseline="0" dirty="0">
              <a:solidFill>
                <a:srgbClr val="1C6E62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2, ESRD, Ch 1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2, ESRD, Ch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2, ESRD, Ch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2, ESRD, Ch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696200" y="6507480"/>
            <a:ext cx="914400" cy="274320"/>
          </a:xfrm>
        </p:spPr>
        <p:txBody>
          <a:bodyPr/>
          <a:lstStyle>
            <a:lvl1pPr>
              <a:defRPr b="1"/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2, ESRD, Ch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1C6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0208" y="6477000"/>
            <a:ext cx="24384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2016 Annual Data Report, Vol 2, ESRD, Ch 1 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97"/>
          <a:stretch/>
        </p:blipFill>
        <p:spPr>
          <a:xfrm>
            <a:off x="0" y="6409944"/>
            <a:ext cx="1316207" cy="457200"/>
          </a:xfrm>
          <a:prstGeom prst="rect">
            <a:avLst/>
          </a:prstGeom>
          <a:effectLst>
            <a:outerShdw blurRad="50800" dist="38100" dir="162000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2" r:id="rId5"/>
    <p:sldLayoutId id="2147483663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  Table 2.7  HP2020 CKD-9.2 Reduce kidney failure (or end-stage renal disease, ESRD)due to diabetes among persons with diabetes: Target 2,380.5 per million population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58674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(Continued on next slide)</a:t>
            </a:r>
            <a:endParaRPr lang="en-US" sz="1400" i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954053"/>
              </p:ext>
            </p:extLst>
          </p:nvPr>
        </p:nvGraphicFramePr>
        <p:xfrm>
          <a:off x="1195705" y="1371219"/>
          <a:ext cx="6881495" cy="3886581"/>
        </p:xfrm>
        <a:graphic>
          <a:graphicData uri="http://schemas.openxmlformats.org/drawingml/2006/table">
            <a:tbl>
              <a:tblPr firstRow="1" firstCol="1" bandRow="1"/>
              <a:tblGrid>
                <a:gridCol w="2460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3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30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2616</a:t>
                      </a:r>
                    </a:p>
                  </a:txBody>
                  <a:tcPr marL="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2486</a:t>
                      </a:r>
                    </a:p>
                  </a:txBody>
                  <a:tcPr marL="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2401</a:t>
                      </a:r>
                    </a:p>
                  </a:txBody>
                  <a:tcPr marL="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2344</a:t>
                      </a:r>
                    </a:p>
                  </a:txBody>
                  <a:tcPr marL="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2271</a:t>
                      </a:r>
                    </a:p>
                  </a:txBody>
                  <a:tcPr marL="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2260</a:t>
                      </a:r>
                    </a:p>
                  </a:txBody>
                  <a:tcPr marL="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2289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2282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4572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4572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4572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4572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4572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4572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2559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2926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2931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2594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2246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2286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1729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2067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2185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2207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2106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2070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2159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2303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2268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Pacific Islander~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4476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4335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4242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3978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3820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3696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3569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3531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2276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2138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2047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2025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1971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1979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2033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610</a:t>
                      </a:r>
                    </a:p>
                  </a:txBody>
                  <a:tcPr marL="0" marR="36830" marT="27305" marB="889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553</a:t>
                      </a:r>
                    </a:p>
                  </a:txBody>
                  <a:tcPr marL="0" marR="36830" marT="27305" marB="889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517</a:t>
                      </a:r>
                    </a:p>
                  </a:txBody>
                  <a:tcPr marL="0" marR="36830" marT="27305" marB="889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0" marR="36830" marT="27305" marB="889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463</a:t>
                      </a:r>
                    </a:p>
                  </a:txBody>
                  <a:tcPr marL="0" marR="36830" marT="27305" marB="889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49</a:t>
                      </a:r>
                    </a:p>
                  </a:txBody>
                  <a:tcPr marL="0" marR="36830" marT="27305" marB="889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Hispanic/Latino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3313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3177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2960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2898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2900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2799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2786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2666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2518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2391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2321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2261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2179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2172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2205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2210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Black/African American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4686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4528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4473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4191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4057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3901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3757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3738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White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2049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1899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1822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1799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1729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1759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1821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1841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2927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2744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2621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2541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2521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2534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2598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2594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2327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2235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2177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2139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1987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1983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1966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58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  Table 2.7  HP2020 CKD-9.2 Reduce kidney failure (or end-stage renal disease, ESRD)due to diabetes among persons with diabetes: Target 2,380.5 per million population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14375" y="5486400"/>
            <a:ext cx="77819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 and CDC Bridged Race </a:t>
            </a:r>
            <a:r>
              <a:rPr lang="en-US" i="1" baseline="30000" dirty="0" err="1"/>
              <a:t>Intercensal</a:t>
            </a:r>
            <a:r>
              <a:rPr lang="en-US" i="1" baseline="30000" dirty="0"/>
              <a:t> Estimates Dataset, Incident ESRD patients. Adjusted for age/sex/race; Ref: 2012. National Health Interview Survey 2006–2015 used to estimate diabetes mellitus prevalence. “.” Zero values in this cell; *Values for cells with 10 or fewer patients are suppressed. Abbreviations: CDC, Centers for Disease Control and Prevention; CKD, chronic kidney disease; ESRD, end-stage renal disease; Ref, reference.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718040"/>
              </p:ext>
            </p:extLst>
          </p:nvPr>
        </p:nvGraphicFramePr>
        <p:xfrm>
          <a:off x="1195705" y="1371600"/>
          <a:ext cx="6881495" cy="3657600"/>
        </p:xfrm>
        <a:graphic>
          <a:graphicData uri="http://schemas.openxmlformats.org/drawingml/2006/table">
            <a:tbl>
              <a:tblPr firstRow="1" firstCol="1" bandRow="1"/>
              <a:tblGrid>
                <a:gridCol w="2460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3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30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1613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1531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1507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1461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1557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1511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1557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1700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268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285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290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334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294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1748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1677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1642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1578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1665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1646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1709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1885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2377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2257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2195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2134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2068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2111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2120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2122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1846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1854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1864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1875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1883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1954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1953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2643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2571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2436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2308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2179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2252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2219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2219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3101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2939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2800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2720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2574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2503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2551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2476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3186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2990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2894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2771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2619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2559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2616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2535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3351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3156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2934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2873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2799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2717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2848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2741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1946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2073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1976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2073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1765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1696</a:t>
                      </a: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1505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1502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73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  Table 2.8  HP2020 CKD-10 Increase the proportion of chronic kidney disease patients receiving care from a nephrologist at least 12 months before the start of renal replacement therapy: Target 29.8%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58674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(Continued on next slide)</a:t>
            </a:r>
            <a:endParaRPr lang="en-US" sz="1400" i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932014"/>
              </p:ext>
            </p:extLst>
          </p:nvPr>
        </p:nvGraphicFramePr>
        <p:xfrm>
          <a:off x="1138554" y="1524000"/>
          <a:ext cx="7091046" cy="3674237"/>
        </p:xfrm>
        <a:graphic>
          <a:graphicData uri="http://schemas.openxmlformats.org/drawingml/2006/table">
            <a:tbl>
              <a:tblPr firstRow="1" firstCol="1" bandRow="1"/>
              <a:tblGrid>
                <a:gridCol w="252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8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90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90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90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90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90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90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47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889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Pacific Islander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Hispanic/Latino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Black/African American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White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825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14375" y="5486400"/>
            <a:ext cx="7781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 smtClean="0"/>
              <a:t>Data </a:t>
            </a:r>
            <a:r>
              <a:rPr lang="en-US" i="1" baseline="30000" dirty="0"/>
              <a:t>Source: Special analyses, USRDS ESRD Database. </a:t>
            </a:r>
            <a:r>
              <a:rPr lang="en-US" i="1" baseline="30000"/>
              <a:t>Incident </a:t>
            </a:r>
            <a:r>
              <a:rPr lang="en-US" i="1" baseline="30000" smtClean="0"/>
              <a:t>patients </a:t>
            </a:r>
            <a:r>
              <a:rPr lang="en-US" i="1" baseline="30000" dirty="0"/>
              <a:t>with a valid ESRD Medical Evidence CMS 2728 form; nephrologist care determined from Medical Evidence form. Abbreviations:  CMS, Centers for Medicare and Medicaid Services; CKD, chronic kidney disease; ESRD, end-stage renal disease.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381000"/>
            <a:ext cx="84582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  Table 2.8  HP2020 CKD-10 Increase the proportion of chronic kidney disease patients receiving care from a nephrologist at least 12 months before the start of renal replacement therapy: Target 29.8%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590889"/>
              </p:ext>
            </p:extLst>
          </p:nvPr>
        </p:nvGraphicFramePr>
        <p:xfrm>
          <a:off x="1171892" y="1488567"/>
          <a:ext cx="6981506" cy="3424047"/>
        </p:xfrm>
        <a:graphic>
          <a:graphicData uri="http://schemas.openxmlformats.org/drawingml/2006/table">
            <a:tbl>
              <a:tblPr firstRow="1" firstCol="1" bandRow="1"/>
              <a:tblGrid>
                <a:gridCol w="2488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1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19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1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19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19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19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8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889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+mn-lt"/>
                        </a:rPr>
                        <a:t>42.7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+mn-lt"/>
                        </a:rPr>
                        <a:t>24.7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+mn-lt"/>
                        </a:rPr>
                        <a:t>52.4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+mn-lt"/>
                        </a:rPr>
                        <a:t>47.1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+mn-lt"/>
                        </a:rPr>
                        <a:t>29.3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+mn-lt"/>
                        </a:rPr>
                        <a:t>30.1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+mn-lt"/>
                        </a:rPr>
                        <a:t>29.3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+mn-lt"/>
                        </a:rPr>
                        <a:t>32.3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+mn-lt"/>
                        </a:rPr>
                        <a:t>31.2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+mn-lt"/>
                        </a:rPr>
                        <a:t>38.3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+mn-lt"/>
                        </a:rPr>
                        <a:t>38.9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+mn-lt"/>
                        </a:rPr>
                        <a:t>37.8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23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Figure 2.1  HP2020 CKD-10 Geographic distribution of the adjusted proportion of chronic kidney disease patients receiving care from a nephrologist at least 12 months before the start of renal replacement therapy, by state, in the U.S. population, 2014: Target 29.8%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6275" y="5638800"/>
            <a:ext cx="7781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Database. Incident hemodialysis patients with a valid ESRD Medical Evidence CMS 2728 form; nephrologist care determined from Medical Evidence form. Adjusted for age, sex, and race. Abbreviations: CDC, Centers for Disease Control and Prevention; CKD, chronic kidney disease; ESRD, end-stage renal disease.</a:t>
            </a:r>
          </a:p>
        </p:txBody>
      </p:sp>
      <p:pic>
        <p:nvPicPr>
          <p:cNvPr id="1026" name="Picture 2" descr="G:\Analysis\ADR\2016\Chapter\ESRD\c02_HP2020\Figures_Tables\Most_Current\v2_c02_HP2020_f10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237" y="1655060"/>
            <a:ext cx="6763526" cy="3547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240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2.9  HP2020 CKD-11.1: Increase the proportion of adult hemodialysis patients who use arteriovenous fistulas as the primary mode of vascular access: Previous data source target 50.6%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424882"/>
              </p:ext>
            </p:extLst>
          </p:nvPr>
        </p:nvGraphicFramePr>
        <p:xfrm>
          <a:off x="2065020" y="1371600"/>
          <a:ext cx="4945380" cy="3886200"/>
        </p:xfrm>
        <a:graphic>
          <a:graphicData uri="http://schemas.openxmlformats.org/drawingml/2006/table">
            <a:tbl>
              <a:tblPr firstRow="1" firstCol="1" bandRow="1"/>
              <a:tblGrid>
                <a:gridCol w="331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2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Pacific Islander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Hispanic/Latino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Black/African American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White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0600" y="58674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(Continued on next slide)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99707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6275" y="5105400"/>
            <a:ext cx="7781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</a:t>
            </a:r>
            <a:r>
              <a:rPr lang="en-US" i="1" baseline="30000" dirty="0" err="1"/>
              <a:t>CROWNWeb</a:t>
            </a:r>
            <a:r>
              <a:rPr lang="en-US" i="1" baseline="30000" dirty="0"/>
              <a:t>. Prevalent hemodialysis patients with a valid ESRD Medical Evidence CMS 2728 form, vascular access type determined from </a:t>
            </a:r>
            <a:r>
              <a:rPr lang="en-US" i="1" baseline="30000" dirty="0" err="1"/>
              <a:t>CROWNWeb</a:t>
            </a:r>
            <a:r>
              <a:rPr lang="en-US" i="1" baseline="30000" dirty="0"/>
              <a:t>. Abbreviations: CMS, Centers for Medicare and Medicaid Services; CKD, chronic kidney disease; ESRD, end-stage renal disease.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2.9  HP2020 CKD-11.1: Increase the proportion of adult hemodialysis patients who use arteriovenous fistulas as the primary mode of vascular access: Previous data source target 50.6%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876097"/>
              </p:ext>
            </p:extLst>
          </p:nvPr>
        </p:nvGraphicFramePr>
        <p:xfrm>
          <a:off x="2094547" y="1447800"/>
          <a:ext cx="4945380" cy="2743200"/>
        </p:xfrm>
        <a:graphic>
          <a:graphicData uri="http://schemas.openxmlformats.org/drawingml/2006/table">
            <a:tbl>
              <a:tblPr firstRow="1" firstCol="1" bandRow="1"/>
              <a:tblGrid>
                <a:gridCol w="331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2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12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2.10   HP2020 CKD-11.2: Reduce the proportion of adult hemodialysis patients who use catheters as the only mode of vascular access: Previous data source target 26.1%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58674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(Continued on next slide)</a:t>
            </a:r>
            <a:endParaRPr lang="en-US" sz="1400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442913"/>
              </p:ext>
            </p:extLst>
          </p:nvPr>
        </p:nvGraphicFramePr>
        <p:xfrm>
          <a:off x="2209800" y="1447800"/>
          <a:ext cx="4773930" cy="3484372"/>
        </p:xfrm>
        <a:graphic>
          <a:graphicData uri="http://schemas.openxmlformats.org/drawingml/2006/table">
            <a:tbl>
              <a:tblPr firstRow="1" firstCol="1" bandRow="1"/>
              <a:tblGrid>
                <a:gridCol w="3146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2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Pacific Islander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Hispanic/Latino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Black/African American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White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3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1037" y="5562600"/>
            <a:ext cx="7781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</a:t>
            </a:r>
            <a:r>
              <a:rPr lang="en-US" i="1" baseline="30000" dirty="0" err="1"/>
              <a:t>CROWNWeb</a:t>
            </a:r>
            <a:r>
              <a:rPr lang="en-US" i="1" baseline="30000" dirty="0"/>
              <a:t>.  Prevalent hemodialysis patients with a valid ESRD Medical Evidence CMS 2728 form, vascular access type determined from </a:t>
            </a:r>
            <a:r>
              <a:rPr lang="en-US" i="1" baseline="30000" dirty="0" err="1"/>
              <a:t>CROWNWeb</a:t>
            </a:r>
            <a:r>
              <a:rPr lang="en-US" i="1" baseline="30000" dirty="0"/>
              <a:t>.  Abbreviations: CMS, Centers for Medicare and Medicaid Services; CKD, chronic kidney disease; ESRD, end-stage renal disease.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2.10   HP2020 CKD-11.2: Reduce the proportion of adult hemodialysis patients who use catheters as the only mode of vascular access: Previous data source target 26.1%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202710"/>
              </p:ext>
            </p:extLst>
          </p:nvPr>
        </p:nvGraphicFramePr>
        <p:xfrm>
          <a:off x="2084070" y="1219200"/>
          <a:ext cx="4773930" cy="3712972"/>
        </p:xfrm>
        <a:graphic>
          <a:graphicData uri="http://schemas.openxmlformats.org/drawingml/2006/table">
            <a:tbl>
              <a:tblPr firstRow="1" firstCol="1" bandRow="1"/>
              <a:tblGrid>
                <a:gridCol w="3146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2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64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460018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2.11  HP2020 CKD-11.3 Increase the proportion of adult hemodialysis patients who use arteriovenous fistulas or have a maturing fistula as the primary mode of vascular access at the start of renal replacement therapy: Target 34.5%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600" y="58674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(Continued on next slide)</a:t>
            </a:r>
            <a:endParaRPr lang="en-US" sz="1400" i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457294"/>
              </p:ext>
            </p:extLst>
          </p:nvPr>
        </p:nvGraphicFramePr>
        <p:xfrm>
          <a:off x="1151572" y="1676400"/>
          <a:ext cx="6840855" cy="3513582"/>
        </p:xfrm>
        <a:graphic>
          <a:graphicData uri="http://schemas.openxmlformats.org/drawingml/2006/table">
            <a:tbl>
              <a:tblPr firstRow="1" firstCol="1" bandRow="1"/>
              <a:tblGrid>
                <a:gridCol w="1766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2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1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24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24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18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24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24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24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Pacific Islander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Hispanic/Latino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Black/African American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White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728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  </a:t>
            </a:r>
            <a:r>
              <a:rPr lang="en-US" sz="2600" b="1" baseline="30000" dirty="0" smtClean="0"/>
              <a:t>Table </a:t>
            </a:r>
            <a:r>
              <a:rPr lang="en-US" sz="2600" b="1" baseline="30000" dirty="0"/>
              <a:t>2.1 HP2020 CKD-3 Increase the proportion of hospital patients who incurred acute kidney injury who have follow-up renal evaluation in 6 months post discharge: Target 12.2% </a:t>
            </a:r>
            <a:r>
              <a:rPr lang="en-US" sz="2600" b="1" dirty="0" smtClean="0"/>
              <a:t>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6275" y="5638800"/>
            <a:ext cx="7781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</a:t>
            </a:r>
            <a:r>
              <a:rPr lang="en-US" i="1" baseline="30000" dirty="0" smtClean="0"/>
              <a:t>Source: Special </a:t>
            </a:r>
            <a:r>
              <a:rPr lang="en-US" i="1" baseline="30000" dirty="0"/>
              <a:t>analyses, Medicare 5 percent sample. Medicare patients aged 65 &amp; older with a hospitalized AKI event in a given year. Abbreviation: CKD, chronic kidney disease</a:t>
            </a:r>
            <a:r>
              <a:rPr lang="en-US" i="1" baseline="30000" dirty="0" smtClean="0"/>
              <a:t>.</a:t>
            </a:r>
            <a:endParaRPr lang="en-US" i="1" baseline="30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44376"/>
              </p:ext>
            </p:extLst>
          </p:nvPr>
        </p:nvGraphicFramePr>
        <p:xfrm>
          <a:off x="1171575" y="1524000"/>
          <a:ext cx="6905625" cy="3592068"/>
        </p:xfrm>
        <a:graphic>
          <a:graphicData uri="http://schemas.openxmlformats.org/drawingml/2006/table">
            <a:tbl>
              <a:tblPr firstRow="1" firstCol="1" bandRow="1"/>
              <a:tblGrid>
                <a:gridCol w="1323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 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745" algn="l"/>
                        </a:tabLs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Race/Ethnicity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7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6275" y="5599176"/>
            <a:ext cx="7781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Database. Incident hemodialysis patients aged 18 &amp; older. Abbreviations: CKD, chronic kidney disease.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460018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2.11  HP2020 CKD-11.3 Increase the proportion of adult hemodialysis patients who use arteriovenous fistulas or have a maturing fistula as the primary mode of vascular access at the start of renal replacement therapy: Target 34.5%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408470"/>
              </p:ext>
            </p:extLst>
          </p:nvPr>
        </p:nvGraphicFramePr>
        <p:xfrm>
          <a:off x="1143000" y="1752600"/>
          <a:ext cx="6840855" cy="3084576"/>
        </p:xfrm>
        <a:graphic>
          <a:graphicData uri="http://schemas.openxmlformats.org/drawingml/2006/table">
            <a:tbl>
              <a:tblPr firstRow="1" firstCol="1" bandRow="1"/>
              <a:tblGrid>
                <a:gridCol w="1766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2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1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24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24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18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24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24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24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52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2.12  HP2020 CKD-12 Increase the proportion of dialysis patients waitlisted and/or receiving a kidney transplant from a deceased donor within 1 year of end-stage renal disease (ESRD) start (among patients under 70 years of age): Target 18.4% of dialysis patients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6067496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(Continued on next slide)</a:t>
            </a:r>
            <a:endParaRPr lang="en-US" sz="1400" i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093363"/>
              </p:ext>
            </p:extLst>
          </p:nvPr>
        </p:nvGraphicFramePr>
        <p:xfrm>
          <a:off x="1109665" y="1447800"/>
          <a:ext cx="6924670" cy="4470273"/>
        </p:xfrm>
        <a:graphic>
          <a:graphicData uri="http://schemas.openxmlformats.org/drawingml/2006/table">
            <a:tbl>
              <a:tblPr firstRow="1" firstCol="1" bandRow="1"/>
              <a:tblGrid>
                <a:gridCol w="1062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1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04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1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04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1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045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10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045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108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045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108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108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Pacific Islander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Hispanic/Latino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2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6275" y="5638800"/>
            <a:ext cx="7781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Database. Incident ESRD patients younger than 70. Abbreviations: CKD, chronic kidney disease; ESRD, end-stage renal disease.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460018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2.12  HP2020 CKD-12 Increase the proportion of dialysis patients waitlisted and/or receiving a kidney transplant from a deceased donor within 1 year of end-stage renal disease (ESRD) start (among patients under 70 years of age): Target 18.4% of dialysis patients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863706"/>
              </p:ext>
            </p:extLst>
          </p:nvPr>
        </p:nvGraphicFramePr>
        <p:xfrm>
          <a:off x="1152530" y="1635252"/>
          <a:ext cx="6924670" cy="3470148"/>
        </p:xfrm>
        <a:graphic>
          <a:graphicData uri="http://schemas.openxmlformats.org/drawingml/2006/table">
            <a:tbl>
              <a:tblPr firstRow="1" firstCol="1" bandRow="1"/>
              <a:tblGrid>
                <a:gridCol w="1062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1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04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1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04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1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045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10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045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108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045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108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108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88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2.13 HP2020 CKD-13.1 Increase the proportion of patients receiving a kidney transplant within 3 years of end-stage renal disease (ESRD): Target 19.7%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58674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(Continued on next slide)</a:t>
            </a:r>
            <a:endParaRPr lang="en-US" sz="1400" i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935853"/>
              </p:ext>
            </p:extLst>
          </p:nvPr>
        </p:nvGraphicFramePr>
        <p:xfrm>
          <a:off x="914400" y="1511046"/>
          <a:ext cx="7391399" cy="3899154"/>
        </p:xfrm>
        <a:graphic>
          <a:graphicData uri="http://schemas.openxmlformats.org/drawingml/2006/table">
            <a:tbl>
              <a:tblPr firstRow="1" firstCol="1" bandRow="1"/>
              <a:tblGrid>
                <a:gridCol w="1300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5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0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5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50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50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50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50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50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509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509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509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509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509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1998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1999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Pacific Islander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Hispanic/Latino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Black/African American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White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42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6275" y="5638800"/>
            <a:ext cx="7781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Database. Incident ESRD patients younger than 70. Abbreviations: CKD, chronic kidney disease; ESRD, end-stage renal disease.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540118"/>
              </p:ext>
            </p:extLst>
          </p:nvPr>
        </p:nvGraphicFramePr>
        <p:xfrm>
          <a:off x="914400" y="1524000"/>
          <a:ext cx="7385998" cy="3470148"/>
        </p:xfrm>
        <a:graphic>
          <a:graphicData uri="http://schemas.openxmlformats.org/drawingml/2006/table">
            <a:tbl>
              <a:tblPr firstRow="1" firstCol="1" bandRow="1"/>
              <a:tblGrid>
                <a:gridCol w="1299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47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4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47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47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47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47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47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477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477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477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477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477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1998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1999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65-69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2.13 HP2020 CKD-13.1 Increase the proportion of patients receiving a kidney transplant within 3 years of end-stage renal disease (ESRD): Target 19.7%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0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Figure 2.2 HP2020 CKD-13.1 Geographic distribution of the adjusted proportion of patients receiving a kidney transplant within 3 years of end-stage renal disease (ESRD), by state, in the U.S. population, 2011: Target 19.7%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6275" y="5638800"/>
            <a:ext cx="7781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Database. Incident ESRD patients younger than 70. Adjusted for age, sex, and race. Alaska, Hawaii, and Wyoming are not reported due to small sample size. Abbreviations: CKD, chronic kidney disease. </a:t>
            </a:r>
          </a:p>
        </p:txBody>
      </p:sp>
      <p:pic>
        <p:nvPicPr>
          <p:cNvPr id="2050" name="Picture 2" descr="G:\Analysis\ADR\2016\Chapter\ESRD\c02_HP2020\Figures_Tables\Most_Current\v2_c02_HP2020_f13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237" y="1679444"/>
            <a:ext cx="6763526" cy="349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42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2.14  HP2020 CKD-13.2 Increase the proportion of patients who receive a preemptive transplant at the start of end-stage renal disease (ESRD): No applicable target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5940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(Continued on next slide)</a:t>
            </a:r>
            <a:endParaRPr lang="en-US" sz="1400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90364"/>
              </p:ext>
            </p:extLst>
          </p:nvPr>
        </p:nvGraphicFramePr>
        <p:xfrm>
          <a:off x="1057998" y="1123930"/>
          <a:ext cx="7028004" cy="4616650"/>
        </p:xfrm>
        <a:graphic>
          <a:graphicData uri="http://schemas.openxmlformats.org/drawingml/2006/table">
            <a:tbl>
              <a:tblPr firstRow="1" firstCol="1" bandRow="1"/>
              <a:tblGrid>
                <a:gridCol w="1063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6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60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60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6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60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60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60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60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603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603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61354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1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1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78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23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0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11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0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35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Pacific Islander</a:t>
                      </a:r>
                    </a:p>
                  </a:txBody>
                  <a:tcPr marL="0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23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0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11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0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23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0" marR="178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47" marR="1244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47" marR="1244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47" marR="1244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47" marR="1244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47" marR="1244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47" marR="1244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47" marR="1244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47" marR="1244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1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78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14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Hispanic/Latino</a:t>
                      </a:r>
                    </a:p>
                  </a:txBody>
                  <a:tcPr marL="0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14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</a:t>
                      </a:r>
                    </a:p>
                  </a:txBody>
                  <a:tcPr marL="0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135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Black/African American</a:t>
                      </a:r>
                    </a:p>
                  </a:txBody>
                  <a:tcPr marL="0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423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White</a:t>
                      </a:r>
                    </a:p>
                  </a:txBody>
                  <a:tcPr marL="0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42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6275" y="5638800"/>
            <a:ext cx="7781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Database. Incident ESRD patients younger than 70. *Values for cells with 10 or fewer patients are suppressed. Abbreviations: CKD, chronic kidney disease; ESRD, end-stage renal disease.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2.14  HP2020 CKD-13.2 Increase the proportion of patients who receive a preemptive transplant at the start of end-stage renal disease (ESRD): No applicable target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17807"/>
              </p:ext>
            </p:extLst>
          </p:nvPr>
        </p:nvGraphicFramePr>
        <p:xfrm>
          <a:off x="838200" y="1600200"/>
          <a:ext cx="7434900" cy="3470148"/>
        </p:xfrm>
        <a:graphic>
          <a:graphicData uri="http://schemas.openxmlformats.org/drawingml/2006/table">
            <a:tbl>
              <a:tblPr firstRow="1" firstCol="1" bandRow="1"/>
              <a:tblGrid>
                <a:gridCol w="1125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07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07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07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07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07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07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070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070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070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70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070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0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0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0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0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0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0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0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0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0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65-69</a:t>
                      </a:r>
                    </a:p>
                  </a:txBody>
                  <a:tcPr marL="0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0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2.15  HP2020 CKD-14.1 Reduce the total number of deaths for persons on dialysis: Target 190.0 deaths per 1,000 patient years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5940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(Continued on next slide)</a:t>
            </a:r>
            <a:endParaRPr lang="en-US" sz="1400" i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390471"/>
              </p:ext>
            </p:extLst>
          </p:nvPr>
        </p:nvGraphicFramePr>
        <p:xfrm>
          <a:off x="990600" y="1143000"/>
          <a:ext cx="7315198" cy="4602158"/>
        </p:xfrm>
        <a:graphic>
          <a:graphicData uri="http://schemas.openxmlformats.org/drawingml/2006/table">
            <a:tbl>
              <a:tblPr firstRow="1" firstCol="1" bandRow="1"/>
              <a:tblGrid>
                <a:gridCol w="1390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2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4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28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34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28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34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28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34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284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349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349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349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56724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2014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2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233.7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231.5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229.8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226.1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222.0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217.6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208.9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196.4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189.5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178.2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174.6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0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72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203.0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189.0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183.2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163.1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170.6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152.1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144.7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143.6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2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170.6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156.7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159.8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163.6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153.6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139.6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130.6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133.7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128.4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123.5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124.9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72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Pacific Islander</a:t>
                      </a: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162.8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178.2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168.3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165.2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153.0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133.7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124.5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672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182.0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176.7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164.5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153.5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133.9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2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277.3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276.2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272.9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266.9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262.9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258.5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247.5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239.4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232.6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226.5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223.1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209.2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206.3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2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156.2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163.9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121.5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0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2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Hispanic/Latino</a:t>
                      </a: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176.3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165.2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133.0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131.5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131.6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126.6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2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</a:t>
                      </a: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237.2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237.7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237.9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235.4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231.5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228.1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207.1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196.6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188.0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184.7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182.6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3508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Black/African American</a:t>
                      </a: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182.2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182.2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176.9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164.9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133.8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2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White</a:t>
                      </a: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301.6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301.6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299.0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294.3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290.2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288.3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278.7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271.7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264.2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259.9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257.5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246.5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242.3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238.9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398" marR="623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42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6275" y="5791200"/>
            <a:ext cx="7781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Database. Incident ESRD patients younger than 70. Abbreviations: CKD, chronic kidney disease; ESRD, end-stage renal disease.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2.15  HP2020 CKD-14.1 Reduce the total number of deaths for persons on dialysis: Target 190.0 deaths per 1,000 patient years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11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3227752"/>
              </p:ext>
            </p:extLst>
          </p:nvPr>
        </p:nvGraphicFramePr>
        <p:xfrm>
          <a:off x="914400" y="1524000"/>
          <a:ext cx="7467602" cy="3660648"/>
        </p:xfrm>
        <a:graphic>
          <a:graphicData uri="http://schemas.openxmlformats.org/drawingml/2006/table">
            <a:tbl>
              <a:tblPr firstRow="1" firstCol="1" bandRow="1"/>
              <a:tblGrid>
                <a:gridCol w="1419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16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3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16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3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165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231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165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231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231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231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2014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227.2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224.8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217.8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205.8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199.1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188.1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184.7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204.7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197.1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191.2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186.8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164.9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98.0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97.5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418.4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0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  </a:t>
            </a:r>
            <a:r>
              <a:rPr lang="en-US" sz="2600" b="1" baseline="30000" dirty="0" smtClean="0"/>
              <a:t>Table 2.2 HP2020 </a:t>
            </a:r>
            <a:r>
              <a:rPr lang="en-US" sz="2600" b="1" baseline="30000" dirty="0"/>
              <a:t>D-12 Increase the proportion of persons with diagnosed diabetes who obtain an annual urinary </a:t>
            </a:r>
            <a:r>
              <a:rPr lang="en-US" sz="2600" b="1" baseline="30000" dirty="0" err="1"/>
              <a:t>microalbumin</a:t>
            </a:r>
            <a:r>
              <a:rPr lang="en-US" sz="2600" b="1" baseline="30000" dirty="0"/>
              <a:t> measurement: Target 37.0%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6275" y="5638800"/>
            <a:ext cx="7781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Medicare 5 percent sample. Medicare patients with diabetes mellitus, aged 65 &amp; older. Abbreviations: D, diabetes mellitus.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600966"/>
              </p:ext>
            </p:extLst>
          </p:nvPr>
        </p:nvGraphicFramePr>
        <p:xfrm>
          <a:off x="1066800" y="1296924"/>
          <a:ext cx="7086597" cy="3884676"/>
        </p:xfrm>
        <a:graphic>
          <a:graphicData uri="http://schemas.openxmlformats.org/drawingml/2006/table">
            <a:tbl>
              <a:tblPr firstRow="1" firstCol="1" bandRow="1"/>
              <a:tblGrid>
                <a:gridCol w="1056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07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07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07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7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07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07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07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07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07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073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073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073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073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Race/Ethnicity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1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382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2.16  HP2020 CKD-14.2 Reduce the number of deaths in dialysis patients within the first 3 months of initiation of renal replacement therapy: Target 328.7 deaths per 1,000 patient years at risk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58674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(Continued on next slide)</a:t>
            </a:r>
            <a:endParaRPr lang="en-US" sz="1400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838626"/>
              </p:ext>
            </p:extLst>
          </p:nvPr>
        </p:nvGraphicFramePr>
        <p:xfrm>
          <a:off x="957265" y="1437132"/>
          <a:ext cx="7229470" cy="4049268"/>
        </p:xfrm>
        <a:graphic>
          <a:graphicData uri="http://schemas.openxmlformats.org/drawingml/2006/table">
            <a:tbl>
              <a:tblPr firstRow="1" firstCol="1" bandRow="1"/>
              <a:tblGrid>
                <a:gridCol w="1199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04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04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10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4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04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10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04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04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108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04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04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108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108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234.2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Pacific Islander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Hispanic/Latino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Black/African American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White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428.3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5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6275" y="5638800"/>
            <a:ext cx="7781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Database. Incident dialysis patients, unadjusted. “.” Zero values in this cell; *Values for cells with 10 or fewer patients are suppressed. Abbreviations: CKD, chronic kidney disease.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381000"/>
            <a:ext cx="8382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2.16  HP2020 CKD-14.2 Reduce the number of deaths in dialysis patients within the first 3 months of initiation of renal replacement therapy: Target 328.7 deaths per 1,000 patient years at risk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902497"/>
              </p:ext>
            </p:extLst>
          </p:nvPr>
        </p:nvGraphicFramePr>
        <p:xfrm>
          <a:off x="923930" y="1444752"/>
          <a:ext cx="7229470" cy="3813048"/>
        </p:xfrm>
        <a:graphic>
          <a:graphicData uri="http://schemas.openxmlformats.org/drawingml/2006/table">
            <a:tbl>
              <a:tblPr firstRow="1" firstCol="1" bandRow="1"/>
              <a:tblGrid>
                <a:gridCol w="1199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04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04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10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4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04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10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04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04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108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04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04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108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108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378.8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1056.1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860.6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40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2.17  HP2020 CKD-14.3 Reduce the number of cardiovascular deaths for persons on dialysis: Target 80.9 deaths per 1,000 patient years at risk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5940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(Continued on next slide)</a:t>
            </a:r>
            <a:endParaRPr lang="en-US" sz="1400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931770"/>
              </p:ext>
            </p:extLst>
          </p:nvPr>
        </p:nvGraphicFramePr>
        <p:xfrm>
          <a:off x="1143000" y="1265240"/>
          <a:ext cx="7009219" cy="4734540"/>
        </p:xfrm>
        <a:graphic>
          <a:graphicData uri="http://schemas.openxmlformats.org/drawingml/2006/table">
            <a:tbl>
              <a:tblPr firstRow="1" firstCol="1" bandRow="1"/>
              <a:tblGrid>
                <a:gridCol w="1022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71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71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71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71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71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71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71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71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71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719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719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496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22924"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17342" marR="173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85" marR="645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3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342" marR="173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116.0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85" marR="645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3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342" marR="173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4585" marR="645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66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17342" marR="173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85" marR="645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55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17342" marR="173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85" marR="645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66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Pacific Islander</a:t>
                      </a:r>
                    </a:p>
                  </a:txBody>
                  <a:tcPr marL="17342" marR="173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85" marR="645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11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17342" marR="173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85" marR="645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55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17342" marR="173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143.4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139.1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128.8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120.3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106.1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85" marR="645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11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17342" marR="173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85" marR="645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3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342" marR="173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4585" marR="645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311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Hispanic/Latino</a:t>
                      </a:r>
                    </a:p>
                  </a:txBody>
                  <a:tcPr marL="17342" marR="173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85" marR="645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37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</a:t>
                      </a:r>
                    </a:p>
                  </a:txBody>
                  <a:tcPr marL="17342" marR="173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120.7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117.2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105.8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85" marR="645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466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Black/African American</a:t>
                      </a:r>
                    </a:p>
                  </a:txBody>
                  <a:tcPr marL="17342" marR="173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85" marR="645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311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White</a:t>
                      </a:r>
                    </a:p>
                  </a:txBody>
                  <a:tcPr marL="17342" marR="173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155.2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131.4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124.1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105.7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98.5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771" marR="4305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85" marR="645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5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6275" y="5638800"/>
            <a:ext cx="7781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Database. Period prevalent dialysis patients; unadjusted. *Values for cells with 10 or fewer patients are suppressed. Abbreviations: CKD, chronic kidney disease.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2.17  HP2020 CKD-14.3 Reduce the number of cardiovascular deaths for persons on dialysis: Target 80.9 deaths per 1,000 patient years at risk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298974"/>
              </p:ext>
            </p:extLst>
          </p:nvPr>
        </p:nvGraphicFramePr>
        <p:xfrm>
          <a:off x="1143000" y="1371600"/>
          <a:ext cx="6952613" cy="3813048"/>
        </p:xfrm>
        <a:graphic>
          <a:graphicData uri="http://schemas.openxmlformats.org/drawingml/2006/table">
            <a:tbl>
              <a:tblPr firstRow="1" firstCol="1" bandRow="1"/>
              <a:tblGrid>
                <a:gridCol w="102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3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1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31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31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31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31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31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310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31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310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310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144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115.3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116.8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104.5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40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2.18  HP2020 CKD-14.4 Reduce the total number of deaths for persons with a functioning kidney transplant: Target 29.3 deaths per 1,000 patient years at risk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58674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(Continued on next slide)</a:t>
            </a:r>
            <a:endParaRPr lang="en-US" sz="1400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625332"/>
              </p:ext>
            </p:extLst>
          </p:nvPr>
        </p:nvGraphicFramePr>
        <p:xfrm>
          <a:off x="990600" y="1447800"/>
          <a:ext cx="7238998" cy="4049268"/>
        </p:xfrm>
        <a:graphic>
          <a:graphicData uri="http://schemas.openxmlformats.org/drawingml/2006/table">
            <a:tbl>
              <a:tblPr firstRow="1" firstCol="1" bandRow="1"/>
              <a:tblGrid>
                <a:gridCol w="120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1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1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1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1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11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1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11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11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17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112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112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17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176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Pacific Islander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Hispanic/Latino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5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6275" y="5638800"/>
            <a:ext cx="7781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Database. Period prevalent transplant patients, unadjusted. *Values for cells with 10 or fewer patients are suppressed. Abbreviations: CKD, chronic kidney disease.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2.18  HP2020 CKD-14.4 Reduce the total number of deaths for persons with a functioning kidney transplant: Target 29.3 deaths per 1,000 patient years at risk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953946"/>
              </p:ext>
            </p:extLst>
          </p:nvPr>
        </p:nvGraphicFramePr>
        <p:xfrm>
          <a:off x="952501" y="1447800"/>
          <a:ext cx="7238998" cy="3813048"/>
        </p:xfrm>
        <a:graphic>
          <a:graphicData uri="http://schemas.openxmlformats.org/drawingml/2006/table">
            <a:tbl>
              <a:tblPr firstRow="1" firstCol="1" bandRow="1"/>
              <a:tblGrid>
                <a:gridCol w="120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1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1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1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1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11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1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11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11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17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112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112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17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176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116.5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40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 smtClean="0"/>
              <a:t>Table </a:t>
            </a:r>
            <a:r>
              <a:rPr lang="en-US" sz="2600" b="1" baseline="30000" dirty="0"/>
              <a:t>2.19  HP2020 CKD-14.5 Reduce the number of cardiovascular deaths in persons with a functioning kidney transplant: Target 4.5 deaths per 1,000 patient years at risk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57912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(Continued on next slide)</a:t>
            </a:r>
            <a:endParaRPr lang="en-US" sz="1400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521239"/>
              </p:ext>
            </p:extLst>
          </p:nvPr>
        </p:nvGraphicFramePr>
        <p:xfrm>
          <a:off x="1133792" y="1524000"/>
          <a:ext cx="6876415" cy="3856482"/>
        </p:xfrm>
        <a:graphic>
          <a:graphicData uri="http://schemas.openxmlformats.org/drawingml/2006/table">
            <a:tbl>
              <a:tblPr firstRow="1" firstCol="1" bandRow="1"/>
              <a:tblGrid>
                <a:gridCol w="1355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Pacific Islander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Hispanic/Latino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Black/African American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White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5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6275" y="5638800"/>
            <a:ext cx="7781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Database. Period prevalent transplant patients, unadjusted. “.” Zero values in this cell; *Values for cells with 10 or fewer patients are suppressed. Abbreviations: CKD, chronic kidney disease.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 smtClean="0"/>
              <a:t>Table </a:t>
            </a:r>
            <a:r>
              <a:rPr lang="en-US" sz="2600" b="1" baseline="30000" dirty="0"/>
              <a:t>2.19  HP2020 CKD-14.5 Reduce the number of cardiovascular deaths in persons with a functioning kidney transplant: Target 4.5 deaths per 1,000 patient years at risk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263956"/>
              </p:ext>
            </p:extLst>
          </p:nvPr>
        </p:nvGraphicFramePr>
        <p:xfrm>
          <a:off x="1133792" y="1524000"/>
          <a:ext cx="6876415" cy="3813048"/>
        </p:xfrm>
        <a:graphic>
          <a:graphicData uri="http://schemas.openxmlformats.org/drawingml/2006/table">
            <a:tbl>
              <a:tblPr firstRow="1" firstCol="1" bandRow="1"/>
              <a:tblGrid>
                <a:gridCol w="1355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40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  Table 2.3  HP2020 CKD-4.1 Increase the proportion of persons with chronic kidney disease who receive medical evaluation with serum creatinine, lipids, and microalbuminuria: Target 28.3%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6275" y="5638800"/>
            <a:ext cx="7781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Medicare 5 percent sample. Medicare patients aged 65 &amp; older with CKD. Abbreviations: CKD, chronic kidney disease.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767680"/>
              </p:ext>
            </p:extLst>
          </p:nvPr>
        </p:nvGraphicFramePr>
        <p:xfrm>
          <a:off x="990600" y="1295400"/>
          <a:ext cx="7162804" cy="3884676"/>
        </p:xfrm>
        <a:graphic>
          <a:graphicData uri="http://schemas.openxmlformats.org/drawingml/2006/table">
            <a:tbl>
              <a:tblPr firstRow="1" firstCol="1" bandRow="1"/>
              <a:tblGrid>
                <a:gridCol w="1067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Race/Ethnicity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33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  Table 2.4  HP2020 CKD-4.2 Increase the proportion of persons with type 1 or type 2 diabetes and chronic kidney disease who receive medical evaluation with serum creatinine, microalbuminuria, A1c, lipids, and eye examinations: Target 25.3%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6275" y="5638800"/>
            <a:ext cx="7781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Medicare 5 percent sample. Medicare patients aged 65 &amp; older with CKD &amp; diabetes mellitus. Abbreviations: CKD, chronic kidney disease; A1c, glycosylated hemoglobin.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911449"/>
              </p:ext>
            </p:extLst>
          </p:nvPr>
        </p:nvGraphicFramePr>
        <p:xfrm>
          <a:off x="990596" y="1447800"/>
          <a:ext cx="7162804" cy="3891915"/>
        </p:xfrm>
        <a:graphic>
          <a:graphicData uri="http://schemas.openxmlformats.org/drawingml/2006/table">
            <a:tbl>
              <a:tblPr firstRow="1" firstCol="1" bandRow="1"/>
              <a:tblGrid>
                <a:gridCol w="1067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53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Race/Ethnicity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41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2.5  HP2020 CKD-8 Reduce the rate of new cases of end-stage renal disease (ESRD): Target 344.3 new cases per million population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58674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(Continued on next slide)</a:t>
            </a:r>
            <a:endParaRPr lang="en-US" sz="1400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441259"/>
              </p:ext>
            </p:extLst>
          </p:nvPr>
        </p:nvGraphicFramePr>
        <p:xfrm>
          <a:off x="1052514" y="1219200"/>
          <a:ext cx="7038972" cy="4280154"/>
        </p:xfrm>
        <a:graphic>
          <a:graphicData uri="http://schemas.openxmlformats.org/drawingml/2006/table">
            <a:tbl>
              <a:tblPr firstRow="1" firstCol="1" bandRow="1"/>
              <a:tblGrid>
                <a:gridCol w="1162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93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93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932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1717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Pacific Islander~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3551.6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3554.6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3762.6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2897.8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2848.4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2400.4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2205.3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2608.0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2369.2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2548.4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2581.3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1133.1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79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Hispanic/Latino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Black/African American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1151.0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1052.6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970.5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White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260.4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66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0018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2.5  HP2020 CKD-8 Reduce the rate of new cases of end-stage renal disease (ESRD): Target 344.3 new cases per million population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6275" y="5334000"/>
            <a:ext cx="77819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 and CDC Bridged Race </a:t>
            </a:r>
            <a:r>
              <a:rPr lang="en-US" i="1" baseline="30000" dirty="0" err="1"/>
              <a:t>Intercensal</a:t>
            </a:r>
            <a:r>
              <a:rPr lang="en-US" i="1" baseline="30000" dirty="0"/>
              <a:t> Estimates Dataset, Incident ESRD patients. Rates adjusted for: overall, age/sex/race; rates by age adjusted for sex/race; rates by sex adjusted for age/race; rates by race/ethnicity adjusted for age/sex. Reference: 2012 patients. “.” Zero values in this cell. ~Estimate shown is imprecise due to small sample size and may be unstable over time. Abbreviations: CDC, Centers for Disease Control and Prevention; CKD, chronic kidney disease; ESRD, end-stage renal disease.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943813"/>
              </p:ext>
            </p:extLst>
          </p:nvPr>
        </p:nvGraphicFramePr>
        <p:xfrm>
          <a:off x="1066800" y="1295400"/>
          <a:ext cx="7038972" cy="3687318"/>
        </p:xfrm>
        <a:graphic>
          <a:graphicData uri="http://schemas.openxmlformats.org/drawingml/2006/table">
            <a:tbl>
              <a:tblPr firstRow="1" firstCol="1" bandRow="1"/>
              <a:tblGrid>
                <a:gridCol w="1162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93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93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932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1717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463.5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469.7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469.3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477.0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483.1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493.9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486.5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483.6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488.5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480.4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463.5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469.7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469.3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477.0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327.0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323.6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324.6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317.1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317.3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322.1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314.7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308.9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310.2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302.4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327.0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323.6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324.6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317.1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38100" marR="381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1613.5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1655.0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1622.0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1598.2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1599.4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1427.1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1398.8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1269.0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1236.3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1241.6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1760.4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1848.4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1846.9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1891.6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1877.1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1864.2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1785.7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1696.5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1694.5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1647.2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1261.5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1522.4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1309.6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1196.2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08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1000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 smtClean="0"/>
              <a:t>Table </a:t>
            </a:r>
            <a:r>
              <a:rPr lang="en-US" sz="2600" b="1" baseline="30000" dirty="0"/>
              <a:t>2.6  HP2020 CKD-9.1 Reduce kidney failure (or end-stage renal disease, ESRD) due to diabetes: Target 150.6 per million population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59436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(Continued on next slide)</a:t>
            </a:r>
            <a:endParaRPr lang="en-US" sz="1400" i="1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793681"/>
              </p:ext>
            </p:extLst>
          </p:nvPr>
        </p:nvGraphicFramePr>
        <p:xfrm>
          <a:off x="914400" y="1143000"/>
          <a:ext cx="7350080" cy="4635923"/>
        </p:xfrm>
        <a:graphic>
          <a:graphicData uri="http://schemas.openxmlformats.org/drawingml/2006/table">
            <a:tbl>
              <a:tblPr firstRow="1" firstCol="1" bandRow="1"/>
              <a:tblGrid>
                <a:gridCol w="1313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8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5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32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5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5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25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32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25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257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257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321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321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25583"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1" marR="84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1" marR="84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1" marR="84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1" marR="84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1" marR="84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1" marR="84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1" marR="84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1" marR="84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1" marR="84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1" marR="84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1" marR="84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1" marR="84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1" marR="84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7" marR="651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81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174.9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174.2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174.0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168.7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169.3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166.7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159.7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7" marR="6511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050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5117" marR="6511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100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 Native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526.0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494.3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469.6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478.2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430.0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367.7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379.6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390.0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382.6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347.6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321.3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322.6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288.6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7" marR="651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818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139.8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128.8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159.6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180.4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169.9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168.4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7" marR="651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100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Pacific Islander~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2196.7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1990.6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2003.8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2301.3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1692.7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1740.0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1499.4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1330.4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1528.7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1643.2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1447.7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1518.4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1662.9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1607.3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7" marR="651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100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525.7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519.7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511.3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496.1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496.5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501.7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477.8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473.2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470.8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455.7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435.6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411.0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400.4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391.6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7" marR="651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818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133.3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131.9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139.6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133.9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133.6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7" marR="651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923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7" marR="6511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050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5117" marR="6511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818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Hispanic/Latino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410.0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411.0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412.1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398.9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378.5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376.8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366.6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366.6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358.9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355.2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346.5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323.2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316.7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299.8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7" marR="651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818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164.3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161.4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161.5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161.4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163.9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156.0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7" marR="651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9150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532.6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526.9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517.7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501.6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503.5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508.9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485.8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480.9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479.3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464.4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443.8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420.5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402.8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7" marR="651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2818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Non-Hispanic 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116.4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105.6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7" marR="651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41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1000"/>
            <a:ext cx="9144000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Table 2.6  HP2020 CKD-9.1 Reduce kidney failure (or end-stage renal disease, ESRD) due to diabetes: Target 150.6 per million population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1" y="5486400"/>
            <a:ext cx="8229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 and CDC Bridged Race </a:t>
            </a:r>
            <a:r>
              <a:rPr lang="en-US" i="1" baseline="30000" dirty="0" err="1"/>
              <a:t>Intercensal</a:t>
            </a:r>
            <a:r>
              <a:rPr lang="en-US" i="1" baseline="30000" dirty="0"/>
              <a:t> Estimates Dataset, Incident ESRD patients. Adjusted for age/sex/race; reference: 2012. “.” Zero values in this cell. *Values for cells with 10 or fewer patients are suppressed.  ~Estimate shown is imprecise due to small sample size and may be unstable over time.  Abbreviations: CDC, Centers for Disease Control and Prevention; CKD, chronic kidney disease; ESRD, end-stage renal disease.</a:t>
            </a:r>
          </a:p>
        </p:txBody>
      </p:sp>
      <p:graphicFrame>
        <p:nvGraphicFramePr>
          <p:cNvPr id="14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2106696"/>
              </p:ext>
            </p:extLst>
          </p:nvPr>
        </p:nvGraphicFramePr>
        <p:xfrm>
          <a:off x="1004892" y="1219200"/>
          <a:ext cx="7300912" cy="4038602"/>
        </p:xfrm>
        <a:graphic>
          <a:graphicData uri="http://schemas.openxmlformats.org/drawingml/2006/table">
            <a:tbl>
              <a:tblPr firstRow="1" firstCol="1" bandRow="1"/>
              <a:tblGrid>
                <a:gridCol w="1321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1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16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10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10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10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16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104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104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104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104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168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12558"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5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194.2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194.8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194.8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206.5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202.0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193.4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190.8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194.3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196.5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18" marR="593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5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163.8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156.9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152.1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152.6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131.3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128.7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127.0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18" marR="593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5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18" marR="593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55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18" marR="593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55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18" marR="593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55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18" marR="593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5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18" marR="5931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55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18" marR="593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55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52.0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18" marR="593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25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343.5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333.1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328.7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323.3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321.9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323.2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309.7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307.8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306.4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294.7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281.7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283.8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280.9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279.6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18" marR="5931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55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191.0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188.5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186.7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184.7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182.1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189.2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178.8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178.2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175.3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175.1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18" marR="593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55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495.9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477.7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470.7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461.9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461.7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457.2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440.6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437.4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432.8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414.1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389.8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392.5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380.0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377.5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18" marR="593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5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679.8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690.3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684.3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691.3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694.0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706.5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690.9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673.5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672.8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678.9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647.0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616.0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627.4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619.8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18" marR="5931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255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749.1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736.2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729.1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723.1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711.2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725.3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697.4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677.2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674.3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668.2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631.7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612.1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620.0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609.6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18" marR="593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255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650.9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683.8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676.0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694.0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713.4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722.3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716.8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699.5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699.6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719.4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691.2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646.6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664.3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658.8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18" marR="593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255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275.2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297.4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319.8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345.7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328.9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359.8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366.8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376.3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389.5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381.6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358.0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349.2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331.9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332.5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18" marR="593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36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260</TotalTime>
  <Words>9181</Words>
  <Application>Microsoft Office PowerPoint</Application>
  <PresentationFormat>On-screen Show (4:3)</PresentationFormat>
  <Paragraphs>7277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SimSun</vt:lpstr>
      <vt:lpstr>Arial</vt:lpstr>
      <vt:lpstr>Calibri</vt:lpstr>
      <vt:lpstr>Candara</vt:lpstr>
      <vt:lpstr>Constantia</vt:lpstr>
      <vt:lpstr>Times New Roman</vt:lpstr>
      <vt:lpstr>ADR_PPT_Template_CKD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Dongyu Wang</cp:lastModifiedBy>
  <cp:revision>97</cp:revision>
  <dcterms:created xsi:type="dcterms:W3CDTF">2014-11-10T19:37:45Z</dcterms:created>
  <dcterms:modified xsi:type="dcterms:W3CDTF">2017-01-13T16:02:31Z</dcterms:modified>
</cp:coreProperties>
</file>