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2" r:id="rId7"/>
    <p:sldId id="261" r:id="rId8"/>
    <p:sldId id="263" r:id="rId9"/>
    <p:sldId id="264" r:id="rId10"/>
    <p:sldId id="265" r:id="rId11"/>
    <p:sldId id="266" r:id="rId12"/>
    <p:sldId id="268" r:id="rId13"/>
    <p:sldId id="267"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6E62"/>
    <a:srgbClr val="367CA8"/>
    <a:srgbClr val="0E5480"/>
    <a:srgbClr val="002966"/>
    <a:srgbClr val="48070E"/>
    <a:srgbClr val="7A2F36"/>
    <a:srgbClr val="AC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autoAdjust="0"/>
    <p:restoredTop sz="94705" autoAdjust="0"/>
  </p:normalViewPr>
  <p:slideViewPr>
    <p:cSldViewPr showGuides="1">
      <p:cViewPr>
        <p:scale>
          <a:sx n="50" d="100"/>
          <a:sy n="50" d="100"/>
        </p:scale>
        <p:origin x="-152" y="-220"/>
      </p:cViewPr>
      <p:guideLst>
        <p:guide orient="horz" pos="2160"/>
        <p:guide pos="2880"/>
      </p:guideLst>
    </p:cSldViewPr>
  </p:slideViewPr>
  <p:notesTextViewPr>
    <p:cViewPr>
      <p:scale>
        <a:sx n="1" d="1"/>
        <a:sy n="1" d="1"/>
      </p:scale>
      <p:origin x="0" y="0"/>
    </p:cViewPr>
  </p:notesTextViewPr>
  <p:notesViewPr>
    <p:cSldViewPr showGuides="1">
      <p:cViewPr varScale="1">
        <p:scale>
          <a:sx n="78" d="100"/>
          <a:sy n="78" d="100"/>
        </p:scale>
        <p:origin x="-19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1/25/2017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dirty="0"/>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1/25/2017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dirty="0"/>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97311" y="620237"/>
            <a:ext cx="3149378" cy="1056163"/>
          </a:xfrm>
          <a:prstGeom prst="rect">
            <a:avLst/>
          </a:prstGeom>
        </p:spPr>
      </p:pic>
      <p:sp>
        <p:nvSpPr>
          <p:cNvPr id="4" name="TextBox 3"/>
          <p:cNvSpPr txBox="1"/>
          <p:nvPr userDrawn="1"/>
        </p:nvSpPr>
        <p:spPr>
          <a:xfrm>
            <a:off x="914400" y="3427274"/>
            <a:ext cx="7315200" cy="646331"/>
          </a:xfrm>
          <a:prstGeom prst="rect">
            <a:avLst/>
          </a:prstGeom>
          <a:noFill/>
        </p:spPr>
        <p:txBody>
          <a:bodyPr wrap="square" rtlCol="0">
            <a:spAutoFit/>
          </a:bodyPr>
          <a:lstStyle/>
          <a:p>
            <a:pPr algn="ctr"/>
            <a:r>
              <a:rPr lang="en-US" sz="3600" b="1" dirty="0" smtClean="0">
                <a:latin typeface="Candara" panose="020E0502030303020204" pitchFamily="34" charset="0"/>
              </a:rPr>
              <a:t>Chapter 6: Mortality</a:t>
            </a:r>
            <a:endParaRPr lang="en-US" sz="3600" b="1" dirty="0">
              <a:latin typeface="Candara" panose="020E0502030303020204" pitchFamily="34" charset="0"/>
            </a:endParaRPr>
          </a:p>
        </p:txBody>
      </p:sp>
      <p:sp>
        <p:nvSpPr>
          <p:cNvPr id="2" name="TextBox 1"/>
          <p:cNvSpPr txBox="1"/>
          <p:nvPr userDrawn="1"/>
        </p:nvSpPr>
        <p:spPr>
          <a:xfrm>
            <a:off x="714374" y="2133600"/>
            <a:ext cx="7543800" cy="830997"/>
          </a:xfrm>
          <a:prstGeom prst="rect">
            <a:avLst/>
          </a:prstGeom>
          <a:noFill/>
        </p:spPr>
        <p:txBody>
          <a:bodyPr wrap="square" rtlCol="0">
            <a:spAutoFit/>
          </a:bodyPr>
          <a:lstStyle/>
          <a:p>
            <a:pPr algn="ctr"/>
            <a:r>
              <a:rPr lang="en-US" sz="2400" b="1" dirty="0" smtClean="0">
                <a:solidFill>
                  <a:srgbClr val="1C6E62"/>
                </a:solidFill>
                <a:latin typeface="Constantia" panose="02030602050306030303" pitchFamily="18" charset="0"/>
              </a:rPr>
              <a:t>2016 </a:t>
            </a:r>
            <a:r>
              <a:rPr lang="en-US" sz="2400" b="1" cap="small" baseline="0" dirty="0" smtClean="0">
                <a:solidFill>
                  <a:srgbClr val="1C6E62"/>
                </a:solidFill>
                <a:latin typeface="Constantia" panose="02030602050306030303" pitchFamily="18" charset="0"/>
              </a:rPr>
              <a:t>Annual Data Report</a:t>
            </a:r>
          </a:p>
          <a:p>
            <a:pPr algn="ctr"/>
            <a:r>
              <a:rPr lang="en-US" sz="2400" b="1" cap="small" baseline="0" dirty="0" smtClean="0">
                <a:solidFill>
                  <a:srgbClr val="1C6E62"/>
                </a:solidFill>
                <a:latin typeface="Constantia" panose="02030602050306030303" pitchFamily="18" charset="0"/>
              </a:rPr>
              <a:t>Volume 2: End-Stage Renal Disease</a:t>
            </a:r>
            <a:endParaRPr lang="en-US" sz="2400" b="1" cap="small" baseline="0" dirty="0">
              <a:solidFill>
                <a:srgbClr val="1C6E62"/>
              </a:solidFill>
              <a:latin typeface="Constantia" panose="02030602050306030303" pitchFamily="18" charset="0"/>
            </a:endParaRPr>
          </a:p>
        </p:txBody>
      </p:sp>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276600" y="6477000"/>
            <a:ext cx="2590800" cy="304800"/>
          </a:xfrm>
        </p:spPr>
        <p:txBody>
          <a:bodyPr/>
          <a:lstStyle/>
          <a:p>
            <a:r>
              <a:rPr lang="en-US" dirty="0" smtClean="0"/>
              <a:t>2016 Annual Data Report, Vol 2, ESRD, Ch 1 </a:t>
            </a:r>
            <a:endParaRPr lang="en-US" dirty="0"/>
          </a:p>
        </p:txBody>
      </p:sp>
      <p:sp>
        <p:nvSpPr>
          <p:cNvPr id="3" name="Slide Number Placeholder 2"/>
          <p:cNvSpPr>
            <a:spLocks noGrp="1"/>
          </p:cNvSpPr>
          <p:nvPr>
            <p:ph type="sldNum" sz="quarter" idx="11"/>
          </p:nvPr>
        </p:nvSpPr>
        <p:spPr/>
        <p:txBody>
          <a:bodyPr/>
          <a:lstStyle>
            <a:lvl1pPr>
              <a:defRPr b="1"/>
            </a:lvl1p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42608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1"/>
          <p:cNvSpPr>
            <a:spLocks noGrp="1"/>
          </p:cNvSpPr>
          <p:nvPr>
            <p:ph type="ftr" sz="quarter" idx="10"/>
          </p:nvPr>
        </p:nvSpPr>
        <p:spPr>
          <a:xfrm>
            <a:off x="3276600" y="6477000"/>
            <a:ext cx="2590800" cy="304800"/>
          </a:xfrm>
        </p:spPr>
        <p:txBody>
          <a:bodyPr/>
          <a:lstStyle/>
          <a:p>
            <a:r>
              <a:rPr lang="en-US" dirty="0" smtClean="0"/>
              <a:t>2016 Annual Data Report, Vol 2, ESRD, Ch 1 </a:t>
            </a:r>
            <a:endParaRPr lang="en-US" dirty="0"/>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ooter Placeholder 1"/>
          <p:cNvSpPr>
            <a:spLocks noGrp="1"/>
          </p:cNvSpPr>
          <p:nvPr>
            <p:ph type="ftr" sz="quarter" idx="10"/>
          </p:nvPr>
        </p:nvSpPr>
        <p:spPr>
          <a:xfrm>
            <a:off x="3276600" y="6477000"/>
            <a:ext cx="2590800" cy="304800"/>
          </a:xfrm>
        </p:spPr>
        <p:txBody>
          <a:bodyPr/>
          <a:lstStyle/>
          <a:p>
            <a:r>
              <a:rPr lang="en-US" dirty="0" smtClean="0"/>
              <a:t>2016 Annual Data Report, Vol 2, ESRD, Ch 1 </a:t>
            </a:r>
            <a:endParaRPr lang="en-US" dirty="0"/>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6"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1"/>
          <p:cNvSpPr>
            <a:spLocks noGrp="1"/>
          </p:cNvSpPr>
          <p:nvPr>
            <p:ph type="ftr" sz="quarter" idx="10"/>
          </p:nvPr>
        </p:nvSpPr>
        <p:spPr>
          <a:xfrm>
            <a:off x="3276600" y="6477000"/>
            <a:ext cx="2590800" cy="304800"/>
          </a:xfrm>
        </p:spPr>
        <p:txBody>
          <a:bodyPr/>
          <a:lstStyle/>
          <a:p>
            <a:r>
              <a:rPr lang="en-US" dirty="0" smtClean="0"/>
              <a:t>2016 Annual Data Report, Vol 2, ESRD, Ch 1 </a:t>
            </a:r>
            <a:endParaRPr lang="en-US" dirty="0"/>
          </a:p>
        </p:txBody>
      </p:sp>
    </p:spTree>
    <p:extLst>
      <p:ext uri="{BB962C8B-B14F-4D97-AF65-F5344CB8AC3E}">
        <p14:creationId xmlns:p14="http://schemas.microsoft.com/office/powerpoint/2010/main" val="16398660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7696200" y="6507480"/>
            <a:ext cx="914400" cy="274320"/>
          </a:xfrm>
        </p:spPr>
        <p:txBody>
          <a:bodyPr/>
          <a:lstStyle>
            <a:lvl1pPr>
              <a:defRPr b="1"/>
            </a:lvl1p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
        <p:nvSpPr>
          <p:cNvPr id="8" name="Footer Placeholder 1"/>
          <p:cNvSpPr>
            <a:spLocks noGrp="1"/>
          </p:cNvSpPr>
          <p:nvPr>
            <p:ph type="ftr" sz="quarter" idx="10"/>
          </p:nvPr>
        </p:nvSpPr>
        <p:spPr>
          <a:xfrm>
            <a:off x="3276600" y="6477000"/>
            <a:ext cx="2590800" cy="304800"/>
          </a:xfrm>
        </p:spPr>
        <p:txBody>
          <a:bodyPr/>
          <a:lstStyle/>
          <a:p>
            <a:r>
              <a:rPr lang="en-US" dirty="0" smtClean="0"/>
              <a:t>2016 Annual Data Report, Vol 2, ESRD, Ch 1 </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p:nvSpPr>
        <p:spPr>
          <a:xfrm>
            <a:off x="0" y="6410325"/>
            <a:ext cx="9144000" cy="457200"/>
          </a:xfrm>
          <a:prstGeom prst="rect">
            <a:avLst/>
          </a:prstGeom>
          <a:solidFill>
            <a:srgbClr val="1C6E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p:cNvSpPr>
            <a:spLocks noGrp="1"/>
          </p:cNvSpPr>
          <p:nvPr>
            <p:ph type="ftr" sz="quarter" idx="3"/>
          </p:nvPr>
        </p:nvSpPr>
        <p:spPr>
          <a:xfrm>
            <a:off x="3340208" y="6477000"/>
            <a:ext cx="2438400" cy="304800"/>
          </a:xfrm>
          <a:prstGeom prst="rect">
            <a:avLst/>
          </a:prstGeom>
        </p:spPr>
        <p:txBody>
          <a:bodyPr/>
          <a:lstStyle>
            <a:lvl1pPr algn="ctr">
              <a:defRPr sz="1400" b="1">
                <a:solidFill>
                  <a:schemeClr val="bg1"/>
                </a:solidFill>
              </a:defRPr>
            </a:lvl1pPr>
          </a:lstStyle>
          <a:p>
            <a:r>
              <a:rPr lang="en-US" dirty="0" smtClean="0"/>
              <a:t>2016 Annual Data Report, Vol 2, ESRD, Ch 1 </a:t>
            </a: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bg1"/>
                </a:solidFill>
              </a:defRPr>
            </a:lvl1pPr>
          </a:lstStyle>
          <a:p>
            <a:fld id="{3F227FC0-035E-484D-AA62-D30602925625}" type="slidenum">
              <a:rPr lang="en-US" smtClean="0"/>
              <a:pPr/>
              <a:t>‹#›</a:t>
            </a:fld>
            <a:endParaRPr lang="en-US" dirty="0"/>
          </a:p>
        </p:txBody>
      </p:sp>
      <p:pic>
        <p:nvPicPr>
          <p:cNvPr id="2" name="Picture 1"/>
          <p:cNvPicPr>
            <a:picLocks noChangeAspect="1"/>
          </p:cNvPicPr>
          <p:nvPr userDrawn="1"/>
        </p:nvPicPr>
        <p:blipFill rotWithShape="1">
          <a:blip r:embed="rId8" cstate="print">
            <a:extLst>
              <a:ext uri="{28A0092B-C50C-407E-A947-70E740481C1C}">
                <a14:useLocalDpi xmlns:a14="http://schemas.microsoft.com/office/drawing/2010/main" val="0"/>
              </a:ext>
            </a:extLst>
          </a:blip>
          <a:srcRect t="10097"/>
          <a:stretch/>
        </p:blipFill>
        <p:spPr>
          <a:xfrm>
            <a:off x="0" y="6409944"/>
            <a:ext cx="1316207" cy="457200"/>
          </a:xfrm>
          <a:prstGeom prst="rect">
            <a:avLst/>
          </a:prstGeom>
          <a:effectLst>
            <a:outerShdw blurRad="50800" dist="38100" dir="16200000" algn="ctr" rotWithShape="0">
              <a:srgbClr val="000000">
                <a:alpha val="40000"/>
              </a:srgbClr>
            </a:outerShdw>
          </a:effectLst>
        </p:spPr>
      </p:pic>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4" r:id="rId3"/>
    <p:sldLayoutId id="2147483661" r:id="rId4"/>
    <p:sldLayoutId id="2147483662" r:id="rId5"/>
    <p:sldLayoutId id="2147483663" r:id="rId6"/>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Table </a:t>
            </a:r>
            <a:r>
              <a:rPr lang="en-US" sz="2800" b="1" baseline="30000" dirty="0" smtClean="0"/>
              <a:t>6.1.b  </a:t>
            </a:r>
            <a:r>
              <a:rPr lang="en-US" sz="2800" b="1" baseline="30000" dirty="0"/>
              <a:t>Adjusted all-cause mortality (deaths per 1,000 patient-years) </a:t>
            </a:r>
            <a:r>
              <a:rPr lang="en-US" sz="2800" b="1" baseline="30000" dirty="0" smtClean="0"/>
              <a:t>by </a:t>
            </a:r>
            <a:r>
              <a:rPr lang="en-US" sz="2800" b="1" baseline="30000" dirty="0"/>
              <a:t>age and sex, among ESRD patients, </a:t>
            </a:r>
            <a:r>
              <a:rPr lang="en-US" sz="2800" b="1" baseline="30000" dirty="0" smtClean="0"/>
              <a:t>2014 </a:t>
            </a:r>
            <a:r>
              <a:rPr lang="en-US" sz="2800" b="1" i="1" baseline="30000" dirty="0"/>
              <a:t>(</a:t>
            </a:r>
            <a:r>
              <a:rPr lang="en-US" sz="2800" b="1" i="1" baseline="30000" dirty="0" smtClean="0"/>
              <a:t>continued)</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10</a:t>
            </a:fld>
            <a:endParaRPr lang="en-US" dirty="0"/>
          </a:p>
        </p:txBody>
      </p:sp>
      <p:sp>
        <p:nvSpPr>
          <p:cNvPr id="9" name="Rectangle 8"/>
          <p:cNvSpPr/>
          <p:nvPr/>
        </p:nvSpPr>
        <p:spPr>
          <a:xfrm>
            <a:off x="186088" y="5410200"/>
            <a:ext cx="8699634" cy="830997"/>
          </a:xfrm>
          <a:prstGeom prst="rect">
            <a:avLst/>
          </a:prstGeom>
        </p:spPr>
        <p:txBody>
          <a:bodyPr wrap="square">
            <a:spAutoFit/>
          </a:bodyPr>
          <a:lstStyle/>
          <a:p>
            <a:r>
              <a:rPr lang="en-US" sz="1600" i="1" dirty="0"/>
              <a:t>Data Source: Special analyses, USRDS ESRD Database. </a:t>
            </a:r>
            <a:r>
              <a:rPr lang="en-US" sz="1600" i="1" dirty="0" smtClean="0"/>
              <a:t>Adjusted </a:t>
            </a:r>
            <a:r>
              <a:rPr lang="en-US" sz="1600" i="1" dirty="0"/>
              <a:t>(sex and primary diagnosis) all-cause mortality among 2014 period prevalent patients. </a:t>
            </a:r>
            <a:r>
              <a:rPr lang="en-US" sz="1600" i="1" dirty="0" smtClean="0"/>
              <a:t>Reference population: </a:t>
            </a:r>
            <a:r>
              <a:rPr lang="en-US" sz="1600" i="1" dirty="0"/>
              <a:t>period prevalent ESRD patients, 2011. Abbreviation: ESRD, end-stage renal disease.</a:t>
            </a:r>
            <a:endParaRPr lang="en-US" sz="1600" i="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779119341"/>
              </p:ext>
            </p:extLst>
          </p:nvPr>
        </p:nvGraphicFramePr>
        <p:xfrm>
          <a:off x="2184968" y="1371600"/>
          <a:ext cx="4761230" cy="3345023"/>
        </p:xfrm>
        <a:graphic>
          <a:graphicData uri="http://schemas.openxmlformats.org/drawingml/2006/table">
            <a:tbl>
              <a:tblPr firstRow="1" firstCol="1">
                <a:tableStyleId>{9D7B26C5-4107-4FEC-AEDC-1716B250A1EF}</a:tableStyleId>
              </a:tblPr>
              <a:tblGrid>
                <a:gridCol w="806436">
                  <a:extLst>
                    <a:ext uri="{9D8B030D-6E8A-4147-A177-3AD203B41FA5}">
                      <a16:colId xmlns:a16="http://schemas.microsoft.com/office/drawing/2014/main" xmlns="" val="20000"/>
                    </a:ext>
                  </a:extLst>
                </a:gridCol>
                <a:gridCol w="924550">
                  <a:extLst>
                    <a:ext uri="{9D8B030D-6E8A-4147-A177-3AD203B41FA5}">
                      <a16:colId xmlns:a16="http://schemas.microsoft.com/office/drawing/2014/main" xmlns="" val="20001"/>
                    </a:ext>
                  </a:extLst>
                </a:gridCol>
                <a:gridCol w="879748">
                  <a:extLst>
                    <a:ext uri="{9D8B030D-6E8A-4147-A177-3AD203B41FA5}">
                      <a16:colId xmlns:a16="http://schemas.microsoft.com/office/drawing/2014/main" xmlns="" val="20002"/>
                    </a:ext>
                  </a:extLst>
                </a:gridCol>
                <a:gridCol w="1026373">
                  <a:extLst>
                    <a:ext uri="{9D8B030D-6E8A-4147-A177-3AD203B41FA5}">
                      <a16:colId xmlns:a16="http://schemas.microsoft.com/office/drawing/2014/main" xmlns="" val="20003"/>
                    </a:ext>
                  </a:extLst>
                </a:gridCol>
                <a:gridCol w="1124123">
                  <a:extLst>
                    <a:ext uri="{9D8B030D-6E8A-4147-A177-3AD203B41FA5}">
                      <a16:colId xmlns:a16="http://schemas.microsoft.com/office/drawing/2014/main" xmlns="" val="20004"/>
                    </a:ext>
                  </a:extLst>
                </a:gridCol>
              </a:tblGrid>
              <a:tr h="304093">
                <a:tc>
                  <a:txBody>
                    <a:bodyPr/>
                    <a:lstStyle/>
                    <a:p>
                      <a:pPr marL="0" marR="0">
                        <a:lnSpc>
                          <a:spcPct val="115000"/>
                        </a:lnSpc>
                        <a:spcBef>
                          <a:spcPts val="0"/>
                        </a:spcBef>
                        <a:spcAft>
                          <a:spcPts val="0"/>
                        </a:spcAft>
                      </a:pPr>
                      <a:r>
                        <a:rPr lang="en-US" sz="1600" dirty="0">
                          <a:effectLst/>
                        </a:rPr>
                        <a:t>Age</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600" dirty="0">
                          <a:effectLst/>
                        </a:rPr>
                        <a:t>Sex</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ESRD</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Dialysis</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Transplant</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0"/>
                  </a:ext>
                </a:extLst>
              </a:tr>
              <a:tr h="304093">
                <a:tc>
                  <a:txBody>
                    <a:bodyPr/>
                    <a:lstStyle/>
                    <a:p>
                      <a:pPr marL="0" marR="0">
                        <a:lnSpc>
                          <a:spcPct val="115000"/>
                        </a:lnSpc>
                        <a:spcBef>
                          <a:spcPts val="0"/>
                        </a:spcBef>
                        <a:spcAft>
                          <a:spcPts val="0"/>
                        </a:spcAft>
                      </a:pPr>
                      <a:r>
                        <a:rPr lang="en-US" sz="1600" dirty="0">
                          <a:effectLst/>
                        </a:rPr>
                        <a:t>0-21</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Male</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9</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31</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3</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1"/>
                  </a:ext>
                </a:extLst>
              </a:tr>
              <a:tr h="30409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Female</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12</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36</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4</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04093">
                <a:tc>
                  <a:txBody>
                    <a:bodyPr/>
                    <a:lstStyle/>
                    <a:p>
                      <a:pPr marL="0" marR="0">
                        <a:lnSpc>
                          <a:spcPct val="115000"/>
                        </a:lnSpc>
                        <a:spcBef>
                          <a:spcPts val="0"/>
                        </a:spcBef>
                        <a:spcAft>
                          <a:spcPts val="0"/>
                        </a:spcAft>
                      </a:pPr>
                      <a:r>
                        <a:rPr lang="en-US" sz="1600" dirty="0">
                          <a:effectLst/>
                        </a:rPr>
                        <a:t>22-44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Male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56</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9</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3"/>
                  </a:ext>
                </a:extLst>
              </a:tr>
              <a:tr h="30409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Female</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39</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66</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10</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304093">
                <a:tc>
                  <a:txBody>
                    <a:bodyPr/>
                    <a:lstStyle/>
                    <a:p>
                      <a:pPr marL="0" marR="0">
                        <a:lnSpc>
                          <a:spcPct val="115000"/>
                        </a:lnSpc>
                        <a:spcBef>
                          <a:spcPts val="0"/>
                        </a:spcBef>
                        <a:spcAft>
                          <a:spcPts val="0"/>
                        </a:spcAft>
                      </a:pPr>
                      <a:r>
                        <a:rPr lang="en-US" sz="1600" dirty="0">
                          <a:effectLst/>
                        </a:rPr>
                        <a:t>45-64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Male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105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141</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36</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5"/>
                  </a:ext>
                </a:extLst>
              </a:tr>
              <a:tr h="30409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Female</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107</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144</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31</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304093">
                <a:tc>
                  <a:txBody>
                    <a:bodyPr/>
                    <a:lstStyle/>
                    <a:p>
                      <a:pPr marL="0" marR="0">
                        <a:lnSpc>
                          <a:spcPct val="115000"/>
                        </a:lnSpc>
                        <a:spcBef>
                          <a:spcPts val="0"/>
                        </a:spcBef>
                        <a:spcAft>
                          <a:spcPts val="0"/>
                        </a:spcAft>
                      </a:pPr>
                      <a:r>
                        <a:rPr lang="en-US" sz="1600" dirty="0">
                          <a:effectLst/>
                        </a:rPr>
                        <a:t>65-74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Male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205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245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83</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7"/>
                  </a:ext>
                </a:extLst>
              </a:tr>
              <a:tr h="30409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Female</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196</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224</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74</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304093">
                <a:tc>
                  <a:txBody>
                    <a:bodyPr/>
                    <a:lstStyle/>
                    <a:p>
                      <a:pPr marL="0" marR="0">
                        <a:lnSpc>
                          <a:spcPct val="115000"/>
                        </a:lnSpc>
                        <a:spcBef>
                          <a:spcPts val="0"/>
                        </a:spcBef>
                        <a:spcAft>
                          <a:spcPts val="0"/>
                        </a:spcAft>
                      </a:pPr>
                      <a:r>
                        <a:rPr lang="en-US" sz="1600" dirty="0">
                          <a:effectLst/>
                        </a:rPr>
                        <a:t>75+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Male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357</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379</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140</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9"/>
                  </a:ext>
                </a:extLst>
              </a:tr>
              <a:tr h="30409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Female</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330</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342</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129</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35161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Table 6.2  Unadjusted percentages of deaths due to cardiovascular disease (CVD), infection, other specified causes, and with missing data, by modality among </a:t>
            </a:r>
            <a:r>
              <a:rPr lang="en-US" sz="2800" b="1" baseline="30000" dirty="0" smtClean="0"/>
              <a:t>ESRD </a:t>
            </a:r>
            <a:r>
              <a:rPr lang="en-US" sz="2800" b="1" baseline="30000" dirty="0"/>
              <a:t>patients, 2013</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11</a:t>
            </a:fld>
            <a:endParaRPr lang="en-US" dirty="0"/>
          </a:p>
        </p:txBody>
      </p:sp>
      <p:sp>
        <p:nvSpPr>
          <p:cNvPr id="9" name="Rectangle 8"/>
          <p:cNvSpPr/>
          <p:nvPr/>
        </p:nvSpPr>
        <p:spPr>
          <a:xfrm>
            <a:off x="215766" y="4965393"/>
            <a:ext cx="8699634" cy="830997"/>
          </a:xfrm>
          <a:prstGeom prst="rect">
            <a:avLst/>
          </a:prstGeom>
        </p:spPr>
        <p:txBody>
          <a:bodyPr wrap="square">
            <a:spAutoFit/>
          </a:bodyPr>
          <a:lstStyle/>
          <a:p>
            <a:r>
              <a:rPr lang="en-US" sz="1600" i="1" dirty="0"/>
              <a:t>Data Source: Special analyses, USRDS ESRD Database. All-cause mortality among 2012 prevalent patients. </a:t>
            </a:r>
            <a:r>
              <a:rPr lang="en-US" sz="1600" i="1" dirty="0" smtClean="0"/>
              <a:t>Reference population: </a:t>
            </a:r>
            <a:r>
              <a:rPr lang="en-US" sz="1600" i="1" dirty="0"/>
              <a:t>period prevalent ESRD patients, 2011. Abbreviations: CVD, cardiovascular disease; ESRD, end-stage renal </a:t>
            </a:r>
            <a:r>
              <a:rPr lang="en-US" sz="1600" i="1" dirty="0" smtClean="0"/>
              <a:t>disease.</a:t>
            </a:r>
            <a:endParaRPr lang="en-US" sz="1600" i="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81063699"/>
              </p:ext>
            </p:extLst>
          </p:nvPr>
        </p:nvGraphicFramePr>
        <p:xfrm>
          <a:off x="838198" y="1751298"/>
          <a:ext cx="6934202" cy="1682496"/>
        </p:xfrm>
        <a:graphic>
          <a:graphicData uri="http://schemas.openxmlformats.org/drawingml/2006/table">
            <a:tbl>
              <a:tblPr firstRow="1" firstCol="1">
                <a:tableStyleId>{9D7B26C5-4107-4FEC-AEDC-1716B250A1EF}</a:tableStyleId>
              </a:tblPr>
              <a:tblGrid>
                <a:gridCol w="1195134">
                  <a:extLst>
                    <a:ext uri="{9D8B030D-6E8A-4147-A177-3AD203B41FA5}">
                      <a16:colId xmlns:a16="http://schemas.microsoft.com/office/drawing/2014/main" xmlns="" val="20000"/>
                    </a:ext>
                  </a:extLst>
                </a:gridCol>
                <a:gridCol w="1434767">
                  <a:extLst>
                    <a:ext uri="{9D8B030D-6E8A-4147-A177-3AD203B41FA5}">
                      <a16:colId xmlns:a16="http://schemas.microsoft.com/office/drawing/2014/main" xmlns="" val="20001"/>
                    </a:ext>
                  </a:extLst>
                </a:gridCol>
                <a:gridCol w="1434767">
                  <a:extLst>
                    <a:ext uri="{9D8B030D-6E8A-4147-A177-3AD203B41FA5}">
                      <a16:colId xmlns:a16="http://schemas.microsoft.com/office/drawing/2014/main" xmlns="" val="20002"/>
                    </a:ext>
                  </a:extLst>
                </a:gridCol>
                <a:gridCol w="1434767">
                  <a:extLst>
                    <a:ext uri="{9D8B030D-6E8A-4147-A177-3AD203B41FA5}">
                      <a16:colId xmlns:a16="http://schemas.microsoft.com/office/drawing/2014/main" xmlns="" val="20003"/>
                    </a:ext>
                  </a:extLst>
                </a:gridCol>
                <a:gridCol w="1434767">
                  <a:extLst>
                    <a:ext uri="{9D8B030D-6E8A-4147-A177-3AD203B41FA5}">
                      <a16:colId xmlns:a16="http://schemas.microsoft.com/office/drawing/2014/main" xmlns="" val="20004"/>
                    </a:ext>
                  </a:extLst>
                </a:gridCol>
              </a:tblGrid>
              <a:tr h="190500">
                <a:tc rowSpan="2">
                  <a:txBody>
                    <a:bodyPr/>
                    <a:lstStyle/>
                    <a:p>
                      <a:pPr marL="0" marR="0">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1600" dirty="0">
                          <a:effectLst/>
                        </a:rPr>
                        <a:t>Cause-specific </a:t>
                      </a:r>
                      <a:r>
                        <a:rPr lang="en-US" sz="1600" dirty="0" smtClean="0">
                          <a:effectLst/>
                        </a:rPr>
                        <a:t>mortality</a:t>
                      </a:r>
                      <a:endParaRPr lang="en-US" sz="16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90500">
                <a:tc vMerge="1">
                  <a:txBody>
                    <a:bodyPr/>
                    <a:lstStyle/>
                    <a:p>
                      <a:endParaRPr lang="en-US"/>
                    </a:p>
                  </a:txBody>
                  <a:tcPr/>
                </a:tc>
                <a:tc>
                  <a:txBody>
                    <a:bodyPr/>
                    <a:lstStyle/>
                    <a:p>
                      <a:pPr marL="0" marR="0" algn="ctr">
                        <a:lnSpc>
                          <a:spcPct val="115000"/>
                        </a:lnSpc>
                        <a:spcBef>
                          <a:spcPts val="0"/>
                        </a:spcBef>
                        <a:spcAft>
                          <a:spcPts val="0"/>
                        </a:spcAft>
                      </a:pPr>
                      <a:r>
                        <a:rPr lang="en-US" sz="1600" b="1" dirty="0">
                          <a:effectLst/>
                        </a:rPr>
                        <a:t>CVD</a:t>
                      </a:r>
                      <a:endParaRPr lang="en-US" sz="1600" b="1" dirty="0">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effectLst/>
                        </a:rPr>
                        <a:t>Infection</a:t>
                      </a:r>
                      <a:endParaRPr lang="en-US" sz="1600" b="1" dirty="0">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rPr>
                        <a:t>Other cause</a:t>
                      </a:r>
                      <a:endParaRPr lang="en-US" sz="1600" b="1" dirty="0">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b="1" dirty="0">
                          <a:effectLst/>
                        </a:rPr>
                        <a:t>Missing cause</a:t>
                      </a:r>
                      <a:endParaRPr lang="en-US" sz="1600" b="1" dirty="0">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90500">
                <a:tc>
                  <a:txBody>
                    <a:bodyPr/>
                    <a:lstStyle/>
                    <a:p>
                      <a:pPr marL="0" marR="0">
                        <a:lnSpc>
                          <a:spcPct val="115000"/>
                        </a:lnSpc>
                        <a:spcBef>
                          <a:spcPts val="0"/>
                        </a:spcBef>
                        <a:spcAft>
                          <a:spcPts val="0"/>
                        </a:spcAft>
                      </a:pPr>
                      <a:r>
                        <a:rPr lang="en-US" sz="1600" dirty="0">
                          <a:effectLst/>
                        </a:rPr>
                        <a:t>Modality</a:t>
                      </a:r>
                      <a:endParaRPr lang="en-US" sz="1600" dirty="0">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nSpc>
                          <a:spcPct val="115000"/>
                        </a:lnSpc>
                      </a:pPr>
                      <a:endParaRPr lang="en-US" sz="1600" dirty="0">
                        <a:effectLst/>
                        <a:latin typeface="Calibri"/>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nSpc>
                          <a:spcPct val="115000"/>
                        </a:lnSpc>
                      </a:pPr>
                      <a:endParaRPr lang="en-US" sz="1600" dirty="0">
                        <a:effectLst/>
                        <a:latin typeface="Calibri"/>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nSpc>
                          <a:spcPct val="115000"/>
                        </a:lnSpc>
                      </a:pPr>
                      <a:endParaRPr lang="en-US" sz="1600" dirty="0">
                        <a:effectLst/>
                        <a:latin typeface="Calibri"/>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a:lnSpc>
                          <a:spcPct val="115000"/>
                        </a:lnSpc>
                      </a:pPr>
                      <a:endParaRPr lang="en-US" sz="1600" dirty="0">
                        <a:effectLst/>
                        <a:latin typeface="Calibri"/>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2"/>
                  </a:ext>
                </a:extLst>
              </a:tr>
              <a:tr h="182880">
                <a:tc>
                  <a:txBody>
                    <a:bodyPr/>
                    <a:lstStyle/>
                    <a:p>
                      <a:pPr marL="0" marR="0" indent="127000">
                        <a:lnSpc>
                          <a:spcPct val="115000"/>
                        </a:lnSpc>
                        <a:spcBef>
                          <a:spcPts val="0"/>
                        </a:spcBef>
                        <a:spcAft>
                          <a:spcPts val="0"/>
                        </a:spcAft>
                      </a:pPr>
                      <a:r>
                        <a:rPr lang="en-US" sz="1600" dirty="0">
                          <a:effectLst/>
                        </a:rPr>
                        <a:t>ESRD</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39%</a:t>
                      </a:r>
                      <a:endParaRPr lang="en-US" sz="16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8%</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25%</a:t>
                      </a:r>
                      <a:endParaRPr lang="en-US" sz="16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28%</a:t>
                      </a:r>
                      <a:endParaRPr lang="en-US" sz="16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3"/>
                  </a:ext>
                </a:extLst>
              </a:tr>
              <a:tr h="182880">
                <a:tc>
                  <a:txBody>
                    <a:bodyPr/>
                    <a:lstStyle/>
                    <a:p>
                      <a:pPr marL="0" marR="0" indent="127000">
                        <a:lnSpc>
                          <a:spcPct val="115000"/>
                        </a:lnSpc>
                        <a:spcBef>
                          <a:spcPts val="0"/>
                        </a:spcBef>
                        <a:spcAft>
                          <a:spcPts val="0"/>
                        </a:spcAft>
                      </a:pPr>
                      <a:r>
                        <a:rPr lang="en-US" sz="1600" dirty="0">
                          <a:effectLst/>
                        </a:rPr>
                        <a:t>Dialysis</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41%</a:t>
                      </a:r>
                      <a:endParaRPr lang="en-US" sz="16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8%</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26%</a:t>
                      </a:r>
                      <a:endParaRPr lang="en-US" sz="16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24%</a:t>
                      </a:r>
                      <a:endParaRPr lang="en-US" sz="16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4"/>
                  </a:ext>
                </a:extLst>
              </a:tr>
              <a:tr h="190500">
                <a:tc>
                  <a:txBody>
                    <a:bodyPr/>
                    <a:lstStyle/>
                    <a:p>
                      <a:pPr marL="0" marR="0" indent="127000">
                        <a:lnSpc>
                          <a:spcPct val="115000"/>
                        </a:lnSpc>
                        <a:spcBef>
                          <a:spcPts val="0"/>
                        </a:spcBef>
                        <a:spcAft>
                          <a:spcPts val="0"/>
                        </a:spcAft>
                      </a:pPr>
                      <a:r>
                        <a:rPr lang="en-US" sz="1600" dirty="0">
                          <a:effectLst/>
                        </a:rPr>
                        <a:t>Transplant</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9%</a:t>
                      </a:r>
                      <a:endParaRPr lang="en-US" sz="16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5%</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13%</a:t>
                      </a:r>
                      <a:endParaRPr lang="en-US" sz="1600" dirty="0">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73%</a:t>
                      </a:r>
                      <a:endParaRPr lang="en-US" sz="16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3182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Table 6.3  Adjusted survival (%) by treatment modality and incident cohort year (year of ESRD onset</a:t>
            </a:r>
            <a:r>
              <a:rPr lang="en-US" sz="2800" b="1" baseline="30000" dirty="0" smtClean="0"/>
              <a:t>): Dialysis</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12</a:t>
            </a:fld>
            <a:endParaRPr lang="en-US" dirty="0"/>
          </a:p>
        </p:txBody>
      </p:sp>
      <p:sp>
        <p:nvSpPr>
          <p:cNvPr id="9" name="Rectangle 8"/>
          <p:cNvSpPr/>
          <p:nvPr/>
        </p:nvSpPr>
        <p:spPr>
          <a:xfrm>
            <a:off x="197318" y="5410200"/>
            <a:ext cx="8699634" cy="830997"/>
          </a:xfrm>
          <a:prstGeom prst="rect">
            <a:avLst/>
          </a:prstGeom>
        </p:spPr>
        <p:txBody>
          <a:bodyPr wrap="square">
            <a:spAutoFit/>
          </a:bodyPr>
          <a:lstStyle/>
          <a:p>
            <a:r>
              <a:rPr lang="en-US" sz="1600" i="1" dirty="0"/>
              <a:t>Data Source: Reference Tables I.1_adj-I.36_adj. Adjusted survival probabilities, from day one, in the ESRD population. </a:t>
            </a:r>
            <a:r>
              <a:rPr lang="en-US" sz="1600" i="1" dirty="0" smtClean="0"/>
              <a:t>Reference population: </a:t>
            </a:r>
            <a:r>
              <a:rPr lang="en-US" sz="1600" i="1" dirty="0"/>
              <a:t>incident ESRD patients, 2011. Adjusted for age, sex, race, Hispanic ethnicity, and primary diagnosis. Abbreviation: ESRD, end-stage renal disease. </a:t>
            </a:r>
            <a:endParaRPr lang="en-US" sz="1600" i="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790682769"/>
              </p:ext>
            </p:extLst>
          </p:nvPr>
        </p:nvGraphicFramePr>
        <p:xfrm>
          <a:off x="304800" y="1143000"/>
          <a:ext cx="8534400" cy="4105472"/>
        </p:xfrm>
        <a:graphic>
          <a:graphicData uri="http://schemas.openxmlformats.org/drawingml/2006/table">
            <a:tbl>
              <a:tblPr firstRow="1" firstCol="1">
                <a:tableStyleId>{9D7B26C5-4107-4FEC-AEDC-1716B250A1EF}</a:tableStyleId>
              </a:tblPr>
              <a:tblGrid>
                <a:gridCol w="1905000">
                  <a:extLst>
                    <a:ext uri="{9D8B030D-6E8A-4147-A177-3AD203B41FA5}">
                      <a16:colId xmlns:a16="http://schemas.microsoft.com/office/drawing/2014/main" xmlns="" val="20000"/>
                    </a:ext>
                  </a:extLst>
                </a:gridCol>
                <a:gridCol w="1325880">
                  <a:extLst>
                    <a:ext uri="{9D8B030D-6E8A-4147-A177-3AD203B41FA5}">
                      <a16:colId xmlns:a16="http://schemas.microsoft.com/office/drawing/2014/main" xmlns="" val="20001"/>
                    </a:ext>
                  </a:extLst>
                </a:gridCol>
                <a:gridCol w="1325880">
                  <a:extLst>
                    <a:ext uri="{9D8B030D-6E8A-4147-A177-3AD203B41FA5}">
                      <a16:colId xmlns:a16="http://schemas.microsoft.com/office/drawing/2014/main" xmlns="" val="20002"/>
                    </a:ext>
                  </a:extLst>
                </a:gridCol>
                <a:gridCol w="1325880">
                  <a:extLst>
                    <a:ext uri="{9D8B030D-6E8A-4147-A177-3AD203B41FA5}">
                      <a16:colId xmlns:a16="http://schemas.microsoft.com/office/drawing/2014/main" xmlns="" val="20003"/>
                    </a:ext>
                  </a:extLst>
                </a:gridCol>
                <a:gridCol w="1325880">
                  <a:extLst>
                    <a:ext uri="{9D8B030D-6E8A-4147-A177-3AD203B41FA5}">
                      <a16:colId xmlns:a16="http://schemas.microsoft.com/office/drawing/2014/main" xmlns="" val="20004"/>
                    </a:ext>
                  </a:extLst>
                </a:gridCol>
                <a:gridCol w="1325880">
                  <a:extLst>
                    <a:ext uri="{9D8B030D-6E8A-4147-A177-3AD203B41FA5}">
                      <a16:colId xmlns:a16="http://schemas.microsoft.com/office/drawing/2014/main" xmlns="" val="20005"/>
                    </a:ext>
                  </a:extLst>
                </a:gridCol>
              </a:tblGrid>
              <a:tr h="319856">
                <a:tc>
                  <a:txBody>
                    <a:bodyPr/>
                    <a:lstStyle/>
                    <a:p>
                      <a:pPr>
                        <a:lnSpc>
                          <a:spcPct val="115000"/>
                        </a:lnSpc>
                      </a:pPr>
                      <a:endParaRPr lang="en-US" sz="1800" dirty="0">
                        <a:effectLst/>
                        <a:latin typeface="Calibri"/>
                      </a:endParaRPr>
                    </a:p>
                  </a:txBody>
                  <a:tcPr marL="62581" marR="62581" marT="0" marB="0" anchor="ctr"/>
                </a:tc>
                <a:tc>
                  <a:txBody>
                    <a:bodyPr/>
                    <a:lstStyle/>
                    <a:p>
                      <a:pPr marL="0" marR="0" algn="ctr">
                        <a:lnSpc>
                          <a:spcPct val="115000"/>
                        </a:lnSpc>
                        <a:spcBef>
                          <a:spcPts val="0"/>
                        </a:spcBef>
                        <a:spcAft>
                          <a:spcPts val="0"/>
                        </a:spcAft>
                      </a:pPr>
                      <a:r>
                        <a:rPr lang="en-US" sz="1800" dirty="0">
                          <a:effectLst/>
                        </a:rPr>
                        <a:t>3 </a:t>
                      </a:r>
                      <a:r>
                        <a:rPr lang="en-US" sz="1800" dirty="0" smtClean="0">
                          <a:effectLst/>
                        </a:rPr>
                        <a:t>months</a:t>
                      </a:r>
                      <a:endParaRPr lang="en-US" sz="1800" dirty="0">
                        <a:effectLst/>
                        <a:latin typeface="Calibri"/>
                        <a:ea typeface="Calibri"/>
                        <a:cs typeface="Times New Roman"/>
                      </a:endParaRPr>
                    </a:p>
                  </a:txBody>
                  <a:tcPr marL="62581" marR="62581" marT="0" marB="0" anchor="ctr">
                    <a:noFill/>
                  </a:tcPr>
                </a:tc>
                <a:tc>
                  <a:txBody>
                    <a:bodyPr/>
                    <a:lstStyle/>
                    <a:p>
                      <a:pPr marL="0" marR="0" algn="ctr">
                        <a:lnSpc>
                          <a:spcPct val="115000"/>
                        </a:lnSpc>
                        <a:spcBef>
                          <a:spcPts val="0"/>
                        </a:spcBef>
                        <a:spcAft>
                          <a:spcPts val="0"/>
                        </a:spcAft>
                      </a:pPr>
                      <a:r>
                        <a:rPr lang="en-US" sz="1800" dirty="0">
                          <a:effectLst/>
                        </a:rPr>
                        <a:t>12 months</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24 months</a:t>
                      </a:r>
                      <a:endParaRPr lang="en-US" sz="1800" dirty="0">
                        <a:effectLst/>
                        <a:latin typeface="Calibri"/>
                        <a:ea typeface="Calibri"/>
                        <a:cs typeface="Times New Roman"/>
                      </a:endParaRPr>
                    </a:p>
                  </a:txBody>
                  <a:tcPr marL="62581" marR="62581" marT="0" marB="0" anchor="ctr">
                    <a:noFill/>
                  </a:tcPr>
                </a:tc>
                <a:tc>
                  <a:txBody>
                    <a:bodyPr/>
                    <a:lstStyle/>
                    <a:p>
                      <a:pPr marL="0" marR="0" algn="ctr">
                        <a:lnSpc>
                          <a:spcPct val="115000"/>
                        </a:lnSpc>
                        <a:spcBef>
                          <a:spcPts val="0"/>
                        </a:spcBef>
                        <a:spcAft>
                          <a:spcPts val="0"/>
                        </a:spcAft>
                      </a:pPr>
                      <a:r>
                        <a:rPr lang="en-US" sz="1800" dirty="0">
                          <a:effectLst/>
                        </a:rPr>
                        <a:t>36 months</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60 months</a:t>
                      </a:r>
                      <a:endParaRPr lang="en-US" sz="1800" dirty="0">
                        <a:effectLst/>
                        <a:latin typeface="Calibri"/>
                        <a:ea typeface="Calibri"/>
                        <a:cs typeface="Times New Roman"/>
                      </a:endParaRPr>
                    </a:p>
                  </a:txBody>
                  <a:tcPr marL="62581" marR="62581" marT="0" marB="0" anchor="ctr">
                    <a:noFill/>
                  </a:tcPr>
                </a:tc>
                <a:extLst>
                  <a:ext uri="{0D108BD9-81ED-4DB2-BD59-A6C34878D82A}">
                    <a16:rowId xmlns:a16="http://schemas.microsoft.com/office/drawing/2014/main" xmlns="" val="10000"/>
                  </a:ext>
                </a:extLst>
              </a:tr>
              <a:tr h="175921">
                <a:tc>
                  <a:txBody>
                    <a:bodyPr/>
                    <a:lstStyle/>
                    <a:p>
                      <a:pPr marL="0" marR="0">
                        <a:lnSpc>
                          <a:spcPct val="115000"/>
                        </a:lnSpc>
                        <a:spcBef>
                          <a:spcPts val="0"/>
                        </a:spcBef>
                        <a:spcAft>
                          <a:spcPts val="0"/>
                        </a:spcAft>
                      </a:pPr>
                      <a:r>
                        <a:rPr lang="en-US" sz="1800" dirty="0">
                          <a:effectLst/>
                        </a:rPr>
                        <a:t>Hemodialysis</a:t>
                      </a:r>
                      <a:endParaRPr lang="en-US" sz="1800" dirty="0">
                        <a:effectLst/>
                        <a:latin typeface="Calibri"/>
                        <a:ea typeface="Calibri"/>
                        <a:cs typeface="Times New Roman"/>
                      </a:endParaRPr>
                    </a:p>
                  </a:txBody>
                  <a:tcPr marL="62581" marR="62581" marT="0" marB="0" anchor="ctr"/>
                </a:tc>
                <a:tc>
                  <a:txBody>
                    <a:bodyPr/>
                    <a:lstStyle/>
                    <a:p>
                      <a:pPr>
                        <a:lnSpc>
                          <a:spcPct val="115000"/>
                        </a:lnSpc>
                      </a:pPr>
                      <a:endParaRPr lang="en-US" sz="1800" dirty="0">
                        <a:effectLst/>
                        <a:latin typeface="Calibri"/>
                      </a:endParaRPr>
                    </a:p>
                  </a:txBody>
                  <a:tcPr marL="62581" marR="62581" marT="0" marB="0" anchor="ctr">
                    <a:noFill/>
                  </a:tcPr>
                </a:tc>
                <a:tc>
                  <a:txBody>
                    <a:bodyPr/>
                    <a:lstStyle/>
                    <a:p>
                      <a:pPr>
                        <a:lnSpc>
                          <a:spcPct val="115000"/>
                        </a:lnSpc>
                      </a:pPr>
                      <a:endParaRPr lang="en-US" sz="1800" dirty="0">
                        <a:effectLst/>
                        <a:latin typeface="Calibri"/>
                      </a:endParaRPr>
                    </a:p>
                  </a:txBody>
                  <a:tcPr marL="62581" marR="62581" marT="0" marB="0" anchor="ctr"/>
                </a:tc>
                <a:tc>
                  <a:txBody>
                    <a:bodyPr/>
                    <a:lstStyle/>
                    <a:p>
                      <a:pPr>
                        <a:lnSpc>
                          <a:spcPct val="115000"/>
                        </a:lnSpc>
                      </a:pPr>
                      <a:endParaRPr lang="en-US" sz="1800" dirty="0">
                        <a:effectLst/>
                        <a:latin typeface="Calibri"/>
                      </a:endParaRPr>
                    </a:p>
                  </a:txBody>
                  <a:tcPr marL="62581" marR="62581" marT="0" marB="0" anchor="ctr">
                    <a:noFill/>
                  </a:tcPr>
                </a:tc>
                <a:tc>
                  <a:txBody>
                    <a:bodyPr/>
                    <a:lstStyle/>
                    <a:p>
                      <a:pPr>
                        <a:lnSpc>
                          <a:spcPct val="115000"/>
                        </a:lnSpc>
                      </a:pPr>
                      <a:endParaRPr lang="en-US" sz="1800" dirty="0">
                        <a:effectLst/>
                        <a:latin typeface="Calibri"/>
                      </a:endParaRPr>
                    </a:p>
                  </a:txBody>
                  <a:tcPr marL="62581" marR="62581" marT="0" marB="0" anchor="ctr"/>
                </a:tc>
                <a:tc>
                  <a:txBody>
                    <a:bodyPr/>
                    <a:lstStyle/>
                    <a:p>
                      <a:pPr>
                        <a:lnSpc>
                          <a:spcPct val="115000"/>
                        </a:lnSpc>
                      </a:pPr>
                      <a:endParaRPr lang="en-US" sz="1800" dirty="0">
                        <a:effectLst/>
                        <a:latin typeface="Calibri"/>
                      </a:endParaRPr>
                    </a:p>
                  </a:txBody>
                  <a:tcPr marL="62581" marR="62581" marT="0" marB="0" anchor="ctr">
                    <a:noFill/>
                  </a:tcPr>
                </a:tc>
                <a:extLst>
                  <a:ext uri="{0D108BD9-81ED-4DB2-BD59-A6C34878D82A}">
                    <a16:rowId xmlns:a16="http://schemas.microsoft.com/office/drawing/2014/main" xmlns="" val="10001"/>
                  </a:ext>
                </a:extLst>
              </a:tr>
              <a:tr h="175921">
                <a:tc>
                  <a:txBody>
                    <a:bodyPr/>
                    <a:lstStyle/>
                    <a:p>
                      <a:pPr marL="135255" marR="0">
                        <a:lnSpc>
                          <a:spcPct val="115000"/>
                        </a:lnSpc>
                        <a:spcBef>
                          <a:spcPts val="0"/>
                        </a:spcBef>
                        <a:spcAft>
                          <a:spcPts val="0"/>
                        </a:spcAft>
                      </a:pPr>
                      <a:r>
                        <a:rPr lang="en-US" sz="1800" dirty="0">
                          <a:effectLst/>
                        </a:rPr>
                        <a:t>2001</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91.0</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74.8</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61.4</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50.8</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35.6</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2"/>
                  </a:ext>
                </a:extLst>
              </a:tr>
              <a:tr h="175921">
                <a:tc>
                  <a:txBody>
                    <a:bodyPr/>
                    <a:lstStyle/>
                    <a:p>
                      <a:pPr marL="135255" marR="0">
                        <a:lnSpc>
                          <a:spcPct val="115000"/>
                        </a:lnSpc>
                        <a:spcBef>
                          <a:spcPts val="0"/>
                        </a:spcBef>
                        <a:spcAft>
                          <a:spcPts val="0"/>
                        </a:spcAft>
                      </a:pPr>
                      <a:r>
                        <a:rPr lang="en-US" sz="1800" dirty="0">
                          <a:effectLst/>
                        </a:rPr>
                        <a:t>2003</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91.0</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74.8</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61.8</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51.4</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36.5</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3"/>
                  </a:ext>
                </a:extLst>
              </a:tr>
              <a:tr h="175921">
                <a:tc>
                  <a:txBody>
                    <a:bodyPr/>
                    <a:lstStyle/>
                    <a:p>
                      <a:pPr marL="135255" marR="0">
                        <a:lnSpc>
                          <a:spcPct val="115000"/>
                        </a:lnSpc>
                        <a:spcBef>
                          <a:spcPts val="0"/>
                        </a:spcBef>
                        <a:spcAft>
                          <a:spcPts val="0"/>
                        </a:spcAft>
                      </a:pPr>
                      <a:r>
                        <a:rPr lang="en-US" sz="1800" dirty="0">
                          <a:effectLst/>
                        </a:rPr>
                        <a:t>2005</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91.2</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75.4</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62.7</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52.9</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38.5</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4"/>
                  </a:ext>
                </a:extLst>
              </a:tr>
              <a:tr h="175921">
                <a:tc>
                  <a:txBody>
                    <a:bodyPr/>
                    <a:lstStyle/>
                    <a:p>
                      <a:pPr marL="135255" marR="0">
                        <a:lnSpc>
                          <a:spcPct val="115000"/>
                        </a:lnSpc>
                        <a:spcBef>
                          <a:spcPts val="0"/>
                        </a:spcBef>
                        <a:spcAft>
                          <a:spcPts val="0"/>
                        </a:spcAft>
                      </a:pPr>
                      <a:r>
                        <a:rPr lang="en-US" sz="1800" dirty="0">
                          <a:effectLst/>
                        </a:rPr>
                        <a:t>2007</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91.5</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76.3</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64.1</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54.6</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39.9</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5"/>
                  </a:ext>
                </a:extLst>
              </a:tr>
              <a:tr h="175921">
                <a:tc>
                  <a:txBody>
                    <a:bodyPr/>
                    <a:lstStyle/>
                    <a:p>
                      <a:pPr marL="135255" marR="0">
                        <a:lnSpc>
                          <a:spcPct val="115000"/>
                        </a:lnSpc>
                        <a:spcBef>
                          <a:spcPts val="0"/>
                        </a:spcBef>
                        <a:spcAft>
                          <a:spcPts val="0"/>
                        </a:spcAft>
                      </a:pPr>
                      <a:r>
                        <a:rPr lang="en-US" sz="1800" dirty="0">
                          <a:effectLst/>
                        </a:rPr>
                        <a:t>2009</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91.7</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77.4</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65.6</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56.1</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41.5</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6"/>
                  </a:ext>
                </a:extLst>
              </a:tr>
              <a:tr h="175921">
                <a:tc>
                  <a:txBody>
                    <a:bodyPr/>
                    <a:lstStyle/>
                    <a:p>
                      <a:pPr marL="0" marR="0">
                        <a:lnSpc>
                          <a:spcPct val="115000"/>
                        </a:lnSpc>
                        <a:spcBef>
                          <a:spcPts val="0"/>
                        </a:spcBef>
                        <a:spcAft>
                          <a:spcPts val="0"/>
                        </a:spcAft>
                      </a:pPr>
                      <a:r>
                        <a:rPr lang="en-US" sz="1800" dirty="0">
                          <a:effectLst/>
                        </a:rPr>
                        <a:t>Peritoneal dialysis</a:t>
                      </a:r>
                      <a:endParaRPr lang="en-US" sz="1800" dirty="0">
                        <a:effectLst/>
                        <a:latin typeface="Calibri"/>
                        <a:ea typeface="Calibri"/>
                        <a:cs typeface="Times New Roman"/>
                      </a:endParaRPr>
                    </a:p>
                  </a:txBody>
                  <a:tcPr marL="62581" marR="62581" marT="0" marB="0" anchor="ctr"/>
                </a:tc>
                <a:tc>
                  <a:txBody>
                    <a:bodyPr/>
                    <a:lstStyle/>
                    <a:p>
                      <a:pPr>
                        <a:lnSpc>
                          <a:spcPct val="115000"/>
                        </a:lnSpc>
                      </a:pPr>
                      <a:endParaRPr lang="en-US" sz="1800" dirty="0">
                        <a:effectLst/>
                        <a:latin typeface="Calibri"/>
                      </a:endParaRPr>
                    </a:p>
                  </a:txBody>
                  <a:tcPr marL="62581" marR="62581" marT="0" marB="0" anchor="b">
                    <a:noFill/>
                  </a:tcPr>
                </a:tc>
                <a:tc>
                  <a:txBody>
                    <a:bodyPr/>
                    <a:lstStyle/>
                    <a:p>
                      <a:pPr>
                        <a:lnSpc>
                          <a:spcPct val="115000"/>
                        </a:lnSpc>
                      </a:pPr>
                      <a:endParaRPr lang="en-US" sz="1800" dirty="0">
                        <a:effectLst/>
                        <a:latin typeface="Calibri"/>
                      </a:endParaRPr>
                    </a:p>
                  </a:txBody>
                  <a:tcPr marL="62581" marR="62581" marT="0" marB="0" anchor="b"/>
                </a:tc>
                <a:tc>
                  <a:txBody>
                    <a:bodyPr/>
                    <a:lstStyle/>
                    <a:p>
                      <a:pPr>
                        <a:lnSpc>
                          <a:spcPct val="115000"/>
                        </a:lnSpc>
                      </a:pPr>
                      <a:endParaRPr lang="en-US" sz="1800" dirty="0">
                        <a:effectLst/>
                        <a:latin typeface="Calibri"/>
                      </a:endParaRPr>
                    </a:p>
                  </a:txBody>
                  <a:tcPr marL="62581" marR="62581" marT="0" marB="0" anchor="b">
                    <a:noFill/>
                  </a:tcPr>
                </a:tc>
                <a:tc>
                  <a:txBody>
                    <a:bodyPr/>
                    <a:lstStyle/>
                    <a:p>
                      <a:pPr>
                        <a:lnSpc>
                          <a:spcPct val="115000"/>
                        </a:lnSpc>
                      </a:pPr>
                      <a:endParaRPr lang="en-US" sz="1800" dirty="0">
                        <a:effectLst/>
                        <a:latin typeface="Calibri"/>
                      </a:endParaRPr>
                    </a:p>
                  </a:txBody>
                  <a:tcPr marL="62581" marR="62581" marT="0" marB="0" anchor="b"/>
                </a:tc>
                <a:tc>
                  <a:txBody>
                    <a:bodyPr/>
                    <a:lstStyle/>
                    <a:p>
                      <a:pPr>
                        <a:lnSpc>
                          <a:spcPct val="115000"/>
                        </a:lnSpc>
                      </a:pPr>
                      <a:endParaRPr lang="en-US" sz="1800" dirty="0">
                        <a:effectLst/>
                        <a:latin typeface="Calibri"/>
                      </a:endParaRPr>
                    </a:p>
                  </a:txBody>
                  <a:tcPr marL="62581" marR="62581" marT="0" marB="0" anchor="b">
                    <a:noFill/>
                  </a:tcPr>
                </a:tc>
                <a:extLst>
                  <a:ext uri="{0D108BD9-81ED-4DB2-BD59-A6C34878D82A}">
                    <a16:rowId xmlns:a16="http://schemas.microsoft.com/office/drawing/2014/main" xmlns="" val="10007"/>
                  </a:ext>
                </a:extLst>
              </a:tr>
              <a:tr h="175921">
                <a:tc>
                  <a:txBody>
                    <a:bodyPr/>
                    <a:lstStyle/>
                    <a:p>
                      <a:pPr marL="135255" marR="0">
                        <a:lnSpc>
                          <a:spcPct val="115000"/>
                        </a:lnSpc>
                        <a:spcBef>
                          <a:spcPts val="0"/>
                        </a:spcBef>
                        <a:spcAft>
                          <a:spcPts val="0"/>
                        </a:spcAft>
                      </a:pPr>
                      <a:r>
                        <a:rPr lang="en-US" sz="1800" dirty="0">
                          <a:effectLst/>
                        </a:rPr>
                        <a:t>2001</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95.5</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82.1</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67.3</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55.4</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39.4</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8"/>
                  </a:ext>
                </a:extLst>
              </a:tr>
              <a:tr h="175921">
                <a:tc>
                  <a:txBody>
                    <a:bodyPr/>
                    <a:lstStyle/>
                    <a:p>
                      <a:pPr marL="135255" marR="0">
                        <a:lnSpc>
                          <a:spcPct val="115000"/>
                        </a:lnSpc>
                        <a:spcBef>
                          <a:spcPts val="0"/>
                        </a:spcBef>
                        <a:spcAft>
                          <a:spcPts val="0"/>
                        </a:spcAft>
                      </a:pPr>
                      <a:r>
                        <a:rPr lang="en-US" sz="1800" dirty="0">
                          <a:effectLst/>
                        </a:rPr>
                        <a:t>2003</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96.3</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83.9</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69.0</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57.7</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42.9</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9"/>
                  </a:ext>
                </a:extLst>
              </a:tr>
              <a:tr h="175921">
                <a:tc>
                  <a:txBody>
                    <a:bodyPr/>
                    <a:lstStyle/>
                    <a:p>
                      <a:pPr marL="135255" marR="0">
                        <a:lnSpc>
                          <a:spcPct val="115000"/>
                        </a:lnSpc>
                        <a:spcBef>
                          <a:spcPts val="0"/>
                        </a:spcBef>
                        <a:spcAft>
                          <a:spcPts val="0"/>
                        </a:spcAft>
                      </a:pPr>
                      <a:r>
                        <a:rPr lang="en-US" sz="1800" dirty="0">
                          <a:effectLst/>
                        </a:rPr>
                        <a:t>2005</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96.4</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85.6</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72.3</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61.6</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45.7</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10"/>
                  </a:ext>
                </a:extLst>
              </a:tr>
              <a:tr h="175921">
                <a:tc>
                  <a:txBody>
                    <a:bodyPr/>
                    <a:lstStyle/>
                    <a:p>
                      <a:pPr marL="135255" marR="0">
                        <a:lnSpc>
                          <a:spcPct val="115000"/>
                        </a:lnSpc>
                        <a:spcBef>
                          <a:spcPts val="0"/>
                        </a:spcBef>
                        <a:spcAft>
                          <a:spcPts val="0"/>
                        </a:spcAft>
                      </a:pPr>
                      <a:r>
                        <a:rPr lang="en-US" sz="1800" dirty="0">
                          <a:effectLst/>
                        </a:rPr>
                        <a:t>2007</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96.9</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87.5</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74.8</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64.6</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49.0</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11"/>
                  </a:ext>
                </a:extLst>
              </a:tr>
              <a:tr h="175921">
                <a:tc>
                  <a:txBody>
                    <a:bodyPr/>
                    <a:lstStyle/>
                    <a:p>
                      <a:pPr marL="135255" marR="0">
                        <a:lnSpc>
                          <a:spcPct val="115000"/>
                        </a:lnSpc>
                        <a:spcBef>
                          <a:spcPts val="0"/>
                        </a:spcBef>
                        <a:spcAft>
                          <a:spcPts val="0"/>
                        </a:spcAft>
                      </a:pPr>
                      <a:r>
                        <a:rPr lang="en-US" sz="1800" dirty="0">
                          <a:effectLst/>
                        </a:rPr>
                        <a:t>2009</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97.3</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87.8</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76.5</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66.5</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51.4</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584514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Table 6.3  Adjusted survival (%) by treatment modality and incident cohort year (year of ESRD onset</a:t>
            </a:r>
            <a:r>
              <a:rPr lang="en-US" sz="2800" b="1" baseline="30000" dirty="0" smtClean="0"/>
              <a:t>): Transplant </a:t>
            </a:r>
            <a:r>
              <a:rPr lang="en-US" sz="2800" b="1" i="1" baseline="30000" dirty="0"/>
              <a:t>(continued)</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13</a:t>
            </a:fld>
            <a:endParaRPr lang="en-US" dirty="0"/>
          </a:p>
        </p:txBody>
      </p:sp>
      <p:sp>
        <p:nvSpPr>
          <p:cNvPr id="9" name="Rectangle 8"/>
          <p:cNvSpPr/>
          <p:nvPr/>
        </p:nvSpPr>
        <p:spPr>
          <a:xfrm>
            <a:off x="215766" y="5410200"/>
            <a:ext cx="8699634" cy="830997"/>
          </a:xfrm>
          <a:prstGeom prst="rect">
            <a:avLst/>
          </a:prstGeom>
        </p:spPr>
        <p:txBody>
          <a:bodyPr wrap="square">
            <a:spAutoFit/>
          </a:bodyPr>
          <a:lstStyle/>
          <a:p>
            <a:r>
              <a:rPr lang="en-US" sz="1600" i="1" dirty="0"/>
              <a:t>Data Source: Reference Tables I.1_adj-I.36_adj. Adjusted survival probabilities, from day one, in the ESRD population. </a:t>
            </a:r>
            <a:r>
              <a:rPr lang="en-US" sz="1600" i="1" dirty="0" smtClean="0"/>
              <a:t>Reference population: </a:t>
            </a:r>
            <a:r>
              <a:rPr lang="en-US" sz="1600" i="1" dirty="0"/>
              <a:t>incident ESRD patients, 2011. Adjusted for age, sex, race, Hispanic ethnicity, and primary diagnosis. Abbreviation: ESRD, end-stage renal disease. </a:t>
            </a:r>
            <a:endParaRPr lang="en-US" sz="1600" i="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007955914"/>
              </p:ext>
            </p:extLst>
          </p:nvPr>
        </p:nvGraphicFramePr>
        <p:xfrm>
          <a:off x="202932" y="1219200"/>
          <a:ext cx="8699634" cy="4105472"/>
        </p:xfrm>
        <a:graphic>
          <a:graphicData uri="http://schemas.openxmlformats.org/drawingml/2006/table">
            <a:tbl>
              <a:tblPr firstRow="1" firstCol="1">
                <a:tableStyleId>{9D7B26C5-4107-4FEC-AEDC-1716B250A1EF}</a:tableStyleId>
              </a:tblPr>
              <a:tblGrid>
                <a:gridCol w="2815824">
                  <a:extLst>
                    <a:ext uri="{9D8B030D-6E8A-4147-A177-3AD203B41FA5}">
                      <a16:colId xmlns:a16="http://schemas.microsoft.com/office/drawing/2014/main" xmlns="" val="20000"/>
                    </a:ext>
                  </a:extLst>
                </a:gridCol>
                <a:gridCol w="1176762">
                  <a:extLst>
                    <a:ext uri="{9D8B030D-6E8A-4147-A177-3AD203B41FA5}">
                      <a16:colId xmlns:a16="http://schemas.microsoft.com/office/drawing/2014/main" xmlns="" val="20001"/>
                    </a:ext>
                  </a:extLst>
                </a:gridCol>
                <a:gridCol w="1176762">
                  <a:extLst>
                    <a:ext uri="{9D8B030D-6E8A-4147-A177-3AD203B41FA5}">
                      <a16:colId xmlns:a16="http://schemas.microsoft.com/office/drawing/2014/main" xmlns="" val="20002"/>
                    </a:ext>
                  </a:extLst>
                </a:gridCol>
                <a:gridCol w="1176762">
                  <a:extLst>
                    <a:ext uri="{9D8B030D-6E8A-4147-A177-3AD203B41FA5}">
                      <a16:colId xmlns:a16="http://schemas.microsoft.com/office/drawing/2014/main" xmlns="" val="20003"/>
                    </a:ext>
                  </a:extLst>
                </a:gridCol>
                <a:gridCol w="1176762">
                  <a:extLst>
                    <a:ext uri="{9D8B030D-6E8A-4147-A177-3AD203B41FA5}">
                      <a16:colId xmlns:a16="http://schemas.microsoft.com/office/drawing/2014/main" xmlns="" val="20004"/>
                    </a:ext>
                  </a:extLst>
                </a:gridCol>
                <a:gridCol w="1176762">
                  <a:extLst>
                    <a:ext uri="{9D8B030D-6E8A-4147-A177-3AD203B41FA5}">
                      <a16:colId xmlns:a16="http://schemas.microsoft.com/office/drawing/2014/main" xmlns="" val="20005"/>
                    </a:ext>
                  </a:extLst>
                </a:gridCol>
              </a:tblGrid>
              <a:tr h="319856">
                <a:tc>
                  <a:txBody>
                    <a:bodyPr/>
                    <a:lstStyle/>
                    <a:p>
                      <a:pPr>
                        <a:lnSpc>
                          <a:spcPct val="115000"/>
                        </a:lnSpc>
                      </a:pPr>
                      <a:endParaRPr lang="en-US" sz="1800" dirty="0">
                        <a:effectLst/>
                        <a:latin typeface="Calibri"/>
                      </a:endParaRPr>
                    </a:p>
                  </a:txBody>
                  <a:tcPr marL="62581" marR="62581" marT="0" marB="0" anchor="ctr"/>
                </a:tc>
                <a:tc>
                  <a:txBody>
                    <a:bodyPr/>
                    <a:lstStyle/>
                    <a:p>
                      <a:pPr marL="0" marR="0" algn="ctr">
                        <a:lnSpc>
                          <a:spcPct val="115000"/>
                        </a:lnSpc>
                        <a:spcBef>
                          <a:spcPts val="0"/>
                        </a:spcBef>
                        <a:spcAft>
                          <a:spcPts val="0"/>
                        </a:spcAft>
                      </a:pPr>
                      <a:r>
                        <a:rPr lang="en-US" sz="1800" dirty="0">
                          <a:effectLst/>
                        </a:rPr>
                        <a:t>3 </a:t>
                      </a:r>
                      <a:r>
                        <a:rPr lang="en-US" sz="1800" dirty="0" smtClean="0">
                          <a:effectLst/>
                        </a:rPr>
                        <a:t>months</a:t>
                      </a:r>
                      <a:endParaRPr lang="en-US" sz="1800" dirty="0">
                        <a:effectLst/>
                        <a:latin typeface="Calibri"/>
                        <a:ea typeface="Calibri"/>
                        <a:cs typeface="Times New Roman"/>
                      </a:endParaRPr>
                    </a:p>
                  </a:txBody>
                  <a:tcPr marL="62581" marR="62581" marT="0" marB="0" anchor="ctr">
                    <a:noFill/>
                  </a:tcPr>
                </a:tc>
                <a:tc>
                  <a:txBody>
                    <a:bodyPr/>
                    <a:lstStyle/>
                    <a:p>
                      <a:pPr marL="0" marR="0" algn="ctr">
                        <a:lnSpc>
                          <a:spcPct val="115000"/>
                        </a:lnSpc>
                        <a:spcBef>
                          <a:spcPts val="0"/>
                        </a:spcBef>
                        <a:spcAft>
                          <a:spcPts val="0"/>
                        </a:spcAft>
                      </a:pPr>
                      <a:r>
                        <a:rPr lang="en-US" sz="1800" dirty="0">
                          <a:effectLst/>
                        </a:rPr>
                        <a:t>12 months</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24 months</a:t>
                      </a:r>
                      <a:endParaRPr lang="en-US" sz="1800" dirty="0">
                        <a:effectLst/>
                        <a:latin typeface="Calibri"/>
                        <a:ea typeface="Calibri"/>
                        <a:cs typeface="Times New Roman"/>
                      </a:endParaRPr>
                    </a:p>
                  </a:txBody>
                  <a:tcPr marL="62581" marR="62581" marT="0" marB="0" anchor="ctr">
                    <a:noFill/>
                  </a:tcPr>
                </a:tc>
                <a:tc>
                  <a:txBody>
                    <a:bodyPr/>
                    <a:lstStyle/>
                    <a:p>
                      <a:pPr marL="0" marR="0" algn="ctr">
                        <a:lnSpc>
                          <a:spcPct val="115000"/>
                        </a:lnSpc>
                        <a:spcBef>
                          <a:spcPts val="0"/>
                        </a:spcBef>
                        <a:spcAft>
                          <a:spcPts val="0"/>
                        </a:spcAft>
                      </a:pPr>
                      <a:r>
                        <a:rPr lang="en-US" sz="1800" dirty="0">
                          <a:effectLst/>
                        </a:rPr>
                        <a:t>36 months</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60 months</a:t>
                      </a:r>
                      <a:endParaRPr lang="en-US" sz="1800" dirty="0">
                        <a:effectLst/>
                        <a:latin typeface="Calibri"/>
                        <a:ea typeface="Calibri"/>
                        <a:cs typeface="Times New Roman"/>
                      </a:endParaRPr>
                    </a:p>
                  </a:txBody>
                  <a:tcPr marL="62581" marR="62581" marT="0" marB="0" anchor="ctr">
                    <a:noFill/>
                  </a:tcPr>
                </a:tc>
                <a:extLst>
                  <a:ext uri="{0D108BD9-81ED-4DB2-BD59-A6C34878D82A}">
                    <a16:rowId xmlns:a16="http://schemas.microsoft.com/office/drawing/2014/main" xmlns="" val="10000"/>
                  </a:ext>
                </a:extLst>
              </a:tr>
              <a:tr h="175921">
                <a:tc>
                  <a:txBody>
                    <a:bodyPr/>
                    <a:lstStyle/>
                    <a:p>
                      <a:pPr marL="0" marR="0">
                        <a:lnSpc>
                          <a:spcPct val="115000"/>
                        </a:lnSpc>
                        <a:spcBef>
                          <a:spcPts val="0"/>
                        </a:spcBef>
                        <a:spcAft>
                          <a:spcPts val="0"/>
                        </a:spcAft>
                      </a:pPr>
                      <a:r>
                        <a:rPr lang="en-US" sz="1800" spc="-20" dirty="0">
                          <a:effectLst/>
                        </a:rPr>
                        <a:t>Deceased-donor transplant</a:t>
                      </a:r>
                      <a:endParaRPr lang="en-US" sz="1800" dirty="0">
                        <a:effectLst/>
                        <a:latin typeface="Calibri"/>
                        <a:ea typeface="Calibri"/>
                        <a:cs typeface="Times New Roman"/>
                      </a:endParaRPr>
                    </a:p>
                  </a:txBody>
                  <a:tcPr marL="62581" marR="62581" marT="0" marB="0" anchor="ctr"/>
                </a:tc>
                <a:tc>
                  <a:txBody>
                    <a:bodyPr/>
                    <a:lstStyle/>
                    <a:p>
                      <a:pPr>
                        <a:lnSpc>
                          <a:spcPct val="115000"/>
                        </a:lnSpc>
                      </a:pPr>
                      <a:endParaRPr lang="en-US" sz="1800" dirty="0">
                        <a:effectLst/>
                        <a:latin typeface="Calibri"/>
                      </a:endParaRPr>
                    </a:p>
                  </a:txBody>
                  <a:tcPr marL="62581" marR="62581" marT="0" marB="0" anchor="b">
                    <a:noFill/>
                  </a:tcPr>
                </a:tc>
                <a:tc>
                  <a:txBody>
                    <a:bodyPr/>
                    <a:lstStyle/>
                    <a:p>
                      <a:pPr>
                        <a:lnSpc>
                          <a:spcPct val="115000"/>
                        </a:lnSpc>
                      </a:pPr>
                      <a:endParaRPr lang="en-US" sz="1800" dirty="0">
                        <a:effectLst/>
                        <a:latin typeface="Calibri"/>
                      </a:endParaRPr>
                    </a:p>
                  </a:txBody>
                  <a:tcPr marL="62581" marR="62581" marT="0" marB="0" anchor="b"/>
                </a:tc>
                <a:tc>
                  <a:txBody>
                    <a:bodyPr/>
                    <a:lstStyle/>
                    <a:p>
                      <a:pPr>
                        <a:lnSpc>
                          <a:spcPct val="115000"/>
                        </a:lnSpc>
                      </a:pPr>
                      <a:endParaRPr lang="en-US" sz="1800" dirty="0">
                        <a:effectLst/>
                        <a:latin typeface="Calibri"/>
                      </a:endParaRPr>
                    </a:p>
                  </a:txBody>
                  <a:tcPr marL="62581" marR="62581" marT="0" marB="0" anchor="b">
                    <a:noFill/>
                  </a:tcPr>
                </a:tc>
                <a:tc>
                  <a:txBody>
                    <a:bodyPr/>
                    <a:lstStyle/>
                    <a:p>
                      <a:pPr>
                        <a:lnSpc>
                          <a:spcPct val="115000"/>
                        </a:lnSpc>
                      </a:pPr>
                      <a:endParaRPr lang="en-US" sz="1800" dirty="0">
                        <a:effectLst/>
                        <a:latin typeface="Calibri"/>
                      </a:endParaRPr>
                    </a:p>
                  </a:txBody>
                  <a:tcPr marL="62581" marR="62581" marT="0" marB="0" anchor="b"/>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1"/>
                  </a:ext>
                </a:extLst>
              </a:tr>
              <a:tr h="175921">
                <a:tc>
                  <a:txBody>
                    <a:bodyPr/>
                    <a:lstStyle/>
                    <a:p>
                      <a:pPr marL="135255" marR="0">
                        <a:lnSpc>
                          <a:spcPct val="115000"/>
                        </a:lnSpc>
                        <a:spcBef>
                          <a:spcPts val="0"/>
                        </a:spcBef>
                        <a:spcAft>
                          <a:spcPts val="0"/>
                        </a:spcAft>
                      </a:pPr>
                      <a:r>
                        <a:rPr lang="en-US" sz="1800" dirty="0">
                          <a:effectLst/>
                        </a:rPr>
                        <a:t>2001</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94.9</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89.4</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83.2</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77.8</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66.1</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2"/>
                  </a:ext>
                </a:extLst>
              </a:tr>
              <a:tr h="175921">
                <a:tc>
                  <a:txBody>
                    <a:bodyPr/>
                    <a:lstStyle/>
                    <a:p>
                      <a:pPr marL="135255" marR="0">
                        <a:lnSpc>
                          <a:spcPct val="115000"/>
                        </a:lnSpc>
                        <a:spcBef>
                          <a:spcPts val="0"/>
                        </a:spcBef>
                        <a:spcAft>
                          <a:spcPts val="0"/>
                        </a:spcAft>
                      </a:pPr>
                      <a:r>
                        <a:rPr lang="en-US" sz="1800" dirty="0">
                          <a:effectLst/>
                        </a:rPr>
                        <a:t>2003</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95.7</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90</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84.6</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79.5</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69.2</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3"/>
                  </a:ext>
                </a:extLst>
              </a:tr>
              <a:tr h="175921">
                <a:tc>
                  <a:txBody>
                    <a:bodyPr/>
                    <a:lstStyle/>
                    <a:p>
                      <a:pPr marL="135255" marR="0">
                        <a:lnSpc>
                          <a:spcPct val="115000"/>
                        </a:lnSpc>
                        <a:spcBef>
                          <a:spcPts val="0"/>
                        </a:spcBef>
                        <a:spcAft>
                          <a:spcPts val="0"/>
                        </a:spcAft>
                      </a:pPr>
                      <a:r>
                        <a:rPr lang="en-US" sz="1800" dirty="0">
                          <a:effectLst/>
                        </a:rPr>
                        <a:t>2005</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95.6</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89.9</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85.1</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80.5</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71.3</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4"/>
                  </a:ext>
                </a:extLst>
              </a:tr>
              <a:tr h="175921">
                <a:tc>
                  <a:txBody>
                    <a:bodyPr/>
                    <a:lstStyle/>
                    <a:p>
                      <a:pPr marL="135255" marR="0">
                        <a:lnSpc>
                          <a:spcPct val="115000"/>
                        </a:lnSpc>
                        <a:spcBef>
                          <a:spcPts val="0"/>
                        </a:spcBef>
                        <a:spcAft>
                          <a:spcPts val="0"/>
                        </a:spcAft>
                      </a:pPr>
                      <a:r>
                        <a:rPr lang="en-US" sz="1800" dirty="0">
                          <a:effectLst/>
                        </a:rPr>
                        <a:t>2007</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96.7</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92.3</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88.1</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83.7</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73.3</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5"/>
                  </a:ext>
                </a:extLst>
              </a:tr>
              <a:tr h="175921">
                <a:tc>
                  <a:txBody>
                    <a:bodyPr/>
                    <a:lstStyle/>
                    <a:p>
                      <a:pPr marL="135255" marR="0">
                        <a:lnSpc>
                          <a:spcPct val="115000"/>
                        </a:lnSpc>
                        <a:spcBef>
                          <a:spcPts val="0"/>
                        </a:spcBef>
                        <a:spcAft>
                          <a:spcPts val="0"/>
                        </a:spcAft>
                      </a:pPr>
                      <a:r>
                        <a:rPr lang="en-US" sz="1800" dirty="0">
                          <a:effectLst/>
                        </a:rPr>
                        <a:t>2009</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96.8</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92.3</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88.5</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84.3</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75.7</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6"/>
                  </a:ext>
                </a:extLst>
              </a:tr>
              <a:tr h="159928">
                <a:tc>
                  <a:txBody>
                    <a:bodyPr/>
                    <a:lstStyle/>
                    <a:p>
                      <a:pPr marL="0" marR="0">
                        <a:lnSpc>
                          <a:spcPct val="115000"/>
                        </a:lnSpc>
                        <a:spcBef>
                          <a:spcPts val="0"/>
                        </a:spcBef>
                        <a:spcAft>
                          <a:spcPts val="0"/>
                        </a:spcAft>
                      </a:pPr>
                      <a:r>
                        <a:rPr lang="en-US" sz="1800" dirty="0">
                          <a:effectLst/>
                        </a:rPr>
                        <a:t>Living donor transplant</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 </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7"/>
                  </a:ext>
                </a:extLst>
              </a:tr>
              <a:tr h="175921">
                <a:tc>
                  <a:txBody>
                    <a:bodyPr/>
                    <a:lstStyle/>
                    <a:p>
                      <a:pPr marL="135255" marR="0">
                        <a:lnSpc>
                          <a:spcPct val="115000"/>
                        </a:lnSpc>
                        <a:spcBef>
                          <a:spcPts val="0"/>
                        </a:spcBef>
                        <a:spcAft>
                          <a:spcPts val="0"/>
                        </a:spcAft>
                      </a:pPr>
                      <a:r>
                        <a:rPr lang="en-US" sz="1800" dirty="0">
                          <a:effectLst/>
                        </a:rPr>
                        <a:t>2001</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97.3</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93.6</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89.6</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85.5</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76.0</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8"/>
                  </a:ext>
                </a:extLst>
              </a:tr>
              <a:tr h="175921">
                <a:tc>
                  <a:txBody>
                    <a:bodyPr/>
                    <a:lstStyle/>
                    <a:p>
                      <a:pPr marL="135255" marR="0">
                        <a:lnSpc>
                          <a:spcPct val="115000"/>
                        </a:lnSpc>
                        <a:spcBef>
                          <a:spcPts val="0"/>
                        </a:spcBef>
                        <a:spcAft>
                          <a:spcPts val="0"/>
                        </a:spcAft>
                      </a:pPr>
                      <a:r>
                        <a:rPr lang="en-US" sz="1800" dirty="0">
                          <a:effectLst/>
                        </a:rPr>
                        <a:t>2003</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98.1</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95.6</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91.9</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87.8</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79.3</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09"/>
                  </a:ext>
                </a:extLst>
              </a:tr>
              <a:tr h="175921">
                <a:tc>
                  <a:txBody>
                    <a:bodyPr/>
                    <a:lstStyle/>
                    <a:p>
                      <a:pPr marL="135255" marR="0">
                        <a:lnSpc>
                          <a:spcPct val="115000"/>
                        </a:lnSpc>
                        <a:spcBef>
                          <a:spcPts val="0"/>
                        </a:spcBef>
                        <a:spcAft>
                          <a:spcPts val="0"/>
                        </a:spcAft>
                      </a:pPr>
                      <a:r>
                        <a:rPr lang="en-US" sz="1800" dirty="0">
                          <a:effectLst/>
                        </a:rPr>
                        <a:t>2005</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98.2</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95.3</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92.0</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88.7</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81.0</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10"/>
                  </a:ext>
                </a:extLst>
              </a:tr>
              <a:tr h="175921">
                <a:tc>
                  <a:txBody>
                    <a:bodyPr/>
                    <a:lstStyle/>
                    <a:p>
                      <a:pPr marL="135255" marR="0">
                        <a:lnSpc>
                          <a:spcPct val="115000"/>
                        </a:lnSpc>
                        <a:spcBef>
                          <a:spcPts val="0"/>
                        </a:spcBef>
                        <a:spcAft>
                          <a:spcPts val="0"/>
                        </a:spcAft>
                      </a:pPr>
                      <a:r>
                        <a:rPr lang="en-US" sz="1800" dirty="0">
                          <a:effectLst/>
                        </a:rPr>
                        <a:t>2007</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99.1</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97.2</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94.8</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91.9</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85.1</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11"/>
                  </a:ext>
                </a:extLst>
              </a:tr>
              <a:tr h="175921">
                <a:tc>
                  <a:txBody>
                    <a:bodyPr/>
                    <a:lstStyle/>
                    <a:p>
                      <a:pPr marL="135255" marR="0">
                        <a:lnSpc>
                          <a:spcPct val="115000"/>
                        </a:lnSpc>
                        <a:spcBef>
                          <a:spcPts val="0"/>
                        </a:spcBef>
                        <a:spcAft>
                          <a:spcPts val="0"/>
                        </a:spcAft>
                      </a:pPr>
                      <a:r>
                        <a:rPr lang="en-US" sz="1800" dirty="0">
                          <a:effectLst/>
                        </a:rPr>
                        <a:t>2009</a:t>
                      </a:r>
                      <a:endParaRPr lang="en-US" sz="1800" dirty="0">
                        <a:effectLst/>
                        <a:latin typeface="Calibri"/>
                        <a:ea typeface="Calibri"/>
                        <a:cs typeface="Times New Roman"/>
                      </a:endParaRPr>
                    </a:p>
                  </a:txBody>
                  <a:tcPr marL="62581" marR="62581" marT="0" marB="0" anchor="ctr"/>
                </a:tc>
                <a:tc>
                  <a:txBody>
                    <a:bodyPr/>
                    <a:lstStyle/>
                    <a:p>
                      <a:pPr marL="0" marR="0" algn="ctr">
                        <a:lnSpc>
                          <a:spcPct val="115000"/>
                        </a:lnSpc>
                        <a:spcBef>
                          <a:spcPts val="0"/>
                        </a:spcBef>
                        <a:spcAft>
                          <a:spcPts val="0"/>
                        </a:spcAft>
                      </a:pPr>
                      <a:r>
                        <a:rPr lang="en-US" sz="1800" dirty="0">
                          <a:effectLst/>
                        </a:rPr>
                        <a:t>98.9</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97.1</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94.5</a:t>
                      </a:r>
                      <a:endParaRPr lang="en-US" sz="1800" dirty="0">
                        <a:effectLst/>
                        <a:latin typeface="Calibri"/>
                        <a:ea typeface="Calibri"/>
                        <a:cs typeface="Times New Roman"/>
                      </a:endParaRPr>
                    </a:p>
                  </a:txBody>
                  <a:tcPr marL="62581" marR="62581" marT="0" marB="0" anchor="b">
                    <a:noFill/>
                  </a:tcPr>
                </a:tc>
                <a:tc>
                  <a:txBody>
                    <a:bodyPr/>
                    <a:lstStyle/>
                    <a:p>
                      <a:pPr marL="0" marR="0" algn="ctr">
                        <a:lnSpc>
                          <a:spcPct val="115000"/>
                        </a:lnSpc>
                        <a:spcBef>
                          <a:spcPts val="0"/>
                        </a:spcBef>
                        <a:spcAft>
                          <a:spcPts val="0"/>
                        </a:spcAft>
                      </a:pPr>
                      <a:r>
                        <a:rPr lang="en-US" sz="1800" dirty="0">
                          <a:effectLst/>
                        </a:rPr>
                        <a:t>91.4</a:t>
                      </a:r>
                      <a:endParaRPr lang="en-US" sz="1800" dirty="0">
                        <a:effectLst/>
                        <a:latin typeface="Calibri"/>
                        <a:ea typeface="Calibri"/>
                        <a:cs typeface="Times New Roman"/>
                      </a:endParaRPr>
                    </a:p>
                  </a:txBody>
                  <a:tcPr marL="62581" marR="62581" marT="0" marB="0" anchor="b"/>
                </a:tc>
                <a:tc>
                  <a:txBody>
                    <a:bodyPr/>
                    <a:lstStyle/>
                    <a:p>
                      <a:pPr marL="0" marR="0" algn="ctr">
                        <a:lnSpc>
                          <a:spcPct val="115000"/>
                        </a:lnSpc>
                        <a:spcBef>
                          <a:spcPts val="0"/>
                        </a:spcBef>
                        <a:spcAft>
                          <a:spcPts val="0"/>
                        </a:spcAft>
                      </a:pPr>
                      <a:r>
                        <a:rPr lang="en-US" sz="1800" dirty="0">
                          <a:effectLst/>
                        </a:rPr>
                        <a:t>84.6</a:t>
                      </a:r>
                      <a:endParaRPr lang="en-US" sz="1800" dirty="0">
                        <a:effectLst/>
                        <a:latin typeface="Calibri"/>
                        <a:ea typeface="Calibri"/>
                        <a:cs typeface="Times New Roman"/>
                      </a:endParaRPr>
                    </a:p>
                  </a:txBody>
                  <a:tcPr marL="62581" marR="62581" marT="0" marB="0" anchor="b">
                    <a:noFill/>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2068651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Table 6.4  Expected remaining lifetime (years) by age, sex, and treatment modality of prevalent dialysis patients, prevalent transplant patients, and the general U.S. population (2013), based on USRDS data and the National Vital Statistics Report (2016)</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14</a:t>
            </a:fld>
            <a:endParaRPr lang="en-US" dirty="0"/>
          </a:p>
        </p:txBody>
      </p:sp>
      <p:sp>
        <p:nvSpPr>
          <p:cNvPr id="9" name="Rectangle 8"/>
          <p:cNvSpPr/>
          <p:nvPr/>
        </p:nvSpPr>
        <p:spPr>
          <a:xfrm>
            <a:off x="187692" y="4772561"/>
            <a:ext cx="8699634" cy="1323439"/>
          </a:xfrm>
          <a:prstGeom prst="rect">
            <a:avLst/>
          </a:prstGeom>
        </p:spPr>
        <p:txBody>
          <a:bodyPr wrap="square">
            <a:spAutoFit/>
          </a:bodyPr>
          <a:lstStyle/>
          <a:p>
            <a:r>
              <a:rPr lang="en-US" sz="1600" i="1" dirty="0"/>
              <a:t>Data Source: Reference Table H.13; special analyses, USRDS ESRD Database; and National Vital Statistics Report. “Table 7. Life expectancy at selected ages, by race, Hispanic origin, race for non-Hispanic population, and sex: United States, 2013 (2016).” Expected remaining lifetimes (years) of the general U.S. population and of period prevalent dialysis and transplant patients. </a:t>
            </a:r>
            <a:r>
              <a:rPr lang="en-US" sz="1600" i="1" baseline="30000" dirty="0"/>
              <a:t>a</a:t>
            </a:r>
            <a:r>
              <a:rPr lang="en-US" sz="1600" i="1" dirty="0"/>
              <a:t>Cell values combine ages 75+. Abbreviation: ESRD, end-stage renal disease.</a:t>
            </a:r>
            <a:endParaRPr lang="en-US" sz="1600" i="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647711156"/>
              </p:ext>
            </p:extLst>
          </p:nvPr>
        </p:nvGraphicFramePr>
        <p:xfrm>
          <a:off x="219930" y="1524000"/>
          <a:ext cx="8775833" cy="2977314"/>
        </p:xfrm>
        <a:graphic>
          <a:graphicData uri="http://schemas.openxmlformats.org/drawingml/2006/table">
            <a:tbl>
              <a:tblPr firstRow="1" firstCol="1">
                <a:tableStyleId>{9D7B26C5-4107-4FEC-AEDC-1716B250A1EF}</a:tableStyleId>
              </a:tblPr>
              <a:tblGrid>
                <a:gridCol w="829117">
                  <a:extLst>
                    <a:ext uri="{9D8B030D-6E8A-4147-A177-3AD203B41FA5}">
                      <a16:colId xmlns:a16="http://schemas.microsoft.com/office/drawing/2014/main" xmlns="" val="20000"/>
                    </a:ext>
                  </a:extLst>
                </a:gridCol>
                <a:gridCol w="924940">
                  <a:extLst>
                    <a:ext uri="{9D8B030D-6E8A-4147-A177-3AD203B41FA5}">
                      <a16:colId xmlns:a16="http://schemas.microsoft.com/office/drawing/2014/main" xmlns="" val="20001"/>
                    </a:ext>
                  </a:extLst>
                </a:gridCol>
                <a:gridCol w="653572">
                  <a:extLst>
                    <a:ext uri="{9D8B030D-6E8A-4147-A177-3AD203B41FA5}">
                      <a16:colId xmlns:a16="http://schemas.microsoft.com/office/drawing/2014/main" xmlns="" val="20002"/>
                    </a:ext>
                  </a:extLst>
                </a:gridCol>
                <a:gridCol w="410703">
                  <a:extLst>
                    <a:ext uri="{9D8B030D-6E8A-4147-A177-3AD203B41FA5}">
                      <a16:colId xmlns:a16="http://schemas.microsoft.com/office/drawing/2014/main" xmlns="" val="20003"/>
                    </a:ext>
                  </a:extLst>
                </a:gridCol>
                <a:gridCol w="410703">
                  <a:extLst>
                    <a:ext uri="{9D8B030D-6E8A-4147-A177-3AD203B41FA5}">
                      <a16:colId xmlns:a16="http://schemas.microsoft.com/office/drawing/2014/main" xmlns="" val="20004"/>
                    </a:ext>
                  </a:extLst>
                </a:gridCol>
                <a:gridCol w="410703">
                  <a:extLst>
                    <a:ext uri="{9D8B030D-6E8A-4147-A177-3AD203B41FA5}">
                      <a16:colId xmlns:a16="http://schemas.microsoft.com/office/drawing/2014/main" xmlns="" val="20005"/>
                    </a:ext>
                  </a:extLst>
                </a:gridCol>
                <a:gridCol w="410703">
                  <a:extLst>
                    <a:ext uri="{9D8B030D-6E8A-4147-A177-3AD203B41FA5}">
                      <a16:colId xmlns:a16="http://schemas.microsoft.com/office/drawing/2014/main" xmlns="" val="20006"/>
                    </a:ext>
                  </a:extLst>
                </a:gridCol>
                <a:gridCol w="410703">
                  <a:extLst>
                    <a:ext uri="{9D8B030D-6E8A-4147-A177-3AD203B41FA5}">
                      <a16:colId xmlns:a16="http://schemas.microsoft.com/office/drawing/2014/main" xmlns="" val="20007"/>
                    </a:ext>
                  </a:extLst>
                </a:gridCol>
                <a:gridCol w="410703">
                  <a:extLst>
                    <a:ext uri="{9D8B030D-6E8A-4147-A177-3AD203B41FA5}">
                      <a16:colId xmlns:a16="http://schemas.microsoft.com/office/drawing/2014/main" xmlns="" val="20008"/>
                    </a:ext>
                  </a:extLst>
                </a:gridCol>
                <a:gridCol w="410703">
                  <a:extLst>
                    <a:ext uri="{9D8B030D-6E8A-4147-A177-3AD203B41FA5}">
                      <a16:colId xmlns:a16="http://schemas.microsoft.com/office/drawing/2014/main" xmlns="" val="20009"/>
                    </a:ext>
                  </a:extLst>
                </a:gridCol>
                <a:gridCol w="410703">
                  <a:extLst>
                    <a:ext uri="{9D8B030D-6E8A-4147-A177-3AD203B41FA5}">
                      <a16:colId xmlns:a16="http://schemas.microsoft.com/office/drawing/2014/main" xmlns="" val="20010"/>
                    </a:ext>
                  </a:extLst>
                </a:gridCol>
                <a:gridCol w="410703">
                  <a:extLst>
                    <a:ext uri="{9D8B030D-6E8A-4147-A177-3AD203B41FA5}">
                      <a16:colId xmlns:a16="http://schemas.microsoft.com/office/drawing/2014/main" xmlns="" val="20011"/>
                    </a:ext>
                  </a:extLst>
                </a:gridCol>
                <a:gridCol w="410703">
                  <a:extLst>
                    <a:ext uri="{9D8B030D-6E8A-4147-A177-3AD203B41FA5}">
                      <a16:colId xmlns:a16="http://schemas.microsoft.com/office/drawing/2014/main" xmlns="" val="20012"/>
                    </a:ext>
                  </a:extLst>
                </a:gridCol>
                <a:gridCol w="410703">
                  <a:extLst>
                    <a:ext uri="{9D8B030D-6E8A-4147-A177-3AD203B41FA5}">
                      <a16:colId xmlns:a16="http://schemas.microsoft.com/office/drawing/2014/main" xmlns="" val="20013"/>
                    </a:ext>
                  </a:extLst>
                </a:gridCol>
                <a:gridCol w="410703">
                  <a:extLst>
                    <a:ext uri="{9D8B030D-6E8A-4147-A177-3AD203B41FA5}">
                      <a16:colId xmlns:a16="http://schemas.microsoft.com/office/drawing/2014/main" xmlns="" val="20014"/>
                    </a:ext>
                  </a:extLst>
                </a:gridCol>
                <a:gridCol w="410703">
                  <a:extLst>
                    <a:ext uri="{9D8B030D-6E8A-4147-A177-3AD203B41FA5}">
                      <a16:colId xmlns:a16="http://schemas.microsoft.com/office/drawing/2014/main" xmlns="" val="20015"/>
                    </a:ext>
                  </a:extLst>
                </a:gridCol>
                <a:gridCol w="410703">
                  <a:extLst>
                    <a:ext uri="{9D8B030D-6E8A-4147-A177-3AD203B41FA5}">
                      <a16:colId xmlns:a16="http://schemas.microsoft.com/office/drawing/2014/main" xmlns="" val="20016"/>
                    </a:ext>
                  </a:extLst>
                </a:gridCol>
                <a:gridCol w="309181">
                  <a:extLst>
                    <a:ext uri="{9D8B030D-6E8A-4147-A177-3AD203B41FA5}">
                      <a16:colId xmlns:a16="http://schemas.microsoft.com/office/drawing/2014/main" xmlns="" val="20017"/>
                    </a:ext>
                  </a:extLst>
                </a:gridCol>
                <a:gridCol w="309181">
                  <a:extLst>
                    <a:ext uri="{9D8B030D-6E8A-4147-A177-3AD203B41FA5}">
                      <a16:colId xmlns:a16="http://schemas.microsoft.com/office/drawing/2014/main" xmlns="" val="20018"/>
                    </a:ext>
                  </a:extLst>
                </a:gridCol>
              </a:tblGrid>
              <a:tr h="685800">
                <a:tc gridSpan="2">
                  <a:txBody>
                    <a:bodyPr/>
                    <a:lstStyle/>
                    <a:p>
                      <a:pPr algn="l" fontAlgn="b"/>
                      <a:r>
                        <a:rPr lang="en-US" sz="1600" u="none" strike="noStrike" dirty="0">
                          <a:effectLst/>
                        </a:rPr>
                        <a:t> </a:t>
                      </a:r>
                    </a:p>
                    <a:p>
                      <a:pPr algn="l" fontAlgn="b"/>
                      <a:r>
                        <a:rPr lang="en-US" sz="1600" u="none" strike="noStrike" dirty="0">
                          <a:effectLst/>
                        </a:rPr>
                        <a:t> </a:t>
                      </a:r>
                      <a:endParaRPr lang="en-US" sz="1600" b="0" i="0" u="none" strike="noStrike" dirty="0">
                        <a:effectLst/>
                        <a:latin typeface="Calibri"/>
                      </a:endParaRPr>
                    </a:p>
                  </a:txBody>
                  <a:tcPr marL="0" marR="0" marT="0" marB="91440" anchor="b"/>
                </a:tc>
                <a:tc hMerge="1">
                  <a:txBody>
                    <a:bodyPr/>
                    <a:lstStyle/>
                    <a:p>
                      <a:pPr algn="l" fontAlgn="b"/>
                      <a:endParaRPr lang="en-US" sz="1400" b="0" i="0" u="none" strike="noStrike" dirty="0">
                        <a:effectLst/>
                        <a:latin typeface="Calibri"/>
                      </a:endParaRPr>
                    </a:p>
                  </a:txBody>
                  <a:tcPr marL="5231" marR="5231" marT="5231" marB="0" anchor="b"/>
                </a:tc>
                <a:tc>
                  <a:txBody>
                    <a:bodyPr/>
                    <a:lstStyle/>
                    <a:p>
                      <a:pPr algn="l" fontAlgn="ctr"/>
                      <a:r>
                        <a:rPr lang="en-US" sz="1600" u="none" strike="noStrike" dirty="0">
                          <a:effectLst/>
                        </a:rPr>
                        <a:t>Age</a:t>
                      </a:r>
                      <a:endParaRPr lang="en-US" sz="1600" b="1" i="0" u="none" strike="noStrike" dirty="0">
                        <a:effectLst/>
                        <a:latin typeface="Calibri"/>
                      </a:endParaRPr>
                    </a:p>
                  </a:txBody>
                  <a:tcPr marL="0" marR="0" marT="0" marB="91440" vert="vert270" anchor="ctr"/>
                </a:tc>
                <a:tc>
                  <a:txBody>
                    <a:bodyPr/>
                    <a:lstStyle/>
                    <a:p>
                      <a:pPr algn="l" fontAlgn="ctr"/>
                      <a:r>
                        <a:rPr lang="en-US" sz="1600" u="none" strike="noStrike" dirty="0">
                          <a:effectLst/>
                        </a:rPr>
                        <a:t>0-14 </a:t>
                      </a:r>
                      <a:endParaRPr lang="en-US" sz="1600" b="0" i="0"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15-19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20-24 </a:t>
                      </a:r>
                      <a:endParaRPr lang="en-US" sz="1600" b="0" i="0"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25-29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30-34 </a:t>
                      </a:r>
                      <a:endParaRPr lang="en-US" sz="1600" b="0" i="0"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35-39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40-44 </a:t>
                      </a:r>
                      <a:endParaRPr lang="en-US" sz="1600" b="0" i="0"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45-49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50-54 </a:t>
                      </a:r>
                      <a:endParaRPr lang="en-US" sz="1600" b="0" i="0"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55-59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60-64 </a:t>
                      </a:r>
                      <a:endParaRPr lang="en-US" sz="1600" b="0" i="0"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65-69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70-74 </a:t>
                      </a:r>
                      <a:endParaRPr lang="en-US" sz="1600" b="0" i="1" u="none" strike="noStrike" dirty="0">
                        <a:effectLst/>
                        <a:latin typeface="Calibri"/>
                      </a:endParaRPr>
                    </a:p>
                  </a:txBody>
                  <a:tcPr marL="0" marR="0" marT="0" marB="91440" vert="vert270" anchor="ctr">
                    <a:noFill/>
                  </a:tcPr>
                </a:tc>
                <a:tc>
                  <a:txBody>
                    <a:bodyPr/>
                    <a:lstStyle/>
                    <a:p>
                      <a:pPr algn="l" fontAlgn="ctr"/>
                      <a:r>
                        <a:rPr lang="en-US" sz="1600" u="none" strike="noStrike" dirty="0">
                          <a:effectLst/>
                        </a:rPr>
                        <a:t>75-79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80-84 </a:t>
                      </a:r>
                      <a:endParaRPr lang="en-US" sz="1600" b="0" i="0" u="none" strike="noStrike" dirty="0">
                        <a:effectLst/>
                        <a:latin typeface="Calibri"/>
                      </a:endParaRPr>
                    </a:p>
                  </a:txBody>
                  <a:tcPr marL="0" marR="0" marT="0" marB="91440" vert="vert270" anchor="ctr"/>
                </a:tc>
                <a:tc>
                  <a:txBody>
                    <a:bodyPr/>
                    <a:lstStyle/>
                    <a:p>
                      <a:pPr algn="l" fontAlgn="ctr"/>
                      <a:r>
                        <a:rPr lang="en-US" sz="1600" u="none" strike="noStrike" dirty="0">
                          <a:effectLst/>
                        </a:rPr>
                        <a:t>85+ </a:t>
                      </a:r>
                      <a:endParaRPr lang="en-US" sz="1600" b="0" i="0" u="none" strike="noStrike" dirty="0">
                        <a:effectLst/>
                        <a:latin typeface="Calibri"/>
                      </a:endParaRPr>
                    </a:p>
                  </a:txBody>
                  <a:tcPr marL="0" marR="0" marT="0" marB="91440" vert="vert270" anchor="ctr"/>
                </a:tc>
                <a:extLst>
                  <a:ext uri="{0D108BD9-81ED-4DB2-BD59-A6C34878D82A}">
                    <a16:rowId xmlns:a16="http://schemas.microsoft.com/office/drawing/2014/main" xmlns="" val="10000"/>
                  </a:ext>
                </a:extLst>
              </a:tr>
              <a:tr h="279381">
                <a:tc rowSpan="4">
                  <a:txBody>
                    <a:bodyPr/>
                    <a:lstStyle/>
                    <a:p>
                      <a:pPr algn="ctr" fontAlgn="ctr">
                        <a:spcBef>
                          <a:spcPts val="600"/>
                        </a:spcBef>
                      </a:pPr>
                      <a:r>
                        <a:rPr lang="en-US" sz="1500" u="none" strike="noStrike" dirty="0">
                          <a:effectLst/>
                        </a:rPr>
                        <a:t>ESRD </a:t>
                      </a:r>
                      <a:endParaRPr lang="en-US" sz="1500" u="none" strike="noStrike" dirty="0" smtClean="0">
                        <a:effectLst/>
                      </a:endParaRPr>
                    </a:p>
                    <a:p>
                      <a:pPr algn="ctr" fontAlgn="ctr">
                        <a:spcBef>
                          <a:spcPts val="600"/>
                        </a:spcBef>
                      </a:pPr>
                      <a:r>
                        <a:rPr lang="en-US" sz="1500" u="none" strike="noStrike" dirty="0" smtClean="0">
                          <a:effectLst/>
                        </a:rPr>
                        <a:t>patients</a:t>
                      </a:r>
                      <a:r>
                        <a:rPr lang="en-US" sz="1500" u="none" strike="noStrike" dirty="0">
                          <a:effectLst/>
                        </a:rPr>
                        <a:t>, </a:t>
                      </a:r>
                      <a:endParaRPr lang="en-US" sz="1500" u="none" strike="noStrike" dirty="0" smtClean="0">
                        <a:effectLst/>
                      </a:endParaRPr>
                    </a:p>
                    <a:p>
                      <a:pPr algn="ctr" fontAlgn="ctr">
                        <a:spcBef>
                          <a:spcPts val="600"/>
                        </a:spcBef>
                      </a:pPr>
                      <a:r>
                        <a:rPr lang="en-US" sz="1500" u="none" strike="noStrike" dirty="0" smtClean="0">
                          <a:effectLst/>
                        </a:rPr>
                        <a:t>2013</a:t>
                      </a:r>
                      <a:endParaRPr lang="en-US" sz="1500" b="1" i="0" u="none" strike="noStrike" dirty="0">
                        <a:effectLst/>
                        <a:latin typeface="Calibri"/>
                      </a:endParaRPr>
                    </a:p>
                  </a:txBody>
                  <a:tcPr marL="5231" marR="5231" marT="5231" marB="0" anchor="ctr">
                    <a:lnB w="12700" cap="flat" cmpd="sng" algn="ctr">
                      <a:solidFill>
                        <a:schemeClr val="tx1"/>
                      </a:solidFill>
                      <a:prstDash val="solid"/>
                      <a:round/>
                      <a:headEnd type="none" w="med" len="med"/>
                      <a:tailEnd type="none" w="med" len="med"/>
                    </a:lnB>
                  </a:tcPr>
                </a:tc>
                <a:tc rowSpan="2">
                  <a:txBody>
                    <a:bodyPr/>
                    <a:lstStyle/>
                    <a:p>
                      <a:pPr marL="0" algn="ctr" defTabSz="914400" rtl="0" eaLnBrk="1" fontAlgn="ctr" latinLnBrk="0" hangingPunct="1">
                        <a:spcBef>
                          <a:spcPts val="600"/>
                        </a:spcBef>
                      </a:pPr>
                      <a:r>
                        <a:rPr lang="en-US" sz="1500" b="1" u="none" strike="noStrike" kern="1200" dirty="0">
                          <a:effectLst/>
                        </a:rPr>
                        <a:t>Dialysis</a:t>
                      </a:r>
                      <a:endParaRPr lang="en-US" sz="1500" b="1" u="none" strike="noStrike" kern="1200" dirty="0">
                        <a:solidFill>
                          <a:schemeClr val="lt1"/>
                        </a:solidFill>
                        <a:effectLst/>
                        <a:latin typeface="+mn-lt"/>
                        <a:ea typeface="+mn-ea"/>
                        <a:cs typeface="+mn-cs"/>
                      </a:endParaRPr>
                    </a:p>
                  </a:txBody>
                  <a:tcPr marL="9144" marR="9144" marT="9144" marB="91440" anchor="ctr"/>
                </a:tc>
                <a:tc>
                  <a:txBody>
                    <a:bodyPr/>
                    <a:lstStyle/>
                    <a:p>
                      <a:pPr algn="ctr" fontAlgn="ctr">
                        <a:spcBef>
                          <a:spcPts val="600"/>
                        </a:spcBef>
                      </a:pPr>
                      <a:r>
                        <a:rPr lang="en-US" sz="1500" b="1" u="none" strike="noStrike" kern="1200" dirty="0">
                          <a:effectLst/>
                        </a:rPr>
                        <a:t>Male</a:t>
                      </a:r>
                      <a:endParaRPr lang="en-US" sz="1500" b="1" u="none" strike="noStrike" kern="1200" dirty="0">
                        <a:solidFill>
                          <a:schemeClr val="lt1"/>
                        </a:solidFill>
                        <a:effectLst/>
                        <a:latin typeface="+mn-lt"/>
                        <a:ea typeface="+mn-ea"/>
                        <a:cs typeface="+mn-cs"/>
                      </a:endParaRPr>
                    </a:p>
                  </a:txBody>
                  <a:tcPr marL="5231" marR="5231" marT="5231" marB="0" anchor="ctr"/>
                </a:tc>
                <a:tc>
                  <a:txBody>
                    <a:bodyPr/>
                    <a:lstStyle/>
                    <a:p>
                      <a:pPr algn="ctr" fontAlgn="ctr">
                        <a:spcBef>
                          <a:spcPts val="600"/>
                        </a:spcBef>
                      </a:pPr>
                      <a:r>
                        <a:rPr lang="en-US" sz="1500" u="none" strike="noStrike" dirty="0">
                          <a:effectLst/>
                        </a:rPr>
                        <a:t>22.6</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21.6</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18.5</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16.2</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14.3</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12.6</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smtClean="0">
                          <a:effectLst/>
                        </a:rPr>
                        <a:t>11.0</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9.2</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7.9</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6.6</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5.5</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4.5</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3.8</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spcBef>
                          <a:spcPts val="600"/>
                        </a:spcBef>
                      </a:pPr>
                      <a:r>
                        <a:rPr lang="en-US" sz="1500" u="none" strike="noStrike" dirty="0">
                          <a:effectLst/>
                        </a:rPr>
                        <a:t>3.2</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2.6</a:t>
                      </a:r>
                      <a:endParaRPr lang="en-US" sz="1500" b="0" i="0" u="none" strike="noStrike" dirty="0">
                        <a:solidFill>
                          <a:srgbClr val="000000"/>
                        </a:solidFill>
                        <a:effectLst/>
                        <a:latin typeface="Calibri"/>
                      </a:endParaRPr>
                    </a:p>
                  </a:txBody>
                  <a:tcPr marL="5231" marR="5231" marT="5231" marB="0" anchor="ctr"/>
                </a:tc>
                <a:tc>
                  <a:txBody>
                    <a:bodyPr/>
                    <a:lstStyle/>
                    <a:p>
                      <a:pPr algn="ctr" fontAlgn="ctr">
                        <a:spcBef>
                          <a:spcPts val="600"/>
                        </a:spcBef>
                      </a:pPr>
                      <a:r>
                        <a:rPr lang="en-US" sz="1500" u="none" strike="noStrike" dirty="0">
                          <a:effectLst/>
                        </a:rPr>
                        <a:t>2.2</a:t>
                      </a:r>
                      <a:endParaRPr lang="en-US" sz="1500" b="0" i="0" u="none" strike="noStrike" dirty="0">
                        <a:solidFill>
                          <a:srgbClr val="000000"/>
                        </a:solidFill>
                        <a:effectLst/>
                        <a:latin typeface="Calibri"/>
                      </a:endParaRPr>
                    </a:p>
                  </a:txBody>
                  <a:tcPr marL="5231" marR="5231" marT="5231" marB="0" anchor="ctr"/>
                </a:tc>
                <a:extLst>
                  <a:ext uri="{0D108BD9-81ED-4DB2-BD59-A6C34878D82A}">
                    <a16:rowId xmlns:a16="http://schemas.microsoft.com/office/drawing/2014/main" xmlns="" val="10001"/>
                  </a:ext>
                </a:extLst>
              </a:tr>
              <a:tr h="509016">
                <a:tc vMerge="1">
                  <a:txBody>
                    <a:bodyPr/>
                    <a:lstStyle/>
                    <a:p>
                      <a:endParaRPr lang="en-US"/>
                    </a:p>
                  </a:txBody>
                  <a:tcPr/>
                </a:tc>
                <a:tc vMerge="1">
                  <a:txBody>
                    <a:bodyPr/>
                    <a:lstStyle/>
                    <a:p>
                      <a:endParaRPr lang="en-US"/>
                    </a:p>
                  </a:txBody>
                  <a:tcPr/>
                </a:tc>
                <a:tc>
                  <a:txBody>
                    <a:bodyPr/>
                    <a:lstStyle/>
                    <a:p>
                      <a:pPr marL="0" algn="ctr" defTabSz="914400" rtl="0" eaLnBrk="1" fontAlgn="ctr" latinLnBrk="0" hangingPunct="1"/>
                      <a:r>
                        <a:rPr lang="en-US" sz="1500" b="1" u="none" strike="noStrike" kern="1200" dirty="0">
                          <a:effectLst/>
                        </a:rPr>
                        <a:t>Female</a:t>
                      </a:r>
                      <a:endParaRPr lang="en-US" sz="1500" b="1" u="none" strike="noStrike" kern="1200" dirty="0">
                        <a:solidFill>
                          <a:schemeClr val="lt1"/>
                        </a:solidFill>
                        <a:effectLst/>
                        <a:latin typeface="+mn-lt"/>
                        <a:ea typeface="+mn-ea"/>
                        <a:cs typeface="+mn-cs"/>
                      </a:endParaRPr>
                    </a:p>
                  </a:txBody>
                  <a:tcPr marL="9144" marR="9144" marT="9144" marB="91440" anchor="ctr"/>
                </a:tc>
                <a:tc>
                  <a:txBody>
                    <a:bodyPr/>
                    <a:lstStyle/>
                    <a:p>
                      <a:pPr algn="ctr" fontAlgn="ctr"/>
                      <a:r>
                        <a:rPr lang="en-US" sz="1500" u="none" strike="noStrike" dirty="0">
                          <a:effectLst/>
                        </a:rPr>
                        <a:t>23.3</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smtClean="0">
                          <a:effectLst/>
                        </a:rPr>
                        <a:t>19.0</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a:effectLst/>
                        </a:rPr>
                        <a:t>16.4</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a:effectLst/>
                        </a:rPr>
                        <a:t>14.3</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smtClean="0">
                          <a:effectLst/>
                        </a:rPr>
                        <a:t>13.0</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a:effectLst/>
                        </a:rPr>
                        <a:t>11.6</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a:effectLst/>
                        </a:rPr>
                        <a:t>10.4</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a:effectLst/>
                        </a:rPr>
                        <a:t>8.9</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a:effectLst/>
                        </a:rPr>
                        <a:t>7.8</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a:effectLst/>
                        </a:rPr>
                        <a:t>6.6</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a:effectLst/>
                        </a:rPr>
                        <a:t>5.7</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a:effectLst/>
                        </a:rPr>
                        <a:t>4.8</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smtClean="0">
                          <a:effectLst/>
                        </a:rPr>
                        <a:t>4.0</a:t>
                      </a:r>
                      <a:endParaRPr lang="en-US" sz="1500" b="0" i="0" u="none" strike="noStrike" dirty="0">
                        <a:solidFill>
                          <a:srgbClr val="000000"/>
                        </a:solidFill>
                        <a:effectLst/>
                        <a:latin typeface="Calibri"/>
                      </a:endParaRPr>
                    </a:p>
                  </a:txBody>
                  <a:tcPr marL="9144" marR="9144" marT="9144" marB="91440" anchor="ctr">
                    <a:noFill/>
                  </a:tcPr>
                </a:tc>
                <a:tc>
                  <a:txBody>
                    <a:bodyPr/>
                    <a:lstStyle/>
                    <a:p>
                      <a:pPr algn="ctr" fontAlgn="ctr"/>
                      <a:r>
                        <a:rPr lang="en-US" sz="1500" u="none" strike="noStrike" dirty="0">
                          <a:effectLst/>
                        </a:rPr>
                        <a:t>3.5</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a:effectLst/>
                        </a:rPr>
                        <a:t>2.9</a:t>
                      </a:r>
                      <a:endParaRPr lang="en-US" sz="1500" b="0" i="0" u="none" strike="noStrike" dirty="0">
                        <a:solidFill>
                          <a:srgbClr val="000000"/>
                        </a:solidFill>
                        <a:effectLst/>
                        <a:latin typeface="Calibri"/>
                      </a:endParaRPr>
                    </a:p>
                  </a:txBody>
                  <a:tcPr marL="9144" marR="9144" marT="9144" marB="91440" anchor="ctr"/>
                </a:tc>
                <a:tc>
                  <a:txBody>
                    <a:bodyPr/>
                    <a:lstStyle/>
                    <a:p>
                      <a:pPr algn="ctr" fontAlgn="ctr"/>
                      <a:r>
                        <a:rPr lang="en-US" sz="1500" u="none" strike="noStrike" dirty="0">
                          <a:effectLst/>
                        </a:rPr>
                        <a:t>2.4</a:t>
                      </a:r>
                      <a:endParaRPr lang="en-US" sz="1500" b="0" i="0" u="none" strike="noStrike" dirty="0">
                        <a:solidFill>
                          <a:srgbClr val="000000"/>
                        </a:solidFill>
                        <a:effectLst/>
                        <a:latin typeface="Calibri"/>
                      </a:endParaRPr>
                    </a:p>
                  </a:txBody>
                  <a:tcPr marL="9144" marR="9144" marT="9144" marB="91440" anchor="ctr"/>
                </a:tc>
                <a:extLst>
                  <a:ext uri="{0D108BD9-81ED-4DB2-BD59-A6C34878D82A}">
                    <a16:rowId xmlns:a16="http://schemas.microsoft.com/office/drawing/2014/main" xmlns="" val="10002"/>
                  </a:ext>
                </a:extLst>
              </a:tr>
              <a:tr h="0">
                <a:tc vMerge="1">
                  <a:txBody>
                    <a:bodyPr/>
                    <a:lstStyle/>
                    <a:p>
                      <a:endParaRPr lang="en-US"/>
                    </a:p>
                  </a:txBody>
                  <a:tcPr/>
                </a:tc>
                <a:tc rowSpan="2">
                  <a:txBody>
                    <a:bodyPr/>
                    <a:lstStyle/>
                    <a:p>
                      <a:pPr marL="0" algn="ctr" defTabSz="914400" rtl="0" eaLnBrk="1" fontAlgn="ctr" latinLnBrk="0" hangingPunct="1"/>
                      <a:r>
                        <a:rPr lang="en-US" sz="1500" b="1" u="none" strike="noStrike" kern="1200" dirty="0">
                          <a:effectLst/>
                        </a:rPr>
                        <a:t>Transplant</a:t>
                      </a:r>
                      <a:endParaRPr lang="en-US" sz="1500" b="1" u="none" strike="noStrike" kern="1200" dirty="0">
                        <a:solidFill>
                          <a:schemeClr val="lt1"/>
                        </a:solidFill>
                        <a:effectLst/>
                        <a:latin typeface="+mn-lt"/>
                        <a:ea typeface="+mn-ea"/>
                        <a:cs typeface="+mn-cs"/>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n-US" sz="1500" b="1" u="none" strike="noStrike" kern="1200" dirty="0">
                          <a:effectLst/>
                        </a:rPr>
                        <a:t>Male</a:t>
                      </a:r>
                      <a:endParaRPr lang="en-US" sz="1500" b="1" u="none" strike="noStrike" kern="1200" dirty="0">
                        <a:solidFill>
                          <a:schemeClr val="lt1"/>
                        </a:solidFill>
                        <a:effectLst/>
                        <a:latin typeface="+mn-lt"/>
                        <a:ea typeface="+mn-ea"/>
                        <a:cs typeface="+mn-cs"/>
                      </a:endParaRPr>
                    </a:p>
                  </a:txBody>
                  <a:tcPr marL="5231" marR="5231" marT="5231" marB="0" anchor="ctr"/>
                </a:tc>
                <a:tc>
                  <a:txBody>
                    <a:bodyPr/>
                    <a:lstStyle/>
                    <a:p>
                      <a:pPr algn="ctr" fontAlgn="ctr"/>
                      <a:r>
                        <a:rPr lang="en-US" sz="1500" u="none" strike="noStrike" dirty="0">
                          <a:effectLst/>
                        </a:rPr>
                        <a:t>60.1</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47.9</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43.4</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39.2</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35.1</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31</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27.2</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23.4</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19.9</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16.7</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13.8</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11.4</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9.5</a:t>
                      </a:r>
                      <a:endParaRPr lang="en-US" sz="1500" b="0" i="0" u="none" strike="noStrike" dirty="0">
                        <a:solidFill>
                          <a:srgbClr val="000000"/>
                        </a:solidFill>
                        <a:effectLst/>
                        <a:latin typeface="Calibri"/>
                      </a:endParaRPr>
                    </a:p>
                  </a:txBody>
                  <a:tcPr marL="5231" marR="5231" marT="5231" marB="0" anchor="ctr">
                    <a:noFill/>
                  </a:tcPr>
                </a:tc>
                <a:tc gridSpan="3">
                  <a:txBody>
                    <a:bodyPr/>
                    <a:lstStyle/>
                    <a:p>
                      <a:pPr algn="ctr" fontAlgn="ctr"/>
                      <a:r>
                        <a:rPr lang="en-US" sz="1500" u="none" strike="noStrike" dirty="0" smtClean="0">
                          <a:effectLst/>
                        </a:rPr>
                        <a:t>7.7</a:t>
                      </a:r>
                      <a:r>
                        <a:rPr lang="en-US" sz="1500" u="none" strike="noStrike" baseline="30000" dirty="0" smtClean="0">
                          <a:effectLst/>
                        </a:rPr>
                        <a:t>a</a:t>
                      </a:r>
                      <a:endParaRPr lang="en-US" sz="1500" b="0" i="0" u="none" strike="noStrike" dirty="0">
                        <a:solidFill>
                          <a:srgbClr val="000000"/>
                        </a:solidFill>
                        <a:effectLst/>
                        <a:latin typeface="Calibri"/>
                      </a:endParaRPr>
                    </a:p>
                  </a:txBody>
                  <a:tcPr marL="5231" marR="5231" marT="5231"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3"/>
                  </a:ext>
                </a:extLst>
              </a:tr>
              <a:tr h="279381">
                <a:tc vMerge="1">
                  <a:txBody>
                    <a:bodyPr/>
                    <a:lstStyle/>
                    <a:p>
                      <a:endParaRPr lang="en-US"/>
                    </a:p>
                  </a:txBody>
                  <a:tcPr/>
                </a:tc>
                <a:tc vMerge="1">
                  <a:txBody>
                    <a:bodyPr/>
                    <a:lstStyle/>
                    <a:p>
                      <a:endParaRPr lang="en-US"/>
                    </a:p>
                  </a:txBody>
                  <a:tcPr/>
                </a:tc>
                <a:tc>
                  <a:txBody>
                    <a:bodyPr/>
                    <a:lstStyle/>
                    <a:p>
                      <a:pPr marL="0" algn="ctr" defTabSz="914400" rtl="0" eaLnBrk="1" fontAlgn="ctr" latinLnBrk="0" hangingPunct="1">
                        <a:spcAft>
                          <a:spcPts val="600"/>
                        </a:spcAft>
                      </a:pPr>
                      <a:r>
                        <a:rPr lang="en-US" sz="1500" b="1" u="none" strike="noStrike" kern="1200" dirty="0">
                          <a:effectLst/>
                        </a:rPr>
                        <a:t>Female</a:t>
                      </a:r>
                      <a:endParaRPr lang="en-US" sz="1500" b="1" u="none" strike="noStrike" kern="1200" dirty="0">
                        <a:solidFill>
                          <a:schemeClr val="lt1"/>
                        </a:solidFill>
                        <a:effectLst/>
                        <a:latin typeface="+mn-lt"/>
                        <a:ea typeface="+mn-ea"/>
                        <a:cs typeface="+mn-cs"/>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59.8</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a:txBody>
                    <a:bodyPr/>
                    <a:lstStyle/>
                    <a:p>
                      <a:pPr algn="ctr" fontAlgn="ctr">
                        <a:spcAft>
                          <a:spcPts val="600"/>
                        </a:spcAft>
                      </a:pPr>
                      <a:r>
                        <a:rPr lang="en-US" sz="1500" u="none" strike="noStrike" dirty="0">
                          <a:effectLst/>
                        </a:rPr>
                        <a:t>48.5</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44.2</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a:txBody>
                    <a:bodyPr/>
                    <a:lstStyle/>
                    <a:p>
                      <a:pPr algn="ctr" fontAlgn="ctr">
                        <a:spcAft>
                          <a:spcPts val="600"/>
                        </a:spcAft>
                      </a:pPr>
                      <a:r>
                        <a:rPr lang="en-US" sz="1500" u="none" strike="noStrike" dirty="0">
                          <a:effectLst/>
                        </a:rPr>
                        <a:t>40.2</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36.4</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a:txBody>
                    <a:bodyPr/>
                    <a:lstStyle/>
                    <a:p>
                      <a:pPr algn="ctr" fontAlgn="ctr">
                        <a:spcAft>
                          <a:spcPts val="600"/>
                        </a:spcAft>
                      </a:pPr>
                      <a:r>
                        <a:rPr lang="en-US" sz="1500" u="none" strike="noStrike" dirty="0">
                          <a:effectLst/>
                        </a:rPr>
                        <a:t>32.8</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28.9</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a:txBody>
                    <a:bodyPr/>
                    <a:lstStyle/>
                    <a:p>
                      <a:pPr algn="ctr" fontAlgn="ctr">
                        <a:spcAft>
                          <a:spcPts val="600"/>
                        </a:spcAft>
                      </a:pPr>
                      <a:r>
                        <a:rPr lang="en-US" sz="1500" u="none" strike="noStrike" dirty="0">
                          <a:effectLst/>
                        </a:rPr>
                        <a:t>25.2</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21.7</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a:txBody>
                    <a:bodyPr/>
                    <a:lstStyle/>
                    <a:p>
                      <a:pPr algn="ctr" fontAlgn="ctr">
                        <a:spcAft>
                          <a:spcPts val="600"/>
                        </a:spcAft>
                      </a:pPr>
                      <a:r>
                        <a:rPr lang="en-US" sz="1500" u="none" strike="noStrike" dirty="0">
                          <a:effectLst/>
                        </a:rPr>
                        <a:t>18.3</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15.3</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a:txBody>
                    <a:bodyPr/>
                    <a:lstStyle/>
                    <a:p>
                      <a:pPr algn="ctr" fontAlgn="ctr">
                        <a:spcAft>
                          <a:spcPts val="600"/>
                        </a:spcAft>
                      </a:pPr>
                      <a:r>
                        <a:rPr lang="en-US" sz="1500" u="none" strike="noStrike" dirty="0">
                          <a:effectLst/>
                        </a:rPr>
                        <a:t>12.6</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a:txBody>
                    <a:bodyPr/>
                    <a:lstStyle/>
                    <a:p>
                      <a:pPr algn="ctr" fontAlgn="ctr">
                        <a:spcAft>
                          <a:spcPts val="600"/>
                        </a:spcAft>
                      </a:pPr>
                      <a:r>
                        <a:rPr lang="en-US" sz="1500" u="none" strike="noStrike" dirty="0">
                          <a:effectLst/>
                        </a:rPr>
                        <a:t>10.4</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noFill/>
                  </a:tcPr>
                </a:tc>
                <a:tc gridSpan="3">
                  <a:txBody>
                    <a:bodyPr/>
                    <a:lstStyle/>
                    <a:p>
                      <a:pPr algn="ctr" fontAlgn="ctr">
                        <a:spcAft>
                          <a:spcPts val="600"/>
                        </a:spcAft>
                      </a:pPr>
                      <a:r>
                        <a:rPr lang="en-US" sz="1500" u="none" strike="noStrike" dirty="0" smtClean="0">
                          <a:effectLst/>
                        </a:rPr>
                        <a:t>8.7</a:t>
                      </a:r>
                      <a:r>
                        <a:rPr lang="en-US" sz="1500" u="none" strike="noStrike" baseline="30000" dirty="0" smtClean="0">
                          <a:effectLst/>
                        </a:rPr>
                        <a:t>a</a:t>
                      </a:r>
                      <a:endParaRPr lang="en-US" sz="1500" b="0" i="0" u="none" strike="noStrike" dirty="0">
                        <a:solidFill>
                          <a:srgbClr val="000000"/>
                        </a:solidFill>
                        <a:effectLst/>
                        <a:latin typeface="Calibri"/>
                      </a:endParaRPr>
                    </a:p>
                  </a:txBody>
                  <a:tcPr marL="9144" marR="9144" marT="9144" marB="91440" anchor="ctr">
                    <a:lnB w="12700" cap="flat" cmpd="sng" algn="ctr">
                      <a:solidFill>
                        <a:schemeClr val="tx1"/>
                      </a:solidFill>
                      <a:prstDash val="solid"/>
                      <a:round/>
                      <a:headEnd type="none" w="med" len="med"/>
                      <a:tailEnd type="none" w="med" len="med"/>
                    </a:lnB>
                  </a:tcPr>
                </a:tc>
                <a:tc hMerge="1">
                  <a:txBody>
                    <a:bodyPr/>
                    <a:lstStyle/>
                    <a:p>
                      <a:pPr algn="l" fontAlgn="ctr"/>
                      <a:endParaRPr lang="en-US" sz="1600" b="0" i="0" u="none" strike="noStrike" dirty="0">
                        <a:effectLst/>
                        <a:latin typeface="Calibri"/>
                      </a:endParaRPr>
                    </a:p>
                  </a:txBody>
                  <a:tcPr marL="5231" marR="5231" marT="5231" marB="0" anchor="ctr"/>
                </a:tc>
                <a:tc hMerge="1">
                  <a:txBody>
                    <a:bodyPr/>
                    <a:lstStyle/>
                    <a:p>
                      <a:pPr algn="l" fontAlgn="ctr"/>
                      <a:endParaRPr lang="en-US" sz="1600" b="0" i="0" u="none" strike="noStrike" dirty="0">
                        <a:effectLst/>
                        <a:latin typeface="Calibri"/>
                      </a:endParaRPr>
                    </a:p>
                  </a:txBody>
                  <a:tcPr marL="5231" marR="5231" marT="5231" marB="0" anchor="ctr"/>
                </a:tc>
                <a:extLst>
                  <a:ext uri="{0D108BD9-81ED-4DB2-BD59-A6C34878D82A}">
                    <a16:rowId xmlns:a16="http://schemas.microsoft.com/office/drawing/2014/main" xmlns="" val="10004"/>
                  </a:ext>
                </a:extLst>
              </a:tr>
              <a:tr h="101676">
                <a:tc gridSpan="3">
                  <a:txBody>
                    <a:bodyPr/>
                    <a:lstStyle/>
                    <a:p>
                      <a:pPr algn="ctr" fontAlgn="ctr"/>
                      <a:r>
                        <a:rPr lang="en-US" sz="1600" b="1" u="none" strike="noStrike" dirty="0">
                          <a:effectLst/>
                        </a:rPr>
                        <a:t> </a:t>
                      </a:r>
                      <a:endParaRPr lang="en-US" sz="1600" b="1"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hMerge="1">
                  <a:txBody>
                    <a:bodyPr/>
                    <a:lstStyle/>
                    <a:p>
                      <a:pPr marL="0" algn="ctr" defTabSz="914400" rtl="0" eaLnBrk="1" fontAlgn="ctr" latinLnBrk="0" hangingPunct="1"/>
                      <a:endParaRPr lang="en-US" sz="1400" b="1" u="none" strike="noStrike" kern="1200" dirty="0">
                        <a:solidFill>
                          <a:schemeClr val="lt1"/>
                        </a:solidFill>
                        <a:effectLst/>
                        <a:latin typeface="+mn-lt"/>
                        <a:ea typeface="+mn-ea"/>
                        <a:cs typeface="+mn-cs"/>
                      </a:endParaRPr>
                    </a:p>
                  </a:txBody>
                  <a:tcPr marL="5231" marR="5231" marT="5231" marB="0" anchor="ctr">
                    <a:solidFill>
                      <a:schemeClr val="accent1"/>
                    </a:solidFill>
                  </a:tcPr>
                </a:tc>
                <a:tc hMerge="1">
                  <a:txBody>
                    <a:bodyPr/>
                    <a:lstStyle/>
                    <a:p>
                      <a:pPr marL="0" algn="ctr" defTabSz="914400" rtl="0" eaLnBrk="1" fontAlgn="ctr" latinLnBrk="0" hangingPunct="1"/>
                      <a:endParaRPr lang="en-US" sz="1400" b="1" u="none" strike="noStrike" kern="1200" dirty="0">
                        <a:solidFill>
                          <a:schemeClr val="lt1"/>
                        </a:solidFill>
                        <a:effectLst/>
                        <a:latin typeface="+mn-lt"/>
                        <a:ea typeface="+mn-ea"/>
                        <a:cs typeface="+mn-cs"/>
                      </a:endParaRPr>
                    </a:p>
                  </a:txBody>
                  <a:tcPr marL="5231" marR="5231" marT="5231" marB="0" anchor="ctr">
                    <a:solidFill>
                      <a:schemeClr val="accent1"/>
                    </a:solid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1"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noFill/>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rPr>
                        <a:t> </a:t>
                      </a:r>
                      <a:endParaRPr lang="en-US" sz="1600" b="0" i="0" u="none" strike="noStrike" dirty="0">
                        <a:effectLst/>
                        <a:latin typeface="Calibri"/>
                      </a:endParaRPr>
                    </a:p>
                  </a:txBody>
                  <a:tcPr marL="5231" marR="5231" marT="5231"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5"/>
                  </a:ext>
                </a:extLst>
              </a:tr>
              <a:tr h="279381">
                <a:tc rowSpan="2" gridSpan="2">
                  <a:txBody>
                    <a:bodyPr/>
                    <a:lstStyle/>
                    <a:p>
                      <a:pPr marL="0" algn="ctr" defTabSz="914400" rtl="0" eaLnBrk="1" fontAlgn="ctr" latinLnBrk="0" hangingPunct="1"/>
                      <a:r>
                        <a:rPr lang="en-US" sz="1500" b="1" u="none" strike="noStrike" kern="1200" dirty="0">
                          <a:effectLst/>
                        </a:rPr>
                        <a:t>General U.S. </a:t>
                      </a:r>
                      <a:endParaRPr lang="en-US" sz="1500" b="1" u="none" strike="noStrike" kern="1200" dirty="0" smtClean="0">
                        <a:effectLst/>
                      </a:endParaRPr>
                    </a:p>
                    <a:p>
                      <a:pPr marL="0" algn="ctr" defTabSz="914400" rtl="0" eaLnBrk="1" fontAlgn="ctr" latinLnBrk="0" hangingPunct="1"/>
                      <a:r>
                        <a:rPr lang="en-US" sz="1500" b="1" u="none" strike="noStrike" kern="1200" dirty="0" smtClean="0">
                          <a:effectLst/>
                        </a:rPr>
                        <a:t>population</a:t>
                      </a:r>
                      <a:r>
                        <a:rPr lang="en-US" sz="1500" b="1" u="none" strike="noStrike" kern="1200" dirty="0">
                          <a:effectLst/>
                        </a:rPr>
                        <a:t>, </a:t>
                      </a:r>
                      <a:r>
                        <a:rPr lang="en-US" sz="1500" b="1" u="none" strike="noStrike" kern="1200" dirty="0" smtClean="0">
                          <a:effectLst/>
                        </a:rPr>
                        <a:t/>
                      </a:r>
                      <a:br>
                        <a:rPr lang="en-US" sz="1500" b="1" u="none" strike="noStrike" kern="1200" dirty="0" smtClean="0">
                          <a:effectLst/>
                        </a:rPr>
                      </a:br>
                      <a:r>
                        <a:rPr lang="en-US" sz="1500" b="1" u="none" strike="noStrike" kern="1200" dirty="0" smtClean="0">
                          <a:effectLst/>
                        </a:rPr>
                        <a:t>2013</a:t>
                      </a:r>
                      <a:endParaRPr lang="en-US" sz="1500" b="1" u="none" strike="noStrike" kern="1200" dirty="0">
                        <a:solidFill>
                          <a:schemeClr val="lt1"/>
                        </a:solidFill>
                        <a:effectLst/>
                        <a:latin typeface="+mn-lt"/>
                        <a:ea typeface="+mn-ea"/>
                        <a:cs typeface="+mn-cs"/>
                      </a:endParaRPr>
                    </a:p>
                  </a:txBody>
                  <a:tcPr marL="5231" marR="5231" marT="5231" marB="0" anchor="ctr"/>
                </a:tc>
                <a:tc rowSpan="2" hMerge="1">
                  <a:txBody>
                    <a:bodyPr/>
                    <a:lstStyle/>
                    <a:p>
                      <a:endParaRPr lang="en-US"/>
                    </a:p>
                  </a:txBody>
                  <a:tcPr/>
                </a:tc>
                <a:tc>
                  <a:txBody>
                    <a:bodyPr/>
                    <a:lstStyle/>
                    <a:p>
                      <a:pPr marL="0" algn="ctr" defTabSz="914400" rtl="0" eaLnBrk="1" fontAlgn="ctr" latinLnBrk="0" hangingPunct="1"/>
                      <a:r>
                        <a:rPr lang="en-US" sz="1500" b="1" u="none" strike="noStrike" kern="1200" dirty="0">
                          <a:effectLst/>
                        </a:rPr>
                        <a:t>Male</a:t>
                      </a:r>
                      <a:endParaRPr lang="en-US" sz="1500" b="1" u="none" strike="noStrike" kern="1200" dirty="0">
                        <a:solidFill>
                          <a:schemeClr val="lt1"/>
                        </a:solidFill>
                        <a:effectLst/>
                        <a:latin typeface="+mn-lt"/>
                        <a:ea typeface="+mn-ea"/>
                        <a:cs typeface="+mn-cs"/>
                      </a:endParaRPr>
                    </a:p>
                  </a:txBody>
                  <a:tcPr marL="5231" marR="5231" marT="5231" marB="0" anchor="ctr"/>
                </a:tc>
                <a:tc>
                  <a:txBody>
                    <a:bodyPr/>
                    <a:lstStyle/>
                    <a:p>
                      <a:pPr algn="ctr" fontAlgn="ctr"/>
                      <a:r>
                        <a:rPr lang="en-US" sz="1500" u="none" strike="noStrike" dirty="0">
                          <a:effectLst/>
                        </a:rPr>
                        <a:t>70.7</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59.7</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smtClean="0">
                          <a:effectLst/>
                        </a:rPr>
                        <a:t>55.0</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50.3</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45.7</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smtClean="0">
                          <a:effectLst/>
                        </a:rPr>
                        <a:t>41.0</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36.4</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31.9</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27.7</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23.7</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19.8</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16.2</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12.8</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9.8</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7.1</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3.7</a:t>
                      </a:r>
                      <a:endParaRPr lang="en-US" sz="1500" b="0" i="0" u="none" strike="noStrike" dirty="0">
                        <a:solidFill>
                          <a:srgbClr val="000000"/>
                        </a:solidFill>
                        <a:effectLst/>
                        <a:latin typeface="Calibri"/>
                      </a:endParaRPr>
                    </a:p>
                  </a:txBody>
                  <a:tcPr marL="5231" marR="5231" marT="5231" marB="0" anchor="ctr"/>
                </a:tc>
                <a:extLst>
                  <a:ext uri="{0D108BD9-81ED-4DB2-BD59-A6C34878D82A}">
                    <a16:rowId xmlns:a16="http://schemas.microsoft.com/office/drawing/2014/main" xmlns="" val="10006"/>
                  </a:ext>
                </a:extLst>
              </a:tr>
              <a:tr h="279381">
                <a:tc gridSpan="2" vMerge="1">
                  <a:txBody>
                    <a:bodyPr/>
                    <a:lstStyle/>
                    <a:p>
                      <a:endParaRPr lang="en-US"/>
                    </a:p>
                  </a:txBody>
                  <a:tcPr/>
                </a:tc>
                <a:tc hMerge="1" vMerge="1">
                  <a:txBody>
                    <a:bodyPr/>
                    <a:lstStyle/>
                    <a:p>
                      <a:endParaRPr lang="en-US"/>
                    </a:p>
                  </a:txBody>
                  <a:tcPr/>
                </a:tc>
                <a:tc>
                  <a:txBody>
                    <a:bodyPr/>
                    <a:lstStyle/>
                    <a:p>
                      <a:pPr marL="0" algn="ctr" defTabSz="914400" rtl="0" eaLnBrk="1" fontAlgn="ctr" latinLnBrk="0" hangingPunct="1"/>
                      <a:r>
                        <a:rPr lang="en-US" sz="1500" b="1" u="none" strike="noStrike" kern="1200" dirty="0">
                          <a:effectLst/>
                        </a:rPr>
                        <a:t>Female</a:t>
                      </a:r>
                      <a:endParaRPr lang="en-US" sz="1500" b="1" u="none" strike="noStrike" kern="1200" dirty="0">
                        <a:solidFill>
                          <a:schemeClr val="lt1"/>
                        </a:solidFill>
                        <a:effectLst/>
                        <a:latin typeface="+mn-lt"/>
                        <a:ea typeface="+mn-ea"/>
                        <a:cs typeface="+mn-cs"/>
                      </a:endParaRPr>
                    </a:p>
                  </a:txBody>
                  <a:tcPr marL="5231" marR="5231" marT="5231" marB="0" anchor="ctr"/>
                </a:tc>
                <a:tc>
                  <a:txBody>
                    <a:bodyPr/>
                    <a:lstStyle/>
                    <a:p>
                      <a:pPr algn="ctr" fontAlgn="ctr"/>
                      <a:r>
                        <a:rPr lang="en-US" sz="1500" u="none" strike="noStrike" dirty="0">
                          <a:effectLst/>
                        </a:rPr>
                        <a:t>75.4</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64.4</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59.5</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54.6</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49.7</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smtClean="0">
                          <a:effectLst/>
                        </a:rPr>
                        <a:t>45.0</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40.3</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35.6</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31.1</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26.8</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22.6</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18.5</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14.7</a:t>
                      </a:r>
                      <a:endParaRPr lang="en-US" sz="1500" b="0" i="0" u="none" strike="noStrike" dirty="0">
                        <a:solidFill>
                          <a:srgbClr val="000000"/>
                        </a:solidFill>
                        <a:effectLst/>
                        <a:latin typeface="Calibri"/>
                      </a:endParaRPr>
                    </a:p>
                  </a:txBody>
                  <a:tcPr marL="5231" marR="5231" marT="5231" marB="0" anchor="ctr">
                    <a:noFill/>
                  </a:tcPr>
                </a:tc>
                <a:tc>
                  <a:txBody>
                    <a:bodyPr/>
                    <a:lstStyle/>
                    <a:p>
                      <a:pPr algn="ctr" fontAlgn="ctr"/>
                      <a:r>
                        <a:rPr lang="en-US" sz="1500" u="none" strike="noStrike" dirty="0">
                          <a:effectLst/>
                        </a:rPr>
                        <a:t>11.3</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8.4</a:t>
                      </a:r>
                      <a:endParaRPr lang="en-US" sz="1500" b="0" i="0" u="none" strike="noStrike" dirty="0">
                        <a:solidFill>
                          <a:srgbClr val="000000"/>
                        </a:solidFill>
                        <a:effectLst/>
                        <a:latin typeface="Calibri"/>
                      </a:endParaRPr>
                    </a:p>
                  </a:txBody>
                  <a:tcPr marL="5231" marR="5231" marT="5231" marB="0" anchor="ctr"/>
                </a:tc>
                <a:tc>
                  <a:txBody>
                    <a:bodyPr/>
                    <a:lstStyle/>
                    <a:p>
                      <a:pPr algn="ctr" fontAlgn="ctr"/>
                      <a:r>
                        <a:rPr lang="en-US" sz="1500" u="none" strike="noStrike" dirty="0">
                          <a:effectLst/>
                        </a:rPr>
                        <a:t>4.4</a:t>
                      </a:r>
                      <a:endParaRPr lang="en-US" sz="1500" b="0" i="0" u="none" strike="noStrike" dirty="0">
                        <a:solidFill>
                          <a:srgbClr val="000000"/>
                        </a:solidFill>
                        <a:effectLst/>
                        <a:latin typeface="Calibri"/>
                      </a:endParaRPr>
                    </a:p>
                  </a:txBody>
                  <a:tcPr marL="5231" marR="5231" marT="5231" marB="0" anchor="ct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64437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Table 6.5  Adjusted mortality (deaths per 1,000 patient-years) by age, sex, treatment modality, and Medicare comorbidity among ESRD patients and people covered by Medicare in 2013, based on USRDS and CMS data, 2014</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15</a:t>
            </a:fld>
            <a:endParaRPr lang="en-US" dirty="0"/>
          </a:p>
        </p:txBody>
      </p:sp>
      <p:sp>
        <p:nvSpPr>
          <p:cNvPr id="9" name="Rectangle 8"/>
          <p:cNvSpPr/>
          <p:nvPr/>
        </p:nvSpPr>
        <p:spPr>
          <a:xfrm>
            <a:off x="215766" y="4648200"/>
            <a:ext cx="8699634" cy="1323439"/>
          </a:xfrm>
          <a:prstGeom prst="rect">
            <a:avLst/>
          </a:prstGeom>
        </p:spPr>
        <p:txBody>
          <a:bodyPr wrap="square">
            <a:spAutoFit/>
          </a:bodyPr>
          <a:lstStyle/>
          <a:p>
            <a:r>
              <a:rPr lang="en-US" sz="1600" i="1" dirty="0"/>
              <a:t>Data Source: Special analyses, USRDS ESRD Database and Medicare 5%sample. Adjusted for race. Medicare data limited to patients with at least one month of Medicare eligibility in 2013. </a:t>
            </a:r>
            <a:r>
              <a:rPr lang="en-US" sz="1600" i="1" dirty="0" smtClean="0"/>
              <a:t>Reference population: </a:t>
            </a:r>
            <a:r>
              <a:rPr lang="en-US" sz="1600" i="1" dirty="0"/>
              <a:t>Medicare patients, 2014. Abbreviations: AMI, acute myocardial infarction; CHF, congestive heart failure; CMS, Centers for Medicare &amp; Medicaid; CVA/TIA, cerebrovascular accident/transient ischemic attack; ESRD, end-stage renal disease.</a:t>
            </a:r>
            <a:endParaRPr lang="en-US" sz="1600" i="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897553546"/>
              </p:ext>
            </p:extLst>
          </p:nvPr>
        </p:nvGraphicFramePr>
        <p:xfrm>
          <a:off x="569169" y="2133600"/>
          <a:ext cx="7992827" cy="1796796"/>
        </p:xfrm>
        <a:graphic>
          <a:graphicData uri="http://schemas.openxmlformats.org/drawingml/2006/table">
            <a:tbl>
              <a:tblPr firstRow="1" firstCol="1">
                <a:tableStyleId>{9D7B26C5-4107-4FEC-AEDC-1716B250A1EF}</a:tableStyleId>
              </a:tblPr>
              <a:tblGrid>
                <a:gridCol w="640355">
                  <a:extLst>
                    <a:ext uri="{9D8B030D-6E8A-4147-A177-3AD203B41FA5}">
                      <a16:colId xmlns:a16="http://schemas.microsoft.com/office/drawing/2014/main" xmlns="" val="20000"/>
                    </a:ext>
                  </a:extLst>
                </a:gridCol>
                <a:gridCol w="790766">
                  <a:extLst>
                    <a:ext uri="{9D8B030D-6E8A-4147-A177-3AD203B41FA5}">
                      <a16:colId xmlns:a16="http://schemas.microsoft.com/office/drawing/2014/main" xmlns="" val="20001"/>
                    </a:ext>
                  </a:extLst>
                </a:gridCol>
                <a:gridCol w="825818">
                  <a:extLst>
                    <a:ext uri="{9D8B030D-6E8A-4147-A177-3AD203B41FA5}">
                      <a16:colId xmlns:a16="http://schemas.microsoft.com/office/drawing/2014/main" xmlns="" val="20002"/>
                    </a:ext>
                  </a:extLst>
                </a:gridCol>
                <a:gridCol w="1077024">
                  <a:extLst>
                    <a:ext uri="{9D8B030D-6E8A-4147-A177-3AD203B41FA5}">
                      <a16:colId xmlns:a16="http://schemas.microsoft.com/office/drawing/2014/main" xmlns="" val="20003"/>
                    </a:ext>
                  </a:extLst>
                </a:gridCol>
                <a:gridCol w="1091670">
                  <a:extLst>
                    <a:ext uri="{9D8B030D-6E8A-4147-A177-3AD203B41FA5}">
                      <a16:colId xmlns:a16="http://schemas.microsoft.com/office/drawing/2014/main" xmlns="" val="20004"/>
                    </a:ext>
                  </a:extLst>
                </a:gridCol>
                <a:gridCol w="764680">
                  <a:extLst>
                    <a:ext uri="{9D8B030D-6E8A-4147-A177-3AD203B41FA5}">
                      <a16:colId xmlns:a16="http://schemas.microsoft.com/office/drawing/2014/main" xmlns="" val="20005"/>
                    </a:ext>
                  </a:extLst>
                </a:gridCol>
                <a:gridCol w="929576">
                  <a:extLst>
                    <a:ext uri="{9D8B030D-6E8A-4147-A177-3AD203B41FA5}">
                      <a16:colId xmlns:a16="http://schemas.microsoft.com/office/drawing/2014/main" xmlns="" val="20006"/>
                    </a:ext>
                  </a:extLst>
                </a:gridCol>
                <a:gridCol w="704220">
                  <a:extLst>
                    <a:ext uri="{9D8B030D-6E8A-4147-A177-3AD203B41FA5}">
                      <a16:colId xmlns:a16="http://schemas.microsoft.com/office/drawing/2014/main" xmlns="" val="20007"/>
                    </a:ext>
                  </a:extLst>
                </a:gridCol>
                <a:gridCol w="621030">
                  <a:extLst>
                    <a:ext uri="{9D8B030D-6E8A-4147-A177-3AD203B41FA5}">
                      <a16:colId xmlns:a16="http://schemas.microsoft.com/office/drawing/2014/main" xmlns="" val="20008"/>
                    </a:ext>
                  </a:extLst>
                </a:gridCol>
                <a:gridCol w="547688">
                  <a:extLst>
                    <a:ext uri="{9D8B030D-6E8A-4147-A177-3AD203B41FA5}">
                      <a16:colId xmlns:a16="http://schemas.microsoft.com/office/drawing/2014/main" xmlns="" val="20009"/>
                    </a:ext>
                  </a:extLst>
                </a:gridCol>
              </a:tblGrid>
              <a:tr h="182880">
                <a:tc>
                  <a:txBody>
                    <a:bodyPr/>
                    <a:lstStyle/>
                    <a:p>
                      <a:pPr marL="0" marR="0" algn="ctr">
                        <a:lnSpc>
                          <a:spcPct val="115000"/>
                        </a:lnSpc>
                        <a:spcBef>
                          <a:spcPts val="100"/>
                        </a:spcBef>
                        <a:spcAft>
                          <a:spcPts val="100"/>
                        </a:spcAft>
                      </a:pPr>
                      <a:r>
                        <a:rPr lang="en-US" sz="1600" dirty="0">
                          <a:effectLst/>
                        </a:rPr>
                        <a:t>Age</a:t>
                      </a:r>
                      <a:endParaRPr lang="en-US" sz="1600"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100"/>
                        </a:spcBef>
                        <a:spcAft>
                          <a:spcPts val="100"/>
                        </a:spcAft>
                      </a:pPr>
                      <a:r>
                        <a:rPr lang="en-US" sz="1600" dirty="0">
                          <a:effectLst/>
                        </a:rPr>
                        <a:t>Sex</a:t>
                      </a:r>
                      <a:endParaRPr lang="en-US" sz="1600"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100"/>
                        </a:spcBef>
                        <a:spcAft>
                          <a:spcPts val="100"/>
                        </a:spcAft>
                      </a:pPr>
                      <a:r>
                        <a:rPr lang="en-US" sz="1600" dirty="0">
                          <a:effectLst/>
                        </a:rPr>
                        <a:t>Dialysis</a:t>
                      </a:r>
                      <a:endParaRPr lang="en-US" sz="1600" dirty="0">
                        <a:effectLst/>
                        <a:latin typeface="Calibri"/>
                        <a:ea typeface="Calibri"/>
                        <a:cs typeface="Times New Roman"/>
                      </a:endParaRPr>
                    </a:p>
                  </a:txBody>
                  <a:tcPr marL="73025" marR="73025" marT="8890" marB="8890" anchor="ctr">
                    <a:noFill/>
                  </a:tcPr>
                </a:tc>
                <a:tc>
                  <a:txBody>
                    <a:bodyPr/>
                    <a:lstStyle/>
                    <a:p>
                      <a:pPr marL="0" marR="0" algn="ctr">
                        <a:lnSpc>
                          <a:spcPct val="115000"/>
                        </a:lnSpc>
                        <a:spcBef>
                          <a:spcPts val="100"/>
                        </a:spcBef>
                        <a:spcAft>
                          <a:spcPts val="100"/>
                        </a:spcAft>
                      </a:pPr>
                      <a:r>
                        <a:rPr lang="en-US" sz="1600" dirty="0">
                          <a:effectLst/>
                        </a:rPr>
                        <a:t>Transplant</a:t>
                      </a:r>
                      <a:endParaRPr lang="en-US" sz="1600"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100"/>
                        </a:spcBef>
                        <a:spcAft>
                          <a:spcPts val="100"/>
                        </a:spcAft>
                      </a:pPr>
                      <a:r>
                        <a:rPr lang="en-US" sz="1600" dirty="0">
                          <a:effectLst/>
                        </a:rPr>
                        <a:t>All Medicare</a:t>
                      </a:r>
                      <a:endParaRPr lang="en-US" sz="1600" dirty="0">
                        <a:effectLst/>
                        <a:latin typeface="Calibri"/>
                        <a:ea typeface="Calibri"/>
                        <a:cs typeface="Times New Roman"/>
                      </a:endParaRPr>
                    </a:p>
                  </a:txBody>
                  <a:tcPr marL="73025" marR="73025" marT="8890" marB="8890" anchor="ctr">
                    <a:noFill/>
                  </a:tcPr>
                </a:tc>
                <a:tc>
                  <a:txBody>
                    <a:bodyPr/>
                    <a:lstStyle/>
                    <a:p>
                      <a:pPr marL="0" marR="0" algn="ctr">
                        <a:lnSpc>
                          <a:spcPct val="115000"/>
                        </a:lnSpc>
                        <a:spcBef>
                          <a:spcPts val="100"/>
                        </a:spcBef>
                        <a:spcAft>
                          <a:spcPts val="100"/>
                        </a:spcAft>
                      </a:pPr>
                      <a:r>
                        <a:rPr lang="en-US" sz="1600" dirty="0">
                          <a:effectLst/>
                        </a:rPr>
                        <a:t>Cancer</a:t>
                      </a:r>
                      <a:endParaRPr lang="en-US" sz="1600"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100"/>
                        </a:spcBef>
                        <a:spcAft>
                          <a:spcPts val="100"/>
                        </a:spcAft>
                      </a:pPr>
                      <a:r>
                        <a:rPr lang="en-US" sz="1600" dirty="0">
                          <a:effectLst/>
                        </a:rPr>
                        <a:t>Diabetes</a:t>
                      </a:r>
                      <a:endParaRPr lang="en-US" sz="1600" dirty="0">
                        <a:effectLst/>
                        <a:latin typeface="Calibri"/>
                        <a:ea typeface="Calibri"/>
                        <a:cs typeface="Times New Roman"/>
                      </a:endParaRPr>
                    </a:p>
                  </a:txBody>
                  <a:tcPr marL="73025" marR="73025" marT="8890" marB="8890" anchor="ctr">
                    <a:noFill/>
                  </a:tcPr>
                </a:tc>
                <a:tc>
                  <a:txBody>
                    <a:bodyPr/>
                    <a:lstStyle/>
                    <a:p>
                      <a:pPr marL="0" marR="0" algn="ctr">
                        <a:lnSpc>
                          <a:spcPct val="115000"/>
                        </a:lnSpc>
                        <a:spcBef>
                          <a:spcPts val="100"/>
                        </a:spcBef>
                        <a:spcAft>
                          <a:spcPts val="100"/>
                        </a:spcAft>
                      </a:pPr>
                      <a:r>
                        <a:rPr lang="en-US" sz="1600" dirty="0">
                          <a:effectLst/>
                        </a:rPr>
                        <a:t>CHF</a:t>
                      </a:r>
                      <a:endParaRPr lang="en-US" sz="1600"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100"/>
                        </a:spcBef>
                        <a:spcAft>
                          <a:spcPts val="100"/>
                        </a:spcAft>
                      </a:pPr>
                      <a:r>
                        <a:rPr lang="en-US" sz="1600" dirty="0">
                          <a:effectLst/>
                        </a:rPr>
                        <a:t>CVA</a:t>
                      </a:r>
                      <a:r>
                        <a:rPr lang="en-US" sz="1600" dirty="0" smtClean="0">
                          <a:effectLst/>
                        </a:rPr>
                        <a:t>/</a:t>
                      </a:r>
                    </a:p>
                    <a:p>
                      <a:pPr marL="0" marR="0" algn="ctr">
                        <a:lnSpc>
                          <a:spcPct val="115000"/>
                        </a:lnSpc>
                        <a:spcBef>
                          <a:spcPts val="100"/>
                        </a:spcBef>
                        <a:spcAft>
                          <a:spcPts val="100"/>
                        </a:spcAft>
                      </a:pPr>
                      <a:r>
                        <a:rPr lang="en-US" sz="1600" dirty="0" smtClean="0">
                          <a:effectLst/>
                        </a:rPr>
                        <a:t>TIA</a:t>
                      </a:r>
                      <a:endParaRPr lang="en-US" sz="1600" dirty="0">
                        <a:effectLst/>
                        <a:latin typeface="Calibri"/>
                        <a:ea typeface="Calibri"/>
                        <a:cs typeface="Times New Roman"/>
                      </a:endParaRPr>
                    </a:p>
                  </a:txBody>
                  <a:tcPr marL="73025" marR="73025" marT="8890" marB="8890" anchor="ctr">
                    <a:noFill/>
                  </a:tcPr>
                </a:tc>
                <a:tc>
                  <a:txBody>
                    <a:bodyPr/>
                    <a:lstStyle/>
                    <a:p>
                      <a:pPr marL="0" marR="0" algn="ctr">
                        <a:lnSpc>
                          <a:spcPct val="115000"/>
                        </a:lnSpc>
                        <a:spcBef>
                          <a:spcPts val="100"/>
                        </a:spcBef>
                        <a:spcAft>
                          <a:spcPts val="100"/>
                        </a:spcAft>
                      </a:pPr>
                      <a:r>
                        <a:rPr lang="en-US" sz="1600" dirty="0">
                          <a:effectLst/>
                        </a:rPr>
                        <a:t>AMI</a:t>
                      </a:r>
                      <a:endParaRPr lang="en-US" sz="1600" dirty="0">
                        <a:effectLst/>
                        <a:latin typeface="Calibri"/>
                        <a:ea typeface="Calibri"/>
                        <a:cs typeface="Times New Roman"/>
                      </a:endParaRPr>
                    </a:p>
                  </a:txBody>
                  <a:tcPr marL="73025" marR="73025" marT="8890" marB="8890" anchor="ctr"/>
                </a:tc>
                <a:extLst>
                  <a:ext uri="{0D108BD9-81ED-4DB2-BD59-A6C34878D82A}">
                    <a16:rowId xmlns:a16="http://schemas.microsoft.com/office/drawing/2014/main" xmlns="" val="10000"/>
                  </a:ext>
                </a:extLst>
              </a:tr>
              <a:tr h="182880">
                <a:tc>
                  <a:txBody>
                    <a:bodyPr/>
                    <a:lstStyle/>
                    <a:p>
                      <a:pPr marL="0" marR="0">
                        <a:lnSpc>
                          <a:spcPct val="115000"/>
                        </a:lnSpc>
                        <a:spcBef>
                          <a:spcPts val="0"/>
                        </a:spcBef>
                        <a:spcAft>
                          <a:spcPts val="0"/>
                        </a:spcAft>
                      </a:pPr>
                      <a:r>
                        <a:rPr lang="en-US" sz="1600" dirty="0">
                          <a:effectLst/>
                        </a:rPr>
                        <a:t>65-74</a:t>
                      </a:r>
                      <a:endParaRPr lang="en-US" sz="1600"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0"/>
                        </a:spcBef>
                        <a:spcAft>
                          <a:spcPts val="0"/>
                        </a:spcAft>
                      </a:pPr>
                      <a:r>
                        <a:rPr lang="en-US" sz="1600" b="1" dirty="0">
                          <a:effectLst/>
                        </a:rPr>
                        <a:t>Male</a:t>
                      </a:r>
                      <a:endParaRPr lang="en-US" sz="1600" b="1"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0"/>
                        </a:spcBef>
                        <a:spcAft>
                          <a:spcPts val="0"/>
                        </a:spcAft>
                      </a:pPr>
                      <a:r>
                        <a:rPr lang="en-US" sz="1600" dirty="0">
                          <a:effectLst/>
                        </a:rPr>
                        <a:t>228</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64</a:t>
                      </a:r>
                      <a:endParaRPr lang="en-US" sz="1600" dirty="0">
                        <a:effectLst/>
                        <a:latin typeface="Calibri"/>
                        <a:ea typeface="Calibri"/>
                        <a:cs typeface="Times New Roman"/>
                      </a:endParaRPr>
                    </a:p>
                  </a:txBody>
                  <a:tcPr marL="73025" marR="73025" marT="8890" marB="8890" anchor="b"/>
                </a:tc>
                <a:tc>
                  <a:txBody>
                    <a:bodyPr/>
                    <a:lstStyle/>
                    <a:p>
                      <a:pPr marL="0" marR="0" algn="ctr">
                        <a:lnSpc>
                          <a:spcPct val="115000"/>
                        </a:lnSpc>
                        <a:spcBef>
                          <a:spcPts val="0"/>
                        </a:spcBef>
                        <a:spcAft>
                          <a:spcPts val="0"/>
                        </a:spcAft>
                      </a:pPr>
                      <a:r>
                        <a:rPr lang="en-US" sz="1600" dirty="0">
                          <a:effectLst/>
                        </a:rPr>
                        <a:t>26</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75</a:t>
                      </a:r>
                      <a:endParaRPr lang="en-US" sz="1600" dirty="0">
                        <a:effectLst/>
                        <a:latin typeface="Calibri"/>
                        <a:ea typeface="Calibri"/>
                        <a:cs typeface="Times New Roman"/>
                      </a:endParaRPr>
                    </a:p>
                  </a:txBody>
                  <a:tcPr marL="73025" marR="73025" marT="8890" marB="8890" anchor="b"/>
                </a:tc>
                <a:tc>
                  <a:txBody>
                    <a:bodyPr/>
                    <a:lstStyle/>
                    <a:p>
                      <a:pPr marL="0" marR="0" algn="ctr">
                        <a:lnSpc>
                          <a:spcPct val="115000"/>
                        </a:lnSpc>
                        <a:spcBef>
                          <a:spcPts val="0"/>
                        </a:spcBef>
                        <a:spcAft>
                          <a:spcPts val="0"/>
                        </a:spcAft>
                      </a:pPr>
                      <a:r>
                        <a:rPr lang="en-US" sz="1600" dirty="0">
                          <a:effectLst/>
                        </a:rPr>
                        <a:t>41</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106</a:t>
                      </a:r>
                      <a:endParaRPr lang="en-US" sz="1600" dirty="0">
                        <a:effectLst/>
                        <a:latin typeface="Calibri"/>
                        <a:ea typeface="Calibri"/>
                        <a:cs typeface="Times New Roman"/>
                      </a:endParaRPr>
                    </a:p>
                  </a:txBody>
                  <a:tcPr marL="73025" marR="73025" marT="8890" marB="8890" anchor="b"/>
                </a:tc>
                <a:tc>
                  <a:txBody>
                    <a:bodyPr/>
                    <a:lstStyle/>
                    <a:p>
                      <a:pPr marL="0" marR="0" algn="ctr">
                        <a:lnSpc>
                          <a:spcPct val="115000"/>
                        </a:lnSpc>
                        <a:spcBef>
                          <a:spcPts val="0"/>
                        </a:spcBef>
                        <a:spcAft>
                          <a:spcPts val="0"/>
                        </a:spcAft>
                      </a:pPr>
                      <a:r>
                        <a:rPr lang="en-US" sz="1600" dirty="0">
                          <a:effectLst/>
                        </a:rPr>
                        <a:t>71</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92</a:t>
                      </a:r>
                      <a:endParaRPr lang="en-US" sz="1600" dirty="0">
                        <a:effectLst/>
                        <a:latin typeface="Calibri"/>
                        <a:ea typeface="Calibri"/>
                        <a:cs typeface="Times New Roman"/>
                      </a:endParaRPr>
                    </a:p>
                  </a:txBody>
                  <a:tcPr marL="73025" marR="73025" marT="8890" marB="8890" anchor="b"/>
                </a:tc>
                <a:extLst>
                  <a:ext uri="{0D108BD9-81ED-4DB2-BD59-A6C34878D82A}">
                    <a16:rowId xmlns:a16="http://schemas.microsoft.com/office/drawing/2014/main" xmlns="" val="10001"/>
                  </a:ext>
                </a:extLst>
              </a:tr>
              <a:tr h="182880">
                <a:tc>
                  <a:txBody>
                    <a:bodyPr/>
                    <a:lstStyle/>
                    <a:p>
                      <a:pPr>
                        <a:lnSpc>
                          <a:spcPct val="115000"/>
                        </a:lnSpc>
                      </a:pPr>
                      <a:endParaRPr lang="en-US" sz="1600" dirty="0">
                        <a:effectLst/>
                        <a:latin typeface="Calibri"/>
                      </a:endParaRPr>
                    </a:p>
                  </a:txBody>
                  <a:tcPr marL="73025" marR="73025" marT="8890" marB="889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effectLst/>
                        </a:rPr>
                        <a:t>Female</a:t>
                      </a:r>
                      <a:endParaRPr lang="en-US" sz="1600" b="1" dirty="0">
                        <a:effectLst/>
                        <a:latin typeface="Calibri"/>
                        <a:ea typeface="Calibri"/>
                        <a:cs typeface="Times New Roman"/>
                      </a:endParaRPr>
                    </a:p>
                  </a:txBody>
                  <a:tcPr marL="73025" marR="73025" marT="8890" marB="889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215</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53</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18</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67</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31</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102</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59</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97</a:t>
                      </a:r>
                      <a:endParaRPr lang="en-US" sz="1600" dirty="0">
                        <a:effectLst/>
                        <a:latin typeface="Calibri"/>
                        <a:ea typeface="Calibri"/>
                        <a:cs typeface="Times New Roman"/>
                      </a:endParaRPr>
                    </a:p>
                  </a:txBody>
                  <a:tcPr marL="73025" marR="73025" marT="8890" marB="889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2880">
                <a:tc>
                  <a:txBody>
                    <a:bodyPr/>
                    <a:lstStyle/>
                    <a:p>
                      <a:pPr marL="0" marR="0">
                        <a:lnSpc>
                          <a:spcPct val="115000"/>
                        </a:lnSpc>
                        <a:spcBef>
                          <a:spcPts val="0"/>
                        </a:spcBef>
                        <a:spcAft>
                          <a:spcPts val="0"/>
                        </a:spcAft>
                      </a:pPr>
                      <a:r>
                        <a:rPr lang="en-US" sz="1600" dirty="0">
                          <a:effectLst/>
                        </a:rPr>
                        <a:t>75+</a:t>
                      </a:r>
                      <a:endParaRPr lang="en-US" sz="1600" dirty="0">
                        <a:effectLst/>
                        <a:latin typeface="Calibri"/>
                        <a:ea typeface="Calibri"/>
                        <a:cs typeface="Times New Roman"/>
                      </a:endParaRPr>
                    </a:p>
                  </a:txBody>
                  <a:tcPr marL="73025" marR="73025" marT="8890" marB="889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b="1" dirty="0">
                          <a:effectLst/>
                        </a:rPr>
                        <a:t>Male</a:t>
                      </a:r>
                      <a:endParaRPr lang="en-US" sz="1600" b="1" dirty="0">
                        <a:effectLst/>
                        <a:latin typeface="Calibri"/>
                        <a:ea typeface="Calibri"/>
                        <a:cs typeface="Times New Roman"/>
                      </a:endParaRPr>
                    </a:p>
                  </a:txBody>
                  <a:tcPr marL="73025" marR="73025" marT="8890" marB="889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345</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119</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91</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139</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110</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236</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168</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206</a:t>
                      </a:r>
                      <a:endParaRPr lang="en-US" sz="1600" dirty="0">
                        <a:effectLst/>
                        <a:latin typeface="Calibri"/>
                        <a:ea typeface="Calibri"/>
                        <a:cs typeface="Times New Roman"/>
                      </a:endParaRPr>
                    </a:p>
                  </a:txBody>
                  <a:tcPr marL="73025" marR="73025" marT="8890" marB="889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3"/>
                  </a:ext>
                </a:extLst>
              </a:tr>
              <a:tr h="182880">
                <a:tc>
                  <a:txBody>
                    <a:bodyPr/>
                    <a:lstStyle/>
                    <a:p>
                      <a:pPr>
                        <a:lnSpc>
                          <a:spcPct val="115000"/>
                        </a:lnSpc>
                      </a:pPr>
                      <a:endParaRPr lang="en-US" sz="1600" dirty="0">
                        <a:effectLst/>
                        <a:latin typeface="Calibri"/>
                      </a:endParaRPr>
                    </a:p>
                  </a:txBody>
                  <a:tcPr marL="73025" marR="73025" marT="8890" marB="8890" anchor="ctr"/>
                </a:tc>
                <a:tc>
                  <a:txBody>
                    <a:bodyPr/>
                    <a:lstStyle/>
                    <a:p>
                      <a:pPr marL="0" marR="0" algn="ctr">
                        <a:lnSpc>
                          <a:spcPct val="115000"/>
                        </a:lnSpc>
                        <a:spcBef>
                          <a:spcPts val="0"/>
                        </a:spcBef>
                        <a:spcAft>
                          <a:spcPts val="0"/>
                        </a:spcAft>
                      </a:pPr>
                      <a:r>
                        <a:rPr lang="en-US" sz="1600" b="1" dirty="0">
                          <a:effectLst/>
                        </a:rPr>
                        <a:t>Female</a:t>
                      </a:r>
                      <a:endParaRPr lang="en-US" sz="1600" b="1" dirty="0">
                        <a:effectLst/>
                        <a:latin typeface="Calibri"/>
                        <a:ea typeface="Calibri"/>
                        <a:cs typeface="Times New Roman"/>
                      </a:endParaRPr>
                    </a:p>
                  </a:txBody>
                  <a:tcPr marL="73025" marR="73025" marT="8890" marB="8890" anchor="ctr"/>
                </a:tc>
                <a:tc>
                  <a:txBody>
                    <a:bodyPr/>
                    <a:lstStyle/>
                    <a:p>
                      <a:pPr marL="0" marR="0" algn="ctr">
                        <a:lnSpc>
                          <a:spcPct val="115000"/>
                        </a:lnSpc>
                        <a:spcBef>
                          <a:spcPts val="0"/>
                        </a:spcBef>
                        <a:spcAft>
                          <a:spcPts val="0"/>
                        </a:spcAft>
                      </a:pPr>
                      <a:r>
                        <a:rPr lang="en-US" sz="1600" dirty="0">
                          <a:effectLst/>
                        </a:rPr>
                        <a:t>324</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119</a:t>
                      </a:r>
                      <a:endParaRPr lang="en-US" sz="1600" dirty="0">
                        <a:effectLst/>
                        <a:latin typeface="Calibri"/>
                        <a:ea typeface="Calibri"/>
                        <a:cs typeface="Times New Roman"/>
                      </a:endParaRPr>
                    </a:p>
                  </a:txBody>
                  <a:tcPr marL="73025" marR="73025" marT="8890" marB="8890" anchor="b"/>
                </a:tc>
                <a:tc>
                  <a:txBody>
                    <a:bodyPr/>
                    <a:lstStyle/>
                    <a:p>
                      <a:pPr marL="0" marR="0" algn="ctr">
                        <a:lnSpc>
                          <a:spcPct val="115000"/>
                        </a:lnSpc>
                        <a:spcBef>
                          <a:spcPts val="0"/>
                        </a:spcBef>
                        <a:spcAft>
                          <a:spcPts val="0"/>
                        </a:spcAft>
                      </a:pPr>
                      <a:r>
                        <a:rPr lang="en-US" sz="1600" dirty="0">
                          <a:effectLst/>
                        </a:rPr>
                        <a:t>82</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134</a:t>
                      </a:r>
                      <a:endParaRPr lang="en-US" sz="1600" dirty="0">
                        <a:effectLst/>
                        <a:latin typeface="Calibri"/>
                        <a:ea typeface="Calibri"/>
                        <a:cs typeface="Times New Roman"/>
                      </a:endParaRPr>
                    </a:p>
                  </a:txBody>
                  <a:tcPr marL="73025" marR="73025" marT="8890" marB="8890" anchor="b"/>
                </a:tc>
                <a:tc>
                  <a:txBody>
                    <a:bodyPr/>
                    <a:lstStyle/>
                    <a:p>
                      <a:pPr marL="0" marR="0" algn="ctr">
                        <a:lnSpc>
                          <a:spcPct val="115000"/>
                        </a:lnSpc>
                        <a:spcBef>
                          <a:spcPts val="0"/>
                        </a:spcBef>
                        <a:spcAft>
                          <a:spcPts val="0"/>
                        </a:spcAft>
                      </a:pPr>
                      <a:r>
                        <a:rPr lang="en-US" sz="1600" dirty="0">
                          <a:effectLst/>
                        </a:rPr>
                        <a:t>101</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220</a:t>
                      </a:r>
                      <a:endParaRPr lang="en-US" sz="1600" dirty="0">
                        <a:effectLst/>
                        <a:latin typeface="Calibri"/>
                        <a:ea typeface="Calibri"/>
                        <a:cs typeface="Times New Roman"/>
                      </a:endParaRPr>
                    </a:p>
                  </a:txBody>
                  <a:tcPr marL="73025" marR="73025" marT="8890" marB="8890" anchor="b"/>
                </a:tc>
                <a:tc>
                  <a:txBody>
                    <a:bodyPr/>
                    <a:lstStyle/>
                    <a:p>
                      <a:pPr marL="0" marR="0" algn="ctr">
                        <a:lnSpc>
                          <a:spcPct val="115000"/>
                        </a:lnSpc>
                        <a:spcBef>
                          <a:spcPts val="0"/>
                        </a:spcBef>
                        <a:spcAft>
                          <a:spcPts val="0"/>
                        </a:spcAft>
                      </a:pPr>
                      <a:r>
                        <a:rPr lang="en-US" sz="1600" dirty="0">
                          <a:effectLst/>
                        </a:rPr>
                        <a:t>150</a:t>
                      </a:r>
                      <a:endParaRPr lang="en-US" sz="1600" dirty="0">
                        <a:effectLst/>
                        <a:latin typeface="Calibri"/>
                        <a:ea typeface="Calibri"/>
                        <a:cs typeface="Times New Roman"/>
                      </a:endParaRPr>
                    </a:p>
                  </a:txBody>
                  <a:tcPr marL="73025" marR="73025" marT="8890" marB="8890" anchor="b">
                    <a:noFill/>
                  </a:tcPr>
                </a:tc>
                <a:tc>
                  <a:txBody>
                    <a:bodyPr/>
                    <a:lstStyle/>
                    <a:p>
                      <a:pPr marL="0" marR="0" algn="ctr">
                        <a:lnSpc>
                          <a:spcPct val="115000"/>
                        </a:lnSpc>
                        <a:spcBef>
                          <a:spcPts val="0"/>
                        </a:spcBef>
                        <a:spcAft>
                          <a:spcPts val="0"/>
                        </a:spcAft>
                      </a:pPr>
                      <a:r>
                        <a:rPr lang="en-US" sz="1600" dirty="0">
                          <a:effectLst/>
                        </a:rPr>
                        <a:t>205</a:t>
                      </a:r>
                      <a:endParaRPr lang="en-US" sz="1600" dirty="0">
                        <a:effectLst/>
                        <a:latin typeface="Calibri"/>
                        <a:ea typeface="Calibri"/>
                        <a:cs typeface="Times New Roman"/>
                      </a:endParaRPr>
                    </a:p>
                  </a:txBody>
                  <a:tcPr marL="73025" marR="73025" marT="8890" marB="8890" anchor="b"/>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359185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Figure </a:t>
            </a:r>
            <a:r>
              <a:rPr lang="en-US" sz="2800" b="1" baseline="30000" dirty="0" smtClean="0"/>
              <a:t>6.1.a  </a:t>
            </a:r>
            <a:r>
              <a:rPr lang="en-US" sz="2800" b="1" baseline="30000" dirty="0"/>
              <a:t>Adjusted all-cause mortality (deaths per 1,000 patient-years) by treatment </a:t>
            </a:r>
            <a:r>
              <a:rPr lang="en-US" sz="2800" b="1" baseline="30000" dirty="0" smtClean="0"/>
              <a:t>modality: </a:t>
            </a:r>
            <a:r>
              <a:rPr lang="en-US" sz="2800" b="1" baseline="30000" dirty="0"/>
              <a:t>overall, dialysis, and </a:t>
            </a:r>
            <a:r>
              <a:rPr lang="en-US" sz="2800" b="1" baseline="30000" dirty="0" smtClean="0"/>
              <a:t>transplant for </a:t>
            </a:r>
            <a:r>
              <a:rPr lang="en-US" sz="2800" b="1" baseline="30000" dirty="0"/>
              <a:t>period-prevalent patients, 1996-2014</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2</a:t>
            </a:fld>
            <a:endParaRPr lang="en-US" dirty="0"/>
          </a:p>
        </p:txBody>
      </p:sp>
      <p:sp>
        <p:nvSpPr>
          <p:cNvPr id="9" name="Rectangle 8"/>
          <p:cNvSpPr/>
          <p:nvPr/>
        </p:nvSpPr>
        <p:spPr>
          <a:xfrm>
            <a:off x="228600" y="5638800"/>
            <a:ext cx="8686800" cy="738664"/>
          </a:xfrm>
          <a:prstGeom prst="rect">
            <a:avLst/>
          </a:prstGeom>
        </p:spPr>
        <p:txBody>
          <a:bodyPr wrap="square">
            <a:spAutoFit/>
          </a:bodyPr>
          <a:lstStyle/>
          <a:p>
            <a:r>
              <a:rPr lang="en-US" sz="1400" i="1" dirty="0"/>
              <a:t>Data Source: Reference Tables H.2_adj, H4_adj, H.8_adj, H.9_adj, and H.10_adj; and special analyses, USRDS ESRD Database. Adjusted for age, sex, race, ethnicity, primary diagnosis, and vintage. </a:t>
            </a:r>
            <a:r>
              <a:rPr lang="en-US" sz="1400" i="1" dirty="0" smtClean="0"/>
              <a:t>Reference population: </a:t>
            </a:r>
            <a:r>
              <a:rPr lang="en-US" sz="1400" i="1" dirty="0"/>
              <a:t>period prevalent ESRD patients, 2011. Abbreviations: HD, hemodialysis; PD, peritoneal dialysis.</a:t>
            </a:r>
            <a:endParaRPr lang="en-US" sz="1400" i="1" dirty="0">
              <a:solidFill>
                <a:srgbClr val="FF0000"/>
              </a:solidFill>
            </a:endParaRPr>
          </a:p>
        </p:txBody>
      </p:sp>
      <p:pic>
        <p:nvPicPr>
          <p:cNvPr id="1026" name="Picture 2" descr="K:\Projects\USRDS\docs\ADR\2016\Chapters\ESRD\c06_Mortality\Figures_Tables\600ppi\v2_c06_Mortality_f1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1217612"/>
            <a:ext cx="6858000" cy="4115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3735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Figure </a:t>
            </a:r>
            <a:r>
              <a:rPr lang="en-US" sz="2800" b="1" baseline="30000" dirty="0" smtClean="0"/>
              <a:t>6.1.b  </a:t>
            </a:r>
            <a:r>
              <a:rPr lang="en-US" sz="2800" b="1" baseline="30000" dirty="0"/>
              <a:t>Adjusted all-cause mortality (deaths per 1,000 patient-years) by treatment </a:t>
            </a:r>
            <a:r>
              <a:rPr lang="en-US" sz="2800" b="1" baseline="30000" dirty="0" smtClean="0"/>
              <a:t>modality: hemodialysis </a:t>
            </a:r>
            <a:r>
              <a:rPr lang="en-US" sz="2800" b="1" baseline="30000" dirty="0"/>
              <a:t>and peritoneal dialysis, for period-prevalent patients, 1996-2014</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3</a:t>
            </a:fld>
            <a:endParaRPr lang="en-US" dirty="0"/>
          </a:p>
        </p:txBody>
      </p:sp>
      <p:sp>
        <p:nvSpPr>
          <p:cNvPr id="9" name="Rectangle 8"/>
          <p:cNvSpPr/>
          <p:nvPr/>
        </p:nvSpPr>
        <p:spPr>
          <a:xfrm>
            <a:off x="228600" y="5638800"/>
            <a:ext cx="8686800" cy="738664"/>
          </a:xfrm>
          <a:prstGeom prst="rect">
            <a:avLst/>
          </a:prstGeom>
        </p:spPr>
        <p:txBody>
          <a:bodyPr wrap="square">
            <a:spAutoFit/>
          </a:bodyPr>
          <a:lstStyle/>
          <a:p>
            <a:r>
              <a:rPr lang="en-US" sz="1400" i="1" dirty="0"/>
              <a:t>Data Source: Reference Tables H.2_adj, H4_adj, H.8_adj, H.9_adj, and H.10_adj; and special analyses, USRDS ESRD Database. Adjusted for age, sex, race, ethnicity, primary diagnosis, and vintage. </a:t>
            </a:r>
            <a:r>
              <a:rPr lang="en-US" sz="1400" i="1" dirty="0" smtClean="0"/>
              <a:t>Reference population: </a:t>
            </a:r>
            <a:r>
              <a:rPr lang="en-US" sz="1400" i="1" dirty="0"/>
              <a:t>period prevalent ESRD patients, 2011. Abbreviations: HD, hemodialysis; PD, peritoneal dialysis.</a:t>
            </a:r>
            <a:endParaRPr lang="en-US" sz="1400" i="1" dirty="0">
              <a:solidFill>
                <a:srgbClr val="FF0000"/>
              </a:solidFill>
            </a:endParaRPr>
          </a:p>
        </p:txBody>
      </p:sp>
      <p:pic>
        <p:nvPicPr>
          <p:cNvPr id="2050" name="Picture 2" descr="K:\Projects\USRDS\docs\ADR\2016\Chapters\ESRD\c06_Mortality\Figures_Tables\600ppi\v2_c06_Mortality_f1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1219200"/>
            <a:ext cx="6858000" cy="4115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172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Figure </a:t>
            </a:r>
            <a:r>
              <a:rPr lang="en-US" sz="2800" b="1" baseline="30000" dirty="0" smtClean="0"/>
              <a:t>6.2.a  </a:t>
            </a:r>
            <a:r>
              <a:rPr lang="en-US" sz="2800" b="1" baseline="30000" dirty="0"/>
              <a:t>Adjusted all-cause mortality (deaths per 1,000 patient-years) by treatment modality, cohort (year of ESRD onset), and number of years after start of dialysis among incident </a:t>
            </a:r>
            <a:r>
              <a:rPr lang="en-US" sz="2800" b="1" baseline="30000" dirty="0" smtClean="0"/>
              <a:t>hemodialysis patients, </a:t>
            </a:r>
            <a:r>
              <a:rPr lang="en-US" sz="2800" b="1" baseline="30000" dirty="0"/>
              <a:t>1996, 2001, 2006, </a:t>
            </a:r>
            <a:r>
              <a:rPr lang="en-US" sz="2800" b="1" baseline="30000" dirty="0" smtClean="0"/>
              <a:t>and 2011</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4</a:t>
            </a:fld>
            <a:endParaRPr lang="en-US" dirty="0"/>
          </a:p>
        </p:txBody>
      </p:sp>
      <p:sp>
        <p:nvSpPr>
          <p:cNvPr id="9" name="Rectangle 8"/>
          <p:cNvSpPr/>
          <p:nvPr/>
        </p:nvSpPr>
        <p:spPr>
          <a:xfrm>
            <a:off x="215766" y="5791200"/>
            <a:ext cx="8775834" cy="523220"/>
          </a:xfrm>
          <a:prstGeom prst="rect">
            <a:avLst/>
          </a:prstGeom>
        </p:spPr>
        <p:txBody>
          <a:bodyPr wrap="square">
            <a:spAutoFit/>
          </a:bodyPr>
          <a:lstStyle/>
          <a:p>
            <a:r>
              <a:rPr lang="en-US" sz="1400" i="1" dirty="0"/>
              <a:t>Data Source: Special analyses, USRDS ESRD Database. Adjusted for age, sex, race, and primary diagnosis. </a:t>
            </a:r>
            <a:r>
              <a:rPr lang="en-US" sz="1400" i="1" dirty="0" smtClean="0"/>
              <a:t>Reference population: </a:t>
            </a:r>
            <a:r>
              <a:rPr lang="en-US" sz="1400" i="1" dirty="0"/>
              <a:t>period prevalent ESRD patients, 2011. Abbreviation: ESRD, end-stage renal disease.</a:t>
            </a:r>
            <a:endParaRPr lang="en-US" sz="1400" i="1" dirty="0">
              <a:solidFill>
                <a:srgbClr val="FF0000"/>
              </a:solidFill>
            </a:endParaRPr>
          </a:p>
        </p:txBody>
      </p:sp>
      <p:pic>
        <p:nvPicPr>
          <p:cNvPr id="3074" name="Picture 2" descr="K:\Projects\USRDS\docs\ADR\2016\Chapters\ESRD\c06_Mortality\Figures_Tables\600ppi\v2_c06_Mortality_f2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7600" y="1358900"/>
            <a:ext cx="6859588" cy="4116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972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Figure </a:t>
            </a:r>
            <a:r>
              <a:rPr lang="en-US" sz="2800" b="1" baseline="30000" dirty="0" smtClean="0"/>
              <a:t>6.2.b  </a:t>
            </a:r>
            <a:r>
              <a:rPr lang="en-US" sz="2800" b="1" baseline="30000" dirty="0"/>
              <a:t>Adjusted all-cause mortality (deaths per 1,000 patient-years) by treatment modality, cohort (year of ESRD onset), and number of years after start of dialysis among incident </a:t>
            </a:r>
            <a:r>
              <a:rPr lang="en-US" sz="2800" b="1" baseline="30000" dirty="0" smtClean="0"/>
              <a:t>peritoneal </a:t>
            </a:r>
            <a:r>
              <a:rPr lang="en-US" sz="2800" b="1" baseline="30000" dirty="0"/>
              <a:t>dialysis patients, 1996, 2001, 2006, </a:t>
            </a:r>
            <a:r>
              <a:rPr lang="en-US" sz="2800" b="1" baseline="30000" dirty="0" smtClean="0"/>
              <a:t>and 2011</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5</a:t>
            </a:fld>
            <a:endParaRPr lang="en-US" dirty="0"/>
          </a:p>
        </p:txBody>
      </p:sp>
      <p:sp>
        <p:nvSpPr>
          <p:cNvPr id="9" name="Rectangle 8"/>
          <p:cNvSpPr/>
          <p:nvPr/>
        </p:nvSpPr>
        <p:spPr>
          <a:xfrm>
            <a:off x="215766" y="5801380"/>
            <a:ext cx="8699634" cy="523220"/>
          </a:xfrm>
          <a:prstGeom prst="rect">
            <a:avLst/>
          </a:prstGeom>
        </p:spPr>
        <p:txBody>
          <a:bodyPr wrap="square">
            <a:spAutoFit/>
          </a:bodyPr>
          <a:lstStyle/>
          <a:p>
            <a:r>
              <a:rPr lang="en-US" sz="1400" i="1" dirty="0"/>
              <a:t>Data Source: Special analyses, USRDS ESRD Database. Adjusted for age, sex, race, and primary diagnosis. </a:t>
            </a:r>
            <a:r>
              <a:rPr lang="en-US" sz="1400" i="1" dirty="0" smtClean="0"/>
              <a:t>Reference population: </a:t>
            </a:r>
            <a:r>
              <a:rPr lang="en-US" sz="1400" i="1" dirty="0"/>
              <a:t>period prevalent ESRD patients, 2011. Abbreviation: ESRD, end-stage renal disease.</a:t>
            </a:r>
            <a:endParaRPr lang="en-US" sz="1400" i="1" dirty="0">
              <a:solidFill>
                <a:srgbClr val="FF0000"/>
              </a:solidFill>
            </a:endParaRPr>
          </a:p>
        </p:txBody>
      </p:sp>
      <p:pic>
        <p:nvPicPr>
          <p:cNvPr id="4098" name="Picture 2" descr="K:\Projects\USRDS\docs\ADR\2016\Chapters\ESRD\c06_Mortality\Figures_Tables\600ppi\v2_c06_Mortality_f2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8400" y="1371600"/>
            <a:ext cx="6859588" cy="4116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072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067800" cy="954107"/>
          </a:xfrm>
          <a:prstGeom prst="rect">
            <a:avLst/>
          </a:prstGeom>
        </p:spPr>
        <p:txBody>
          <a:bodyPr wrap="square">
            <a:spAutoFit/>
          </a:bodyPr>
          <a:lstStyle/>
          <a:p>
            <a:pPr algn="ctr"/>
            <a:r>
              <a:rPr lang="en-US" sz="2800" b="1" baseline="30000" dirty="0"/>
              <a:t>  Figure </a:t>
            </a:r>
            <a:r>
              <a:rPr lang="en-US" sz="2800" b="1" baseline="30000" dirty="0" smtClean="0"/>
              <a:t>6.3.a  </a:t>
            </a:r>
            <a:r>
              <a:rPr lang="en-US" sz="2800" b="1" baseline="30000" dirty="0"/>
              <a:t>Adjusted mortality (deaths per 1000 patient-years) by treatment modality and number of months after treatment initiation among ESRD patients, </a:t>
            </a:r>
            <a:r>
              <a:rPr lang="en-US" sz="2800" b="1" baseline="30000" dirty="0" smtClean="0"/>
              <a:t>under age 65, 2013</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6</a:t>
            </a:fld>
            <a:endParaRPr lang="en-US" dirty="0"/>
          </a:p>
        </p:txBody>
      </p:sp>
      <p:sp>
        <p:nvSpPr>
          <p:cNvPr id="9" name="Rectangle 8"/>
          <p:cNvSpPr/>
          <p:nvPr/>
        </p:nvSpPr>
        <p:spPr>
          <a:xfrm>
            <a:off x="215766" y="5638800"/>
            <a:ext cx="8775834" cy="738664"/>
          </a:xfrm>
          <a:prstGeom prst="rect">
            <a:avLst/>
          </a:prstGeom>
        </p:spPr>
        <p:txBody>
          <a:bodyPr wrap="square">
            <a:spAutoFit/>
          </a:bodyPr>
          <a:lstStyle/>
          <a:p>
            <a:r>
              <a:rPr lang="en-US" sz="1400" i="1" dirty="0"/>
              <a:t>Data Source: Special analyses, USRDS ESRD Database. Adjusted (age, race, sex, ethnicity, and primary diagnosis) mortality among 2013 incident ESRD patients during the first year of therapy. </a:t>
            </a:r>
            <a:r>
              <a:rPr lang="en-US" sz="1400" i="1" dirty="0" smtClean="0"/>
              <a:t>Reference population: </a:t>
            </a:r>
            <a:r>
              <a:rPr lang="en-US" sz="1400" i="1" dirty="0"/>
              <a:t>incident ESRD patients, 2011. Abbreviations: ESRD, end-stage renal disease; HD, hemodialysis; PD, peritoneal dialysis.</a:t>
            </a:r>
            <a:endParaRPr lang="en-US" sz="1400" i="1" dirty="0">
              <a:solidFill>
                <a:srgbClr val="FF0000"/>
              </a:solidFill>
            </a:endParaRPr>
          </a:p>
        </p:txBody>
      </p:sp>
      <p:pic>
        <p:nvPicPr>
          <p:cNvPr id="5122" name="Picture 2" descr="K:\Projects\USRDS\docs\ADR\2016\Chapters\ESRD\c06_Mortality\Figures_Tables\600ppi\v2_c06_Mortality_f3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270000"/>
            <a:ext cx="6859588" cy="4116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3621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Figure </a:t>
            </a:r>
            <a:r>
              <a:rPr lang="en-US" sz="2800" b="1" baseline="30000" dirty="0" smtClean="0"/>
              <a:t>6.3.b  </a:t>
            </a:r>
            <a:r>
              <a:rPr lang="en-US" sz="2800" b="1" baseline="30000" dirty="0"/>
              <a:t>Adjusted mortality (deaths per 1000 patient-years) by treatment modality and number of months after treatment initiation among ESRD patients, </a:t>
            </a:r>
            <a:r>
              <a:rPr lang="en-US" sz="2800" b="1" baseline="30000" dirty="0" smtClean="0"/>
              <a:t>aged </a:t>
            </a:r>
            <a:r>
              <a:rPr lang="en-US" sz="2800" b="1" baseline="30000" dirty="0"/>
              <a:t>65 and over, </a:t>
            </a:r>
            <a:r>
              <a:rPr lang="en-US" sz="2800" b="1" baseline="30000" dirty="0" smtClean="0"/>
              <a:t>2013</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7</a:t>
            </a:fld>
            <a:endParaRPr lang="en-US" dirty="0"/>
          </a:p>
        </p:txBody>
      </p:sp>
      <p:sp>
        <p:nvSpPr>
          <p:cNvPr id="9" name="Rectangle 8"/>
          <p:cNvSpPr/>
          <p:nvPr/>
        </p:nvSpPr>
        <p:spPr>
          <a:xfrm>
            <a:off x="215766" y="5638800"/>
            <a:ext cx="8699634" cy="738664"/>
          </a:xfrm>
          <a:prstGeom prst="rect">
            <a:avLst/>
          </a:prstGeom>
        </p:spPr>
        <p:txBody>
          <a:bodyPr wrap="square">
            <a:spAutoFit/>
          </a:bodyPr>
          <a:lstStyle/>
          <a:p>
            <a:r>
              <a:rPr lang="en-US" sz="1400" i="1" dirty="0"/>
              <a:t>Data Source: Special analyses, USRDS ESRD Database. Adjusted (age, race, sex, ethnicity, and primary diagnosis) mortality among 2013 incident ESRD patients during the first year of therapy. </a:t>
            </a:r>
            <a:r>
              <a:rPr lang="en-US" sz="1400" i="1" dirty="0" smtClean="0"/>
              <a:t>Reference population: </a:t>
            </a:r>
            <a:r>
              <a:rPr lang="en-US" sz="1400" i="1" dirty="0"/>
              <a:t>incident ESRD patients, 2011. Abbreviations: ESRD, end-stage renal disease; HD, hemodialysis; PD, peritoneal dialysis.</a:t>
            </a:r>
            <a:endParaRPr lang="en-US" sz="1400" i="1" dirty="0">
              <a:solidFill>
                <a:srgbClr val="FF0000"/>
              </a:solidFill>
            </a:endParaRPr>
          </a:p>
        </p:txBody>
      </p:sp>
      <p:pic>
        <p:nvPicPr>
          <p:cNvPr id="6146" name="Picture 2" descr="K:\Projects\USRDS\docs\ADR\2016\Chapters\ESRD\c06_Mortality\Figures_Tables\600ppi\v2_c06_Mortality_f3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0300" y="1320800"/>
            <a:ext cx="6859588" cy="4116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3748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954107"/>
          </a:xfrm>
          <a:prstGeom prst="rect">
            <a:avLst/>
          </a:prstGeom>
        </p:spPr>
        <p:txBody>
          <a:bodyPr wrap="square">
            <a:spAutoFit/>
          </a:bodyPr>
          <a:lstStyle/>
          <a:p>
            <a:pPr algn="ctr"/>
            <a:r>
              <a:rPr lang="en-US" sz="2800" b="1" baseline="30000" dirty="0"/>
              <a:t>  Figure 6.4  Adjusted mortality (deaths per 1,000 patient-years) by calendar year, treatment modality, and Medicare comorbidity among ESRD patients and comorbidity-specific Medicare populations aged 65 &amp; older, 1996-2014</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8</a:t>
            </a:fld>
            <a:endParaRPr lang="en-US" dirty="0"/>
          </a:p>
        </p:txBody>
      </p:sp>
      <p:sp>
        <p:nvSpPr>
          <p:cNvPr id="9" name="Rectangle 8"/>
          <p:cNvSpPr/>
          <p:nvPr/>
        </p:nvSpPr>
        <p:spPr>
          <a:xfrm>
            <a:off x="152400" y="5569803"/>
            <a:ext cx="8826366" cy="830997"/>
          </a:xfrm>
          <a:prstGeom prst="rect">
            <a:avLst/>
          </a:prstGeom>
        </p:spPr>
        <p:txBody>
          <a:bodyPr wrap="square">
            <a:spAutoFit/>
          </a:bodyPr>
          <a:lstStyle/>
          <a:p>
            <a:r>
              <a:rPr lang="en-US" sz="1200" i="1" dirty="0"/>
              <a:t>Data Source: Special analyses, USRDS ESRD Database, and Medicare 5% sample. Unadjusted and adjusted (sex and race) mortality rates starting with the January 1 point prevalent sample in the ESRD and general populations, aged 65 and older (per 1,000 patient-years at risk). </a:t>
            </a:r>
            <a:r>
              <a:rPr lang="en-US" sz="1200" i="1" dirty="0" smtClean="0"/>
              <a:t>Reference population: </a:t>
            </a:r>
            <a:r>
              <a:rPr lang="en-US" sz="1200" i="1" dirty="0"/>
              <a:t>period prevalent ESRD patients, 2012. Abbreviations: AMI, acute myocardial infarction; CHF, congestive heart failure; CVA/TIA, cerebrovascular accident/transient ischemic attack; ESRD, end-stage renal disease.</a:t>
            </a:r>
            <a:endParaRPr lang="en-US" sz="1200" i="1" dirty="0">
              <a:solidFill>
                <a:srgbClr val="FF0000"/>
              </a:solidFill>
            </a:endParaRPr>
          </a:p>
        </p:txBody>
      </p:sp>
      <p:pic>
        <p:nvPicPr>
          <p:cNvPr id="7170" name="Picture 2" descr="K:\Projects\USRDS\docs\ADR\2016\Chapters\ESRD\c06_Mortality\Figures_Tables\600ppi\v2_c06_Mortality_f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295400"/>
            <a:ext cx="7132320" cy="4280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408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3549"/>
            <a:ext cx="9144000" cy="666849"/>
          </a:xfrm>
          <a:prstGeom prst="rect">
            <a:avLst/>
          </a:prstGeom>
        </p:spPr>
        <p:txBody>
          <a:bodyPr wrap="square">
            <a:spAutoFit/>
          </a:bodyPr>
          <a:lstStyle/>
          <a:p>
            <a:pPr algn="ctr"/>
            <a:r>
              <a:rPr lang="en-US" sz="2800" b="1" baseline="30000" dirty="0"/>
              <a:t>  Table </a:t>
            </a:r>
            <a:r>
              <a:rPr lang="en-US" sz="2800" b="1" baseline="30000" dirty="0" smtClean="0"/>
              <a:t>6.1.a Adjusted </a:t>
            </a:r>
            <a:r>
              <a:rPr lang="en-US" sz="2800" b="1" baseline="30000" dirty="0"/>
              <a:t>all-cause mortality (deaths per 1,000 patient-years) </a:t>
            </a:r>
            <a:r>
              <a:rPr lang="en-US" sz="2800" b="1" baseline="30000" dirty="0" smtClean="0"/>
              <a:t>by </a:t>
            </a:r>
            <a:r>
              <a:rPr lang="en-US" sz="2800" b="1" baseline="30000" dirty="0"/>
              <a:t>age and race</a:t>
            </a:r>
            <a:r>
              <a:rPr lang="en-US" sz="2800" b="1" baseline="30000" dirty="0" smtClean="0"/>
              <a:t>, </a:t>
            </a:r>
            <a:r>
              <a:rPr lang="en-US" sz="2800" b="1" baseline="30000" dirty="0"/>
              <a:t>among ESRD patients, 2014</a:t>
            </a:r>
            <a:endParaRPr lang="en-US" sz="2800" b="1" baseline="30000" dirty="0">
              <a:solidFill>
                <a:srgbClr val="FF0000"/>
              </a:solidFill>
            </a:endParaRPr>
          </a:p>
        </p:txBody>
      </p:sp>
      <p:sp>
        <p:nvSpPr>
          <p:cNvPr id="2" name="Footer Placeholder 1"/>
          <p:cNvSpPr>
            <a:spLocks noGrp="1"/>
          </p:cNvSpPr>
          <p:nvPr>
            <p:ph type="ftr" sz="quarter" idx="10"/>
          </p:nvPr>
        </p:nvSpPr>
        <p:spPr>
          <a:xfrm>
            <a:off x="2895600" y="6477000"/>
            <a:ext cx="3505200" cy="304800"/>
          </a:xfrm>
        </p:spPr>
        <p:txBody>
          <a:bodyPr/>
          <a:lstStyle/>
          <a:p>
            <a:r>
              <a:rPr lang="en-US" dirty="0"/>
              <a:t>2016 Annual Data Report, Vol </a:t>
            </a:r>
            <a:r>
              <a:rPr lang="en-US" dirty="0" smtClean="0"/>
              <a:t>2, ESRD</a:t>
            </a:r>
            <a:r>
              <a:rPr lang="en-US" dirty="0"/>
              <a:t>, Ch </a:t>
            </a:r>
            <a:r>
              <a:rPr lang="en-US" dirty="0" smtClean="0"/>
              <a:t>6</a:t>
            </a:r>
            <a:endParaRPr lang="en-US" dirty="0"/>
          </a:p>
          <a:p>
            <a:endParaRPr lang="en-US" dirty="0"/>
          </a:p>
        </p:txBody>
      </p:sp>
      <p:sp>
        <p:nvSpPr>
          <p:cNvPr id="7" name="Slide Number Placeholder 6"/>
          <p:cNvSpPr>
            <a:spLocks noGrp="1"/>
          </p:cNvSpPr>
          <p:nvPr>
            <p:ph type="sldNum" sz="quarter" idx="11"/>
          </p:nvPr>
        </p:nvSpPr>
        <p:spPr/>
        <p:txBody>
          <a:bodyPr/>
          <a:lstStyle/>
          <a:p>
            <a:fld id="{3F227FC0-035E-484D-AA62-D30602925625}" type="slidenum">
              <a:rPr lang="en-US" smtClean="0"/>
              <a:pPr/>
              <a:t>9</a:t>
            </a:fld>
            <a:endParaRPr lang="en-US" dirty="0"/>
          </a:p>
        </p:txBody>
      </p:sp>
      <p:sp>
        <p:nvSpPr>
          <p:cNvPr id="9" name="Rectangle 8"/>
          <p:cNvSpPr/>
          <p:nvPr/>
        </p:nvSpPr>
        <p:spPr>
          <a:xfrm>
            <a:off x="190900" y="5585936"/>
            <a:ext cx="8800699" cy="738664"/>
          </a:xfrm>
          <a:prstGeom prst="rect">
            <a:avLst/>
          </a:prstGeom>
        </p:spPr>
        <p:txBody>
          <a:bodyPr wrap="square">
            <a:spAutoFit/>
          </a:bodyPr>
          <a:lstStyle/>
          <a:p>
            <a:r>
              <a:rPr lang="en-US" sz="1400" i="1" dirty="0"/>
              <a:t>Data Source: Special analyses, USRDS ESRD Database. </a:t>
            </a:r>
            <a:r>
              <a:rPr lang="en-US" sz="1400" i="1" dirty="0" smtClean="0"/>
              <a:t>Adjusted </a:t>
            </a:r>
            <a:r>
              <a:rPr lang="en-US" sz="1400" i="1" dirty="0"/>
              <a:t>(race and primary diagnosis) all-cause mortality among 2014 period prevalent patients. </a:t>
            </a:r>
            <a:r>
              <a:rPr lang="en-US" sz="1400" i="1" dirty="0" smtClean="0"/>
              <a:t>Reference population: </a:t>
            </a:r>
            <a:r>
              <a:rPr lang="en-US" sz="1400" i="1" dirty="0"/>
              <a:t>period prevalent ESRD patients, 2011. Abbreviation: ESRD, end-stage renal disease.</a:t>
            </a:r>
            <a:endParaRPr lang="en-US" sz="1400" i="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901832982"/>
              </p:ext>
            </p:extLst>
          </p:nvPr>
        </p:nvGraphicFramePr>
        <p:xfrm>
          <a:off x="914400" y="994836"/>
          <a:ext cx="7010398" cy="4486656"/>
        </p:xfrm>
        <a:graphic>
          <a:graphicData uri="http://schemas.openxmlformats.org/drawingml/2006/table">
            <a:tbl>
              <a:tblPr firstRow="1" firstCol="1">
                <a:tableStyleId>{9D7B26C5-4107-4FEC-AEDC-1716B250A1EF}</a:tableStyleId>
              </a:tblPr>
              <a:tblGrid>
                <a:gridCol w="936612">
                  <a:extLst>
                    <a:ext uri="{9D8B030D-6E8A-4147-A177-3AD203B41FA5}">
                      <a16:colId xmlns:a16="http://schemas.microsoft.com/office/drawing/2014/main" xmlns="" val="20000"/>
                    </a:ext>
                  </a:extLst>
                </a:gridCol>
                <a:gridCol w="2554395">
                  <a:extLst>
                    <a:ext uri="{9D8B030D-6E8A-4147-A177-3AD203B41FA5}">
                      <a16:colId xmlns:a16="http://schemas.microsoft.com/office/drawing/2014/main" xmlns="" val="20001"/>
                    </a:ext>
                  </a:extLst>
                </a:gridCol>
                <a:gridCol w="1021759">
                  <a:extLst>
                    <a:ext uri="{9D8B030D-6E8A-4147-A177-3AD203B41FA5}">
                      <a16:colId xmlns:a16="http://schemas.microsoft.com/office/drawing/2014/main" xmlns="" val="20002"/>
                    </a:ext>
                  </a:extLst>
                </a:gridCol>
                <a:gridCol w="1192052">
                  <a:extLst>
                    <a:ext uri="{9D8B030D-6E8A-4147-A177-3AD203B41FA5}">
                      <a16:colId xmlns:a16="http://schemas.microsoft.com/office/drawing/2014/main" xmlns="" val="20003"/>
                    </a:ext>
                  </a:extLst>
                </a:gridCol>
                <a:gridCol w="1305580">
                  <a:extLst>
                    <a:ext uri="{9D8B030D-6E8A-4147-A177-3AD203B41FA5}">
                      <a16:colId xmlns:a16="http://schemas.microsoft.com/office/drawing/2014/main" xmlns="" val="20004"/>
                    </a:ext>
                  </a:extLst>
                </a:gridCol>
              </a:tblGrid>
              <a:tr h="233363">
                <a:tc>
                  <a:txBody>
                    <a:bodyPr/>
                    <a:lstStyle/>
                    <a:p>
                      <a:pPr marL="0" marR="0">
                        <a:lnSpc>
                          <a:spcPct val="115000"/>
                        </a:lnSpc>
                        <a:spcBef>
                          <a:spcPts val="0"/>
                        </a:spcBef>
                        <a:spcAft>
                          <a:spcPts val="0"/>
                        </a:spcAft>
                      </a:pPr>
                      <a:r>
                        <a:rPr lang="en-US" sz="1600" dirty="0">
                          <a:effectLst/>
                        </a:rPr>
                        <a:t>Age</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600" dirty="0">
                          <a:effectLst/>
                        </a:rPr>
                        <a:t>Race</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ESRD</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Dialysis</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Transplant</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0"/>
                  </a:ext>
                </a:extLst>
              </a:tr>
              <a:tr h="233363">
                <a:tc>
                  <a:txBody>
                    <a:bodyPr/>
                    <a:lstStyle/>
                    <a:p>
                      <a:pPr marL="0" marR="0">
                        <a:lnSpc>
                          <a:spcPct val="115000"/>
                        </a:lnSpc>
                        <a:spcBef>
                          <a:spcPts val="0"/>
                        </a:spcBef>
                        <a:spcAft>
                          <a:spcPts val="0"/>
                        </a:spcAft>
                      </a:pPr>
                      <a:r>
                        <a:rPr lang="en-US" sz="1600" dirty="0">
                          <a:effectLst/>
                        </a:rPr>
                        <a:t>0-21</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White</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10</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33</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4</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1"/>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Black/African American</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18</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35</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6</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2"/>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Other</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8</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26</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4</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233363">
                <a:tc>
                  <a:txBody>
                    <a:bodyPr/>
                    <a:lstStyle/>
                    <a:p>
                      <a:pPr marL="0" marR="0">
                        <a:lnSpc>
                          <a:spcPct val="115000"/>
                        </a:lnSpc>
                        <a:spcBef>
                          <a:spcPts val="0"/>
                        </a:spcBef>
                        <a:spcAft>
                          <a:spcPts val="0"/>
                        </a:spcAft>
                      </a:pPr>
                      <a:r>
                        <a:rPr lang="en-US" sz="1600" dirty="0">
                          <a:effectLst/>
                        </a:rPr>
                        <a:t>22-44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White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33</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64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9</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4"/>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Black/African American</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43</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54</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11</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5"/>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Other</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20</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37</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4</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233363">
                <a:tc>
                  <a:txBody>
                    <a:bodyPr/>
                    <a:lstStyle/>
                    <a:p>
                      <a:pPr marL="0" marR="0">
                        <a:lnSpc>
                          <a:spcPct val="115000"/>
                        </a:lnSpc>
                        <a:spcBef>
                          <a:spcPts val="0"/>
                        </a:spcBef>
                        <a:spcAft>
                          <a:spcPts val="0"/>
                        </a:spcAft>
                      </a:pPr>
                      <a:r>
                        <a:rPr lang="en-US" sz="1600" dirty="0">
                          <a:effectLst/>
                        </a:rPr>
                        <a:t>45-64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White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108</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155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07"/>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Black/African American</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98</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112</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34</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08"/>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Other</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77</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102</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20</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9"/>
                  </a:ext>
                </a:extLst>
              </a:tr>
              <a:tr h="233363">
                <a:tc>
                  <a:txBody>
                    <a:bodyPr/>
                    <a:lstStyle/>
                    <a:p>
                      <a:pPr marL="0" marR="0">
                        <a:lnSpc>
                          <a:spcPct val="115000"/>
                        </a:lnSpc>
                        <a:spcBef>
                          <a:spcPts val="0"/>
                        </a:spcBef>
                        <a:spcAft>
                          <a:spcPts val="0"/>
                        </a:spcAft>
                      </a:pPr>
                      <a:r>
                        <a:rPr lang="en-US" sz="1600" dirty="0">
                          <a:effectLst/>
                        </a:rPr>
                        <a:t>65-74</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White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209</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249</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80</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10"/>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Black/African American</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171</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185</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79</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11"/>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dirty="0">
                          <a:effectLst/>
                        </a:rPr>
                        <a:t>Other</a:t>
                      </a:r>
                      <a:endParaRPr lang="en-US" sz="2000" b="1"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139</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600" dirty="0">
                          <a:effectLst/>
                        </a:rPr>
                        <a:t>161</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rPr>
                        <a:t>59</a:t>
                      </a:r>
                      <a:endParaRPr lang="en-US" sz="2000" dirty="0">
                        <a:solidFill>
                          <a:srgbClr val="000000"/>
                        </a:solidFill>
                        <a:effectLst/>
                        <a:latin typeface="Calibri"/>
                        <a:ea typeface="Calibri"/>
                        <a:cs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2"/>
                  </a:ext>
                </a:extLst>
              </a:tr>
              <a:tr h="233363">
                <a:tc>
                  <a:txBody>
                    <a:bodyPr/>
                    <a:lstStyle/>
                    <a:p>
                      <a:pPr marL="0" marR="0">
                        <a:lnSpc>
                          <a:spcPct val="115000"/>
                        </a:lnSpc>
                        <a:spcBef>
                          <a:spcPts val="0"/>
                        </a:spcBef>
                        <a:spcAft>
                          <a:spcPts val="0"/>
                        </a:spcAft>
                      </a:pPr>
                      <a:r>
                        <a:rPr lang="en-US" sz="1600" dirty="0">
                          <a:effectLst/>
                        </a:rPr>
                        <a:t>75+</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b="1" dirty="0">
                          <a:effectLst/>
                        </a:rPr>
                        <a:t>White</a:t>
                      </a:r>
                      <a:endParaRPr lang="en-US" sz="2000" b="1"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357</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tc>
                  <a:txBody>
                    <a:bodyPr/>
                    <a:lstStyle/>
                    <a:p>
                      <a:pPr marL="0" marR="0" algn="ctr">
                        <a:lnSpc>
                          <a:spcPct val="115000"/>
                        </a:lnSpc>
                        <a:spcBef>
                          <a:spcPts val="0"/>
                        </a:spcBef>
                        <a:spcAft>
                          <a:spcPts val="0"/>
                        </a:spcAft>
                      </a:pPr>
                      <a:r>
                        <a:rPr lang="en-US" sz="1600" dirty="0">
                          <a:effectLst/>
                        </a:rPr>
                        <a:t>377</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effectLst/>
                        </a:rPr>
                        <a:t>136</a:t>
                      </a:r>
                      <a:endParaRPr lang="en-US" sz="2000" dirty="0">
                        <a:solidFill>
                          <a:srgbClr val="000000"/>
                        </a:solidFill>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10013"/>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Black/African American</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270</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276</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143</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14"/>
                  </a:ext>
                </a:extLst>
              </a:tr>
              <a:tr h="233363">
                <a:tc>
                  <a:txBody>
                    <a:bodyPr/>
                    <a:lstStyle/>
                    <a:p>
                      <a:endParaRPr lang="en-US" sz="1600" dirty="0">
                        <a:solidFill>
                          <a:srgbClr val="000000"/>
                        </a:solidFill>
                        <a:effectLst/>
                        <a:latin typeface="Calibri"/>
                        <a:ea typeface="Times New Roman"/>
                        <a:cs typeface="Times New Roman"/>
                      </a:endParaRPr>
                    </a:p>
                  </a:txBody>
                  <a:tcPr marL="68580" marR="68580" marT="0" marB="0" anchor="ctr"/>
                </a:tc>
                <a:tc>
                  <a:txBody>
                    <a:bodyPr/>
                    <a:lstStyle/>
                    <a:p>
                      <a:pPr marL="0" marR="0">
                        <a:lnSpc>
                          <a:spcPct val="115000"/>
                        </a:lnSpc>
                        <a:spcBef>
                          <a:spcPts val="0"/>
                        </a:spcBef>
                        <a:spcAft>
                          <a:spcPts val="0"/>
                        </a:spcAft>
                      </a:pPr>
                      <a:r>
                        <a:rPr lang="en-US" sz="1600" b="1" dirty="0">
                          <a:effectLst/>
                        </a:rPr>
                        <a:t>Other</a:t>
                      </a:r>
                      <a:endParaRPr lang="en-US" sz="2000" b="1"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233</a:t>
                      </a:r>
                      <a:endParaRPr lang="en-US" sz="2000" dirty="0">
                        <a:solidFill>
                          <a:srgbClr val="000000"/>
                        </a:solidFill>
                        <a:effectLst/>
                        <a:latin typeface="Calibri"/>
                        <a:ea typeface="Calibri"/>
                        <a:cs typeface="Times New Roman"/>
                      </a:endParaRPr>
                    </a:p>
                  </a:txBody>
                  <a:tcPr marL="68580" marR="68580" marT="0" marB="0" anchor="ctr">
                    <a:noFill/>
                  </a:tcPr>
                </a:tc>
                <a:tc>
                  <a:txBody>
                    <a:bodyPr/>
                    <a:lstStyle/>
                    <a:p>
                      <a:pPr marL="0" marR="0" algn="ctr">
                        <a:lnSpc>
                          <a:spcPct val="115000"/>
                        </a:lnSpc>
                        <a:spcBef>
                          <a:spcPts val="0"/>
                        </a:spcBef>
                        <a:spcAft>
                          <a:spcPts val="0"/>
                        </a:spcAft>
                      </a:pPr>
                      <a:r>
                        <a:rPr lang="en-US" sz="1600" dirty="0">
                          <a:effectLst/>
                        </a:rPr>
                        <a:t>240</a:t>
                      </a:r>
                      <a:endParaRPr lang="en-US" sz="2000" dirty="0">
                        <a:solidFill>
                          <a:srgbClr val="000000"/>
                        </a:solidFill>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111</a:t>
                      </a:r>
                      <a:endParaRPr lang="en-US" sz="2000" dirty="0">
                        <a:solidFill>
                          <a:srgbClr val="000000"/>
                        </a:solidFill>
                        <a:effectLst/>
                        <a:latin typeface="Calibri"/>
                        <a:ea typeface="Calibri"/>
                        <a:cs typeface="Times New Roman"/>
                      </a:endParaRPr>
                    </a:p>
                  </a:txBody>
                  <a:tcPr marL="68580" marR="68580" marT="0" marB="0" anchor="ctr">
                    <a:noFill/>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871185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ADR_PPT_Template_CKD">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ADR_PPT_Template_CKD</Template>
  <TotalTime>360</TotalTime>
  <Words>1925</Words>
  <Application>Microsoft Office PowerPoint</Application>
  <PresentationFormat>On-screen Show (4:3)</PresentationFormat>
  <Paragraphs>513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ADR_PPT_Template_CKD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Shamraj</dc:creator>
  <cp:lastModifiedBy>Ruth Shamraj</cp:lastModifiedBy>
  <cp:revision>130</cp:revision>
  <dcterms:created xsi:type="dcterms:W3CDTF">2014-11-10T19:37:45Z</dcterms:created>
  <dcterms:modified xsi:type="dcterms:W3CDTF">2017-01-25T14:43:02Z</dcterms:modified>
</cp:coreProperties>
</file>