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1224" y="-216"/>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646331"/>
          </a:xfrm>
          <a:prstGeom prst="rect">
            <a:avLst/>
          </a:prstGeom>
          <a:noFill/>
        </p:spPr>
        <p:txBody>
          <a:bodyPr wrap="square" rtlCol="0">
            <a:spAutoFit/>
          </a:bodyPr>
          <a:lstStyle/>
          <a:p>
            <a:pPr algn="ctr"/>
            <a:r>
              <a:rPr lang="en-US" sz="3600" b="1" dirty="0" smtClean="0">
                <a:latin typeface="Candara" panose="020E0502030303020204" pitchFamily="34" charset="0"/>
              </a:rPr>
              <a:t>Chapter 10: Dialysis Providers</a:t>
            </a:r>
            <a:endParaRPr lang="en-US" sz="3600" b="1" dirty="0">
              <a:latin typeface="Candara" panose="020E0502030303020204" pitchFamily="34" charset="0"/>
            </a:endParaRP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2: End-Stage Renal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smtClean="0"/>
              <a:t>2016 Annual Data Report, Vol 2, ESRD, Ch 1 </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1.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a:t>
            </a:r>
            <a:r>
              <a:rPr lang="en-US" sz="2800" b="1" baseline="30000" dirty="0" smtClean="0"/>
              <a:t>10.3 </a:t>
            </a:r>
            <a:r>
              <a:rPr lang="en-US" sz="2800" b="1" baseline="30000" dirty="0"/>
              <a:t>Prevalence of home-based dialysis modality, by unit affiliation, </a:t>
            </a:r>
            <a:r>
              <a:rPr lang="en-US" sz="2800" b="1" baseline="30000" dirty="0" smtClean="0"/>
              <a:t>2011–2014</a:t>
            </a:r>
          </a:p>
          <a:p>
            <a:pPr algn="ctr"/>
            <a:r>
              <a:rPr lang="en-US" sz="2400" b="1" baseline="30000" dirty="0" smtClean="0"/>
              <a:t>(g) </a:t>
            </a:r>
            <a:r>
              <a:rPr lang="en-US" sz="2400" b="1" baseline="30000" dirty="0"/>
              <a:t>Native American </a:t>
            </a:r>
            <a:r>
              <a:rPr lang="en-US" sz="2400" b="1" baseline="30000" dirty="0" smtClean="0"/>
              <a:t>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pic>
        <p:nvPicPr>
          <p:cNvPr id="9218" name="Picture 2" descr="K:\Projects\USRDS\Analysis\ADR\2016\Chapter\ESRD\c10_Providers\Figures_Tables\Most_Current\300ppi Powerpoint\v2_c10_Providers_f3_g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3061"/>
            <a:ext cx="9144000" cy="46718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88" y="5880725"/>
            <a:ext cx="9144000" cy="461665"/>
          </a:xfrm>
          <a:prstGeom prst="rect">
            <a:avLst/>
          </a:prstGeom>
        </p:spPr>
        <p:txBody>
          <a:bodyPr wrap="square">
            <a:spAutoFit/>
          </a:bodyPr>
          <a:lstStyle/>
          <a:p>
            <a:r>
              <a:rPr lang="en-US" i="1" baseline="30000" dirty="0"/>
              <a:t>Data source: Special analyses, USRDS ESRD Database. Abbreviations: HD, hemodialysis;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PD, peritoneal dialysis; Others, other dialysis organizations.</a:t>
            </a:r>
          </a:p>
        </p:txBody>
      </p:sp>
    </p:spTree>
    <p:extLst>
      <p:ext uri="{BB962C8B-B14F-4D97-AF65-F5344CB8AC3E}">
        <p14:creationId xmlns:p14="http://schemas.microsoft.com/office/powerpoint/2010/main" val="4242957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a:t>
            </a:r>
            <a:r>
              <a:rPr lang="en-US" sz="2800" b="1" baseline="30000" dirty="0" smtClean="0"/>
              <a:t>10.3 </a:t>
            </a:r>
            <a:r>
              <a:rPr lang="en-US" sz="2800" b="1" baseline="30000" dirty="0"/>
              <a:t>Prevalence of home-based dialysis modality, by unit affiliation, </a:t>
            </a:r>
            <a:r>
              <a:rPr lang="en-US" sz="2800" b="1" baseline="30000" dirty="0" smtClean="0"/>
              <a:t>2011–2014</a:t>
            </a:r>
          </a:p>
          <a:p>
            <a:pPr algn="ctr"/>
            <a:r>
              <a:rPr lang="en-US" sz="2400" b="1" baseline="30000" dirty="0"/>
              <a:t>(h) Hispanic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pic>
        <p:nvPicPr>
          <p:cNvPr id="10242" name="Picture 2" descr="K:\Projects\USRDS\Analysis\ADR\2016\Chapter\ESRD\c10_Providers\Figures_Tables\Most_Current\300ppi Powerpoint\v2_c10_Providers_f3_h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8293"/>
            <a:ext cx="9144000" cy="46614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88" y="5880725"/>
            <a:ext cx="9144000" cy="461665"/>
          </a:xfrm>
          <a:prstGeom prst="rect">
            <a:avLst/>
          </a:prstGeom>
        </p:spPr>
        <p:txBody>
          <a:bodyPr wrap="square">
            <a:spAutoFit/>
          </a:bodyPr>
          <a:lstStyle/>
          <a:p>
            <a:r>
              <a:rPr lang="en-US" i="1" baseline="30000" dirty="0"/>
              <a:t>Data source: Special analyses, USRDS ESRD Database. Abbreviations: HD, hemodialysis;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PD, peritoneal dialysis; Others, other dialysis organizations.</a:t>
            </a:r>
          </a:p>
        </p:txBody>
      </p:sp>
    </p:spTree>
    <p:extLst>
      <p:ext uri="{BB962C8B-B14F-4D97-AF65-F5344CB8AC3E}">
        <p14:creationId xmlns:p14="http://schemas.microsoft.com/office/powerpoint/2010/main" val="1962909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10.4 </a:t>
            </a:r>
            <a:r>
              <a:rPr lang="en-US" sz="2800" b="1" baseline="30000" dirty="0"/>
              <a:t>Prevalence of vascular access types among incident hemodialysis patients, by unit affiliation, 2014</a:t>
            </a:r>
          </a:p>
          <a:p>
            <a:pPr algn="ctr"/>
            <a:r>
              <a:rPr lang="en-US" sz="2400" b="1" baseline="30000" dirty="0" smtClean="0"/>
              <a:t>(a) All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1266" name="Picture 2" descr="K:\Projects\USRDS\Analysis\ADR\2016\Chapter\ESRD\c10_Providers\Figures_Tables\Most_Current\300ppi Powerpoint\v2_c10_Providers_f4_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69023"/>
            <a:ext cx="9144000" cy="41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3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10.4 </a:t>
            </a:r>
            <a:r>
              <a:rPr lang="en-US" sz="2800" b="1" baseline="30000" dirty="0"/>
              <a:t>Prevalence of vascular access types among incident hemodialysis patients, by unit affiliation, 2014</a:t>
            </a:r>
          </a:p>
          <a:p>
            <a:pPr algn="ctr"/>
            <a:r>
              <a:rPr lang="en-US" sz="2400" b="1" baseline="30000" dirty="0" smtClean="0"/>
              <a:t>(b) Female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2290" name="Picture 2" descr="K:\Projects\USRDS\Analysis\ADR\2016\Chapter\ESRD\c10_Providers\Figures_Tables\Most_Current\300ppi Powerpoint\v2_c10_Providers_f4_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3805"/>
            <a:ext cx="9144000" cy="41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07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10.4 </a:t>
            </a:r>
            <a:r>
              <a:rPr lang="en-US" sz="2800" b="1" baseline="30000" dirty="0"/>
              <a:t>Prevalence of vascular access types among incident hemodialysis patients, by unit affiliation, 2014</a:t>
            </a:r>
          </a:p>
          <a:p>
            <a:pPr algn="ctr"/>
            <a:r>
              <a:rPr lang="en-US" sz="2400" b="1" baseline="30000" dirty="0" smtClean="0"/>
              <a:t>(c) </a:t>
            </a:r>
            <a:r>
              <a:rPr lang="en-US" sz="2400" b="1" baseline="30000" dirty="0"/>
              <a:t>M</a:t>
            </a:r>
            <a:r>
              <a:rPr lang="en-US" sz="2400" b="1" baseline="30000" dirty="0" smtClean="0"/>
              <a:t>ale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3314" name="Picture 2" descr="K:\Projects\USRDS\Analysis\ADR\2016\Chapter\ESRD\c10_Providers\Figures_Tables\Most_Current\300ppi Powerpoint\v2_c10_Providers_f4_c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7254"/>
            <a:ext cx="9144000" cy="410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08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10.4 </a:t>
            </a:r>
            <a:r>
              <a:rPr lang="en-US" sz="2800" b="1" baseline="30000" dirty="0"/>
              <a:t>Prevalence of vascular access types among incident hemodialysis patients, by unit affiliation, 2014</a:t>
            </a:r>
          </a:p>
          <a:p>
            <a:pPr algn="ctr"/>
            <a:r>
              <a:rPr lang="en-US" sz="2400" b="1" baseline="30000" dirty="0" smtClean="0"/>
              <a:t>(d) White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4338" name="Picture 2" descr="K:\Projects\USRDS\Analysis\ADR\2016\Chapter\ESRD\c10_Providers\Figures_Tables\Most_Current\300ppi Powerpoint\v2_c10_Providers_f4_d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4317"/>
            <a:ext cx="9144000" cy="410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02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10.4 </a:t>
            </a:r>
            <a:r>
              <a:rPr lang="en-US" sz="2800" b="1" baseline="30000" dirty="0"/>
              <a:t>Prevalence of vascular access types among incident hemodialysis patients, by unit affiliation, 2014</a:t>
            </a:r>
          </a:p>
          <a:p>
            <a:pPr algn="ctr"/>
            <a:r>
              <a:rPr lang="en-US" sz="2400" b="1" baseline="30000" dirty="0" smtClean="0"/>
              <a:t>(e) </a:t>
            </a:r>
            <a:r>
              <a:rPr lang="en-US" sz="2400" b="1" baseline="30000" dirty="0"/>
              <a:t>African American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5362" name="Picture 2" descr="K:\Projects\USRDS\Analysis\ADR\2016\Chapter\ESRD\c10_Providers\Figures_Tables\Most_Current\300ppi Powerpoint\v2_c10_Providers_f4_e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2848"/>
            <a:ext cx="9144000" cy="411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804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10.4 </a:t>
            </a:r>
            <a:r>
              <a:rPr lang="en-US" sz="2800" b="1" baseline="30000" dirty="0"/>
              <a:t>Prevalence of vascular access types among incident hemodialysis patients, by unit affiliation, 2014</a:t>
            </a:r>
          </a:p>
          <a:p>
            <a:pPr algn="ctr"/>
            <a:r>
              <a:rPr lang="en-US" sz="2400" b="1" baseline="30000" dirty="0"/>
              <a:t>(f) Asian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6386" name="Picture 2" descr="K:\Projects\USRDS\Analysis\ADR\2016\Chapter\ESRD\c10_Providers\Figures_Tables\Most_Current\300ppi Powerpoint\v2_c10_Providers_f4_f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4317"/>
            <a:ext cx="9144000" cy="410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47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10.4 </a:t>
            </a:r>
            <a:r>
              <a:rPr lang="en-US" sz="2800" b="1" baseline="30000" dirty="0"/>
              <a:t>Prevalence of vascular access types among incident hemodialysis patients, by unit affiliation, 2014</a:t>
            </a:r>
          </a:p>
          <a:p>
            <a:pPr algn="ctr"/>
            <a:r>
              <a:rPr lang="en-US" sz="2400" b="1" baseline="30000" dirty="0"/>
              <a:t>(g) Native American </a:t>
            </a:r>
            <a:r>
              <a:rPr lang="en-US" sz="2400" b="1" baseline="30000" dirty="0" smtClean="0"/>
              <a:t>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7410" name="Picture 2" descr="K:\Projects\USRDS\Analysis\ADR\2016\Chapter\ESRD\c10_Providers\Figures_Tables\Most_Current\300ppi Powerpoint\v2_c10_Providers_f4_g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5935"/>
            <a:ext cx="9144000" cy="410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893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10.4 </a:t>
            </a:r>
            <a:r>
              <a:rPr lang="en-US" sz="2800" b="1" baseline="30000" dirty="0"/>
              <a:t>Prevalence of vascular access types among incident hemodialysis patients, by unit affiliation, </a:t>
            </a:r>
            <a:r>
              <a:rPr lang="en-US" sz="2800" b="1" baseline="30000" dirty="0" smtClean="0"/>
              <a:t>2014</a:t>
            </a:r>
          </a:p>
          <a:p>
            <a:pPr algn="ctr"/>
            <a:r>
              <a:rPr lang="en-US" sz="2400" b="1" baseline="30000" dirty="0" smtClean="0"/>
              <a:t>(h) Hispanic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8434" name="Picture 2" descr="K:\Projects\USRDS\Analysis\ADR\2016\Chapter\ESRD\c10_Providers\Figures_Tables\Most_Current\300ppi Powerpoint\v2_c10_Providers_f4_h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8420"/>
            <a:ext cx="9144000" cy="410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09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Figure 10.1 Dialysis unit counts, by unit affiliation, 2011–2014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9" name="Rectangle 8"/>
          <p:cNvSpPr/>
          <p:nvPr/>
        </p:nvSpPr>
        <p:spPr>
          <a:xfrm>
            <a:off x="228600" y="5715001"/>
            <a:ext cx="8686800" cy="646331"/>
          </a:xfrm>
          <a:prstGeom prst="rect">
            <a:avLst/>
          </a:prstGeom>
        </p:spPr>
        <p:txBody>
          <a:bodyPr wrap="square">
            <a:spAutoFit/>
          </a:bodyPr>
          <a:lstStyle/>
          <a:p>
            <a:r>
              <a:rPr lang="en-US" i="1" baseline="30000" dirty="0"/>
              <a:t>Data Source: Special analyses, USRDS ESRD Database. Abbreviations: DCI, Dialysis Clinic, Inc.; FMC, Fresenius;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Others, other dialysis organizations. Note: the number of dialysis units in 2011 has been updated for DaVita from 1681 as reported in the 2015 ADR to 1745; and from 750 in 2015 to 686 currently for Others</a:t>
            </a:r>
            <a:r>
              <a:rPr lang="en-US" i="1" baseline="30000" dirty="0" smtClean="0"/>
              <a:t>.</a:t>
            </a:r>
            <a:endParaRPr lang="en-US" i="1" baseline="30000" dirty="0"/>
          </a:p>
        </p:txBody>
      </p:sp>
      <p:pic>
        <p:nvPicPr>
          <p:cNvPr id="1026" name="Picture 2" descr="K:\Projects\USRDS\Analysis\ADR\2016\Chapter\ESRD\c10_Providers\Figures_Tables\Most_Current\300ppi Powerpoint\v2_c10_Providers_f1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55420"/>
            <a:ext cx="8686800" cy="374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10.5 </a:t>
            </a:r>
            <a:r>
              <a:rPr lang="en-US" sz="2800" b="1" baseline="30000" dirty="0"/>
              <a:t>Prevalence of vascular access types among prevalent hemodialysis patients, by unit affiliation, 2014 </a:t>
            </a:r>
          </a:p>
          <a:p>
            <a:pPr algn="ctr"/>
            <a:r>
              <a:rPr lang="en-US" sz="2400" b="1" baseline="30000" dirty="0" smtClean="0"/>
              <a:t>(a) All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Period prevalent hemodialysis patients.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19458" name="Picture 2" descr="K:\Projects\USRDS\Analysis\ADR\2016\Chapter\ESRD\c10_Providers\Figures_Tables\Most_Current\300ppi Powerpoint\v2_c10_Providers_f5_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2254"/>
            <a:ext cx="9144000" cy="431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88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10.5 </a:t>
            </a:r>
            <a:r>
              <a:rPr lang="en-US" sz="2800" b="1" baseline="30000" dirty="0"/>
              <a:t>Prevalence of vascular access types among prevalent hemodialysis patients, by unit affiliation, 2014 </a:t>
            </a:r>
          </a:p>
          <a:p>
            <a:pPr algn="ctr"/>
            <a:r>
              <a:rPr lang="en-US" sz="2400" b="1" baseline="30000" dirty="0" smtClean="0"/>
              <a:t>(b) Female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Period prevalent hemodialysis patients.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20482" name="Picture 2" descr="K:\Projects\USRDS\Analysis\ADR\2016\Chapter\ESRD\c10_Providers\Figures_Tables\Most_Current\300ppi Powerpoint\v2_c10_Providers_f5_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7661"/>
            <a:ext cx="9144000" cy="418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66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10.5 </a:t>
            </a:r>
            <a:r>
              <a:rPr lang="en-US" sz="2800" b="1" baseline="30000" dirty="0"/>
              <a:t>Prevalence of vascular access types among prevalent hemodialysis patients, by unit affiliation, 2014 </a:t>
            </a:r>
          </a:p>
          <a:p>
            <a:pPr algn="ctr"/>
            <a:r>
              <a:rPr lang="en-US" sz="2400" b="1" baseline="30000" dirty="0" smtClean="0"/>
              <a:t>(c) Male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Period prevalent hemodialysis patients.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21506" name="Picture 2" descr="K:\Projects\USRDS\Analysis\ADR\2016\Chapter\ESRD\c10_Providers\Figures_Tables\Most_Current\300ppi Powerpoint\v2_c10_Providers_f5_c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1004"/>
            <a:ext cx="9144000" cy="431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236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10.5 </a:t>
            </a:r>
            <a:r>
              <a:rPr lang="en-US" sz="2800" b="1" baseline="30000" dirty="0"/>
              <a:t>Prevalence of vascular access types among prevalent hemodialysis patients, by unit affiliation, 2014 </a:t>
            </a:r>
          </a:p>
          <a:p>
            <a:pPr algn="ctr"/>
            <a:r>
              <a:rPr lang="en-US" sz="2400" b="1" baseline="30000" dirty="0" smtClean="0"/>
              <a:t>(d) White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Period prevalent hemodialysis patients.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22530" name="Picture 2" descr="K:\Projects\USRDS\Analysis\ADR\2016\Chapter\ESRD\c10_Providers\Figures_Tables\Most_Current\300ppi Powerpoint\v2_c10_Providers_f5_d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5793"/>
            <a:ext cx="9144000" cy="430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061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10.5 </a:t>
            </a:r>
            <a:r>
              <a:rPr lang="en-US" sz="2800" b="1" baseline="30000" dirty="0"/>
              <a:t>Prevalence of vascular access types among prevalent hemodialysis patients, by unit affiliation, 2014 </a:t>
            </a:r>
          </a:p>
          <a:p>
            <a:pPr algn="ctr"/>
            <a:r>
              <a:rPr lang="en-US" sz="2400" b="1" baseline="30000" dirty="0" smtClean="0"/>
              <a:t>(</a:t>
            </a:r>
            <a:r>
              <a:rPr lang="en-US" sz="2400" b="1" baseline="30000" dirty="0"/>
              <a:t>e) African American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Period prevalent hemodialysis patients.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23554" name="Picture 2" descr="K:\Projects\USRDS\Analysis\ADR\2016\Chapter\ESRD\c10_Providers\Figures_Tables\Most_Current\300ppi Powerpoint\v2_c10_Providers_f5_e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2680"/>
            <a:ext cx="9144000" cy="431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15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10.5 </a:t>
            </a:r>
            <a:r>
              <a:rPr lang="en-US" sz="2800" b="1" baseline="30000" dirty="0"/>
              <a:t>Prevalence of vascular access types among prevalent hemodialysis patients, by unit affiliation, 2014 </a:t>
            </a:r>
          </a:p>
          <a:p>
            <a:pPr algn="ctr"/>
            <a:r>
              <a:rPr lang="en-US" sz="2400" b="1" baseline="30000" dirty="0" smtClean="0"/>
              <a:t>(f) Asian </a:t>
            </a:r>
            <a:r>
              <a:rPr lang="en-US" sz="2400" b="1" baseline="30000" dirty="0"/>
              <a:t>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25</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Period prevalent hemodialysis patients.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24578" name="Picture 2" descr="K:\Projects\USRDS\Analysis\ADR\2016\Chapter\ESRD\c10_Providers\Figures_Tables\Most_Current\300ppi Powerpoint\v2_c10_Providers_f5_f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3112"/>
            <a:ext cx="9144000" cy="429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09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10.5 </a:t>
            </a:r>
            <a:r>
              <a:rPr lang="en-US" sz="2800" b="1" baseline="30000" dirty="0"/>
              <a:t>Prevalence of vascular access types among prevalent hemodialysis patients, by unit affiliation, 2014 </a:t>
            </a:r>
          </a:p>
          <a:p>
            <a:pPr algn="ctr"/>
            <a:r>
              <a:rPr lang="en-US" sz="2400" b="1" baseline="30000" dirty="0"/>
              <a:t>(g) Native American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26</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Period prevalent hemodialysis patients.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25602" name="Picture 2" descr="K:\Projects\USRDS\Analysis\ADR\2016\Chapter\ESRD\c10_Providers\Figures_Tables\Most_Current\300ppi Powerpoint\v2_c10_Providers_f5_g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03"/>
            <a:ext cx="9144000" cy="432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19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10.5 </a:t>
            </a:r>
            <a:r>
              <a:rPr lang="en-US" sz="2800" b="1" baseline="30000" dirty="0"/>
              <a:t>Prevalence of vascular access types among prevalent hemodialysis patients, by unit affiliation, 2014 </a:t>
            </a:r>
          </a:p>
          <a:p>
            <a:pPr algn="ctr"/>
            <a:r>
              <a:rPr lang="en-US" sz="2400" b="1" baseline="30000" dirty="0" smtClean="0"/>
              <a:t>(</a:t>
            </a:r>
            <a:r>
              <a:rPr lang="en-US" sz="2400" b="1" baseline="30000" dirty="0"/>
              <a:t>h) Hispanic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27</a:t>
            </a:fld>
            <a:endParaRPr lang="en-US" dirty="0"/>
          </a:p>
        </p:txBody>
      </p:sp>
      <p:sp>
        <p:nvSpPr>
          <p:cNvPr id="8" name="Rectangle 7"/>
          <p:cNvSpPr/>
          <p:nvPr/>
        </p:nvSpPr>
        <p:spPr>
          <a:xfrm>
            <a:off x="-7088" y="588072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Period prevalent hemodialysis patients.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 </a:t>
            </a:r>
          </a:p>
        </p:txBody>
      </p:sp>
      <p:pic>
        <p:nvPicPr>
          <p:cNvPr id="26626" name="Picture 2" descr="K:\Projects\USRDS\Analysis\ADR\2016\Chapter\ESRD\c10_Providers\Figures_Tables\Most_Current\300ppi Powerpoint\v2_c10_Providers_f5_h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9498"/>
            <a:ext cx="9144000" cy="431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93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10.6 Facility-level distribution of vascular access type among HD patients during the first 30 days of dialysis, 2014</a:t>
            </a:r>
          </a:p>
          <a:p>
            <a:pPr algn="ctr"/>
            <a:r>
              <a:rPr lang="en-US" sz="2400" b="1" baseline="30000" dirty="0" smtClean="0"/>
              <a:t>(</a:t>
            </a:r>
            <a:r>
              <a:rPr lang="en-US" sz="2400" b="1" baseline="30000" dirty="0"/>
              <a:t>a) Incident hemodialysis </a:t>
            </a:r>
            <a:r>
              <a:rPr lang="en-US" sz="2400" b="1" baseline="30000" dirty="0" smtClean="0"/>
              <a:t>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28</a:t>
            </a:fld>
            <a:endParaRPr lang="en-US" dirty="0"/>
          </a:p>
        </p:txBody>
      </p:sp>
      <p:sp>
        <p:nvSpPr>
          <p:cNvPr id="8" name="Rectangle 7"/>
          <p:cNvSpPr/>
          <p:nvPr/>
        </p:nvSpPr>
        <p:spPr>
          <a:xfrm>
            <a:off x="1667604" y="5526582"/>
            <a:ext cx="5808792" cy="1015663"/>
          </a:xfrm>
          <a:prstGeom prst="rect">
            <a:avLst/>
          </a:prstGeom>
        </p:spPr>
        <p:txBody>
          <a:bodyPr wrap="square">
            <a:spAutoFit/>
          </a:bodyPr>
          <a:lstStyle/>
          <a:p>
            <a:r>
              <a:rPr lang="en-US" i="1" baseline="30000" dirty="0" smtClean="0"/>
              <a:t>Data </a:t>
            </a:r>
            <a:r>
              <a:rPr lang="en-US" i="1" baseline="30000" dirty="0"/>
              <a:t>source: Special analyses, USRDS ESRD Database. The orange diamonds represent the average facility-level rate of each type of vascular access. The bars within each box represent the median. The boxes represent the interquartile range. The vertical lines are capped at the 5th and 95th percentile of these facility-level rates. Abbreviation: Cath, catheter. </a:t>
            </a:r>
          </a:p>
        </p:txBody>
      </p:sp>
      <p:pic>
        <p:nvPicPr>
          <p:cNvPr id="27650" name="Picture 2" descr="K:\Projects\USRDS\Analysis\ADR\2016\Chapter\ESRD\c10_Providers\Figures_Tables\Most_Current\300ppi Powerpoint\v2_c10_Providers_f6_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7604" y="1226619"/>
            <a:ext cx="5808792" cy="425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174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10.6 Facility-level distribution of vascular access type among HD patients during the first 30 days of dialysis, 2014</a:t>
            </a:r>
          </a:p>
          <a:p>
            <a:pPr algn="ctr"/>
            <a:r>
              <a:rPr lang="en-US" sz="2400" b="1" baseline="30000" dirty="0"/>
              <a:t>(b) Prevalent hemodialysis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29</a:t>
            </a:fld>
            <a:endParaRPr lang="en-US" dirty="0"/>
          </a:p>
        </p:txBody>
      </p:sp>
      <p:sp>
        <p:nvSpPr>
          <p:cNvPr id="8" name="Rectangle 7"/>
          <p:cNvSpPr/>
          <p:nvPr/>
        </p:nvSpPr>
        <p:spPr>
          <a:xfrm>
            <a:off x="1667604" y="5526582"/>
            <a:ext cx="5808792" cy="1015663"/>
          </a:xfrm>
          <a:prstGeom prst="rect">
            <a:avLst/>
          </a:prstGeom>
        </p:spPr>
        <p:txBody>
          <a:bodyPr wrap="square">
            <a:spAutoFit/>
          </a:bodyPr>
          <a:lstStyle/>
          <a:p>
            <a:r>
              <a:rPr lang="en-US" i="1" baseline="30000" dirty="0" smtClean="0"/>
              <a:t>Data </a:t>
            </a:r>
            <a:r>
              <a:rPr lang="en-US" i="1" baseline="30000" dirty="0"/>
              <a:t>source: Special analyses, USRDS ESRD Database. The orange diamonds represent the average facility-level rate of each type of vascular access. The bars within each box represent the median. The boxes represent the interquartile range. The vertical lines are capped at the 5th and 95th percentile of these facility-level rates. Abbreviation: Cath, catheter. </a:t>
            </a:r>
          </a:p>
        </p:txBody>
      </p:sp>
      <p:pic>
        <p:nvPicPr>
          <p:cNvPr id="28674" name="Picture 2" descr="K:\Projects\USRDS\Analysis\ADR\2016\Chapter\ESRD\c10_Providers\Figures_Tables\Most_Current\300ppi Powerpoint\v2_c10_Providers_f6_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702" y="1265478"/>
            <a:ext cx="5810597" cy="426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94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Figure 10.2 Dialysis patient counts, by unit affiliation, 2011–2014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9" name="Rectangle 8"/>
          <p:cNvSpPr/>
          <p:nvPr/>
        </p:nvSpPr>
        <p:spPr>
          <a:xfrm>
            <a:off x="152400" y="5715001"/>
            <a:ext cx="8839200" cy="461665"/>
          </a:xfrm>
          <a:prstGeom prst="rect">
            <a:avLst/>
          </a:prstGeom>
        </p:spPr>
        <p:txBody>
          <a:bodyPr wrap="square">
            <a:spAutoFit/>
          </a:bodyPr>
          <a:lstStyle/>
          <a:p>
            <a:r>
              <a:rPr lang="en-US" i="1" baseline="30000" dirty="0" smtClean="0"/>
              <a:t>Data Source: Special analyses, USRDS ESRD Database. Abbreviations: DCI, Dialysis Clinic, Inc.; FMC, Fresenius; </a:t>
            </a:r>
            <a:r>
              <a:rPr lang="en-US" i="1" baseline="30000" dirty="0" err="1" smtClean="0"/>
              <a:t>Hosp</a:t>
            </a:r>
            <a:r>
              <a:rPr lang="en-US" i="1" baseline="30000" dirty="0" smtClean="0"/>
              <a:t>-based, hospital-based dialysis centers; </a:t>
            </a:r>
            <a:r>
              <a:rPr lang="en-US" i="1" baseline="30000" dirty="0" err="1" smtClean="0"/>
              <a:t>Indep</a:t>
            </a:r>
            <a:r>
              <a:rPr lang="en-US" i="1" baseline="30000" dirty="0" smtClean="0"/>
              <a:t>, independent dialysis providers; Others, other dialysis organizations</a:t>
            </a:r>
            <a:r>
              <a:rPr lang="en-US" i="1" baseline="30000" dirty="0"/>
              <a:t>. </a:t>
            </a:r>
          </a:p>
        </p:txBody>
      </p:sp>
      <p:pic>
        <p:nvPicPr>
          <p:cNvPr id="2050" name="Picture 2" descr="K:\Projects\USRDS\Analysis\ADR\2016\Chapter\ESRD\c10_Providers\Figures_Tables\Most_Current\300ppi Powerpoint\v2_c10_Providers_f2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55420"/>
            <a:ext cx="8839200" cy="381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92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10.7 Percentage of patients younger than 70 on a kidney transplant waiting list, by unit affiliation, 2011–2014</a:t>
            </a:r>
          </a:p>
          <a:p>
            <a:pPr algn="ctr"/>
            <a:r>
              <a:rPr lang="en-US" sz="2400" b="1" baseline="30000" dirty="0" smtClean="0"/>
              <a:t>(a) All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30</a:t>
            </a:fld>
            <a:endParaRPr lang="en-US" dirty="0"/>
          </a:p>
        </p:txBody>
      </p:sp>
      <p:sp>
        <p:nvSpPr>
          <p:cNvPr id="8" name="Rectangle 7"/>
          <p:cNvSpPr/>
          <p:nvPr/>
        </p:nvSpPr>
        <p:spPr>
          <a:xfrm>
            <a:off x="-7088" y="609153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Dialysis patients younger than 70 years on December 31.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a:t>
            </a:r>
          </a:p>
        </p:txBody>
      </p:sp>
      <p:pic>
        <p:nvPicPr>
          <p:cNvPr id="29698" name="Picture 2" descr="K:\Projects\USRDS\Analysis\ADR\2016\Chapter\ESRD\c10_Providers\Figures_Tables\Most_Current\300ppi Powerpoint\v2_c10_Providers_f7_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7428"/>
            <a:ext cx="9144000" cy="534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29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10.7 Percentage of patients younger than 70 on a kidney transplant waiting list, by unit affiliation, 2011–2014</a:t>
            </a:r>
          </a:p>
          <a:p>
            <a:pPr algn="ctr"/>
            <a:r>
              <a:rPr lang="en-US" sz="2400" b="1" baseline="30000" dirty="0" smtClean="0"/>
              <a:t>(b) White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31</a:t>
            </a:fld>
            <a:endParaRPr lang="en-US" dirty="0"/>
          </a:p>
        </p:txBody>
      </p:sp>
      <p:sp>
        <p:nvSpPr>
          <p:cNvPr id="8" name="Rectangle 7"/>
          <p:cNvSpPr/>
          <p:nvPr/>
        </p:nvSpPr>
        <p:spPr>
          <a:xfrm>
            <a:off x="-7088" y="609153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Dialysis patients younger than 70 years on December 31.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a:t>
            </a:r>
          </a:p>
        </p:txBody>
      </p:sp>
      <p:pic>
        <p:nvPicPr>
          <p:cNvPr id="30722" name="Picture 2" descr="K:\Projects\USRDS\Analysis\ADR\2016\Chapter\ESRD\c10_Providers\Figures_Tables\Most_Current\300ppi Powerpoint\v2_c10_Providers_f7_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0956"/>
            <a:ext cx="9144000" cy="527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64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10.7 Percentage of patients younger than 70 on a kidney transplant waiting list, by unit affiliation, 2011–2014</a:t>
            </a:r>
          </a:p>
          <a:p>
            <a:pPr algn="ctr"/>
            <a:r>
              <a:rPr lang="en-US" sz="2400" b="1" baseline="30000" dirty="0" smtClean="0"/>
              <a:t>(</a:t>
            </a:r>
            <a:r>
              <a:rPr lang="en-US" sz="2400" b="1" baseline="30000" dirty="0"/>
              <a:t>c) African American </a:t>
            </a:r>
            <a:r>
              <a:rPr lang="en-US" sz="2400" b="1" baseline="30000" dirty="0" smtClean="0"/>
              <a:t>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32</a:t>
            </a:fld>
            <a:endParaRPr lang="en-US" dirty="0"/>
          </a:p>
        </p:txBody>
      </p:sp>
      <p:sp>
        <p:nvSpPr>
          <p:cNvPr id="8" name="Rectangle 7"/>
          <p:cNvSpPr/>
          <p:nvPr/>
        </p:nvSpPr>
        <p:spPr>
          <a:xfrm>
            <a:off x="-7088" y="609153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Dialysis patients younger than 70 years on December 31.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a:t>
            </a:r>
          </a:p>
        </p:txBody>
      </p:sp>
      <p:pic>
        <p:nvPicPr>
          <p:cNvPr id="31747" name="Picture 3" descr="K:\Projects\USRDS\Analysis\ADR\2016\Chapter\ESRD\c10_Providers\Figures_Tables\Most_Current\300ppi Powerpoint\v2_c10_Providers_f7_c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9432"/>
            <a:ext cx="9144000" cy="527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34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10.7 Percentage of patients younger than 70 on a kidney transplant waiting list, by unit affiliation, 2011–2014</a:t>
            </a:r>
          </a:p>
          <a:p>
            <a:pPr algn="ctr"/>
            <a:r>
              <a:rPr lang="en-US" sz="2400" b="1" baseline="30000" dirty="0" smtClean="0"/>
              <a:t>(d) Asian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33</a:t>
            </a:fld>
            <a:endParaRPr lang="en-US" dirty="0"/>
          </a:p>
        </p:txBody>
      </p:sp>
      <p:sp>
        <p:nvSpPr>
          <p:cNvPr id="8" name="Rectangle 7"/>
          <p:cNvSpPr/>
          <p:nvPr/>
        </p:nvSpPr>
        <p:spPr>
          <a:xfrm>
            <a:off x="-7088" y="609153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Dialysis patients younger than 70 years on December 31.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a:t>
            </a:r>
          </a:p>
        </p:txBody>
      </p:sp>
      <p:pic>
        <p:nvPicPr>
          <p:cNvPr id="32770" name="Picture 2" descr="K:\Projects\USRDS\Analysis\ADR\2016\Chapter\ESRD\c10_Providers\Figures_Tables\Most_Current\300ppi Powerpoint\v2_c10_Providers_f7_d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01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61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10.7 Percentage of patients younger than 70 on a kidney transplant waiting list, by unit affiliation, 2011–2014</a:t>
            </a:r>
          </a:p>
          <a:p>
            <a:pPr algn="ctr"/>
            <a:r>
              <a:rPr lang="en-US" sz="2400" b="1" baseline="30000" dirty="0" smtClean="0"/>
              <a:t>(</a:t>
            </a:r>
            <a:r>
              <a:rPr lang="en-US" sz="2400" b="1" baseline="30000" dirty="0"/>
              <a:t>e) Native American </a:t>
            </a:r>
            <a:r>
              <a:rPr lang="en-US" sz="2400" b="1" baseline="30000" dirty="0" smtClean="0"/>
              <a:t>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34</a:t>
            </a:fld>
            <a:endParaRPr lang="en-US" dirty="0"/>
          </a:p>
        </p:txBody>
      </p:sp>
      <p:sp>
        <p:nvSpPr>
          <p:cNvPr id="8" name="Rectangle 7"/>
          <p:cNvSpPr/>
          <p:nvPr/>
        </p:nvSpPr>
        <p:spPr>
          <a:xfrm>
            <a:off x="-7088" y="609153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Dialysis patients younger than 70 years on December 31.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a:t>
            </a:r>
          </a:p>
        </p:txBody>
      </p:sp>
      <p:pic>
        <p:nvPicPr>
          <p:cNvPr id="33794" name="Picture 2" descr="K:\Projects\USRDS\Analysis\ADR\2016\Chapter\ESRD\c10_Providers\Figures_Tables\Most_Current\300ppi Powerpoint\v2_c10_Providers_f7_e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9244"/>
            <a:ext cx="9144000" cy="523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07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10.7 Percentage of patients younger than 70 on a kidney transplant waiting list, by unit affiliation, 2011–2014</a:t>
            </a:r>
          </a:p>
          <a:p>
            <a:pPr algn="ctr"/>
            <a:r>
              <a:rPr lang="en-US" sz="2400" b="1" baseline="30000" dirty="0" smtClean="0"/>
              <a:t>(f) Hispanic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35</a:t>
            </a:fld>
            <a:endParaRPr lang="en-US" dirty="0"/>
          </a:p>
        </p:txBody>
      </p:sp>
      <p:sp>
        <p:nvSpPr>
          <p:cNvPr id="8" name="Rectangle 7"/>
          <p:cNvSpPr/>
          <p:nvPr/>
        </p:nvSpPr>
        <p:spPr>
          <a:xfrm>
            <a:off x="-7088" y="6091535"/>
            <a:ext cx="9144000" cy="461665"/>
          </a:xfrm>
          <a:prstGeom prst="rect">
            <a:avLst/>
          </a:prstGeom>
        </p:spPr>
        <p:txBody>
          <a:bodyPr wrap="square">
            <a:spAutoFit/>
          </a:bodyPr>
          <a:lstStyle/>
          <a:p>
            <a:r>
              <a:rPr lang="en-US" i="1" baseline="30000" dirty="0" smtClean="0"/>
              <a:t>Data </a:t>
            </a:r>
            <a:r>
              <a:rPr lang="en-US" i="1" baseline="30000" dirty="0"/>
              <a:t>source: Special analyses, USRDS ESRD Database. Dialysis patients younger than 70 years on December 31. Abbreviations: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Others, other dialysis organizations.</a:t>
            </a:r>
          </a:p>
        </p:txBody>
      </p:sp>
      <p:pic>
        <p:nvPicPr>
          <p:cNvPr id="34818" name="Picture 2" descr="K:\Projects\USRDS\Analysis\ADR\2016\Chapter\ESRD\c10_Providers\Figures_Tables\Most_Current\300ppi Powerpoint\v2_c10_Providers_f7_f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8576"/>
            <a:ext cx="9144000" cy="52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59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a:t>
            </a:r>
            <a:r>
              <a:rPr lang="en-US" sz="2800" b="1" baseline="30000" dirty="0" smtClean="0"/>
              <a:t>Table 10.1 </a:t>
            </a:r>
            <a:r>
              <a:rPr lang="en-US" sz="2800" b="1" baseline="30000" dirty="0"/>
              <a:t>All-cause Standardized Mortality Ratio, by unit affiliation, 2011–2014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0906956"/>
              </p:ext>
            </p:extLst>
          </p:nvPr>
        </p:nvGraphicFramePr>
        <p:xfrm>
          <a:off x="449985" y="838200"/>
          <a:ext cx="8244031" cy="5029200"/>
        </p:xfrm>
        <a:graphic>
          <a:graphicData uri="http://schemas.openxmlformats.org/presentationml/2006/ole">
            <mc:AlternateContent xmlns:mc="http://schemas.openxmlformats.org/markup-compatibility/2006">
              <mc:Choice xmlns:v="urn:schemas-microsoft-com:vml" Requires="v">
                <p:oleObj spid="_x0000_s35858" name="Document" r:id="rId3" imgW="6924202" imgH="4228480" progId="Word.Document.12">
                  <p:embed/>
                </p:oleObj>
              </mc:Choice>
              <mc:Fallback>
                <p:oleObj name="Document" r:id="rId3" imgW="6924202" imgH="4228480" progId="Word.Document.12">
                  <p:embed/>
                  <p:pic>
                    <p:nvPicPr>
                      <p:cNvPr id="0" name=""/>
                      <p:cNvPicPr/>
                      <p:nvPr/>
                    </p:nvPicPr>
                    <p:blipFill>
                      <a:blip r:embed="rId4"/>
                      <a:stretch>
                        <a:fillRect/>
                      </a:stretch>
                    </p:blipFill>
                    <p:spPr>
                      <a:xfrm>
                        <a:off x="449985" y="838200"/>
                        <a:ext cx="8244031" cy="5029200"/>
                      </a:xfrm>
                      <a:prstGeom prst="rect">
                        <a:avLst/>
                      </a:prstGeom>
                    </p:spPr>
                  </p:pic>
                </p:oleObj>
              </mc:Fallback>
            </mc:AlternateContent>
          </a:graphicData>
        </a:graphic>
      </p:graphicFrame>
    </p:spTree>
    <p:extLst>
      <p:ext uri="{BB962C8B-B14F-4D97-AF65-F5344CB8AC3E}">
        <p14:creationId xmlns:p14="http://schemas.microsoft.com/office/powerpoint/2010/main" val="1193020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a:t>
            </a:r>
            <a:r>
              <a:rPr lang="en-US" sz="2800" b="1" baseline="30000" dirty="0" smtClean="0"/>
              <a:t>Table 10.1 </a:t>
            </a:r>
            <a:r>
              <a:rPr lang="en-US" sz="2800" b="1" baseline="30000" dirty="0"/>
              <a:t>All-cause Standardized Mortality Ratio, by unit affiliation, 2011–2014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76129304"/>
              </p:ext>
            </p:extLst>
          </p:nvPr>
        </p:nvGraphicFramePr>
        <p:xfrm>
          <a:off x="381000" y="609600"/>
          <a:ext cx="8197850" cy="4997450"/>
        </p:xfrm>
        <a:graphic>
          <a:graphicData uri="http://schemas.openxmlformats.org/presentationml/2006/ole">
            <mc:AlternateContent xmlns:mc="http://schemas.openxmlformats.org/markup-compatibility/2006">
              <mc:Choice xmlns:v="urn:schemas-microsoft-com:vml" Requires="v">
                <p:oleObj spid="_x0000_s36881" name="Document" r:id="rId3" imgW="6924202" imgH="4233525" progId="Word.Document.12">
                  <p:embed/>
                </p:oleObj>
              </mc:Choice>
              <mc:Fallback>
                <p:oleObj name="Document" r:id="rId3" imgW="6924202" imgH="4233525" progId="Word.Document.12">
                  <p:embed/>
                  <p:pic>
                    <p:nvPicPr>
                      <p:cNvPr id="0" name=""/>
                      <p:cNvPicPr/>
                      <p:nvPr/>
                    </p:nvPicPr>
                    <p:blipFill>
                      <a:blip r:embed="rId4"/>
                      <a:stretch>
                        <a:fillRect/>
                      </a:stretch>
                    </p:blipFill>
                    <p:spPr>
                      <a:xfrm>
                        <a:off x="381000" y="609600"/>
                        <a:ext cx="8197850" cy="4997450"/>
                      </a:xfrm>
                      <a:prstGeom prst="rect">
                        <a:avLst/>
                      </a:prstGeom>
                    </p:spPr>
                  </p:pic>
                </p:oleObj>
              </mc:Fallback>
            </mc:AlternateContent>
          </a:graphicData>
        </a:graphic>
      </p:graphicFrame>
      <p:sp>
        <p:nvSpPr>
          <p:cNvPr id="6" name="Rectangle 5"/>
          <p:cNvSpPr/>
          <p:nvPr/>
        </p:nvSpPr>
        <p:spPr>
          <a:xfrm>
            <a:off x="381000" y="5257800"/>
            <a:ext cx="8382000" cy="1200329"/>
          </a:xfrm>
          <a:prstGeom prst="rect">
            <a:avLst/>
          </a:prstGeom>
        </p:spPr>
        <p:txBody>
          <a:bodyPr wrap="square">
            <a:spAutoFit/>
          </a:bodyPr>
          <a:lstStyle/>
          <a:p>
            <a:r>
              <a:rPr lang="en-US" i="1" baseline="30000" dirty="0"/>
              <a:t>Data source: Special analyses, USRDS ESRD Database. Period prevalent dialysis patients; 95% confidence intervals are shown in parentheses. The overall measure is adjusted for patient age, race, ethnicity, sex, diabetes, duration of ESRD, nursing home status, patient comorbidities at incidence, body mass index (BMI) at incidence, and population death rates. The race-specific measures are adjusted for all the above characteristics except patient race. The Hispanic-specific measure is adjusted for all the above characteristics except patient ethnicity. Abbreviations: DCI, Dialysis Clinic, Inc.; LDO, large dialysis organizations; Others, other dialysis organizations.</a:t>
            </a:r>
          </a:p>
        </p:txBody>
      </p:sp>
    </p:spTree>
    <p:extLst>
      <p:ext uri="{BB962C8B-B14F-4D97-AF65-F5344CB8AC3E}">
        <p14:creationId xmlns:p14="http://schemas.microsoft.com/office/powerpoint/2010/main" val="3625383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a:t>
            </a:r>
            <a:r>
              <a:rPr lang="en-US" sz="2800" b="1" baseline="30000" dirty="0" smtClean="0"/>
              <a:t>Table </a:t>
            </a:r>
            <a:r>
              <a:rPr lang="en-US" sz="2800" b="1" baseline="30000" dirty="0"/>
              <a:t>10.2 All-cause Standardized Mortality Ratio, by unit affiliation, 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38</a:t>
            </a:fld>
            <a:endParaRPr lang="en-US" dirty="0"/>
          </a:p>
        </p:txBody>
      </p:sp>
      <p:sp>
        <p:nvSpPr>
          <p:cNvPr id="6" name="Rectangle 5"/>
          <p:cNvSpPr/>
          <p:nvPr/>
        </p:nvSpPr>
        <p:spPr>
          <a:xfrm>
            <a:off x="381000" y="4800600"/>
            <a:ext cx="8382000" cy="1200329"/>
          </a:xfrm>
          <a:prstGeom prst="rect">
            <a:avLst/>
          </a:prstGeom>
        </p:spPr>
        <p:txBody>
          <a:bodyPr wrap="square">
            <a:spAutoFit/>
          </a:bodyPr>
          <a:lstStyle/>
          <a:p>
            <a:r>
              <a:rPr lang="en-US" i="1" baseline="30000" dirty="0" smtClean="0"/>
              <a:t>Data </a:t>
            </a:r>
            <a:r>
              <a:rPr lang="en-US" i="1" baseline="30000" dirty="0"/>
              <a:t>source: Special analyses, USRDS ESRD Database. Period prevalent dialysis patients; 95% confidence intervals are shown in parentheses. The overall measure is adjusted for patient age, race, ethnicity, sex, diabetes, duration of ESRD, nursing home status, patient comorbidities at incidence, body mass index (BMI) at incidence, and population death rates. The race-specific measures are adjusted for all the above characteristics except patient race. The Hispanic-specific measure is adjusted for all the above characteristics except patient ethnicity. Abbreviations: DCI, Dialysis Clinic, Inc.; LDO, large dialysis organizations; Others, other dialysis organizations.</a:t>
            </a:r>
          </a:p>
        </p:txBody>
      </p:sp>
      <p:graphicFrame>
        <p:nvGraphicFramePr>
          <p:cNvPr id="9" name="Object 8"/>
          <p:cNvGraphicFramePr>
            <a:graphicFrameLocks noChangeAspect="1"/>
          </p:cNvGraphicFramePr>
          <p:nvPr>
            <p:extLst>
              <p:ext uri="{D42A27DB-BD31-4B8C-83A1-F6EECF244321}">
                <p14:modId xmlns:p14="http://schemas.microsoft.com/office/powerpoint/2010/main" val="3144008955"/>
              </p:ext>
            </p:extLst>
          </p:nvPr>
        </p:nvGraphicFramePr>
        <p:xfrm>
          <a:off x="404873" y="1295400"/>
          <a:ext cx="8334255" cy="3200400"/>
        </p:xfrm>
        <a:graphic>
          <a:graphicData uri="http://schemas.openxmlformats.org/presentationml/2006/ole">
            <mc:AlternateContent xmlns:mc="http://schemas.openxmlformats.org/markup-compatibility/2006">
              <mc:Choice xmlns:v="urn:schemas-microsoft-com:vml" Requires="v">
                <p:oleObj spid="_x0000_s37901" name="Document" r:id="rId3" imgW="7006551" imgH="2691539" progId="Word.Document.12">
                  <p:embed/>
                </p:oleObj>
              </mc:Choice>
              <mc:Fallback>
                <p:oleObj name="Document" r:id="rId3" imgW="7006551" imgH="2691539" progId="Word.Document.12">
                  <p:embed/>
                  <p:pic>
                    <p:nvPicPr>
                      <p:cNvPr id="0" name=""/>
                      <p:cNvPicPr/>
                      <p:nvPr/>
                    </p:nvPicPr>
                    <p:blipFill>
                      <a:blip r:embed="rId4"/>
                      <a:stretch>
                        <a:fillRect/>
                      </a:stretch>
                    </p:blipFill>
                    <p:spPr>
                      <a:xfrm>
                        <a:off x="404873" y="1295400"/>
                        <a:ext cx="8334255" cy="3200400"/>
                      </a:xfrm>
                      <a:prstGeom prst="rect">
                        <a:avLst/>
                      </a:prstGeom>
                    </p:spPr>
                  </p:pic>
                </p:oleObj>
              </mc:Fallback>
            </mc:AlternateContent>
          </a:graphicData>
        </a:graphic>
      </p:graphicFrame>
    </p:spTree>
    <p:extLst>
      <p:ext uri="{BB962C8B-B14F-4D97-AF65-F5344CB8AC3E}">
        <p14:creationId xmlns:p14="http://schemas.microsoft.com/office/powerpoint/2010/main" val="2915203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a:t>
            </a:r>
            <a:r>
              <a:rPr lang="en-US" sz="2800" b="1" baseline="30000" dirty="0" smtClean="0"/>
              <a:t>Table </a:t>
            </a:r>
            <a:r>
              <a:rPr lang="en-US" sz="2800" b="1" baseline="30000" dirty="0"/>
              <a:t>10.3 All-cause Standardized Hospitalization Ratio, by unit affiliation, 2011–2014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19766039"/>
              </p:ext>
            </p:extLst>
          </p:nvPr>
        </p:nvGraphicFramePr>
        <p:xfrm>
          <a:off x="446088" y="839788"/>
          <a:ext cx="8197850" cy="4997450"/>
        </p:xfrm>
        <a:graphic>
          <a:graphicData uri="http://schemas.openxmlformats.org/presentationml/2006/ole">
            <mc:AlternateContent xmlns:mc="http://schemas.openxmlformats.org/markup-compatibility/2006">
              <mc:Choice xmlns:v="urn:schemas-microsoft-com:vml" Requires="v">
                <p:oleObj spid="_x0000_s38923" name="Document" r:id="rId3" imgW="6924202" imgH="4233525" progId="Word.Document.12">
                  <p:embed/>
                </p:oleObj>
              </mc:Choice>
              <mc:Fallback>
                <p:oleObj name="Document" r:id="rId3" imgW="6924202" imgH="4233525" progId="Word.Document.12">
                  <p:embed/>
                  <p:pic>
                    <p:nvPicPr>
                      <p:cNvPr id="0" name=""/>
                      <p:cNvPicPr/>
                      <p:nvPr/>
                    </p:nvPicPr>
                    <p:blipFill>
                      <a:blip r:embed="rId4"/>
                      <a:stretch>
                        <a:fillRect/>
                      </a:stretch>
                    </p:blipFill>
                    <p:spPr>
                      <a:xfrm>
                        <a:off x="446088" y="839788"/>
                        <a:ext cx="8197850" cy="4997450"/>
                      </a:xfrm>
                      <a:prstGeom prst="rect">
                        <a:avLst/>
                      </a:prstGeom>
                    </p:spPr>
                  </p:pic>
                </p:oleObj>
              </mc:Fallback>
            </mc:AlternateContent>
          </a:graphicData>
        </a:graphic>
      </p:graphicFrame>
    </p:spTree>
    <p:extLst>
      <p:ext uri="{BB962C8B-B14F-4D97-AF65-F5344CB8AC3E}">
        <p14:creationId xmlns:p14="http://schemas.microsoft.com/office/powerpoint/2010/main" val="3670403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a:t>
            </a:r>
            <a:r>
              <a:rPr lang="en-US" sz="2800" b="1" baseline="30000" dirty="0" smtClean="0"/>
              <a:t>10.3 </a:t>
            </a:r>
            <a:r>
              <a:rPr lang="en-US" sz="2800" b="1" baseline="30000" dirty="0"/>
              <a:t>Prevalence of home-based dialysis modality, by unit affiliation, </a:t>
            </a:r>
            <a:r>
              <a:rPr lang="en-US" sz="2800" b="1" baseline="30000" dirty="0" smtClean="0"/>
              <a:t>2011–2014</a:t>
            </a:r>
          </a:p>
          <a:p>
            <a:pPr algn="ctr"/>
            <a:r>
              <a:rPr lang="en-US" sz="2400" b="1" baseline="30000" dirty="0"/>
              <a:t>(a) All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pic>
        <p:nvPicPr>
          <p:cNvPr id="3074" name="Picture 2" descr="K:\Projects\USRDS\Analysis\ADR\2016\Chapter\ESRD\c10_Providers\Figures_Tables\Most_Current\300ppi Powerpoint\v2_c10_Providers_f3_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4583"/>
            <a:ext cx="9144000" cy="46688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088" y="5880725"/>
            <a:ext cx="9144000" cy="461665"/>
          </a:xfrm>
          <a:prstGeom prst="rect">
            <a:avLst/>
          </a:prstGeom>
        </p:spPr>
        <p:txBody>
          <a:bodyPr wrap="square">
            <a:spAutoFit/>
          </a:bodyPr>
          <a:lstStyle/>
          <a:p>
            <a:r>
              <a:rPr lang="en-US" i="1" baseline="30000" dirty="0"/>
              <a:t>Data source: Special analyses, USRDS ESRD Database. Abbreviations: HD, hemodialysis;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PD, peritoneal dialysis; Others, other dialysis organizations.</a:t>
            </a:r>
          </a:p>
        </p:txBody>
      </p:sp>
    </p:spTree>
    <p:extLst>
      <p:ext uri="{BB962C8B-B14F-4D97-AF65-F5344CB8AC3E}">
        <p14:creationId xmlns:p14="http://schemas.microsoft.com/office/powerpoint/2010/main" val="1213133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a:t>
            </a:r>
            <a:r>
              <a:rPr lang="en-US" sz="2800" b="1" baseline="30000" dirty="0" smtClean="0"/>
              <a:t>Table </a:t>
            </a:r>
            <a:r>
              <a:rPr lang="en-US" sz="2800" b="1" baseline="30000" dirty="0"/>
              <a:t>10.3 All-cause Standardized Hospitalization Ratio, by unit affiliation, 2011–2014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03482655"/>
              </p:ext>
            </p:extLst>
          </p:nvPr>
        </p:nvGraphicFramePr>
        <p:xfrm>
          <a:off x="446088" y="838200"/>
          <a:ext cx="8197850" cy="5013325"/>
        </p:xfrm>
        <a:graphic>
          <a:graphicData uri="http://schemas.openxmlformats.org/presentationml/2006/ole">
            <mc:AlternateContent xmlns:mc="http://schemas.openxmlformats.org/markup-compatibility/2006">
              <mc:Choice xmlns:v="urn:schemas-microsoft-com:vml" Requires="v">
                <p:oleObj spid="_x0000_s39947" name="Document" r:id="rId3" imgW="6924202" imgH="4238210" progId="Word.Document.12">
                  <p:embed/>
                </p:oleObj>
              </mc:Choice>
              <mc:Fallback>
                <p:oleObj name="Document" r:id="rId3" imgW="6924202" imgH="4238210" progId="Word.Document.12">
                  <p:embed/>
                  <p:pic>
                    <p:nvPicPr>
                      <p:cNvPr id="0" name=""/>
                      <p:cNvPicPr/>
                      <p:nvPr/>
                    </p:nvPicPr>
                    <p:blipFill>
                      <a:blip r:embed="rId4"/>
                      <a:stretch>
                        <a:fillRect/>
                      </a:stretch>
                    </p:blipFill>
                    <p:spPr>
                      <a:xfrm>
                        <a:off x="446088" y="838200"/>
                        <a:ext cx="8197850" cy="5013325"/>
                      </a:xfrm>
                      <a:prstGeom prst="rect">
                        <a:avLst/>
                      </a:prstGeom>
                    </p:spPr>
                  </p:pic>
                </p:oleObj>
              </mc:Fallback>
            </mc:AlternateContent>
          </a:graphicData>
        </a:graphic>
      </p:graphicFrame>
      <p:sp>
        <p:nvSpPr>
          <p:cNvPr id="6" name="Rectangle 5"/>
          <p:cNvSpPr/>
          <p:nvPr/>
        </p:nvSpPr>
        <p:spPr>
          <a:xfrm>
            <a:off x="381000" y="5429071"/>
            <a:ext cx="8382000" cy="1200329"/>
          </a:xfrm>
          <a:prstGeom prst="rect">
            <a:avLst/>
          </a:prstGeom>
        </p:spPr>
        <p:txBody>
          <a:bodyPr wrap="square">
            <a:spAutoFit/>
          </a:bodyPr>
          <a:lstStyle/>
          <a:p>
            <a:r>
              <a:rPr lang="en-US" i="1" baseline="30000" dirty="0"/>
              <a:t>Data source: Special analyses, USRDS ESRD Database. Period prevalent dialysis patients; 95% confidence intervals are shown in parentheses. The overall measure is adjusted for patient age, race, ethnicity, sex, diabetes, duration of ESRD, nursing home status, patient comorbidities at incidence, body mass index (BMI) at incidence, and population death rates. The race-specific measures are adjusted for all the above characteristics except patient race. The Hispanic-specific measure is adjusted for all the above characteristics except patient ethnicity. Abbreviations: DCI, Dialysis Clinic, Inc.; LDO, large dialysis organizations; Others, other dialysis organizations.</a:t>
            </a:r>
          </a:p>
        </p:txBody>
      </p:sp>
    </p:spTree>
    <p:extLst>
      <p:ext uri="{BB962C8B-B14F-4D97-AF65-F5344CB8AC3E}">
        <p14:creationId xmlns:p14="http://schemas.microsoft.com/office/powerpoint/2010/main" val="2262832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Table 10.4 All-cause standardized hospitalization ratio, by unit affiliation, 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41</a:t>
            </a:fld>
            <a:endParaRPr lang="en-US" dirty="0"/>
          </a:p>
        </p:txBody>
      </p:sp>
      <p:sp>
        <p:nvSpPr>
          <p:cNvPr id="6" name="Rectangle 5"/>
          <p:cNvSpPr/>
          <p:nvPr/>
        </p:nvSpPr>
        <p:spPr>
          <a:xfrm>
            <a:off x="381000" y="5181600"/>
            <a:ext cx="8382000" cy="1200329"/>
          </a:xfrm>
          <a:prstGeom prst="rect">
            <a:avLst/>
          </a:prstGeom>
        </p:spPr>
        <p:txBody>
          <a:bodyPr wrap="square">
            <a:spAutoFit/>
          </a:bodyPr>
          <a:lstStyle/>
          <a:p>
            <a:r>
              <a:rPr lang="en-US" i="1" baseline="30000" dirty="0" smtClean="0"/>
              <a:t>Data </a:t>
            </a:r>
            <a:r>
              <a:rPr lang="en-US" i="1" baseline="30000" dirty="0"/>
              <a:t>source: Special analyses, USRDS ESRD Database. Period prevalent dialysis patients; 95% confidence intervals are shown in parentheses. The overall measure is adjusted for patient age, race, ethnicity, sex, diabetes, duration of ESRD, nursing home status, patient comorbidities at incidence, body mass index (BMI) at incidence, and population death rates. The race-specific measures are adjusted for all the above characteristics except patient race. The Hispanic-specific measure is adjusted for all the above characteristics except patient ethnicity. Abbreviations: DCI, Dialysis Clinic, Inc.; LDO, large dialysis organizations; Others, other dialysis organizations.</a:t>
            </a:r>
          </a:p>
        </p:txBody>
      </p:sp>
      <p:graphicFrame>
        <p:nvGraphicFramePr>
          <p:cNvPr id="9" name="Object 8"/>
          <p:cNvGraphicFramePr>
            <a:graphicFrameLocks noChangeAspect="1"/>
          </p:cNvGraphicFramePr>
          <p:nvPr>
            <p:extLst>
              <p:ext uri="{D42A27DB-BD31-4B8C-83A1-F6EECF244321}">
                <p14:modId xmlns:p14="http://schemas.microsoft.com/office/powerpoint/2010/main" val="2191093131"/>
              </p:ext>
            </p:extLst>
          </p:nvPr>
        </p:nvGraphicFramePr>
        <p:xfrm>
          <a:off x="404813" y="1295400"/>
          <a:ext cx="8293100" cy="3182938"/>
        </p:xfrm>
        <a:graphic>
          <a:graphicData uri="http://schemas.openxmlformats.org/presentationml/2006/ole">
            <mc:AlternateContent xmlns:mc="http://schemas.openxmlformats.org/markup-compatibility/2006">
              <mc:Choice xmlns:v="urn:schemas-microsoft-com:vml" Requires="v">
                <p:oleObj spid="_x0000_s40968" name="Document" r:id="rId3" imgW="7006551" imgH="2693341" progId="Word.Document.12">
                  <p:embed/>
                </p:oleObj>
              </mc:Choice>
              <mc:Fallback>
                <p:oleObj name="Document" r:id="rId3" imgW="7006551" imgH="2693341" progId="Word.Document.12">
                  <p:embed/>
                  <p:pic>
                    <p:nvPicPr>
                      <p:cNvPr id="0" name=""/>
                      <p:cNvPicPr/>
                      <p:nvPr/>
                    </p:nvPicPr>
                    <p:blipFill>
                      <a:blip r:embed="rId4"/>
                      <a:stretch>
                        <a:fillRect/>
                      </a:stretch>
                    </p:blipFill>
                    <p:spPr>
                      <a:xfrm>
                        <a:off x="404813" y="1295400"/>
                        <a:ext cx="8293100" cy="3182938"/>
                      </a:xfrm>
                      <a:prstGeom prst="rect">
                        <a:avLst/>
                      </a:prstGeom>
                    </p:spPr>
                  </p:pic>
                </p:oleObj>
              </mc:Fallback>
            </mc:AlternateContent>
          </a:graphicData>
        </a:graphic>
      </p:graphicFrame>
    </p:spTree>
    <p:extLst>
      <p:ext uri="{BB962C8B-B14F-4D97-AF65-F5344CB8AC3E}">
        <p14:creationId xmlns:p14="http://schemas.microsoft.com/office/powerpoint/2010/main" val="231174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a:t>
            </a:r>
            <a:r>
              <a:rPr lang="en-US" sz="2800" b="1" baseline="30000" dirty="0" smtClean="0"/>
              <a:t>10.3 </a:t>
            </a:r>
            <a:r>
              <a:rPr lang="en-US" sz="2800" b="1" baseline="30000" dirty="0"/>
              <a:t>Prevalence of home-based dialysis modality, by unit affiliation, </a:t>
            </a:r>
            <a:r>
              <a:rPr lang="en-US" sz="2800" b="1" baseline="30000" dirty="0" smtClean="0"/>
              <a:t>2011–2014</a:t>
            </a:r>
          </a:p>
          <a:p>
            <a:pPr algn="ctr"/>
            <a:r>
              <a:rPr lang="en-US" sz="2400" b="1" baseline="30000" dirty="0"/>
              <a:t>(b) Female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pic>
        <p:nvPicPr>
          <p:cNvPr id="4098" name="Picture 2" descr="K:\Projects\USRDS\Analysis\ADR\2016\Chapter\ESRD\c10_Providers\Figures_Tables\Most_Current\300ppi Powerpoint\v2_c10_Providers_f3_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6073"/>
            <a:ext cx="9144000" cy="46658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088" y="5880725"/>
            <a:ext cx="9144000" cy="461665"/>
          </a:xfrm>
          <a:prstGeom prst="rect">
            <a:avLst/>
          </a:prstGeom>
        </p:spPr>
        <p:txBody>
          <a:bodyPr wrap="square">
            <a:spAutoFit/>
          </a:bodyPr>
          <a:lstStyle/>
          <a:p>
            <a:r>
              <a:rPr lang="en-US" i="1" baseline="30000" dirty="0"/>
              <a:t>Data source: Special analyses, USRDS ESRD Database. Abbreviations: HD, hemodialysis;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PD, peritoneal dialysis; Others, other dialysis organizations.</a:t>
            </a:r>
          </a:p>
        </p:txBody>
      </p:sp>
    </p:spTree>
    <p:extLst>
      <p:ext uri="{BB962C8B-B14F-4D97-AF65-F5344CB8AC3E}">
        <p14:creationId xmlns:p14="http://schemas.microsoft.com/office/powerpoint/2010/main" val="1098506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a:t>
            </a:r>
            <a:r>
              <a:rPr lang="en-US" sz="2800" b="1" baseline="30000" dirty="0" smtClean="0"/>
              <a:t>10.3 </a:t>
            </a:r>
            <a:r>
              <a:rPr lang="en-US" sz="2800" b="1" baseline="30000" dirty="0"/>
              <a:t>Prevalence of home-based dialysis modality, by unit affiliation, </a:t>
            </a:r>
            <a:r>
              <a:rPr lang="en-US" sz="2800" b="1" baseline="30000" dirty="0" smtClean="0"/>
              <a:t>2011–2014</a:t>
            </a:r>
          </a:p>
          <a:p>
            <a:pPr algn="ctr"/>
            <a:r>
              <a:rPr lang="en-US" sz="2400" b="1" baseline="30000" dirty="0" smtClean="0"/>
              <a:t>(c) Male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pic>
        <p:nvPicPr>
          <p:cNvPr id="5122" name="Picture 2" descr="K:\Projects\USRDS\Analysis\ADR\2016\Chapter\ESRD\c10_Providers\Figures_Tables\Most_Current\300ppi Powerpoint\v2_c10_Providers_f3_c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0842"/>
            <a:ext cx="9144000" cy="46763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088" y="5880725"/>
            <a:ext cx="9144000" cy="461665"/>
          </a:xfrm>
          <a:prstGeom prst="rect">
            <a:avLst/>
          </a:prstGeom>
        </p:spPr>
        <p:txBody>
          <a:bodyPr wrap="square">
            <a:spAutoFit/>
          </a:bodyPr>
          <a:lstStyle/>
          <a:p>
            <a:r>
              <a:rPr lang="en-US" i="1" baseline="30000" dirty="0"/>
              <a:t>Data source: Special analyses, USRDS ESRD Database. Abbreviations: HD, hemodialysis;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PD, peritoneal dialysis; Others, other dialysis organizations.</a:t>
            </a:r>
          </a:p>
        </p:txBody>
      </p:sp>
    </p:spTree>
    <p:extLst>
      <p:ext uri="{BB962C8B-B14F-4D97-AF65-F5344CB8AC3E}">
        <p14:creationId xmlns:p14="http://schemas.microsoft.com/office/powerpoint/2010/main" val="1812469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a:t>
            </a:r>
            <a:r>
              <a:rPr lang="en-US" sz="2800" b="1" baseline="30000" dirty="0" smtClean="0"/>
              <a:t>10.3 </a:t>
            </a:r>
            <a:r>
              <a:rPr lang="en-US" sz="2800" b="1" baseline="30000" dirty="0"/>
              <a:t>Prevalence of home-based dialysis modality, by unit affiliation, </a:t>
            </a:r>
            <a:r>
              <a:rPr lang="en-US" sz="2800" b="1" baseline="30000" dirty="0" smtClean="0"/>
              <a:t>2011–2014</a:t>
            </a:r>
          </a:p>
          <a:p>
            <a:pPr algn="ctr"/>
            <a:r>
              <a:rPr lang="en-US" sz="2400" b="1" baseline="30000" dirty="0" smtClean="0"/>
              <a:t>(d) White 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pic>
        <p:nvPicPr>
          <p:cNvPr id="6146" name="Picture 2" descr="K:\Projects\USRDS\Analysis\ADR\2016\Chapter\ESRD\c10_Providers\Figures_Tables\Most_Current\300ppi Powerpoint\v2_c10_Providers_f3_d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5375"/>
            <a:ext cx="9144000" cy="4667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88" y="5880725"/>
            <a:ext cx="9144000" cy="461665"/>
          </a:xfrm>
          <a:prstGeom prst="rect">
            <a:avLst/>
          </a:prstGeom>
        </p:spPr>
        <p:txBody>
          <a:bodyPr wrap="square">
            <a:spAutoFit/>
          </a:bodyPr>
          <a:lstStyle/>
          <a:p>
            <a:r>
              <a:rPr lang="en-US" i="1" baseline="30000" dirty="0"/>
              <a:t>Data source: Special analyses, USRDS ESRD Database. Abbreviations: HD, hemodialysis;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PD, peritoneal dialysis; Others, other dialysis organizations.</a:t>
            </a:r>
          </a:p>
        </p:txBody>
      </p:sp>
    </p:spTree>
    <p:extLst>
      <p:ext uri="{BB962C8B-B14F-4D97-AF65-F5344CB8AC3E}">
        <p14:creationId xmlns:p14="http://schemas.microsoft.com/office/powerpoint/2010/main" val="250605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a:t>
            </a:r>
            <a:r>
              <a:rPr lang="en-US" sz="2800" b="1" baseline="30000" dirty="0" smtClean="0"/>
              <a:t>10.3 </a:t>
            </a:r>
            <a:r>
              <a:rPr lang="en-US" sz="2800" b="1" baseline="30000" dirty="0"/>
              <a:t>Prevalence of home-based dialysis modality, by unit affiliation, </a:t>
            </a:r>
            <a:r>
              <a:rPr lang="en-US" sz="2800" b="1" baseline="30000" dirty="0" smtClean="0"/>
              <a:t>2011–2014</a:t>
            </a:r>
          </a:p>
          <a:p>
            <a:pPr algn="ctr"/>
            <a:r>
              <a:rPr lang="en-US" sz="2400" b="1" baseline="30000" dirty="0" smtClean="0"/>
              <a:t>(e) </a:t>
            </a:r>
            <a:r>
              <a:rPr lang="en-US" sz="2400" b="1" baseline="30000" dirty="0"/>
              <a:t>African American </a:t>
            </a:r>
            <a:r>
              <a:rPr lang="en-US" sz="2400" b="1" baseline="30000" dirty="0" smtClean="0"/>
              <a:t>patients</a:t>
            </a:r>
            <a:endParaRPr lang="en-US" sz="24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pic>
        <p:nvPicPr>
          <p:cNvPr id="7170" name="Picture 2" descr="K:\Projects\USRDS\Analysis\ADR\2016\Chapter\ESRD\c10_Providers\Figures_Tables\Most_Current\300ppi Powerpoint\v2_c10_Providers_f3_e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6042"/>
            <a:ext cx="9144000" cy="46659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088" y="5880725"/>
            <a:ext cx="9144000" cy="461665"/>
          </a:xfrm>
          <a:prstGeom prst="rect">
            <a:avLst/>
          </a:prstGeom>
        </p:spPr>
        <p:txBody>
          <a:bodyPr wrap="square">
            <a:spAutoFit/>
          </a:bodyPr>
          <a:lstStyle/>
          <a:p>
            <a:r>
              <a:rPr lang="en-US" i="1" baseline="30000" dirty="0"/>
              <a:t>Data source: Special analyses, USRDS ESRD Database. Abbreviations: HD, hemodialysis;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PD, peritoneal dialysis; Others, other dialysis organizations.</a:t>
            </a:r>
          </a:p>
        </p:txBody>
      </p:sp>
    </p:spTree>
    <p:extLst>
      <p:ext uri="{BB962C8B-B14F-4D97-AF65-F5344CB8AC3E}">
        <p14:creationId xmlns:p14="http://schemas.microsoft.com/office/powerpoint/2010/main" val="2573977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a:t>
            </a:r>
            <a:r>
              <a:rPr lang="en-US" sz="2800" b="1" baseline="30000" dirty="0" smtClean="0"/>
              <a:t>10.3 </a:t>
            </a:r>
            <a:r>
              <a:rPr lang="en-US" sz="2800" b="1" baseline="30000" dirty="0"/>
              <a:t>Prevalence of home-based dialysis modality, by unit affiliation, </a:t>
            </a:r>
            <a:r>
              <a:rPr lang="en-US" sz="2800" b="1" baseline="30000" dirty="0" smtClean="0"/>
              <a:t>2011–2014</a:t>
            </a:r>
          </a:p>
          <a:p>
            <a:pPr algn="ctr"/>
            <a:r>
              <a:rPr lang="en-US" sz="2400" b="1" baseline="30000" dirty="0"/>
              <a:t>(f) Asian patients</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10</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pic>
        <p:nvPicPr>
          <p:cNvPr id="8194" name="Picture 2" descr="K:\Projects\USRDS\Analysis\ADR\2016\Chapter\ESRD\c10_Providers\Figures_Tables\Most_Current\300ppi Powerpoint\v2_c10_Providers_f3_f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3790"/>
            <a:ext cx="9144000" cy="46704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88" y="5880725"/>
            <a:ext cx="9144000" cy="461665"/>
          </a:xfrm>
          <a:prstGeom prst="rect">
            <a:avLst/>
          </a:prstGeom>
        </p:spPr>
        <p:txBody>
          <a:bodyPr wrap="square">
            <a:spAutoFit/>
          </a:bodyPr>
          <a:lstStyle/>
          <a:p>
            <a:r>
              <a:rPr lang="en-US" i="1" baseline="30000" dirty="0"/>
              <a:t>Data source: Special analyses, USRDS ESRD Database. Abbreviations: HD, hemodialysis; </a:t>
            </a:r>
            <a:r>
              <a:rPr lang="en-US" i="1" baseline="30000" dirty="0" err="1"/>
              <a:t>Hosp</a:t>
            </a:r>
            <a:r>
              <a:rPr lang="en-US" i="1" baseline="30000" dirty="0"/>
              <a:t>-based, hospital-based dialysis centers; </a:t>
            </a:r>
            <a:r>
              <a:rPr lang="en-US" i="1" baseline="30000" dirty="0" err="1"/>
              <a:t>Indep</a:t>
            </a:r>
            <a:r>
              <a:rPr lang="en-US" i="1" baseline="30000" dirty="0"/>
              <a:t>, independent dialysis providers; LDO, large dialysis organizations; PD, peritoneal dialysis; Others, other dialysis organizations.</a:t>
            </a:r>
          </a:p>
        </p:txBody>
      </p:sp>
    </p:spTree>
    <p:extLst>
      <p:ext uri="{BB962C8B-B14F-4D97-AF65-F5344CB8AC3E}">
        <p14:creationId xmlns:p14="http://schemas.microsoft.com/office/powerpoint/2010/main" val="2170570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1281</TotalTime>
  <Words>3324</Words>
  <Application>Microsoft Office PowerPoint</Application>
  <PresentationFormat>On-screen Show (4:3)</PresentationFormat>
  <Paragraphs>190</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ADR_PPT_Template_CKD</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Lan Tong</cp:lastModifiedBy>
  <cp:revision>148</cp:revision>
  <dcterms:created xsi:type="dcterms:W3CDTF">2014-11-10T19:37:45Z</dcterms:created>
  <dcterms:modified xsi:type="dcterms:W3CDTF">2016-11-11T17:42:58Z</dcterms:modified>
</cp:coreProperties>
</file>