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6E62"/>
    <a:srgbClr val="367CA8"/>
    <a:srgbClr val="0E5480"/>
    <a:srgbClr val="002966"/>
    <a:srgbClr val="48070E"/>
    <a:srgbClr val="7A2F36"/>
    <a:srgbClr val="AC61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90" d="100"/>
          <a:sy n="90" d="100"/>
        </p:scale>
        <p:origin x="-15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8" d="100"/>
          <a:sy n="78" d="100"/>
        </p:scale>
        <p:origin x="-195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06686-F82D-4753-94CB-70FF72A4246B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8B029-9C19-4863-A099-C3EB469D9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12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62516-1E61-479A-8F13-75B68A779684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DF32A-2C87-427B-8169-B6092B336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990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311" y="620237"/>
            <a:ext cx="3149378" cy="1056163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914400" y="3427274"/>
            <a:ext cx="7315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Candara" panose="020E0502030303020204" pitchFamily="34" charset="0"/>
              </a:rPr>
              <a:t>Chapter 12: Medicare Part D Prescription Drug Coverage in Patients With ESRD</a:t>
            </a:r>
            <a:endParaRPr lang="en-US" sz="3600" b="1" dirty="0">
              <a:latin typeface="Candara" panose="020E0502030303020204" pitchFamily="34" charset="0"/>
            </a:endParaRPr>
          </a:p>
        </p:txBody>
      </p:sp>
      <p:sp>
        <p:nvSpPr>
          <p:cNvPr id="2" name="TextBox 1"/>
          <p:cNvSpPr txBox="1"/>
          <p:nvPr userDrawn="1"/>
        </p:nvSpPr>
        <p:spPr>
          <a:xfrm>
            <a:off x="714374" y="21336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1C6E62"/>
                </a:solidFill>
                <a:latin typeface="Constantia" panose="02030602050306030303" pitchFamily="18" charset="0"/>
              </a:rPr>
              <a:t>2016 </a:t>
            </a:r>
            <a:r>
              <a:rPr lang="en-US" sz="2400" b="1" cap="small" baseline="0" dirty="0" smtClean="0">
                <a:solidFill>
                  <a:srgbClr val="1C6E62"/>
                </a:solidFill>
                <a:latin typeface="Constantia" panose="02030602050306030303" pitchFamily="18" charset="0"/>
              </a:rPr>
              <a:t>Annual Data Report</a:t>
            </a:r>
          </a:p>
          <a:p>
            <a:pPr algn="ctr"/>
            <a:r>
              <a:rPr lang="en-US" sz="2400" b="1" cap="small" baseline="0" dirty="0" smtClean="0">
                <a:solidFill>
                  <a:srgbClr val="1C6E62"/>
                </a:solidFill>
                <a:latin typeface="Constantia" panose="02030602050306030303" pitchFamily="18" charset="0"/>
              </a:rPr>
              <a:t>Volume 2: End-Stage Renal Disease</a:t>
            </a:r>
            <a:endParaRPr lang="en-US" sz="2400" b="1" cap="small" baseline="0" dirty="0">
              <a:solidFill>
                <a:srgbClr val="1C6E62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83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276600" y="6477000"/>
            <a:ext cx="2590800" cy="304800"/>
          </a:xfrm>
        </p:spPr>
        <p:txBody>
          <a:bodyPr/>
          <a:lstStyle/>
          <a:p>
            <a:r>
              <a:rPr lang="en-US" smtClean="0"/>
              <a:t>2016 Annual Data Report, Vol 2, ESRD, Ch 1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60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276600" y="6477000"/>
            <a:ext cx="2590800" cy="304800"/>
          </a:xfrm>
        </p:spPr>
        <p:txBody>
          <a:bodyPr/>
          <a:lstStyle/>
          <a:p>
            <a:r>
              <a:rPr lang="en-US" smtClean="0"/>
              <a:t>2016 Annual Data Report, Vol 2, ESRD, Ch 1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587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276600" y="6477000"/>
            <a:ext cx="2590800" cy="304800"/>
          </a:xfrm>
        </p:spPr>
        <p:txBody>
          <a:bodyPr/>
          <a:lstStyle/>
          <a:p>
            <a:r>
              <a:rPr lang="en-US" smtClean="0"/>
              <a:t>2016 Annual Data Report, Vol 2, ESRD, Ch 1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2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276600" y="6477000"/>
            <a:ext cx="2590800" cy="304800"/>
          </a:xfrm>
        </p:spPr>
        <p:txBody>
          <a:bodyPr/>
          <a:lstStyle/>
          <a:p>
            <a:r>
              <a:rPr lang="en-US" smtClean="0"/>
              <a:t>2016 Annual Data Report, Vol 2, ESRD, Ch 1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866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696200" y="6507480"/>
            <a:ext cx="914400" cy="274320"/>
          </a:xfrm>
        </p:spPr>
        <p:txBody>
          <a:bodyPr/>
          <a:lstStyle>
            <a:lvl1pPr>
              <a:defRPr b="1"/>
            </a:lvl1pPr>
          </a:lstStyle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219200"/>
            <a:ext cx="8305800" cy="419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638800"/>
            <a:ext cx="83058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276600" y="6477000"/>
            <a:ext cx="2590800" cy="304800"/>
          </a:xfrm>
        </p:spPr>
        <p:txBody>
          <a:bodyPr/>
          <a:lstStyle/>
          <a:p>
            <a:r>
              <a:rPr lang="en-US" smtClean="0"/>
              <a:t>2016 Annual Data Report, Vol 2, ESRD, Ch 1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148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0" y="6410325"/>
            <a:ext cx="9144000" cy="457200"/>
          </a:xfrm>
          <a:prstGeom prst="rect">
            <a:avLst/>
          </a:prstGeom>
          <a:solidFill>
            <a:srgbClr val="1C6E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40208" y="6477000"/>
            <a:ext cx="2438400" cy="304800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2016 Annual Data Report, Vol 2, ESRD, Ch 1 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6200" y="6477000"/>
            <a:ext cx="914400" cy="274320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97"/>
          <a:stretch/>
        </p:blipFill>
        <p:spPr>
          <a:xfrm>
            <a:off x="0" y="6409944"/>
            <a:ext cx="1316207" cy="457200"/>
          </a:xfrm>
          <a:prstGeom prst="rect">
            <a:avLst/>
          </a:prstGeom>
          <a:effectLst>
            <a:outerShdw blurRad="50800" dist="38100" dir="16200000" algn="ctr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67375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64" r:id="rId3"/>
    <p:sldLayoutId id="2147483661" r:id="rId4"/>
    <p:sldLayoutId id="2147483662" r:id="rId5"/>
    <p:sldLayoutId id="2147483663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961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313549"/>
            <a:ext cx="74676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 </a:t>
            </a:r>
            <a:r>
              <a:rPr lang="en-US" sz="2800" b="1" baseline="30000" dirty="0"/>
              <a:t>Table 12.3  Medicare Part D enrollees (%) with the Low-income Subsidy, by age &amp; race, 2014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12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447800" y="5754469"/>
            <a:ext cx="5562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2014 Medicare data, point prevalent Medicare enrollees alive on January 1, 2014. Abbreviations: ESRD, end-stage renal disease; LIS, Low-income Subsidy; Part D, Medicare Part D prescription drug </a:t>
            </a:r>
            <a:r>
              <a:rPr lang="en-US" i="1" baseline="30000" dirty="0" smtClean="0"/>
              <a:t>coverage</a:t>
            </a:r>
            <a:r>
              <a:rPr lang="en-US" i="1" baseline="30000" dirty="0"/>
              <a:t>.</a:t>
            </a:r>
            <a:endParaRPr lang="en-US" i="1" baseline="30000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536785"/>
              </p:ext>
            </p:extLst>
          </p:nvPr>
        </p:nvGraphicFramePr>
        <p:xfrm>
          <a:off x="1447800" y="1066800"/>
          <a:ext cx="5852534" cy="4565286"/>
        </p:xfrm>
        <a:graphic>
          <a:graphicData uri="http://schemas.openxmlformats.org/drawingml/2006/table">
            <a:tbl>
              <a:tblPr firstRow="1" firstCol="1" bandRow="1"/>
              <a:tblGrid>
                <a:gridCol w="674674"/>
                <a:gridCol w="700376"/>
                <a:gridCol w="394365"/>
                <a:gridCol w="725006"/>
                <a:gridCol w="394365"/>
                <a:gridCol w="725006"/>
                <a:gridCol w="394365"/>
                <a:gridCol w="725006"/>
                <a:gridCol w="394365"/>
                <a:gridCol w="725006"/>
              </a:tblGrid>
              <a:tr h="327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General Medicare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643" marR="156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643" marR="156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 ESRD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643" marR="156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643" marR="156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Hemodialysis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643" marR="156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643" marR="156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Peritoneal dialysis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643" marR="156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643" marR="156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Transplant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643" marR="156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3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58258" marR="3883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8" marR="582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58258" marR="3883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8" marR="582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58258" marR="3883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8" marR="582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58258" marR="3883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8" marR="582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58258" marR="3883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83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All ages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24.7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54.4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58.8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48.1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46.4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3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20-44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88.2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88.1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91.6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88.3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82.3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3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51.7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70.3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76.1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64.4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57.1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3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14.7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39.7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48.6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24.7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21.3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3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75+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19.0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34.1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37.5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17.5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18.0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5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Black/African American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83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All ages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57.9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74.4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76.3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71.2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64.9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3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20-44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92.8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92.3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94.3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90.3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85.9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3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74.5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80.4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82.8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74.6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69.2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3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42.2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59.5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63.7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40.6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40.3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3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75+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49.7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59.5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61.2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36.1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39.1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3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83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All ages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68.7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73.2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57.1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58.8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3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20-44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89.8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87.0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89.5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83.7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83.1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3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73.5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78.3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58.9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66.0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3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55.5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58.3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65.2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40.6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45.3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3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75+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66.9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70.7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54.0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41.2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3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Other race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83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All ages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78.6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85.3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78.8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62.2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3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20-44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88.5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91.2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95.9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96.5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76.4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3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56.3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83.2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89.0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82.8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67.9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3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67.9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77.2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54.0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48.8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3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75+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66.5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75.0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37.5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8258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40.4</a:t>
                      </a:r>
                    </a:p>
                  </a:txBody>
                  <a:tcPr marL="0" marR="31070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43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13549"/>
            <a:ext cx="9144000" cy="3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 </a:t>
            </a:r>
            <a:r>
              <a:rPr lang="en-US" sz="2800" b="1" baseline="30000" dirty="0"/>
              <a:t>Table 12.4 Total estimated Medicare Part D spending for enrollees, in billions, 2011-2014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12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43000" y="4724400"/>
            <a:ext cx="6705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2011-2014 Medicare data, period prevalent Medicare enrollees alive on January 1, excluding those in Medicare Advantage Part D plans and Medicare secondary payer, using as-treated model (see ESRD Methods chapter for analytical methods). Part D spending represents the sum of the Medicare covered amount and the Low- income Subsidy amount.</a:t>
            </a:r>
            <a:endParaRPr lang="en-US" i="1" baseline="30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6970986"/>
              </p:ext>
            </p:extLst>
          </p:nvPr>
        </p:nvGraphicFramePr>
        <p:xfrm>
          <a:off x="1066800" y="1371600"/>
          <a:ext cx="6691314" cy="2302098"/>
        </p:xfrm>
        <a:graphic>
          <a:graphicData uri="http://schemas.openxmlformats.org/drawingml/2006/table">
            <a:tbl>
              <a:tblPr firstRow="1" firstCol="1" bandRow="1"/>
              <a:tblGrid>
                <a:gridCol w="595869"/>
                <a:gridCol w="1219089"/>
                <a:gridCol w="1219089"/>
                <a:gridCol w="1219089"/>
                <a:gridCol w="1219089"/>
                <a:gridCol w="1219089"/>
              </a:tblGrid>
              <a:tr h="7094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General Medicare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 ESRD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Hemodialysis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Peritoneal dialysis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Transplant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1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45.96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1.64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1.29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0.09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0.21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981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40.08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2.00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1.59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0.12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0.23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81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52.08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2.27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1.79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0.14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0.27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81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58.07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2.71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2.10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0.17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0.35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43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313549"/>
            <a:ext cx="7543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baseline="30000" dirty="0" smtClean="0"/>
              <a:t>Figure </a:t>
            </a:r>
            <a:r>
              <a:rPr lang="en-US" sz="2800" b="1" baseline="30000" dirty="0"/>
              <a:t>12.5 Per person per year Medicare Part D spending &amp; out-of-pocket costs for enrollees, </a:t>
            </a:r>
            <a:r>
              <a:rPr lang="en-US" sz="2800" b="1" baseline="30000" dirty="0" smtClean="0"/>
              <a:t>2014</a:t>
            </a:r>
          </a:p>
          <a:p>
            <a:pPr algn="ctr"/>
            <a:r>
              <a:rPr lang="en-US" sz="2800" b="1" baseline="30000" dirty="0"/>
              <a:t>(a) </a:t>
            </a:r>
            <a:r>
              <a:rPr lang="en-US" sz="2800" b="1" baseline="30000" dirty="0" smtClean="0"/>
              <a:t>All </a:t>
            </a:r>
            <a:r>
              <a:rPr lang="en-US" sz="2800" b="1" baseline="30000" dirty="0"/>
              <a:t>Part D enrollees</a:t>
            </a:r>
            <a:endParaRPr lang="en-US" sz="2800" b="1" baseline="30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12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43000" y="5486399"/>
            <a:ext cx="64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2014 Medicare data, period prevalent Medicare enrollees alive on January 1, 2014, excluding those in Medicare Advantage Part D plans and Medicare secondary payer, using as-treated model (see ESRD Methods chapter for analytical methods). Part D spending represents the sum of the Medicare covered amount and the Low- income Subsidy amount</a:t>
            </a:r>
            <a:r>
              <a:rPr lang="en-US" i="1" baseline="30000" dirty="0" smtClean="0"/>
              <a:t>.</a:t>
            </a:r>
            <a:endParaRPr lang="en-US" i="1" baseline="30000" dirty="0">
              <a:solidFill>
                <a:srgbClr val="FF0000"/>
              </a:solidFill>
            </a:endParaRPr>
          </a:p>
        </p:txBody>
      </p:sp>
      <p:pic>
        <p:nvPicPr>
          <p:cNvPr id="7170" name="Picture 2" descr="\\files.kecc.sph.umich.edu\kecc\Projects\USRDS\Analysis\ADR\2016\Chapter\ESRD\c12_PrescDrug\Figures_Tables\Most_Current\300ppi Powerpoint\v2_c12_PrescDrug_f5_a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63" y="1111250"/>
            <a:ext cx="6307137" cy="4102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43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313549"/>
            <a:ext cx="7543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baseline="30000" dirty="0"/>
              <a:t>Figure 12.5 Per person per year Medicare Part D spending &amp; out-of-pocket costs for enrollees, </a:t>
            </a:r>
            <a:r>
              <a:rPr lang="en-US" sz="2800" b="1" baseline="30000" dirty="0" smtClean="0"/>
              <a:t>2014</a:t>
            </a:r>
          </a:p>
          <a:p>
            <a:pPr algn="ctr"/>
            <a:r>
              <a:rPr lang="en-US" sz="2800" b="1" baseline="30000" dirty="0"/>
              <a:t>(b) </a:t>
            </a:r>
            <a:r>
              <a:rPr lang="en-US" sz="2800" b="1" baseline="30000" dirty="0" smtClean="0"/>
              <a:t>Part </a:t>
            </a:r>
            <a:r>
              <a:rPr lang="en-US" sz="2800" b="1" baseline="30000" dirty="0"/>
              <a:t>D enrollees by Low-income Subsidy status</a:t>
            </a:r>
            <a:endParaRPr lang="en-US" sz="2800" b="1" baseline="30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12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219200" y="5486400"/>
            <a:ext cx="6781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2014 Medicare data, period prevalent Medicare enrollees alive on January 1, 2014, excluding those in Medicare Advantage Part D plans and Medicare secondary payer, using as-treated model (see ESRD Methods chapter for analytical methods). Part D spending represents the sum of the Medicare covered amount and the Low- income Subsidy amount</a:t>
            </a:r>
            <a:r>
              <a:rPr lang="en-US" i="1" baseline="30000" dirty="0" smtClean="0"/>
              <a:t>.</a:t>
            </a:r>
            <a:endParaRPr lang="en-US" i="1" baseline="30000" dirty="0">
              <a:solidFill>
                <a:srgbClr val="FF0000"/>
              </a:solidFill>
            </a:endParaRPr>
          </a:p>
        </p:txBody>
      </p:sp>
      <p:pic>
        <p:nvPicPr>
          <p:cNvPr id="8194" name="Picture 2" descr="\\files.kecc.sph.umich.edu\kecc\Projects\USRDS\Analysis\ADR\2016\Chapter\ESRD\c12_PrescDrug\Figures_Tables\Most_Current\300ppi Powerpoint\v2_c12_PrescDrug_f5_b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52575"/>
            <a:ext cx="6858000" cy="3752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43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313549"/>
            <a:ext cx="77724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 </a:t>
            </a:r>
            <a:r>
              <a:rPr lang="en-US" sz="2800" b="1" baseline="30000" dirty="0"/>
              <a:t>Table 12.5 Per person per year Part D spending ($) for enrollees, by Low-income Subsidy status, 2014 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12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8465" y="5391835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2014 Medicare data, period prevalent Medicare enrollees alive on January 1, 2014, excluding those in Medicare Advantage Part D plans and Medicare secondary payer, using as-treated model (see ESRD Methods chapter for analytical methods). Part D spending represents the sum of the Medicare covered amount and the Low- income Subsidy amount. </a:t>
            </a:r>
            <a:endParaRPr lang="en-US" i="1" baseline="30000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385897"/>
              </p:ext>
            </p:extLst>
          </p:nvPr>
        </p:nvGraphicFramePr>
        <p:xfrm>
          <a:off x="457198" y="1447800"/>
          <a:ext cx="8229604" cy="3510153"/>
        </p:xfrm>
        <a:graphic>
          <a:graphicData uri="http://schemas.openxmlformats.org/drawingml/2006/table">
            <a:tbl>
              <a:tblPr firstRow="1" firstCol="1" bandRow="1"/>
              <a:tblGrid>
                <a:gridCol w="1034415"/>
                <a:gridCol w="647510"/>
                <a:gridCol w="527495"/>
                <a:gridCol w="324612"/>
                <a:gridCol w="646367"/>
                <a:gridCol w="528638"/>
                <a:gridCol w="324612"/>
                <a:gridCol w="646367"/>
                <a:gridCol w="532638"/>
                <a:gridCol w="324612"/>
                <a:gridCol w="646367"/>
                <a:gridCol w="535496"/>
                <a:gridCol w="324612"/>
                <a:gridCol w="646367"/>
                <a:gridCol w="539496"/>
              </a:tblGrid>
              <a:tr h="3246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1722" marR="6172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General Medicare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22" marR="6172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22" marR="6172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 ESRD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22" marR="6172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22" marR="6172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Hemodialysis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22" marR="6172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22" marR="6172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Peritoneal dialysis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22" marR="6172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22" marR="6172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Transplant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22" marR="6172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05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61722" marR="6172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Part D</a:t>
                      </a:r>
                      <a:b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with</a:t>
                      </a:r>
                      <a:b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LIS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Part D without LIS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Part D</a:t>
                      </a:r>
                      <a:b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with</a:t>
                      </a:r>
                      <a:b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LIS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Part D without LIS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Part D</a:t>
                      </a:r>
                      <a:b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with</a:t>
                      </a:r>
                      <a:b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LIS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Part D without LIS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Part D</a:t>
                      </a:r>
                      <a:b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with</a:t>
                      </a:r>
                      <a:b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LIS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Part D without LIS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Part D</a:t>
                      </a:r>
                      <a:b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with</a:t>
                      </a:r>
                      <a:b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LIS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Part D without LIS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3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Age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574" marR="165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830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574" marR="165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5,265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1,437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10,826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3,286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11,323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3,358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11,287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3,402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8,655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3,080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30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20-44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574" marR="165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5,341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2,104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11,386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2,640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12,908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3,464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11,564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2,780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6,902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1,551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30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45-64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574" marR="165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6,861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2,163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11,783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3,859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12,310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4,075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11,595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3,727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9,529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3,272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30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65-74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574" marR="165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4,457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1,371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9,728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3,474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9,957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3,560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9,434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3,577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9,016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3,274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30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75+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574" marR="165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4,026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1,331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7,826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2,643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8,075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2,653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7,021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2,877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6,905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2,632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3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Sex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574" marR="1657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830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Male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574" marR="165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5,283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1,542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10,925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3,349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11,411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3,361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11,608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3,420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8,853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3,291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30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Female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574" marR="165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5,253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1,358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10,718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3,190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11,228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3,354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10,987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3,373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8,394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2,753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3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Race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574" marR="165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830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White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574" marR="165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5,461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1,436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10,510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3,318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11,056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3,405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11,416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3,487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8,499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3,084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01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Black/African American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574" marR="165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5,133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1,512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11,325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3,167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11,745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3,204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10,875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2,914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8,884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3,105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30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Asian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574" marR="165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4,523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1,220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11,105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3,369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11,523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3,537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12,539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3,523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9,086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2,996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30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Other race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574" marR="165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4,617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1,365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7,956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3,319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7,713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3,764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10,034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3,699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 8,381 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2,765</a:t>
                      </a:r>
                    </a:p>
                  </a:txBody>
                  <a:tcPr marL="8001" marR="80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43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313549"/>
            <a:ext cx="73914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 </a:t>
            </a:r>
            <a:r>
              <a:rPr lang="en-US" sz="2800" b="1" baseline="30000" dirty="0"/>
              <a:t>Table 12.6 Top 15 drug classes received by Part D-enrolled dialysis patients, by percent of patients, 2014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12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676400" y="5715001"/>
            <a:ext cx="6172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Medicare Part D claims. Dialysis patients with Medicare Part D stand-alone prescription drug plans in the Medicare 5% sample. </a:t>
            </a:r>
            <a:endParaRPr lang="en-US" i="1" baseline="30000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1196538"/>
              </p:ext>
            </p:extLst>
          </p:nvPr>
        </p:nvGraphicFramePr>
        <p:xfrm>
          <a:off x="1600200" y="990600"/>
          <a:ext cx="5943600" cy="4523105"/>
        </p:xfrm>
        <a:graphic>
          <a:graphicData uri="http://schemas.openxmlformats.org/drawingml/2006/table">
            <a:tbl>
              <a:tblPr firstRow="1" firstCol="1" bandRow="1"/>
              <a:tblGrid>
                <a:gridCol w="1257300"/>
                <a:gridCol w="2714625"/>
                <a:gridCol w="1971675"/>
              </a:tblGrid>
              <a:tr h="2743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Rank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Drug class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Percent of patients 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Phosphate-binding Agents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72%</a:t>
                      </a:r>
                    </a:p>
                  </a:txBody>
                  <a:tcPr marL="73025" marR="8229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β-Adrenergic Blocking Agents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66%</a:t>
                      </a:r>
                    </a:p>
                  </a:txBody>
                  <a:tcPr marL="73025" marR="822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Opiate Agonists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54%</a:t>
                      </a:r>
                    </a:p>
                  </a:txBody>
                  <a:tcPr marL="73025" marR="822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HMG-CoA Reductase Inhibitors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47%</a:t>
                      </a:r>
                    </a:p>
                  </a:txBody>
                  <a:tcPr marL="73025" marR="822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Dihydropyridines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46%</a:t>
                      </a:r>
                    </a:p>
                  </a:txBody>
                  <a:tcPr marL="73025" marR="822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Proton-pump Inhibitors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42%</a:t>
                      </a:r>
                    </a:p>
                  </a:txBody>
                  <a:tcPr marL="73025" marR="822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Insulins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32%</a:t>
                      </a:r>
                    </a:p>
                  </a:txBody>
                  <a:tcPr marL="73025" marR="822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Cinacalcet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30%</a:t>
                      </a:r>
                    </a:p>
                  </a:txBody>
                  <a:tcPr marL="73025" marR="822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Antidepressants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30%</a:t>
                      </a:r>
                    </a:p>
                  </a:txBody>
                  <a:tcPr marL="73025" marR="822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Anticonvulsants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27%</a:t>
                      </a:r>
                    </a:p>
                  </a:txBody>
                  <a:tcPr marL="73025" marR="822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Angiotensin-Converting Enzyme Inhibitors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27%</a:t>
                      </a:r>
                    </a:p>
                  </a:txBody>
                  <a:tcPr marL="73025" marR="822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Direct Vasodilators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24%</a:t>
                      </a:r>
                    </a:p>
                  </a:txBody>
                  <a:tcPr marL="73025" marR="822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Quinolones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22%</a:t>
                      </a:r>
                    </a:p>
                  </a:txBody>
                  <a:tcPr marL="73025" marR="822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Central α-Agonists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19%</a:t>
                      </a:r>
                    </a:p>
                  </a:txBody>
                  <a:tcPr marL="73025" marR="822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Platelet-aggregation Inhibitors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18%</a:t>
                      </a:r>
                    </a:p>
                  </a:txBody>
                  <a:tcPr marL="73025" marR="8229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43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600" y="313549"/>
            <a:ext cx="73152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 Table </a:t>
            </a:r>
            <a:r>
              <a:rPr lang="en-US" sz="2800" b="1" baseline="30000" dirty="0" smtClean="0"/>
              <a:t>12.7 </a:t>
            </a:r>
            <a:r>
              <a:rPr lang="en-US" sz="2800" b="1" baseline="30000" dirty="0"/>
              <a:t>Top 15 drug classes received by Part D-enrolled dialysis patients, by spending, 2014 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12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752600" y="5715001"/>
            <a:ext cx="5867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Medicare Part D claims. Dialysis patients with Medicare Part D stand-alone prescription drug plans in the Medicare 5% sample. Part D spending represents the sum of the Medicare covered amount and the Low- income Subsidy amount</a:t>
            </a:r>
            <a:r>
              <a:rPr lang="en-US" i="1" baseline="30000" dirty="0" smtClean="0"/>
              <a:t>.</a:t>
            </a:r>
            <a:endParaRPr lang="en-US" i="1" baseline="30000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736236"/>
              </p:ext>
            </p:extLst>
          </p:nvPr>
        </p:nvGraphicFramePr>
        <p:xfrm>
          <a:off x="1745528" y="1017612"/>
          <a:ext cx="5805343" cy="4535260"/>
        </p:xfrm>
        <a:graphic>
          <a:graphicData uri="http://schemas.openxmlformats.org/drawingml/2006/table">
            <a:tbl>
              <a:tblPr firstRow="1" firstCol="1" bandRow="1"/>
              <a:tblGrid>
                <a:gridCol w="945825"/>
                <a:gridCol w="2038573"/>
                <a:gridCol w="1707994"/>
                <a:gridCol w="1112951"/>
              </a:tblGrid>
              <a:tr h="5577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Rank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37" marR="661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Drug class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37" marR="661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Medicare Part D spending ($ in millions)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37" marR="661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Percent of total Medicare Part D spending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37" marR="6613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5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0" marR="7042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Phosphate-binding Agents</a:t>
                      </a:r>
                    </a:p>
                  </a:txBody>
                  <a:tcPr marL="66137" marR="6613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$840.53</a:t>
                      </a:r>
                    </a:p>
                  </a:txBody>
                  <a:tcPr marL="70423" marR="66994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37.0%</a:t>
                      </a:r>
                    </a:p>
                  </a:txBody>
                  <a:tcPr marL="66137" marR="6613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45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0" marR="704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Cinacalcet</a:t>
                      </a:r>
                    </a:p>
                  </a:txBody>
                  <a:tcPr marL="66137" marR="6613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$479.86 </a:t>
                      </a:r>
                    </a:p>
                  </a:txBody>
                  <a:tcPr marL="70423" marR="66994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21.1%</a:t>
                      </a:r>
                    </a:p>
                  </a:txBody>
                  <a:tcPr marL="66137" marR="6613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5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0" marR="704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Insulins</a:t>
                      </a:r>
                    </a:p>
                  </a:txBody>
                  <a:tcPr marL="66137" marR="6613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$160.58</a:t>
                      </a:r>
                    </a:p>
                  </a:txBody>
                  <a:tcPr marL="70423" marR="66994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7.1%</a:t>
                      </a:r>
                    </a:p>
                  </a:txBody>
                  <a:tcPr marL="66137" marR="6613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5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0" marR="704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HIV Antiretrovirals</a:t>
                      </a:r>
                    </a:p>
                  </a:txBody>
                  <a:tcPr marL="66137" marR="6613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$72.73</a:t>
                      </a:r>
                    </a:p>
                  </a:txBody>
                  <a:tcPr marL="70423" marR="66994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3.2%</a:t>
                      </a:r>
                    </a:p>
                  </a:txBody>
                  <a:tcPr marL="66137" marR="6613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5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0" marR="704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Nucleosides and Nucleotides</a:t>
                      </a:r>
                    </a:p>
                  </a:txBody>
                  <a:tcPr marL="66137" marR="6613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$60.02</a:t>
                      </a:r>
                    </a:p>
                  </a:txBody>
                  <a:tcPr marL="70423" marR="66994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2.6%</a:t>
                      </a:r>
                    </a:p>
                  </a:txBody>
                  <a:tcPr marL="66137" marR="6613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5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0" marR="704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Antineoplastic Agents</a:t>
                      </a:r>
                    </a:p>
                  </a:txBody>
                  <a:tcPr marL="66137" marR="6613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$52.79</a:t>
                      </a:r>
                    </a:p>
                  </a:txBody>
                  <a:tcPr marL="70423" marR="66994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2.3%</a:t>
                      </a:r>
                    </a:p>
                  </a:txBody>
                  <a:tcPr marL="66137" marR="6613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5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0" marR="704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Proton-pump Inhibitors</a:t>
                      </a:r>
                    </a:p>
                  </a:txBody>
                  <a:tcPr marL="66137" marR="6613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$41.02</a:t>
                      </a:r>
                    </a:p>
                  </a:txBody>
                  <a:tcPr marL="70423" marR="66994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1.8%</a:t>
                      </a:r>
                    </a:p>
                  </a:txBody>
                  <a:tcPr marL="66137" marR="6613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5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0" marR="704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HCV antivirals</a:t>
                      </a:r>
                    </a:p>
                  </a:txBody>
                  <a:tcPr marL="66137" marR="6613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$37.50</a:t>
                      </a:r>
                    </a:p>
                  </a:txBody>
                  <a:tcPr marL="70423" marR="66994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1.7%</a:t>
                      </a:r>
                    </a:p>
                  </a:txBody>
                  <a:tcPr marL="66137" marR="6613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5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0" marR="704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Opiate Agonists</a:t>
                      </a:r>
                    </a:p>
                  </a:txBody>
                  <a:tcPr marL="66137" marR="6613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$30.54</a:t>
                      </a:r>
                    </a:p>
                  </a:txBody>
                  <a:tcPr marL="70423" marR="66994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1.3%</a:t>
                      </a:r>
                    </a:p>
                  </a:txBody>
                  <a:tcPr marL="66137" marR="6613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5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0" marR="704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Vasodilating Agents</a:t>
                      </a:r>
                    </a:p>
                  </a:txBody>
                  <a:tcPr marL="66137" marR="6613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$24.95</a:t>
                      </a:r>
                    </a:p>
                  </a:txBody>
                  <a:tcPr marL="70423" marR="66994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1.1%</a:t>
                      </a:r>
                    </a:p>
                  </a:txBody>
                  <a:tcPr marL="66137" marR="6613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5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0" marR="704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Vasodilating Agents</a:t>
                      </a:r>
                    </a:p>
                  </a:txBody>
                  <a:tcPr marL="66137" marR="6613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$22.57</a:t>
                      </a:r>
                    </a:p>
                  </a:txBody>
                  <a:tcPr marL="70423" marR="66994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1.0%</a:t>
                      </a:r>
                    </a:p>
                  </a:txBody>
                  <a:tcPr marL="66137" marR="6613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5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0" marR="704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Anticonvulsants</a:t>
                      </a:r>
                    </a:p>
                  </a:txBody>
                  <a:tcPr marL="66137" marR="6613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$21.25</a:t>
                      </a:r>
                    </a:p>
                  </a:txBody>
                  <a:tcPr marL="70423" marR="66994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0.9%</a:t>
                      </a:r>
                    </a:p>
                  </a:txBody>
                  <a:tcPr marL="66137" marR="6613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5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0" marR="704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HMG-CoA Reductase Inhibitors</a:t>
                      </a:r>
                    </a:p>
                  </a:txBody>
                  <a:tcPr marL="66137" marR="6613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$21.10</a:t>
                      </a:r>
                    </a:p>
                  </a:txBody>
                  <a:tcPr marL="70423" marR="66994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0.9%</a:t>
                      </a:r>
                    </a:p>
                  </a:txBody>
                  <a:tcPr marL="66137" marR="6613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5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0" marR="704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Antipsychotics</a:t>
                      </a:r>
                    </a:p>
                  </a:txBody>
                  <a:tcPr marL="66137" marR="6613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$20.14</a:t>
                      </a:r>
                    </a:p>
                  </a:txBody>
                  <a:tcPr marL="70423" marR="66994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0.9%</a:t>
                      </a:r>
                    </a:p>
                  </a:txBody>
                  <a:tcPr marL="66137" marR="6613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5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0" marR="704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Corticosteroids</a:t>
                      </a:r>
                    </a:p>
                  </a:txBody>
                  <a:tcPr marL="66137" marR="6613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$20.09</a:t>
                      </a:r>
                    </a:p>
                  </a:txBody>
                  <a:tcPr marL="70423" marR="66994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0.9%</a:t>
                      </a:r>
                    </a:p>
                  </a:txBody>
                  <a:tcPr marL="66137" marR="6613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43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13549"/>
            <a:ext cx="9144000" cy="3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 </a:t>
            </a:r>
            <a:r>
              <a:rPr lang="en-US" sz="2800" b="1" baseline="30000" dirty="0"/>
              <a:t>Table 12.1  Medicare Part D parameters for defined standard benefit, 2009 &amp; 2014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12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219200" y="5486400"/>
            <a:ext cx="6934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a</a:t>
            </a:r>
            <a:r>
              <a:rPr lang="en-US" i="1" baseline="30000" dirty="0" smtClean="0"/>
              <a:t> The </a:t>
            </a:r>
            <a:r>
              <a:rPr lang="en-US" i="1" baseline="30000" dirty="0"/>
              <a:t>catastrophic coverage amount is the greater of 5% of medication cost or the values shown in the chart above. In 2014, beneficiaries were charged $2.55 for those generic or preferred multisource drugs with a retail price less than $51 and 5% for those with a retail price over $51. For brand name drugs, beneficiaries paid $6.35 for those drugs with a retail price less than $127 and 5% for those with a retail price over $127. Table adapted from http://www.q1medicare.com/PartD-The-2014-Medicare-Part-D-Outlook.php</a:t>
            </a:r>
            <a:r>
              <a:rPr lang="en-US" i="1" baseline="30000" dirty="0" smtClean="0"/>
              <a:t>.</a:t>
            </a:r>
            <a:endParaRPr lang="en-US" i="1" baseline="30000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294963"/>
              </p:ext>
            </p:extLst>
          </p:nvPr>
        </p:nvGraphicFramePr>
        <p:xfrm>
          <a:off x="1828800" y="609600"/>
          <a:ext cx="4687403" cy="4745366"/>
        </p:xfrm>
        <a:graphic>
          <a:graphicData uri="http://schemas.openxmlformats.org/drawingml/2006/table">
            <a:tbl>
              <a:tblPr firstRow="1" firstCol="1" bandRow="1"/>
              <a:tblGrid>
                <a:gridCol w="2572967"/>
                <a:gridCol w="1057218"/>
                <a:gridCol w="1057218"/>
              </a:tblGrid>
              <a:tr h="2135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800" dirty="0">
                        <a:effectLst/>
                        <a:latin typeface="Calibri"/>
                      </a:endParaRPr>
                    </a:p>
                  </a:txBody>
                  <a:tcPr marL="48351" marR="483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2009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2014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40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Deductible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1" marR="483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$295.00</a:t>
                      </a:r>
                    </a:p>
                  </a:txBody>
                  <a:tcPr marL="51485" marR="32234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$310.00</a:t>
                      </a:r>
                    </a:p>
                  </a:txBody>
                  <a:tcPr marL="51485" marR="32234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92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After the deductible is met, the beneficiary pays 25% of total prescription costs up to the initial coverage limit.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1" marR="483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340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Initial coverage limit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1" marR="483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$2,700.00</a:t>
                      </a:r>
                    </a:p>
                  </a:txBody>
                  <a:tcPr marL="51485" marR="32234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$2,850.00</a:t>
                      </a:r>
                    </a:p>
                  </a:txBody>
                  <a:tcPr marL="51485" marR="32234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406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The coverage gap (“donut hole”) begins at this point.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1" marR="483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1843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The beneficiary pays 100% of their prescription costs up to the out-of-pocket threshold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1" marR="483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340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Out-of-pocket threshold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1" marR="483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$4,350.00</a:t>
                      </a:r>
                    </a:p>
                  </a:txBody>
                  <a:tcPr marL="51485" marR="32234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$4,550.00</a:t>
                      </a:r>
                    </a:p>
                  </a:txBody>
                  <a:tcPr marL="51485" marR="32234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33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The total out-of-pocket costs including the “donut hole”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1" marR="483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86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Total covered Part D prescription out-of-pocket spending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1" marR="483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$6,153.75</a:t>
                      </a:r>
                    </a:p>
                  </a:txBody>
                  <a:tcPr marL="51485" marR="32234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$6,455.00</a:t>
                      </a:r>
                    </a:p>
                  </a:txBody>
                  <a:tcPr marL="51485" marR="32234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33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(including the coverage gap). Catastrophic coverage begins after this point.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1" marR="483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340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Catastrophic coverage benefit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1" marR="483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$2.40</a:t>
                      </a:r>
                    </a:p>
                  </a:txBody>
                  <a:tcPr marL="51485" marR="32234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aseline="3000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$2.55</a:t>
                      </a:r>
                    </a:p>
                  </a:txBody>
                  <a:tcPr marL="51485" marR="32234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3406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Generic/preferred multi-source drug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1" marR="483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$6.00</a:t>
                      </a:r>
                    </a:p>
                  </a:txBody>
                  <a:tcPr marL="51485" marR="3223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aseline="3000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$6.35</a:t>
                      </a:r>
                    </a:p>
                  </a:txBody>
                  <a:tcPr marL="51485" marR="3223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3625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Other drugs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1" marR="483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800">
                        <a:effectLst/>
                        <a:latin typeface="Calibri"/>
                      </a:endParaRPr>
                    </a:p>
                  </a:txBody>
                  <a:tcPr marL="51485" marR="32234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aseline="30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plus a 52.50% brand name medication discount</a:t>
                      </a:r>
                    </a:p>
                  </a:txBody>
                  <a:tcPr marL="51485" marR="32234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335">
                <a:tc>
                  <a:txBody>
                    <a:bodyPr/>
                    <a:lstStyle/>
                    <a:p>
                      <a:pPr marL="0" marR="0" indent="14033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2014 Example: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1" marR="483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$295.00</a:t>
                      </a:r>
                    </a:p>
                  </a:txBody>
                  <a:tcPr marL="51485" marR="32234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$310</a:t>
                      </a:r>
                    </a:p>
                  </a:txBody>
                  <a:tcPr marL="51485" marR="32234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3406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$310 (deductible)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1" marR="483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$601.25</a:t>
                      </a:r>
                    </a:p>
                  </a:txBody>
                  <a:tcPr marL="51485" marR="3223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$635.00</a:t>
                      </a:r>
                    </a:p>
                  </a:txBody>
                  <a:tcPr marL="51485" marR="3223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406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+(($$2850-$310)*25%)(initial coverage)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1" marR="483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$3,453.75</a:t>
                      </a:r>
                    </a:p>
                  </a:txBody>
                  <a:tcPr marL="51485" marR="3223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$3,605.00</a:t>
                      </a:r>
                    </a:p>
                  </a:txBody>
                  <a:tcPr marL="51485" marR="3223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406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+(($6455-$2850)*100%)(coverage gap)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1" marR="483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$4,350.00</a:t>
                      </a:r>
                    </a:p>
                  </a:txBody>
                  <a:tcPr marL="51485" marR="3223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$4,550.00</a:t>
                      </a:r>
                    </a:p>
                  </a:txBody>
                  <a:tcPr marL="51485" marR="3223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40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1" marR="483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$4,350.00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5" marR="3223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$4,550.00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85" marR="32234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33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(maximum out-of-pocket costs prior to catastrophic coverage, excluding plan premium)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1" marR="483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1" marR="483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351" marR="483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43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13549"/>
            <a:ext cx="9144000" cy="3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 </a:t>
            </a:r>
            <a:r>
              <a:rPr lang="en-US" sz="2800" b="1" baseline="30000" dirty="0"/>
              <a:t>Table 12.2  General Medicare &amp; ESRD patients enrolled in Part D (%)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12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447800" y="3962400"/>
            <a:ext cx="6324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2011-2014 Medicare data, point prevalent Medicare enrollees alive on January 1. Medicare data: general Medicare, 5% Medicare sample (ESRD, hemodialysis, peritoneal dialysis, and transplant, 100% ESRD population). Abbreviations: ESRD, end-stage renal disease; Part D, Medicare Part D prescription drug coverage</a:t>
            </a:r>
            <a:r>
              <a:rPr lang="en-US" i="1" baseline="30000" dirty="0" smtClean="0"/>
              <a:t>.</a:t>
            </a:r>
            <a:endParaRPr lang="en-US" i="1" baseline="30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244427"/>
              </p:ext>
            </p:extLst>
          </p:nvPr>
        </p:nvGraphicFramePr>
        <p:xfrm>
          <a:off x="1219200" y="1676400"/>
          <a:ext cx="6800850" cy="1530414"/>
        </p:xfrm>
        <a:graphic>
          <a:graphicData uri="http://schemas.openxmlformats.org/drawingml/2006/table">
            <a:tbl>
              <a:tblPr firstRow="1" firstCol="1" bandRow="1"/>
              <a:tblGrid>
                <a:gridCol w="581188"/>
                <a:gridCol w="1243678"/>
                <a:gridCol w="1243678"/>
                <a:gridCol w="1244314"/>
                <a:gridCol w="1243678"/>
                <a:gridCol w="1244314"/>
              </a:tblGrid>
              <a:tr h="2635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General Medicare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 ESRD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Hemodialysis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Peritoneal dialysis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Transplant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60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70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74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62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59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62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72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76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64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62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67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79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67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66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69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77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69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68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43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13549"/>
            <a:ext cx="8234363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 </a:t>
            </a:r>
            <a:r>
              <a:rPr lang="en-US" sz="2800" b="1" baseline="30000" dirty="0"/>
              <a:t>Figure 12.1  Sources of prescription drug coverage in Medicare ESRD enrollees, by population, 2014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12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90600" y="5486400"/>
            <a:ext cx="62531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2014 Medicare Data, point prevalent Medicare enrollees alive on January 1, 2014. Abbreviations: ESRD, end-stage renal disease; HD, hemodialysis; LIS, Low-income Subsidy; Part D, Medicare Part D prescription drug coverage; PD, peritoneal dialysis; </a:t>
            </a:r>
            <a:r>
              <a:rPr lang="en-US" i="1" baseline="30000" dirty="0" err="1"/>
              <a:t>Tx</a:t>
            </a:r>
            <a:r>
              <a:rPr lang="en-US" i="1" baseline="30000" dirty="0"/>
              <a:t>, kidney transplant..</a:t>
            </a:r>
            <a:endParaRPr lang="en-US" i="1" baseline="300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\\files.kecc.sph.umich.edu\kecc\Projects\USRDS\Analysis\ADR\2016\Chapter\ESRD\c12_PrescDrug\Figures_Tables\Most_Current\300ppi Powerpoint\v2_c12_PrescDrug_f1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" y="1524000"/>
            <a:ext cx="8086725" cy="362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373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313549"/>
            <a:ext cx="8077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baseline="30000" dirty="0" smtClean="0"/>
              <a:t>Figure </a:t>
            </a:r>
            <a:r>
              <a:rPr lang="en-US" sz="2800" b="1" baseline="30000" dirty="0"/>
              <a:t>12.2  Sources of prescription drug coverage in Medicare ESRD enrollees, by age &amp; </a:t>
            </a:r>
            <a:r>
              <a:rPr lang="en-US" sz="2800" b="1" baseline="30000" dirty="0" smtClean="0"/>
              <a:t>  modality</a:t>
            </a:r>
            <a:r>
              <a:rPr lang="en-US" sz="2800" b="1" baseline="30000" dirty="0"/>
              <a:t>, </a:t>
            </a:r>
            <a:r>
              <a:rPr lang="en-US" sz="2800" b="1" baseline="30000" dirty="0" smtClean="0"/>
              <a:t>2014</a:t>
            </a:r>
          </a:p>
          <a:p>
            <a:pPr algn="ctr"/>
            <a:r>
              <a:rPr lang="en-US" sz="2800" b="1" baseline="30000" dirty="0"/>
              <a:t>(a) </a:t>
            </a:r>
            <a:r>
              <a:rPr lang="en-US" sz="2800" b="1" baseline="30000" dirty="0" smtClean="0"/>
              <a:t>Dialysis </a:t>
            </a:r>
            <a:r>
              <a:rPr lang="en-US" sz="2800" b="1" baseline="30000" dirty="0"/>
              <a:t>patients</a:t>
            </a:r>
            <a:endParaRPr lang="en-US" sz="2800" b="1" baseline="30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12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219200" y="5562600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2014 Medicare Data, point prevalent Medicare enrollees alive on January 1, 2014. Abbreviations: ESRD, end-stage renal disease; LIS, Low-income Subsidy; Part D, Medicare Part D prescription drug coverage</a:t>
            </a:r>
            <a:r>
              <a:rPr lang="en-US" i="1" baseline="30000" dirty="0" smtClean="0"/>
              <a:t>.</a:t>
            </a:r>
            <a:endParaRPr lang="en-US" i="1" baseline="30000" dirty="0">
              <a:solidFill>
                <a:srgbClr val="FF0000"/>
              </a:solidFill>
            </a:endParaRPr>
          </a:p>
        </p:txBody>
      </p:sp>
      <p:pic>
        <p:nvPicPr>
          <p:cNvPr id="2050" name="Picture 2" descr="\\files.kecc.sph.umich.edu\kecc\Projects\USRDS\Analysis\ADR\2016\Chapter\ESRD\c12_PrescDrug\Figures_Tables\Most_Current\300ppi Powerpoint\v2_c12_PrescDrug_f2_a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716088"/>
            <a:ext cx="7315200" cy="3654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43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313549"/>
            <a:ext cx="7696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baseline="30000" dirty="0" smtClean="0"/>
              <a:t>Figure </a:t>
            </a:r>
            <a:r>
              <a:rPr lang="en-US" sz="2800" b="1" baseline="30000" dirty="0"/>
              <a:t>12.2  Sources of prescription drug coverage in Medicare ESRD enrollees, by age &amp; </a:t>
            </a:r>
            <a:r>
              <a:rPr lang="en-US" sz="2800" b="1" baseline="30000" dirty="0" smtClean="0"/>
              <a:t>modality</a:t>
            </a:r>
            <a:r>
              <a:rPr lang="en-US" sz="2800" b="1" baseline="30000" dirty="0"/>
              <a:t>, 2014</a:t>
            </a:r>
          </a:p>
          <a:p>
            <a:pPr algn="ctr"/>
            <a:r>
              <a:rPr lang="en-US" sz="2800" b="1" baseline="30000" dirty="0" smtClean="0"/>
              <a:t>(b</a:t>
            </a:r>
            <a:r>
              <a:rPr lang="en-US" sz="2800" b="1" baseline="30000" dirty="0"/>
              <a:t>) </a:t>
            </a:r>
            <a:r>
              <a:rPr lang="en-US" sz="2800" b="1" baseline="30000" dirty="0" smtClean="0"/>
              <a:t>Transplant </a:t>
            </a:r>
            <a:r>
              <a:rPr lang="en-US" sz="2800" b="1" baseline="30000" dirty="0"/>
              <a:t>patients</a:t>
            </a:r>
            <a:endParaRPr lang="en-US" sz="2800" b="1" baseline="30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12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238693" y="5562600"/>
            <a:ext cx="5562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2014 Medicare Data, point prevalent Medicare enrollees alive on January 1, 2014. Abbreviations: ESRD, end-stage renal disease; LIS, Low-income Subsidy; Part D, Medicare Part D prescription drug coverage..</a:t>
            </a:r>
            <a:endParaRPr lang="en-US" i="1" baseline="30000" dirty="0">
              <a:solidFill>
                <a:srgbClr val="FF0000"/>
              </a:solidFill>
            </a:endParaRPr>
          </a:p>
        </p:txBody>
      </p:sp>
      <p:pic>
        <p:nvPicPr>
          <p:cNvPr id="3074" name="Picture 2" descr="\\files.kecc.sph.umich.edu\kecc\Projects\USRDS\Analysis\ADR\2016\Chapter\ESRD\c12_PrescDrug\Figures_Tables\Most_Current\300ppi Powerpoint\v2_c12_PrescDrug_f2_b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716088"/>
            <a:ext cx="6858000" cy="342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43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313549"/>
            <a:ext cx="7086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baseline="30000" dirty="0" smtClean="0"/>
              <a:t>Figure </a:t>
            </a:r>
            <a:r>
              <a:rPr lang="en-US" sz="2800" b="1" baseline="30000" dirty="0"/>
              <a:t>12.3  Sources of prescription drug coverage in Medicare ESRD enrollees, by race/ethnicity &amp; modality, </a:t>
            </a:r>
            <a:r>
              <a:rPr lang="en-US" sz="2800" b="1" baseline="30000" dirty="0" smtClean="0"/>
              <a:t>2014</a:t>
            </a:r>
          </a:p>
          <a:p>
            <a:pPr algn="ctr"/>
            <a:r>
              <a:rPr lang="en-US" sz="2800" b="1" baseline="30000" dirty="0"/>
              <a:t>(a) </a:t>
            </a:r>
            <a:r>
              <a:rPr lang="en-US" sz="2800" b="1" baseline="30000" dirty="0" smtClean="0"/>
              <a:t>Dialysis </a:t>
            </a:r>
            <a:r>
              <a:rPr lang="en-US" sz="2800" b="1" baseline="30000" dirty="0"/>
              <a:t>patients</a:t>
            </a:r>
            <a:endParaRPr lang="en-US" sz="2800" b="1" baseline="30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12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219200" y="5397152"/>
            <a:ext cx="624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2014 Medicare Data, point prevalent Medicare enrollees alive on January 1, 2014. Abbreviations: Blk/Af Am, Black or African American; ESRD, end-stage renal disease; LIS, Low-income Subsidy; Part D, Medicare Part D prescription drug </a:t>
            </a:r>
            <a:r>
              <a:rPr lang="en-US" i="1" baseline="30000" dirty="0" smtClean="0"/>
              <a:t>coverage.</a:t>
            </a:r>
            <a:endParaRPr lang="en-US" i="1" baseline="30000" dirty="0">
              <a:solidFill>
                <a:srgbClr val="FF0000"/>
              </a:solidFill>
            </a:endParaRPr>
          </a:p>
        </p:txBody>
      </p:sp>
      <p:pic>
        <p:nvPicPr>
          <p:cNvPr id="4098" name="Picture 2" descr="\\files.kecc.sph.umich.edu\kecc\Projects\USRDS\Analysis\ADR\2016\Chapter\ESRD\c12_PrescDrug\Figures_Tables\Most_Current\300ppi Powerpoint\v2_c12_PrescDrug_f3_a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782763"/>
            <a:ext cx="6858000" cy="329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43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313549"/>
            <a:ext cx="67833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baseline="30000" dirty="0" smtClean="0"/>
              <a:t>Figure </a:t>
            </a:r>
            <a:r>
              <a:rPr lang="en-US" sz="2800" b="1" baseline="30000" dirty="0"/>
              <a:t>12.3  Sources of prescription drug coverage in Medicare ESRD enrollees, by race/ethnicity &amp; modality, 2014</a:t>
            </a:r>
          </a:p>
          <a:p>
            <a:pPr algn="ctr"/>
            <a:r>
              <a:rPr lang="en-US" sz="2800" b="1" baseline="30000" dirty="0" smtClean="0"/>
              <a:t>(b</a:t>
            </a:r>
            <a:r>
              <a:rPr lang="en-US" sz="2800" b="1" baseline="30000" dirty="0"/>
              <a:t>) </a:t>
            </a:r>
            <a:r>
              <a:rPr lang="en-US" sz="2800" b="1" baseline="30000" dirty="0" smtClean="0"/>
              <a:t>Transplant </a:t>
            </a:r>
            <a:r>
              <a:rPr lang="en-US" sz="2800" b="1" baseline="30000" dirty="0"/>
              <a:t>patients</a:t>
            </a:r>
            <a:endParaRPr lang="en-US" sz="2800" b="1" baseline="30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12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244009" y="5562600"/>
            <a:ext cx="5562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2014 Medicare Data, point prevalent Medicare enrollees alive on January 1, 2014. Abbreviations: Blk/Af Am, Black or African American; ESRD, end-stage renal disease; LIS, Low-income Subsidy; Part D, Medicare Part D prescription drug coverage</a:t>
            </a:r>
            <a:r>
              <a:rPr lang="en-US" i="1" baseline="30000" dirty="0" smtClean="0"/>
              <a:t>.</a:t>
            </a:r>
            <a:endParaRPr lang="en-US" i="1" baseline="30000" dirty="0">
              <a:solidFill>
                <a:srgbClr val="FF0000"/>
              </a:solidFill>
            </a:endParaRPr>
          </a:p>
        </p:txBody>
      </p:sp>
      <p:pic>
        <p:nvPicPr>
          <p:cNvPr id="5122" name="Picture 2" descr="\\files.kecc.sph.umich.edu\kecc\Projects\USRDS\Analysis\ADR\2016\Chapter\ESRD\c12_PrescDrug\Figures_Tables\Most_Current\300ppi Powerpoint\v2_c12_PrescDrug_f3_b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413" y="1703388"/>
            <a:ext cx="6861175" cy="3449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43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313549"/>
            <a:ext cx="69342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baseline="30000" dirty="0" smtClean="0"/>
              <a:t>Figure </a:t>
            </a:r>
            <a:r>
              <a:rPr lang="en-US" sz="2800" b="1" baseline="30000" dirty="0"/>
              <a:t>12.4  Distribution of Low-income Subsidy categories in Part D general Medicare &amp; ESRD patients, 2014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895600" y="6477000"/>
            <a:ext cx="3505200" cy="304800"/>
          </a:xfrm>
        </p:spPr>
        <p:txBody>
          <a:bodyPr/>
          <a:lstStyle/>
          <a:p>
            <a:r>
              <a:rPr lang="en-US" dirty="0"/>
              <a:t>2016 Annual Data Report, Vol </a:t>
            </a:r>
            <a:r>
              <a:rPr lang="en-US" dirty="0" smtClean="0"/>
              <a:t>2, ESRD</a:t>
            </a:r>
            <a:r>
              <a:rPr lang="en-US" dirty="0"/>
              <a:t>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12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43000" y="5562600"/>
            <a:ext cx="6629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2014 Medicare data, point prevalent Medicare enrollees alive on January 1, 2014. Abbreviations: ESRD, end-stage renal disease; Part D, Medicare Part D prescription drug coverage..</a:t>
            </a:r>
            <a:endParaRPr lang="en-US" i="1" baseline="30000" dirty="0">
              <a:solidFill>
                <a:srgbClr val="FF0000"/>
              </a:solidFill>
            </a:endParaRPr>
          </a:p>
        </p:txBody>
      </p:sp>
      <p:pic>
        <p:nvPicPr>
          <p:cNvPr id="6146" name="Picture 2" descr="\\files.kecc.sph.umich.edu\kecc\Projects\USRDS\Analysis\ADR\2016\Chapter\ESRD\c12_PrescDrug\Figures_Tables\Most_Current\300ppi Powerpoint\v2_c12_PrescDrug_f4_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1716088"/>
            <a:ext cx="7705725" cy="342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43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R_PPT_Template_CKD">
  <a:themeElements>
    <a:clrScheme name="USRDS ADR Color Palette">
      <a:dk1>
        <a:sysClr val="windowText" lastClr="000000"/>
      </a:dk1>
      <a:lt1>
        <a:sysClr val="window" lastClr="FFFFFF"/>
      </a:lt1>
      <a:dk2>
        <a:srgbClr val="48070E"/>
      </a:dk2>
      <a:lt2>
        <a:srgbClr val="FFFFFF"/>
      </a:lt2>
      <a:accent1>
        <a:srgbClr val="7A2F36"/>
      </a:accent1>
      <a:accent2>
        <a:srgbClr val="AC6168"/>
      </a:accent2>
      <a:accent3>
        <a:srgbClr val="002966"/>
      </a:accent3>
      <a:accent4>
        <a:srgbClr val="0E5480"/>
      </a:accent4>
      <a:accent5>
        <a:srgbClr val="367CA8"/>
      </a:accent5>
      <a:accent6>
        <a:srgbClr val="FFC76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ADR_PPT_Template_CKD</Template>
  <TotalTime>168</TotalTime>
  <Words>2139</Words>
  <Application>Microsoft Office PowerPoint</Application>
  <PresentationFormat>On-screen Show (4:3)</PresentationFormat>
  <Paragraphs>748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ADR_PPT_Template_CKD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Shamraj</dc:creator>
  <cp:lastModifiedBy>Yun Han</cp:lastModifiedBy>
  <cp:revision>79</cp:revision>
  <dcterms:created xsi:type="dcterms:W3CDTF">2014-11-10T19:37:45Z</dcterms:created>
  <dcterms:modified xsi:type="dcterms:W3CDTF">2016-11-04T19:30:50Z</dcterms:modified>
</cp:coreProperties>
</file>