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260" r:id="rId6"/>
    <p:sldId id="303" r:id="rId7"/>
    <p:sldId id="304" r:id="rId8"/>
    <p:sldId id="305" r:id="rId9"/>
    <p:sldId id="308" r:id="rId10"/>
    <p:sldId id="307" r:id="rId11"/>
    <p:sldId id="306" r:id="rId12"/>
    <p:sldId id="309" r:id="rId13"/>
    <p:sldId id="310" r:id="rId14"/>
    <p:sldId id="311" r:id="rId15"/>
    <p:sldId id="312" r:id="rId16"/>
    <p:sldId id="315" r:id="rId17"/>
    <p:sldId id="314" r:id="rId18"/>
    <p:sldId id="313" r:id="rId19"/>
    <p:sldId id="316" r:id="rId20"/>
    <p:sldId id="317" r:id="rId21"/>
    <p:sldId id="318" r:id="rId22"/>
    <p:sldId id="319" r:id="rId23"/>
    <p:sldId id="321" r:id="rId24"/>
    <p:sldId id="320" r:id="rId25"/>
    <p:sldId id="262" r:id="rId26"/>
    <p:sldId id="322" r:id="rId27"/>
    <p:sldId id="263" r:id="rId28"/>
    <p:sldId id="323" r:id="rId29"/>
    <p:sldId id="324" r:id="rId30"/>
    <p:sldId id="325" r:id="rId31"/>
    <p:sldId id="326" r:id="rId32"/>
    <p:sldId id="327" r:id="rId33"/>
    <p:sldId id="328" r:id="rId34"/>
    <p:sldId id="329" r:id="rId35"/>
    <p:sldId id="330" r:id="rId36"/>
    <p:sldId id="334" r:id="rId37"/>
    <p:sldId id="333" r:id="rId38"/>
    <p:sldId id="332" r:id="rId39"/>
    <p:sldId id="331" r:id="rId40"/>
    <p:sldId id="335" r:id="rId41"/>
    <p:sldId id="342" r:id="rId42"/>
    <p:sldId id="341" r:id="rId43"/>
    <p:sldId id="340" r:id="rId44"/>
    <p:sldId id="339" r:id="rId45"/>
    <p:sldId id="338" r:id="rId46"/>
    <p:sldId id="337" r:id="rId47"/>
    <p:sldId id="336" r:id="rId48"/>
    <p:sldId id="267" r:id="rId49"/>
    <p:sldId id="34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5" autoAdjust="0"/>
    <p:restoredTop sz="94660"/>
  </p:normalViewPr>
  <p:slideViewPr>
    <p:cSldViewPr showGuides="1">
      <p:cViewPr>
        <p:scale>
          <a:sx n="60" d="100"/>
          <a:sy n="60" d="100"/>
        </p:scale>
        <p:origin x="-64" y="-28"/>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1/25/2017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1754326"/>
          </a:xfrm>
          <a:prstGeom prst="rect">
            <a:avLst/>
          </a:prstGeom>
          <a:noFill/>
        </p:spPr>
        <p:txBody>
          <a:bodyPr wrap="square" rtlCol="0">
            <a:spAutoFit/>
          </a:bodyPr>
          <a:lstStyle/>
          <a:p>
            <a:pPr algn="ctr"/>
            <a:r>
              <a:rPr lang="en-US" sz="3600" b="1" dirty="0" smtClean="0">
                <a:latin typeface="Candara" panose="020E0502030303020204" pitchFamily="34" charset="0"/>
              </a:rPr>
              <a:t>Chapter 14: End-of-life Care for Patients With End-Stage Renal Disease: 2000-2013</a:t>
            </a:r>
            <a:endParaRPr lang="en-US" sz="3600" b="1" dirty="0">
              <a:latin typeface="Candara" panose="020E0502030303020204" pitchFamily="34" charset="0"/>
            </a:endParaRP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2: End-Stage Renal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590800" y="6477000"/>
            <a:ext cx="3886200" cy="304800"/>
          </a:xfrm>
        </p:spPr>
        <p:txBody>
          <a:bodyPr/>
          <a:lstStyle/>
          <a:p>
            <a:r>
              <a:rPr lang="en-US" dirty="0" smtClean="0"/>
              <a:t>2016 Annual Data Report, Vol 2, ESRD, Ch 14 </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dirty="0" smtClean="0"/>
              <a:t>2016 Annual Data Report, Vol 2, ESRD, Ch 14 </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dirty="0" smtClean="0"/>
              <a:t>2016 Annual Data Report, Vol 2, ESRD, Ch 14 </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dirty="0" smtClean="0"/>
              <a:t>2016 Annual Data Report, Vol 2, ESRD, Ch 14 </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dirty="0" smtClean="0"/>
              <a:t>2016 Annual Data Report, Vol 2, ESRD, Ch 14 </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2590800" y="6477000"/>
            <a:ext cx="3810000" cy="304800"/>
          </a:xfrm>
          <a:prstGeom prst="rect">
            <a:avLst/>
          </a:prstGeom>
        </p:spPr>
        <p:txBody>
          <a:bodyPr/>
          <a:lstStyle>
            <a:lvl1pPr algn="ctr">
              <a:defRPr sz="1400" b="1">
                <a:solidFill>
                  <a:schemeClr val="bg1"/>
                </a:solidFill>
              </a:defRPr>
            </a:lvl1pPr>
          </a:lstStyle>
          <a:p>
            <a:r>
              <a:rPr lang="en-US" dirty="0" smtClean="0"/>
              <a:t>2016 Annual Data Report, Vol 2, ESRD, Ch 14 </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14.3  ICU admission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Rectangle 5"/>
          <p:cNvSpPr/>
          <p:nvPr/>
        </p:nvSpPr>
        <p:spPr>
          <a:xfrm>
            <a:off x="3037295" y="762000"/>
            <a:ext cx="2998514" cy="369332"/>
          </a:xfrm>
          <a:prstGeom prst="rect">
            <a:avLst/>
          </a:prstGeom>
        </p:spPr>
        <p:txBody>
          <a:bodyPr wrap="none">
            <a:spAutoFit/>
          </a:bodyPr>
          <a:lstStyle/>
          <a:p>
            <a:pPr algn="ctr"/>
            <a:r>
              <a:rPr lang="en-US" b="1" dirty="0"/>
              <a:t>(f) 	ICU admission by modality</a:t>
            </a:r>
            <a:endParaRPr lang="en-US" b="1" baseline="30000" dirty="0">
              <a:solidFill>
                <a:srgbClr val="FF0000"/>
              </a:solidFill>
            </a:endParaRPr>
          </a:p>
        </p:txBody>
      </p:sp>
      <p:sp>
        <p:nvSpPr>
          <p:cNvPr id="8" name="Rectangle 7"/>
          <p:cNvSpPr/>
          <p:nvPr/>
        </p:nvSpPr>
        <p:spPr>
          <a:xfrm>
            <a:off x="152400" y="5909102"/>
            <a:ext cx="8839200" cy="415498"/>
          </a:xfrm>
          <a:prstGeom prst="rect">
            <a:avLst/>
          </a:prstGeom>
        </p:spPr>
        <p:txBody>
          <a:bodyPr wrap="square">
            <a:spAutoFit/>
          </a:bodyPr>
          <a:lstStyle/>
          <a:p>
            <a:r>
              <a:rPr lang="en-US" sz="1050" i="1" dirty="0"/>
              <a:t>Data Source: Special </a:t>
            </a:r>
            <a:r>
              <a:rPr lang="en-US" sz="1050" i="1" dirty="0" smtClean="0"/>
              <a:t>analyses</a:t>
            </a:r>
            <a:r>
              <a:rPr lang="en-US" sz="1050" i="1" dirty="0"/>
              <a:t>, USRDS ESRD Database. Denominator is all decedents with Medicare Parts A and B throughout the last 90 days of life. ICU admission was identified using ICU revenue center codes in Medicare Institutional claims. </a:t>
            </a:r>
            <a:r>
              <a:rPr lang="en-US" sz="1050" i="1" dirty="0" smtClean="0"/>
              <a:t>Abbreviations: </a:t>
            </a:r>
            <a:r>
              <a:rPr lang="en-US" sz="1050" i="1" dirty="0"/>
              <a:t>ESRD, end-stage renal </a:t>
            </a:r>
            <a:r>
              <a:rPr lang="en-US" sz="1050" i="1" dirty="0" smtClean="0"/>
              <a:t>disease; ICU, Intensive</a:t>
            </a:r>
            <a:r>
              <a:rPr lang="en-US" sz="1050" i="1" dirty="0"/>
              <a:t> </a:t>
            </a:r>
            <a:r>
              <a:rPr lang="en-US" sz="1050" i="1" dirty="0" smtClean="0"/>
              <a:t>care unit.</a:t>
            </a:r>
            <a:endParaRPr lang="en-US" sz="1050" i="1" dirty="0">
              <a:solidFill>
                <a:srgbClr val="FF0000"/>
              </a:solidFill>
            </a:endParaRPr>
          </a:p>
        </p:txBody>
      </p:sp>
      <p:pic>
        <p:nvPicPr>
          <p:cNvPr id="8194" name="Picture 2" descr="K:\Projects\USRDS\docs\ADR\2016\Chapters\ESRD\c14_SS_EndLifeCare\Figures_Tables\600ppi\v2_c14_SS_EndLifeCare_f03_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200" y="11885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331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14.3  ICU admission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sp>
        <p:nvSpPr>
          <p:cNvPr id="6" name="Rectangle 5"/>
          <p:cNvSpPr/>
          <p:nvPr/>
        </p:nvSpPr>
        <p:spPr>
          <a:xfrm>
            <a:off x="3183554" y="762000"/>
            <a:ext cx="2705997" cy="369332"/>
          </a:xfrm>
          <a:prstGeom prst="rect">
            <a:avLst/>
          </a:prstGeom>
        </p:spPr>
        <p:txBody>
          <a:bodyPr wrap="none">
            <a:spAutoFit/>
          </a:bodyPr>
          <a:lstStyle/>
          <a:p>
            <a:pPr algn="ctr"/>
            <a:r>
              <a:rPr lang="en-US" b="1" dirty="0"/>
              <a:t>(g</a:t>
            </a:r>
            <a:r>
              <a:rPr lang="en-US" b="1" dirty="0" smtClean="0"/>
              <a:t>)  </a:t>
            </a:r>
            <a:r>
              <a:rPr lang="en-US" b="1" dirty="0"/>
              <a:t>	ICU admission by state</a:t>
            </a:r>
            <a:endParaRPr lang="en-US" b="1" baseline="30000" dirty="0">
              <a:solidFill>
                <a:srgbClr val="FF0000"/>
              </a:solidFill>
            </a:endParaRPr>
          </a:p>
        </p:txBody>
      </p:sp>
      <p:sp>
        <p:nvSpPr>
          <p:cNvPr id="8" name="Rectangle 7"/>
          <p:cNvSpPr/>
          <p:nvPr/>
        </p:nvSpPr>
        <p:spPr>
          <a:xfrm>
            <a:off x="152400" y="5909102"/>
            <a:ext cx="8839200" cy="415498"/>
          </a:xfrm>
          <a:prstGeom prst="rect">
            <a:avLst/>
          </a:prstGeom>
        </p:spPr>
        <p:txBody>
          <a:bodyPr wrap="square">
            <a:spAutoFit/>
          </a:bodyPr>
          <a:lstStyle/>
          <a:p>
            <a:r>
              <a:rPr lang="en-US" sz="1050" i="1" dirty="0"/>
              <a:t>Data Source: Special </a:t>
            </a:r>
            <a:r>
              <a:rPr lang="en-US" sz="1050" i="1" dirty="0" smtClean="0"/>
              <a:t>analyses</a:t>
            </a:r>
            <a:r>
              <a:rPr lang="en-US" sz="1050" i="1" dirty="0"/>
              <a:t>, USRDS ESRD Database. Denominator is all decedents with Medicare Parts A and B throughout the last 90 days of life. ICU admission was identified using ICU revenue center codes in Medicare Institutional claims. </a:t>
            </a:r>
            <a:r>
              <a:rPr lang="en-US" sz="1050" i="1" dirty="0" smtClean="0"/>
              <a:t>Abbreviations: </a:t>
            </a:r>
            <a:r>
              <a:rPr lang="en-US" sz="1050" i="1" dirty="0"/>
              <a:t>ESRD, end-stage renal </a:t>
            </a:r>
            <a:r>
              <a:rPr lang="en-US" sz="1050" i="1" dirty="0" smtClean="0"/>
              <a:t>disease; ICU, Intensive</a:t>
            </a:r>
            <a:r>
              <a:rPr lang="en-US" sz="1050" i="1" dirty="0"/>
              <a:t> </a:t>
            </a:r>
            <a:r>
              <a:rPr lang="en-US" sz="1050" i="1" dirty="0" smtClean="0"/>
              <a:t>care unit.</a:t>
            </a:r>
            <a:endParaRPr lang="en-US" sz="1050" i="1" dirty="0">
              <a:solidFill>
                <a:srgbClr val="FF0000"/>
              </a:solidFill>
            </a:endParaRPr>
          </a:p>
        </p:txBody>
      </p:sp>
      <p:pic>
        <p:nvPicPr>
          <p:cNvPr id="9218" name="Picture 2" descr="K:\Projects\USRDS\docs\ADR\2016\Chapters\ESRD\c14_SS_EndLifeCare\Figures_Tables\600ppi\v2_c14_SS_EndLifeCare_f03_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175" y="1790700"/>
            <a:ext cx="7127875" cy="326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032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14.4  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9" name="Rectangle 8"/>
          <p:cNvSpPr/>
          <p:nvPr/>
        </p:nvSpPr>
        <p:spPr>
          <a:xfrm>
            <a:off x="152400" y="5867400"/>
            <a:ext cx="8839200" cy="553998"/>
          </a:xfrm>
          <a:prstGeom prst="rect">
            <a:avLst/>
          </a:prstGeom>
        </p:spPr>
        <p:txBody>
          <a:bodyPr wrap="square">
            <a:spAutoFit/>
          </a:bodyPr>
          <a:lstStyle/>
          <a:p>
            <a:r>
              <a:rPr lang="en-US" sz="1500" i="1" baseline="30000" dirty="0"/>
              <a:t>Data Source: Special </a:t>
            </a:r>
            <a:r>
              <a:rPr lang="en-US" sz="1500" i="1" baseline="30000" dirty="0" smtClean="0"/>
              <a:t>analyses, </a:t>
            </a:r>
            <a:r>
              <a:rPr lang="en-US" sz="1500" i="1" baseline="30000" dirty="0"/>
              <a:t>USRDS ESRD Database. Denominator population is all decedents with Medicare Parts A and B throughout the last 90 days of life. Intensive procedures were identified by ICD-9 procedure code search of Medicare Institutional claims from short- and long-stay hospitals. The yellow line </a:t>
            </a:r>
            <a:r>
              <a:rPr lang="en-US" sz="1500" i="1" baseline="30000" dirty="0" smtClean="0"/>
              <a:t>denotes </a:t>
            </a:r>
            <a:r>
              <a:rPr lang="en-US" sz="1500" i="1" baseline="30000" dirty="0"/>
              <a:t>the percentage of patients who were intubated or received mechanical ventilation. Abbreviation: ESRD, end-stage renal disease.</a:t>
            </a:r>
            <a:endParaRPr lang="en-US" sz="1500" i="1" baseline="30000" dirty="0">
              <a:solidFill>
                <a:srgbClr val="FF0000"/>
              </a:solidFill>
            </a:endParaRPr>
          </a:p>
        </p:txBody>
      </p:sp>
      <p:sp>
        <p:nvSpPr>
          <p:cNvPr id="6" name="Rectangle 5"/>
          <p:cNvSpPr/>
          <p:nvPr/>
        </p:nvSpPr>
        <p:spPr>
          <a:xfrm>
            <a:off x="1228916" y="762000"/>
            <a:ext cx="6615272" cy="369332"/>
          </a:xfrm>
          <a:prstGeom prst="rect">
            <a:avLst/>
          </a:prstGeom>
        </p:spPr>
        <p:txBody>
          <a:bodyPr wrap="none">
            <a:spAutoFit/>
          </a:bodyPr>
          <a:lstStyle/>
          <a:p>
            <a:pPr algn="ctr"/>
            <a:r>
              <a:rPr lang="en-US" b="1" dirty="0"/>
              <a:t>(a) 	Intensive procedures and mechanical ventilation by year, overall</a:t>
            </a:r>
            <a:endParaRPr lang="en-US" b="1" baseline="30000" dirty="0">
              <a:solidFill>
                <a:srgbClr val="FF0000"/>
              </a:solidFill>
            </a:endParaRPr>
          </a:p>
        </p:txBody>
      </p:sp>
      <p:pic>
        <p:nvPicPr>
          <p:cNvPr id="10242" name="Picture 2" descr="K:\Projects\USRDS\docs\ADR\2016\Chapters\ESRD\c14_SS_EndLifeCare\Figures_Tables\600ppi\v2_c14_SS_EndLifeCare_f04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960" y="1219200"/>
            <a:ext cx="6035040" cy="464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68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14.4  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Rectangle 5"/>
          <p:cNvSpPr/>
          <p:nvPr/>
        </p:nvSpPr>
        <p:spPr>
          <a:xfrm>
            <a:off x="2925437" y="762000"/>
            <a:ext cx="3222229" cy="369332"/>
          </a:xfrm>
          <a:prstGeom prst="rect">
            <a:avLst/>
          </a:prstGeom>
        </p:spPr>
        <p:txBody>
          <a:bodyPr wrap="none">
            <a:spAutoFit/>
          </a:bodyPr>
          <a:lstStyle/>
          <a:p>
            <a:pPr algn="ctr"/>
            <a:r>
              <a:rPr lang="en-US" b="1" dirty="0" smtClean="0"/>
              <a:t>(b)  Intensive </a:t>
            </a:r>
            <a:r>
              <a:rPr lang="en-US" b="1" dirty="0"/>
              <a:t>procedures by age</a:t>
            </a:r>
            <a:endParaRPr lang="en-US" b="1" baseline="30000" dirty="0">
              <a:solidFill>
                <a:srgbClr val="FF0000"/>
              </a:solidFill>
            </a:endParaRPr>
          </a:p>
        </p:txBody>
      </p:sp>
      <p:sp>
        <p:nvSpPr>
          <p:cNvPr id="10" name="Rectangle 9"/>
          <p:cNvSpPr/>
          <p:nvPr/>
        </p:nvSpPr>
        <p:spPr>
          <a:xfrm>
            <a:off x="152400" y="5867400"/>
            <a:ext cx="8839200" cy="553998"/>
          </a:xfrm>
          <a:prstGeom prst="rect">
            <a:avLst/>
          </a:prstGeom>
        </p:spPr>
        <p:txBody>
          <a:bodyPr wrap="square">
            <a:spAutoFit/>
          </a:bodyPr>
          <a:lstStyle/>
          <a:p>
            <a:r>
              <a:rPr lang="en-US" sz="1500" i="1" baseline="30000" dirty="0"/>
              <a:t>Data Source: Special </a:t>
            </a:r>
            <a:r>
              <a:rPr lang="en-US" sz="1500" i="1" baseline="30000" dirty="0" smtClean="0"/>
              <a:t>analyses, </a:t>
            </a:r>
            <a:r>
              <a:rPr lang="en-US" sz="1500" i="1" baseline="30000" dirty="0"/>
              <a:t>USRDS ESRD Database. Denominator population is all decedents with Medicare Parts A and B throughout the last 90 days of life. Intensive procedures were identified by ICD-9 procedure code search of Medicare Institutional claims from short- and long-stay </a:t>
            </a:r>
            <a:r>
              <a:rPr lang="en-US" sz="1500" i="1" baseline="30000" dirty="0" smtClean="0"/>
              <a:t>hospitals. </a:t>
            </a:r>
            <a:r>
              <a:rPr lang="en-US" sz="1500" i="1" baseline="30000" dirty="0"/>
              <a:t>Abbreviation: ESRD, end-stage renal disease.</a:t>
            </a:r>
            <a:endParaRPr lang="en-US" sz="1500" i="1" baseline="30000" dirty="0">
              <a:solidFill>
                <a:srgbClr val="FF0000"/>
              </a:solidFill>
            </a:endParaRPr>
          </a:p>
        </p:txBody>
      </p:sp>
      <p:pic>
        <p:nvPicPr>
          <p:cNvPr id="11266" name="Picture 2" descr="K:\Projects\USRDS\docs\ADR\2016\Chapters\ESRD\c14_SS_EndLifeCare\Figures_Tables\600ppi\v2_c14_SS_EndLifeCare_f04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43000"/>
            <a:ext cx="5486400" cy="464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97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14.4  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Rectangle 5"/>
          <p:cNvSpPr/>
          <p:nvPr/>
        </p:nvSpPr>
        <p:spPr>
          <a:xfrm>
            <a:off x="2905880" y="762000"/>
            <a:ext cx="3261342" cy="369332"/>
          </a:xfrm>
          <a:prstGeom prst="rect">
            <a:avLst/>
          </a:prstGeom>
        </p:spPr>
        <p:txBody>
          <a:bodyPr wrap="none">
            <a:spAutoFit/>
          </a:bodyPr>
          <a:lstStyle/>
          <a:p>
            <a:pPr algn="ctr"/>
            <a:r>
              <a:rPr lang="en-US" b="1" dirty="0"/>
              <a:t>(c) </a:t>
            </a:r>
            <a:r>
              <a:rPr lang="en-US" b="1" dirty="0" smtClean="0"/>
              <a:t> Intensive </a:t>
            </a:r>
            <a:r>
              <a:rPr lang="en-US" b="1" dirty="0"/>
              <a:t>procedures by race</a:t>
            </a:r>
            <a:endParaRPr lang="en-US" b="1" baseline="30000" dirty="0">
              <a:solidFill>
                <a:srgbClr val="FF0000"/>
              </a:solidFill>
            </a:endParaRPr>
          </a:p>
        </p:txBody>
      </p:sp>
      <p:sp>
        <p:nvSpPr>
          <p:cNvPr id="11" name="Rectangle 10"/>
          <p:cNvSpPr/>
          <p:nvPr/>
        </p:nvSpPr>
        <p:spPr>
          <a:xfrm>
            <a:off x="152400" y="5867400"/>
            <a:ext cx="8839200" cy="553998"/>
          </a:xfrm>
          <a:prstGeom prst="rect">
            <a:avLst/>
          </a:prstGeom>
        </p:spPr>
        <p:txBody>
          <a:bodyPr wrap="square">
            <a:spAutoFit/>
          </a:bodyPr>
          <a:lstStyle/>
          <a:p>
            <a:r>
              <a:rPr lang="en-US" sz="1500" i="1" baseline="30000" dirty="0"/>
              <a:t>Data Source: Special </a:t>
            </a:r>
            <a:r>
              <a:rPr lang="en-US" sz="1500" i="1" baseline="30000" dirty="0" smtClean="0"/>
              <a:t>analyses, </a:t>
            </a:r>
            <a:r>
              <a:rPr lang="en-US" sz="1500" i="1" baseline="30000" dirty="0"/>
              <a:t>USRDS ESRD Database. Denominator population is all decedents with Medicare Parts A and B throughout the last 90 days of life. Intensive procedures were identified by ICD-9 procedure code search of Medicare Institutional claims from short- and long-stay </a:t>
            </a:r>
            <a:r>
              <a:rPr lang="en-US" sz="1500" i="1" baseline="30000" dirty="0" smtClean="0"/>
              <a:t>hospitals. </a:t>
            </a:r>
            <a:r>
              <a:rPr lang="en-US" sz="1500" i="1" baseline="30000" dirty="0"/>
              <a:t>Abbreviation: ESRD, end-stage renal disease.</a:t>
            </a:r>
            <a:endParaRPr lang="en-US" sz="1500" i="1" baseline="30000" dirty="0">
              <a:solidFill>
                <a:srgbClr val="FF0000"/>
              </a:solidFill>
            </a:endParaRPr>
          </a:p>
        </p:txBody>
      </p:sp>
      <p:pic>
        <p:nvPicPr>
          <p:cNvPr id="12290" name="Picture 2" descr="K:\Projects\USRDS\docs\ADR\2016\Chapters\ESRD\c14_SS_EndLifeCare\Figures_Tables\600ppi\v2_c14_SS_EndLifeCare_f04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351" y="11123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335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14.4  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6" name="Rectangle 5"/>
          <p:cNvSpPr/>
          <p:nvPr/>
        </p:nvSpPr>
        <p:spPr>
          <a:xfrm>
            <a:off x="2674119" y="762000"/>
            <a:ext cx="3724867" cy="369332"/>
          </a:xfrm>
          <a:prstGeom prst="rect">
            <a:avLst/>
          </a:prstGeom>
        </p:spPr>
        <p:txBody>
          <a:bodyPr wrap="none">
            <a:spAutoFit/>
          </a:bodyPr>
          <a:lstStyle/>
          <a:p>
            <a:pPr algn="ctr"/>
            <a:r>
              <a:rPr lang="en-US" b="1" dirty="0"/>
              <a:t>(d) </a:t>
            </a:r>
            <a:r>
              <a:rPr lang="en-US" b="1" dirty="0" smtClean="0"/>
              <a:t> Intensive </a:t>
            </a:r>
            <a:r>
              <a:rPr lang="en-US" b="1" dirty="0"/>
              <a:t>procedures by ethnicity</a:t>
            </a:r>
            <a:endParaRPr lang="en-US" b="1" baseline="30000" dirty="0">
              <a:solidFill>
                <a:srgbClr val="FF0000"/>
              </a:solidFill>
            </a:endParaRPr>
          </a:p>
        </p:txBody>
      </p:sp>
      <p:sp>
        <p:nvSpPr>
          <p:cNvPr id="10" name="Rectangle 9"/>
          <p:cNvSpPr/>
          <p:nvPr/>
        </p:nvSpPr>
        <p:spPr>
          <a:xfrm>
            <a:off x="152400" y="5867400"/>
            <a:ext cx="8839200" cy="553998"/>
          </a:xfrm>
          <a:prstGeom prst="rect">
            <a:avLst/>
          </a:prstGeom>
        </p:spPr>
        <p:txBody>
          <a:bodyPr wrap="square">
            <a:spAutoFit/>
          </a:bodyPr>
          <a:lstStyle/>
          <a:p>
            <a:r>
              <a:rPr lang="en-US" sz="1500" i="1" baseline="30000" dirty="0"/>
              <a:t>Data Source: Special </a:t>
            </a:r>
            <a:r>
              <a:rPr lang="en-US" sz="1500" i="1" baseline="30000" dirty="0" smtClean="0"/>
              <a:t>analyses, </a:t>
            </a:r>
            <a:r>
              <a:rPr lang="en-US" sz="1500" i="1" baseline="30000" dirty="0"/>
              <a:t>USRDS ESRD Database. Denominator population is all decedents with Medicare Parts A and B throughout the last 90 days of life. Intensive procedures were identified by ICD-9 procedure code search of Medicare Institutional claims from short- and long-stay </a:t>
            </a:r>
            <a:r>
              <a:rPr lang="en-US" sz="1500" i="1" baseline="30000" dirty="0" smtClean="0"/>
              <a:t>hospitals. </a:t>
            </a:r>
            <a:r>
              <a:rPr lang="en-US" sz="1500" i="1" baseline="30000" dirty="0"/>
              <a:t>Abbreviation: ESRD, end-stage renal disease.</a:t>
            </a:r>
            <a:endParaRPr lang="en-US" sz="1500" i="1" baseline="30000" dirty="0">
              <a:solidFill>
                <a:srgbClr val="FF0000"/>
              </a:solidFill>
            </a:endParaRPr>
          </a:p>
        </p:txBody>
      </p:sp>
      <p:pic>
        <p:nvPicPr>
          <p:cNvPr id="13314" name="Picture 2" descr="K:\Projects\USRDS\docs\ADR\2016\Chapters\ESRD\c14_SS_EndLifeCare\Figures_Tables\600ppi\v2_c14_SS_EndLifeCare_f04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112350"/>
            <a:ext cx="5486400" cy="47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425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14.4  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Rectangle 5"/>
          <p:cNvSpPr/>
          <p:nvPr/>
        </p:nvSpPr>
        <p:spPr>
          <a:xfrm>
            <a:off x="2942813" y="762000"/>
            <a:ext cx="3187476" cy="369332"/>
          </a:xfrm>
          <a:prstGeom prst="rect">
            <a:avLst/>
          </a:prstGeom>
        </p:spPr>
        <p:txBody>
          <a:bodyPr wrap="none">
            <a:spAutoFit/>
          </a:bodyPr>
          <a:lstStyle/>
          <a:p>
            <a:pPr algn="ctr"/>
            <a:r>
              <a:rPr lang="en-US" b="1" dirty="0"/>
              <a:t>(e) </a:t>
            </a:r>
            <a:r>
              <a:rPr lang="en-US" b="1" dirty="0" smtClean="0"/>
              <a:t> Intensive </a:t>
            </a:r>
            <a:r>
              <a:rPr lang="en-US" b="1" dirty="0"/>
              <a:t>procedures by sex</a:t>
            </a:r>
            <a:endParaRPr lang="en-US" b="1" baseline="30000" dirty="0">
              <a:solidFill>
                <a:srgbClr val="FF0000"/>
              </a:solidFill>
            </a:endParaRPr>
          </a:p>
        </p:txBody>
      </p:sp>
      <p:sp>
        <p:nvSpPr>
          <p:cNvPr id="11" name="Rectangle 10"/>
          <p:cNvSpPr/>
          <p:nvPr/>
        </p:nvSpPr>
        <p:spPr>
          <a:xfrm>
            <a:off x="152400" y="5867400"/>
            <a:ext cx="8839200" cy="553998"/>
          </a:xfrm>
          <a:prstGeom prst="rect">
            <a:avLst/>
          </a:prstGeom>
        </p:spPr>
        <p:txBody>
          <a:bodyPr wrap="square">
            <a:spAutoFit/>
          </a:bodyPr>
          <a:lstStyle/>
          <a:p>
            <a:r>
              <a:rPr lang="en-US" sz="1500" i="1" baseline="30000" dirty="0"/>
              <a:t>Data Source: Special </a:t>
            </a:r>
            <a:r>
              <a:rPr lang="en-US" sz="1500" i="1" baseline="30000" dirty="0" smtClean="0"/>
              <a:t>analyses, </a:t>
            </a:r>
            <a:r>
              <a:rPr lang="en-US" sz="1500" i="1" baseline="30000" dirty="0"/>
              <a:t>USRDS ESRD Database. Denominator population is all decedents with Medicare Parts A and B throughout the last 90 days of life. Intensive procedures were identified by ICD-9 procedure code search of Medicare Institutional claims from short- and long-stay </a:t>
            </a:r>
            <a:r>
              <a:rPr lang="en-US" sz="1500" i="1" baseline="30000" dirty="0" smtClean="0"/>
              <a:t>hospitals. </a:t>
            </a:r>
            <a:r>
              <a:rPr lang="en-US" sz="1500" i="1" baseline="30000" dirty="0"/>
              <a:t>Abbreviation: ESRD, end-stage renal disease.</a:t>
            </a:r>
            <a:endParaRPr lang="en-US" sz="1500" i="1" baseline="30000" dirty="0">
              <a:solidFill>
                <a:srgbClr val="FF0000"/>
              </a:solidFill>
            </a:endParaRPr>
          </a:p>
        </p:txBody>
      </p:sp>
      <p:pic>
        <p:nvPicPr>
          <p:cNvPr id="14338" name="Picture 2" descr="K:\Projects\USRDS\docs\ADR\2016\Chapters\ESRD\c14_SS_EndLifeCare\Figures_Tables\600ppi\v2_c14_SS_EndLifeCare_f04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112350"/>
            <a:ext cx="5486400" cy="47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07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14.4  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6" name="Rectangle 5"/>
          <p:cNvSpPr/>
          <p:nvPr/>
        </p:nvSpPr>
        <p:spPr>
          <a:xfrm>
            <a:off x="2691655" y="762000"/>
            <a:ext cx="3689793" cy="369332"/>
          </a:xfrm>
          <a:prstGeom prst="rect">
            <a:avLst/>
          </a:prstGeom>
        </p:spPr>
        <p:txBody>
          <a:bodyPr wrap="none">
            <a:spAutoFit/>
          </a:bodyPr>
          <a:lstStyle/>
          <a:p>
            <a:pPr algn="ctr"/>
            <a:r>
              <a:rPr lang="en-US" b="1" dirty="0"/>
              <a:t>(f) </a:t>
            </a:r>
            <a:r>
              <a:rPr lang="en-US" b="1" dirty="0" smtClean="0"/>
              <a:t> Intensive </a:t>
            </a:r>
            <a:r>
              <a:rPr lang="en-US" b="1" dirty="0"/>
              <a:t>procedures by modality</a:t>
            </a:r>
            <a:endParaRPr lang="en-US" b="1" baseline="30000" dirty="0">
              <a:solidFill>
                <a:srgbClr val="FF0000"/>
              </a:solidFill>
            </a:endParaRPr>
          </a:p>
        </p:txBody>
      </p:sp>
      <p:sp>
        <p:nvSpPr>
          <p:cNvPr id="10" name="Rectangle 9"/>
          <p:cNvSpPr/>
          <p:nvPr/>
        </p:nvSpPr>
        <p:spPr>
          <a:xfrm>
            <a:off x="152400" y="5867400"/>
            <a:ext cx="8839200" cy="553998"/>
          </a:xfrm>
          <a:prstGeom prst="rect">
            <a:avLst/>
          </a:prstGeom>
        </p:spPr>
        <p:txBody>
          <a:bodyPr wrap="square">
            <a:spAutoFit/>
          </a:bodyPr>
          <a:lstStyle/>
          <a:p>
            <a:r>
              <a:rPr lang="en-US" sz="1500" i="1" baseline="30000" dirty="0"/>
              <a:t>Data Source: Special </a:t>
            </a:r>
            <a:r>
              <a:rPr lang="en-US" sz="1500" i="1" baseline="30000" dirty="0" smtClean="0"/>
              <a:t>analyses, </a:t>
            </a:r>
            <a:r>
              <a:rPr lang="en-US" sz="1500" i="1" baseline="30000" dirty="0"/>
              <a:t>USRDS ESRD Database. Denominator population is all decedents with Medicare Parts A and B throughout the last 90 days of life. Intensive procedures were identified by ICD-9 procedure code search of Medicare Institutional claims from short- and long-stay </a:t>
            </a:r>
            <a:r>
              <a:rPr lang="en-US" sz="1500" i="1" baseline="30000" dirty="0" smtClean="0"/>
              <a:t>hospitals. </a:t>
            </a:r>
            <a:r>
              <a:rPr lang="en-US" sz="1500" i="1" baseline="30000" dirty="0"/>
              <a:t>Abbreviation: ESRD, end-stage renal disease.</a:t>
            </a:r>
            <a:endParaRPr lang="en-US" sz="1500" i="1" baseline="30000" dirty="0">
              <a:solidFill>
                <a:srgbClr val="FF0000"/>
              </a:solidFill>
            </a:endParaRPr>
          </a:p>
        </p:txBody>
      </p:sp>
      <p:pic>
        <p:nvPicPr>
          <p:cNvPr id="15362" name="Picture 2" descr="K:\Projects\USRDS\docs\ADR\2016\Chapters\ESRD\c14_SS_EndLifeCare\Figures_Tables\600ppi\v2_c14_SS_EndLifeCare_f04_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200" y="1112350"/>
            <a:ext cx="5486400" cy="47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79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14.4  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6" name="Rectangle 5"/>
          <p:cNvSpPr/>
          <p:nvPr/>
        </p:nvSpPr>
        <p:spPr>
          <a:xfrm>
            <a:off x="2864364" y="762000"/>
            <a:ext cx="3344377" cy="369332"/>
          </a:xfrm>
          <a:prstGeom prst="rect">
            <a:avLst/>
          </a:prstGeom>
        </p:spPr>
        <p:txBody>
          <a:bodyPr wrap="none">
            <a:spAutoFit/>
          </a:bodyPr>
          <a:lstStyle/>
          <a:p>
            <a:pPr algn="ctr"/>
            <a:r>
              <a:rPr lang="en-US" b="1" dirty="0"/>
              <a:t>(g) </a:t>
            </a:r>
            <a:r>
              <a:rPr lang="en-US" b="1" dirty="0" smtClean="0"/>
              <a:t> Intensive </a:t>
            </a:r>
            <a:r>
              <a:rPr lang="en-US" b="1" dirty="0"/>
              <a:t>procedures by state</a:t>
            </a:r>
            <a:endParaRPr lang="en-US" b="1" baseline="30000" dirty="0">
              <a:solidFill>
                <a:srgbClr val="FF0000"/>
              </a:solidFill>
            </a:endParaRPr>
          </a:p>
        </p:txBody>
      </p:sp>
      <p:sp>
        <p:nvSpPr>
          <p:cNvPr id="10" name="Rectangle 9"/>
          <p:cNvSpPr/>
          <p:nvPr/>
        </p:nvSpPr>
        <p:spPr>
          <a:xfrm>
            <a:off x="152400" y="5867400"/>
            <a:ext cx="8839200" cy="553998"/>
          </a:xfrm>
          <a:prstGeom prst="rect">
            <a:avLst/>
          </a:prstGeom>
        </p:spPr>
        <p:txBody>
          <a:bodyPr wrap="square">
            <a:spAutoFit/>
          </a:bodyPr>
          <a:lstStyle/>
          <a:p>
            <a:r>
              <a:rPr lang="en-US" sz="1500" i="1" baseline="30000" dirty="0"/>
              <a:t>Data Source: Special </a:t>
            </a:r>
            <a:r>
              <a:rPr lang="en-US" sz="1500" i="1" baseline="30000" dirty="0" smtClean="0"/>
              <a:t>analyses, </a:t>
            </a:r>
            <a:r>
              <a:rPr lang="en-US" sz="1500" i="1" baseline="30000" dirty="0"/>
              <a:t>USRDS ESRD Database. Denominator population is all decedents with Medicare Parts A and B throughout the last 90 days of life. Intensive procedures were identified by ICD-9 procedure code search of Medicare Institutional claims from short- and long-stay </a:t>
            </a:r>
            <a:r>
              <a:rPr lang="en-US" sz="1500" i="1" baseline="30000" dirty="0" smtClean="0"/>
              <a:t>hospitals. </a:t>
            </a:r>
            <a:r>
              <a:rPr lang="en-US" sz="1500" i="1" baseline="30000" dirty="0"/>
              <a:t>Abbreviation: ESRD, end-stage renal disease.</a:t>
            </a:r>
            <a:endParaRPr lang="en-US" sz="1500" i="1" baseline="30000" dirty="0">
              <a:solidFill>
                <a:srgbClr val="FF0000"/>
              </a:solidFill>
            </a:endParaRPr>
          </a:p>
        </p:txBody>
      </p:sp>
      <p:pic>
        <p:nvPicPr>
          <p:cNvPr id="16386" name="Picture 2" descr="K:\Projects\USRDS\docs\ADR\2016\Chapters\ESRD\c14_SS_EndLifeCare\Figures_Tables\600ppi\v2_c14_SS_EndLifeCare_f04_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20" y="1876425"/>
            <a:ext cx="7040880" cy="300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4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14.5  Inpatient deaths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9" name="Rectangle 8"/>
          <p:cNvSpPr/>
          <p:nvPr/>
        </p:nvSpPr>
        <p:spPr>
          <a:xfrm>
            <a:off x="228600" y="5943600"/>
            <a:ext cx="8839200" cy="420628"/>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Includes deaths occurring in short- and long-stay hospitals. Abbreviation: ESRD, end-stage renal disease.</a:t>
            </a:r>
            <a:endParaRPr lang="en-US" sz="1600" i="1" baseline="30000" dirty="0">
              <a:solidFill>
                <a:srgbClr val="FF0000"/>
              </a:solidFill>
            </a:endParaRPr>
          </a:p>
        </p:txBody>
      </p:sp>
      <p:sp>
        <p:nvSpPr>
          <p:cNvPr id="6" name="Rectangle 5"/>
          <p:cNvSpPr/>
          <p:nvPr/>
        </p:nvSpPr>
        <p:spPr>
          <a:xfrm>
            <a:off x="2728045" y="762000"/>
            <a:ext cx="3617016" cy="369332"/>
          </a:xfrm>
          <a:prstGeom prst="rect">
            <a:avLst/>
          </a:prstGeom>
        </p:spPr>
        <p:txBody>
          <a:bodyPr wrap="none">
            <a:spAutoFit/>
          </a:bodyPr>
          <a:lstStyle/>
          <a:p>
            <a:pPr algn="ctr"/>
            <a:r>
              <a:rPr lang="en-US" b="1" dirty="0"/>
              <a:t>(a) </a:t>
            </a:r>
            <a:r>
              <a:rPr lang="en-US" b="1" dirty="0" smtClean="0"/>
              <a:t> </a:t>
            </a:r>
            <a:r>
              <a:rPr lang="en-US" b="1" dirty="0"/>
              <a:t>	Inpatient deaths by year, overall</a:t>
            </a:r>
            <a:endParaRPr lang="en-US" b="1" baseline="30000" dirty="0">
              <a:solidFill>
                <a:srgbClr val="FF0000"/>
              </a:solidFill>
            </a:endParaRPr>
          </a:p>
        </p:txBody>
      </p:sp>
      <p:pic>
        <p:nvPicPr>
          <p:cNvPr id="17410" name="Picture 2" descr="K:\Projects\USRDS\docs\ADR\2016\Chapters\ESRD\c14_SS_EndLifeCare\Figures_Tables\600ppi\v2_c14_SS_EndLifeCare_f05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280" y="1084496"/>
            <a:ext cx="6217920" cy="478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48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379591"/>
          </a:xfrm>
          <a:prstGeom prst="rect">
            <a:avLst/>
          </a:prstGeom>
        </p:spPr>
        <p:txBody>
          <a:bodyPr wrap="square">
            <a:spAutoFit/>
          </a:bodyPr>
          <a:lstStyle/>
          <a:p>
            <a:pPr algn="ctr"/>
            <a:r>
              <a:rPr lang="en-US" sz="2800" b="1" baseline="30000" dirty="0" smtClean="0"/>
              <a:t>Table </a:t>
            </a:r>
            <a:r>
              <a:rPr lang="en-US" sz="2800" b="1" baseline="30000" dirty="0"/>
              <a:t>14.1  Characteristics of decedents with ESRD by death year,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14</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9" name="Rectangle 8"/>
          <p:cNvSpPr/>
          <p:nvPr/>
        </p:nvSpPr>
        <p:spPr>
          <a:xfrm>
            <a:off x="141083" y="6172200"/>
            <a:ext cx="8839200" cy="235962"/>
          </a:xfrm>
          <a:prstGeom prst="rect">
            <a:avLst/>
          </a:prstGeom>
        </p:spPr>
        <p:txBody>
          <a:bodyPr wrap="square">
            <a:spAutoFit/>
          </a:bodyPr>
          <a:lstStyle/>
          <a:p>
            <a:r>
              <a:rPr lang="en-US" sz="1400" i="1" baseline="30000" dirty="0"/>
              <a:t>Data Source: Special </a:t>
            </a:r>
            <a:r>
              <a:rPr lang="en-US" sz="1400" i="1" baseline="30000" dirty="0" smtClean="0"/>
              <a:t>analyses, </a:t>
            </a:r>
            <a:r>
              <a:rPr lang="en-US" sz="1400" i="1" baseline="30000" dirty="0"/>
              <a:t>USRDS ESRD Database. Denominator is all decedents. Abbreviation: ESRD, end-stage renal disease. </a:t>
            </a:r>
            <a:endParaRPr lang="en-US" sz="1400" i="1" baseline="300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68391008"/>
              </p:ext>
            </p:extLst>
          </p:nvPr>
        </p:nvGraphicFramePr>
        <p:xfrm>
          <a:off x="533400" y="544612"/>
          <a:ext cx="8214594" cy="5322788"/>
        </p:xfrm>
        <a:graphic>
          <a:graphicData uri="http://schemas.openxmlformats.org/drawingml/2006/table">
            <a:tbl>
              <a:tblPr firstRow="1" firstCol="1" bandRow="1"/>
              <a:tblGrid>
                <a:gridCol w="1195794"/>
                <a:gridCol w="466187"/>
                <a:gridCol w="466187"/>
                <a:gridCol w="466187"/>
                <a:gridCol w="466187"/>
                <a:gridCol w="466187"/>
                <a:gridCol w="466187"/>
                <a:gridCol w="466187"/>
                <a:gridCol w="466187"/>
                <a:gridCol w="466187"/>
                <a:gridCol w="466187"/>
                <a:gridCol w="466187"/>
                <a:gridCol w="466187"/>
                <a:gridCol w="466187"/>
                <a:gridCol w="466187"/>
                <a:gridCol w="492182"/>
              </a:tblGrid>
              <a:tr h="197566">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2000</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2001</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2002</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2003</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2004</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2005</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2006</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2007</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2008</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2009</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2010</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2011</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2012</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2013</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Total</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03">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n</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72,814</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76,865</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79,489</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82,382</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84,057</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85,792</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87,500</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87,526</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88,329</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89,855</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90,563</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91,775</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91,781</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92,687</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1,201,415</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03">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6.1</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6.4</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6.6</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6.9</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7.0</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7.1</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7.3</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7.3</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7.4</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7.5</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7.5</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7.6</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7.6</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7.7</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100</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32">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Age (mean)</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67.5 (13.7)</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67.6 (13.8)</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67.8 (13.8)</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67.9 (13.8)</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68.1 (13.7)</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68.3 (13.8)</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68.5 (13.8)</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68.6 (13.8)</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68.8 (13.6)</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68.7 (13.7)</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69.0 (13.5)</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69.1 (13.4)</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69.2 (13.4)</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69.2 (13.2)</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68.5 (13.7)</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16">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Age Category</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0-19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20-44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6.4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6.3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6.1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5.7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5.6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5.4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5.1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5.1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4.8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4.8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4.4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4.3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4.2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4.0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5.1</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45-64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29.1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29.0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28.6</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65-74 </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26.7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26.2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25.7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25.9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26.3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26.5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26.6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26.9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27.0</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75-84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29.0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27.0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26.7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26.6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28.0</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≥85</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8.4</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8.7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9.4</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9.7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10.0</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10.7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11.3</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11.8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12.1</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12.2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12.7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13.0</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13.1</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12.9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a:ea typeface="Calibri"/>
                          <a:cs typeface="Times New Roman"/>
                        </a:rPr>
                        <a:t>11.2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r>
              <a:tr h="143916">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Race</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Native American</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Asian</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3.3</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45720" marR="0" indent="5715">
                        <a:lnSpc>
                          <a:spcPct val="115000"/>
                        </a:lnSpc>
                        <a:spcBef>
                          <a:spcPts val="0"/>
                        </a:spcBef>
                        <a:spcAft>
                          <a:spcPts val="0"/>
                        </a:spcAft>
                      </a:pPr>
                      <a:r>
                        <a:rPr lang="en-US" sz="800" dirty="0">
                          <a:solidFill>
                            <a:srgbClr val="000000"/>
                          </a:solidFill>
                          <a:effectLst/>
                          <a:latin typeface="Calibri"/>
                          <a:ea typeface="Times New Roman"/>
                          <a:cs typeface="Times New Roman"/>
                        </a:rPr>
                        <a:t>Black/African American</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28.1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28.3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28.0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28.1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28.4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28.0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27.7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27.4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27.3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27.1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26.7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26.4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26.1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26.0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27.4</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White</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66.0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65.9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66.2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65.8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65.5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66.3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69.1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67.1</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Unknown</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Other</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0.4</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r>
              <a:tr h="143916">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Hispanic</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No</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72.9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76.4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79.1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80.6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81.9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82.9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83.8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84.6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84.8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84.8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85.0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84.9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84.5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84.6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82.4</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Yes</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10.7</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Unknown</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15.4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11.8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4.9</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Missing</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2.1</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2.1</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2.0</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r>
              <a:tr h="143916">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Sex</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Male</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46.9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46.3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46.0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45.8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45.3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44.9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44.3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44.2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43.8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43.6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45.4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45.6</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Female</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52.2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52.4</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52.5</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53.2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53.7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54.0</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54.2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54.7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55.1</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55.7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55.8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56.2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56.4</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54.5</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54.4</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r>
              <a:tr h="143916">
                <a:tc gridSpan="14">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Last Treatment Modality</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Hemodialysis</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86.7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87.4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88.2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88.5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88.7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88.8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89.0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89.3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89.1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89.1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89.0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88.4</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87.9</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88.1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88.5</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Peritoneal Dialysis</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5.3</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5.5</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Transplant</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4.7</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5.0</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5.2</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5.5</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5.6</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5.8</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6.1</a:t>
                      </a:r>
                      <a:endParaRPr lang="en-US" sz="1000" dirty="0">
                        <a:effectLst/>
                        <a:latin typeface="Calibri"/>
                        <a:ea typeface="Calibri"/>
                        <a:cs typeface="Times New Roman"/>
                      </a:endParaRPr>
                    </a:p>
                  </a:txBody>
                  <a:tcPr marL="33506" marR="33506"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5.2</a:t>
                      </a:r>
                      <a:endParaRPr lang="en-US" sz="1000" dirty="0">
                        <a:effectLst/>
                        <a:latin typeface="Calibri"/>
                        <a:ea typeface="Calibri"/>
                        <a:cs typeface="Times New Roman"/>
                      </a:endParaRPr>
                    </a:p>
                  </a:txBody>
                  <a:tcPr marL="33506" marR="33506" marT="0" marB="0" anchor="ctr">
                    <a:lnL>
                      <a:noFill/>
                    </a:lnL>
                    <a:lnR>
                      <a:noFill/>
                    </a:lnR>
                    <a:lnT>
                      <a:noFill/>
                    </a:lnT>
                    <a:lnB>
                      <a:noFill/>
                    </a:lnB>
                  </a:tcPr>
                </a:tc>
              </a:tr>
              <a:tr h="143916">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Missing</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1.0</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0.1</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0.8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r>
              <a:tr h="431749">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Medicare Parts A&amp;B as primary payer during last </a:t>
                      </a:r>
                      <a:r>
                        <a:rPr lang="en-US" sz="800" b="1" dirty="0" smtClean="0">
                          <a:solidFill>
                            <a:srgbClr val="000000"/>
                          </a:solidFill>
                          <a:effectLst/>
                          <a:latin typeface="+mn-lt"/>
                          <a:ea typeface="Times New Roman"/>
                          <a:cs typeface="Times New Roman"/>
                        </a:rPr>
                        <a:t>90 days of </a:t>
                      </a:r>
                      <a:r>
                        <a:rPr lang="en-US" sz="800" b="1" dirty="0">
                          <a:solidFill>
                            <a:srgbClr val="000000"/>
                          </a:solidFill>
                          <a:effectLst/>
                          <a:latin typeface="Calibri"/>
                          <a:ea typeface="Times New Roman"/>
                          <a:cs typeface="Times New Roman"/>
                        </a:rPr>
                        <a:t>life</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900" dirty="0">
                        <a:effectLst/>
                        <a:latin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33506" marR="33506" marT="0" marB="0" anchor="ctr">
                    <a:lnL>
                      <a:noFill/>
                    </a:lnL>
                    <a:lnR>
                      <a:noFill/>
                    </a:lnR>
                    <a:lnT w="12700" cap="flat" cmpd="sng" algn="ctr">
                      <a:solidFill>
                        <a:srgbClr val="000000"/>
                      </a:solidFill>
                      <a:prstDash val="solid"/>
                      <a:round/>
                      <a:headEnd type="none" w="med" len="med"/>
                      <a:tailEnd type="none" w="med" len="med"/>
                    </a:lnT>
                    <a:lnB>
                      <a:noFill/>
                    </a:lnB>
                  </a:tcPr>
                </a:tc>
              </a:tr>
              <a:tr h="173303">
                <a:tc>
                  <a:txBody>
                    <a:bodyPr/>
                    <a:lstStyle/>
                    <a:p>
                      <a:pPr marL="0" marR="0" indent="57150">
                        <a:lnSpc>
                          <a:spcPct val="115000"/>
                        </a:lnSpc>
                        <a:spcBef>
                          <a:spcPts val="0"/>
                        </a:spcBef>
                        <a:spcAft>
                          <a:spcPts val="0"/>
                        </a:spcAft>
                      </a:pPr>
                      <a:r>
                        <a:rPr lang="en-US" sz="800" dirty="0">
                          <a:solidFill>
                            <a:srgbClr val="000000"/>
                          </a:solidFill>
                          <a:effectLst/>
                          <a:latin typeface="Calibri"/>
                          <a:ea typeface="Times New Roman"/>
                          <a:cs typeface="Times New Roman"/>
                        </a:rPr>
                        <a:t>Yes</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73.4</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73.4</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74.4</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75.0</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74.9</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74.3</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73.2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71.5</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69.6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68.8</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68.1</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67.7</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67.5</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66.6</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71.2</a:t>
                      </a:r>
                      <a:endParaRPr lang="en-US" sz="1000" dirty="0">
                        <a:effectLst/>
                        <a:latin typeface="Calibri"/>
                        <a:ea typeface="Calibri"/>
                        <a:cs typeface="Times New Roman"/>
                      </a:endParaRPr>
                    </a:p>
                  </a:txBody>
                  <a:tcPr marL="33506" marR="33506"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14.5  Inpatient deaths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9" name="Rectangle 8"/>
          <p:cNvSpPr/>
          <p:nvPr/>
        </p:nvSpPr>
        <p:spPr>
          <a:xfrm>
            <a:off x="228600" y="5980172"/>
            <a:ext cx="8839200" cy="420628"/>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Includes deaths occurring in short- and long-stay hospitals. Abbreviation: ESRD, end-stage renal disease.</a:t>
            </a:r>
            <a:endParaRPr lang="en-US" sz="1600" i="1" baseline="30000" dirty="0">
              <a:solidFill>
                <a:srgbClr val="FF0000"/>
              </a:solidFill>
            </a:endParaRPr>
          </a:p>
        </p:txBody>
      </p:sp>
      <p:sp>
        <p:nvSpPr>
          <p:cNvPr id="6" name="Rectangle 5"/>
          <p:cNvSpPr/>
          <p:nvPr/>
        </p:nvSpPr>
        <p:spPr>
          <a:xfrm>
            <a:off x="3135592" y="762000"/>
            <a:ext cx="2801922" cy="369332"/>
          </a:xfrm>
          <a:prstGeom prst="rect">
            <a:avLst/>
          </a:prstGeom>
        </p:spPr>
        <p:txBody>
          <a:bodyPr wrap="none">
            <a:spAutoFit/>
          </a:bodyPr>
          <a:lstStyle/>
          <a:p>
            <a:pPr algn="ctr"/>
            <a:r>
              <a:rPr lang="en-US" b="1" dirty="0"/>
              <a:t>(b) </a:t>
            </a:r>
            <a:r>
              <a:rPr lang="en-US" b="1" dirty="0" smtClean="0"/>
              <a:t> Inpatient </a:t>
            </a:r>
            <a:r>
              <a:rPr lang="en-US" b="1" dirty="0"/>
              <a:t>deaths by age</a:t>
            </a:r>
            <a:endParaRPr lang="en-US" b="1" baseline="30000" dirty="0">
              <a:solidFill>
                <a:srgbClr val="FF0000"/>
              </a:solidFill>
            </a:endParaRPr>
          </a:p>
        </p:txBody>
      </p:sp>
      <p:pic>
        <p:nvPicPr>
          <p:cNvPr id="18434" name="Picture 2" descr="K:\Projects\USRDS\docs\ADR\2016\Chapters\ESRD\c14_SS_EndLifeCare\Figures_Tables\600ppi\v2_c14_SS_EndLifeCare_f05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3560" y="1143000"/>
            <a:ext cx="5577840" cy="47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05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14.5  Inpatient deaths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9" name="Rectangle 8"/>
          <p:cNvSpPr/>
          <p:nvPr/>
        </p:nvSpPr>
        <p:spPr>
          <a:xfrm>
            <a:off x="228600" y="5943600"/>
            <a:ext cx="8839200" cy="420628"/>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Includes deaths occurring in short- and long-stay hospitals. Abbreviation: ESRD, end-stage renal disease.</a:t>
            </a:r>
            <a:endParaRPr lang="en-US" sz="1600" i="1" baseline="30000" dirty="0">
              <a:solidFill>
                <a:srgbClr val="FF0000"/>
              </a:solidFill>
            </a:endParaRPr>
          </a:p>
        </p:txBody>
      </p:sp>
      <p:sp>
        <p:nvSpPr>
          <p:cNvPr id="6" name="Rectangle 5"/>
          <p:cNvSpPr/>
          <p:nvPr/>
        </p:nvSpPr>
        <p:spPr>
          <a:xfrm>
            <a:off x="3116035" y="762000"/>
            <a:ext cx="2841035" cy="369332"/>
          </a:xfrm>
          <a:prstGeom prst="rect">
            <a:avLst/>
          </a:prstGeom>
        </p:spPr>
        <p:txBody>
          <a:bodyPr wrap="none">
            <a:spAutoFit/>
          </a:bodyPr>
          <a:lstStyle/>
          <a:p>
            <a:pPr algn="ctr"/>
            <a:r>
              <a:rPr lang="en-US" b="1" dirty="0"/>
              <a:t>(c) </a:t>
            </a:r>
            <a:r>
              <a:rPr lang="en-US" b="1" dirty="0" smtClean="0"/>
              <a:t> Inpatient </a:t>
            </a:r>
            <a:r>
              <a:rPr lang="en-US" b="1" dirty="0"/>
              <a:t>deaths by race</a:t>
            </a:r>
            <a:endParaRPr lang="en-US" b="1" baseline="30000" dirty="0">
              <a:solidFill>
                <a:srgbClr val="FF0000"/>
              </a:solidFill>
            </a:endParaRPr>
          </a:p>
        </p:txBody>
      </p:sp>
      <p:pic>
        <p:nvPicPr>
          <p:cNvPr id="19458" name="Picture 2" descr="K:\Projects\USRDS\docs\ADR\2016\Chapters\ESRD\c14_SS_EndLifeCare\Figures_Tables\600ppi\v2_c14_SS_EndLifeCare_f05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3560" y="1185500"/>
            <a:ext cx="5577840" cy="483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636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14.5  Inpatient deaths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9" name="Rectangle 8"/>
          <p:cNvSpPr/>
          <p:nvPr/>
        </p:nvSpPr>
        <p:spPr>
          <a:xfrm>
            <a:off x="228600" y="5943600"/>
            <a:ext cx="8839200" cy="420628"/>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Includes deaths occurring in short- and long-stay hospitals. Abbreviation: ESRD, end-stage renal disease.</a:t>
            </a:r>
            <a:endParaRPr lang="en-US" sz="1600" i="1" baseline="30000" dirty="0">
              <a:solidFill>
                <a:srgbClr val="FF0000"/>
              </a:solidFill>
            </a:endParaRPr>
          </a:p>
        </p:txBody>
      </p:sp>
      <p:sp>
        <p:nvSpPr>
          <p:cNvPr id="6" name="Rectangle 5"/>
          <p:cNvSpPr/>
          <p:nvPr/>
        </p:nvSpPr>
        <p:spPr>
          <a:xfrm>
            <a:off x="2884273" y="762000"/>
            <a:ext cx="3304559" cy="369332"/>
          </a:xfrm>
          <a:prstGeom prst="rect">
            <a:avLst/>
          </a:prstGeom>
        </p:spPr>
        <p:txBody>
          <a:bodyPr wrap="none">
            <a:spAutoFit/>
          </a:bodyPr>
          <a:lstStyle/>
          <a:p>
            <a:pPr algn="ctr"/>
            <a:r>
              <a:rPr lang="en-US" b="1" dirty="0"/>
              <a:t>(d) </a:t>
            </a:r>
            <a:r>
              <a:rPr lang="en-US" b="1" dirty="0" smtClean="0"/>
              <a:t> Inpatient </a:t>
            </a:r>
            <a:r>
              <a:rPr lang="en-US" b="1" dirty="0"/>
              <a:t>deaths by ethnicity</a:t>
            </a:r>
            <a:endParaRPr lang="en-US" b="1" baseline="30000" dirty="0">
              <a:solidFill>
                <a:srgbClr val="FF0000"/>
              </a:solidFill>
            </a:endParaRPr>
          </a:p>
        </p:txBody>
      </p:sp>
      <p:pic>
        <p:nvPicPr>
          <p:cNvPr id="20482" name="Picture 2" descr="K:\Projects\USRDS\docs\ADR\2016\Chapters\ESRD\c14_SS_EndLifeCare\Figures_Tables\600ppi\v2_c14_SS_EndLifeCare_f05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480" y="1143000"/>
            <a:ext cx="5577840" cy="483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7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14.5  Inpatient deaths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9" name="Rectangle 8"/>
          <p:cNvSpPr/>
          <p:nvPr/>
        </p:nvSpPr>
        <p:spPr>
          <a:xfrm>
            <a:off x="228600" y="5943600"/>
            <a:ext cx="8839200" cy="420628"/>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Includes deaths occurring in short- and long-stay hospitals. Abbreviation: ESRD, end-stage renal disease.</a:t>
            </a:r>
            <a:endParaRPr lang="en-US" sz="1600" i="1" baseline="30000" dirty="0">
              <a:solidFill>
                <a:srgbClr val="FF0000"/>
              </a:solidFill>
            </a:endParaRPr>
          </a:p>
        </p:txBody>
      </p:sp>
      <p:sp>
        <p:nvSpPr>
          <p:cNvPr id="6" name="Rectangle 5"/>
          <p:cNvSpPr/>
          <p:nvPr/>
        </p:nvSpPr>
        <p:spPr>
          <a:xfrm>
            <a:off x="3152968" y="762000"/>
            <a:ext cx="2767169" cy="369332"/>
          </a:xfrm>
          <a:prstGeom prst="rect">
            <a:avLst/>
          </a:prstGeom>
        </p:spPr>
        <p:txBody>
          <a:bodyPr wrap="none">
            <a:spAutoFit/>
          </a:bodyPr>
          <a:lstStyle/>
          <a:p>
            <a:pPr algn="ctr"/>
            <a:r>
              <a:rPr lang="en-US" b="1" dirty="0"/>
              <a:t>(e) </a:t>
            </a:r>
            <a:r>
              <a:rPr lang="en-US" b="1" dirty="0" smtClean="0"/>
              <a:t> Inpatient </a:t>
            </a:r>
            <a:r>
              <a:rPr lang="en-US" b="1" dirty="0"/>
              <a:t>deaths by sex</a:t>
            </a:r>
            <a:endParaRPr lang="en-US" b="1" baseline="30000" dirty="0">
              <a:solidFill>
                <a:srgbClr val="FF0000"/>
              </a:solidFill>
            </a:endParaRPr>
          </a:p>
        </p:txBody>
      </p:sp>
      <p:pic>
        <p:nvPicPr>
          <p:cNvPr id="21506" name="Picture 2" descr="K:\Projects\USRDS\docs\ADR\2016\Chapters\ESRD\c14_SS_EndLifeCare\Figures_Tables\600ppi\v2_c14_SS_EndLifeCare_f05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109301"/>
            <a:ext cx="5577840" cy="483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021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14.5  Inpatient deaths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24</a:t>
            </a:fld>
            <a:endParaRPr lang="en-US" dirty="0"/>
          </a:p>
        </p:txBody>
      </p:sp>
      <p:sp>
        <p:nvSpPr>
          <p:cNvPr id="9" name="Rectangle 8"/>
          <p:cNvSpPr/>
          <p:nvPr/>
        </p:nvSpPr>
        <p:spPr>
          <a:xfrm>
            <a:off x="228600" y="5943600"/>
            <a:ext cx="8839200" cy="420628"/>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Includes deaths occurring in short- and long-stay hospitals. Abbreviation: ESRD, end-stage renal disease.</a:t>
            </a:r>
            <a:endParaRPr lang="en-US" sz="1600" i="1" baseline="30000" dirty="0">
              <a:solidFill>
                <a:srgbClr val="FF0000"/>
              </a:solidFill>
            </a:endParaRPr>
          </a:p>
        </p:txBody>
      </p:sp>
      <p:sp>
        <p:nvSpPr>
          <p:cNvPr id="6" name="Rectangle 5"/>
          <p:cNvSpPr/>
          <p:nvPr/>
        </p:nvSpPr>
        <p:spPr>
          <a:xfrm>
            <a:off x="2901810" y="762000"/>
            <a:ext cx="3269485" cy="369332"/>
          </a:xfrm>
          <a:prstGeom prst="rect">
            <a:avLst/>
          </a:prstGeom>
        </p:spPr>
        <p:txBody>
          <a:bodyPr wrap="none">
            <a:spAutoFit/>
          </a:bodyPr>
          <a:lstStyle/>
          <a:p>
            <a:pPr algn="ctr"/>
            <a:r>
              <a:rPr lang="en-US" b="1" dirty="0"/>
              <a:t>(f) </a:t>
            </a:r>
            <a:r>
              <a:rPr lang="en-US" b="1" dirty="0" smtClean="0"/>
              <a:t> Inpatient </a:t>
            </a:r>
            <a:r>
              <a:rPr lang="en-US" b="1" dirty="0"/>
              <a:t>deaths by modality</a:t>
            </a:r>
            <a:endParaRPr lang="en-US" b="1" baseline="30000" dirty="0">
              <a:solidFill>
                <a:srgbClr val="FF0000"/>
              </a:solidFill>
            </a:endParaRPr>
          </a:p>
        </p:txBody>
      </p:sp>
      <p:pic>
        <p:nvPicPr>
          <p:cNvPr id="22530" name="Picture 2" descr="K:\Projects\USRDS\docs\ADR\2016\Chapters\ESRD\c14_SS_EndLifeCare\Figures_Tables\600ppi\v2_c14_SS_EndLifeCare_f05_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632" y="1109300"/>
            <a:ext cx="5577840" cy="483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43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666849"/>
          </a:xfrm>
          <a:prstGeom prst="rect">
            <a:avLst/>
          </a:prstGeom>
        </p:spPr>
        <p:txBody>
          <a:bodyPr wrap="square">
            <a:spAutoFit/>
          </a:bodyPr>
          <a:lstStyle/>
          <a:p>
            <a:pPr algn="ctr"/>
            <a:r>
              <a:rPr lang="en-US" sz="2800" b="1" baseline="30000" dirty="0"/>
              <a:t>Table 14.2  Characteristics of ESRD patients receiving care in a nursing facility during the last year of life: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25</a:t>
            </a:fld>
            <a:endParaRPr lang="en-US" dirty="0"/>
          </a:p>
        </p:txBody>
      </p:sp>
      <p:sp>
        <p:nvSpPr>
          <p:cNvPr id="9" name="Rectangle 8"/>
          <p:cNvSpPr/>
          <p:nvPr/>
        </p:nvSpPr>
        <p:spPr>
          <a:xfrm>
            <a:off x="125241" y="6088638"/>
            <a:ext cx="9067800" cy="235962"/>
          </a:xfrm>
          <a:prstGeom prst="rect">
            <a:avLst/>
          </a:prstGeom>
        </p:spPr>
        <p:txBody>
          <a:bodyPr wrap="square">
            <a:spAutoFit/>
          </a:bodyPr>
          <a:lstStyle/>
          <a:p>
            <a:endParaRPr lang="en-US" sz="1400" i="1" baseline="300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83838731"/>
              </p:ext>
            </p:extLst>
          </p:nvPr>
        </p:nvGraphicFramePr>
        <p:xfrm>
          <a:off x="228600" y="803171"/>
          <a:ext cx="8586744" cy="4979562"/>
        </p:xfrm>
        <a:graphic>
          <a:graphicData uri="http://schemas.openxmlformats.org/drawingml/2006/table">
            <a:tbl>
              <a:tblPr firstRow="1" firstCol="1" bandRow="1"/>
              <a:tblGrid>
                <a:gridCol w="1263249"/>
                <a:gridCol w="488233"/>
                <a:gridCol w="488233"/>
                <a:gridCol w="488233"/>
                <a:gridCol w="488233"/>
                <a:gridCol w="488233"/>
                <a:gridCol w="488233"/>
                <a:gridCol w="488233"/>
                <a:gridCol w="488233"/>
                <a:gridCol w="488233"/>
                <a:gridCol w="488233"/>
                <a:gridCol w="488233"/>
                <a:gridCol w="488233"/>
                <a:gridCol w="488233"/>
                <a:gridCol w="488233"/>
                <a:gridCol w="488233"/>
              </a:tblGrid>
              <a:tr h="222117">
                <a:tc>
                  <a:txBody>
                    <a:bodyPr/>
                    <a:lstStyle/>
                    <a:p>
                      <a:pPr marL="0" marR="0">
                        <a:lnSpc>
                          <a:spcPct val="115000"/>
                        </a:lnSpc>
                        <a:spcBef>
                          <a:spcPts val="0"/>
                        </a:spcBef>
                        <a:spcAft>
                          <a:spcPts val="0"/>
                        </a:spcAft>
                      </a:pPr>
                      <a:r>
                        <a:rPr lang="en-US" sz="800" b="1" dirty="0">
                          <a:solidFill>
                            <a:srgbClr val="FFFFFF"/>
                          </a:solidFill>
                          <a:effectLst/>
                          <a:latin typeface="Calibri"/>
                          <a:ea typeface="Times New Roman"/>
                          <a:cs typeface="Times New Roman"/>
                        </a:rPr>
                        <a:t> </a:t>
                      </a:r>
                      <a:endParaRPr lang="en-US" sz="800" dirty="0">
                        <a:effectLst/>
                        <a:latin typeface="Calibri"/>
                        <a:ea typeface="Calibri"/>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b="1" dirty="0">
                          <a:effectLst/>
                          <a:latin typeface="Calibri"/>
                          <a:ea typeface="Times New Roman"/>
                          <a:cs typeface="Times New Roman"/>
                        </a:rPr>
                        <a:t>2000</a:t>
                      </a:r>
                      <a:endParaRPr lang="en-US" sz="800" b="1"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2001</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2002</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2003</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2004</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2005</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2006</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2007</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2008</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2009</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2010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2011</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2012</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2013</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Total</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17">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N</a:t>
                      </a:r>
                      <a:endParaRPr lang="en-US" sz="800" dirty="0">
                        <a:effectLst/>
                        <a:latin typeface="Calibri"/>
                        <a:ea typeface="Calibri"/>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13,818</a:t>
                      </a:r>
                      <a:endParaRPr lang="en-US" sz="8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14,780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16,026</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16,999</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18,223</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18,683</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18,722</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18,313</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18,996</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19,122</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19,704</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20,918</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21,026</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21,692</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257,022</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17">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Age, mean (std)</a:t>
                      </a:r>
                      <a:endParaRPr lang="en-US" sz="800" dirty="0">
                        <a:effectLst/>
                        <a:latin typeface="Calibri"/>
                        <a:ea typeface="Calibri"/>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70.5(11.9)</a:t>
                      </a:r>
                      <a:endParaRPr lang="en-US" sz="8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70.5(12.1)</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70.8(12.0)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71.0(12.0)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70.9(12.0)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71.3(12.0)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71.3(12.1)</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71.4(12.1)</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71.7(12.0)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71.5(12.1)</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71.5(12.0)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71.6(11.9)</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71.5(12.1)</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71.4(12.0)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71.3(12.0)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17">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Vintage of ESRD, year, mean (std)</a:t>
                      </a:r>
                      <a:endParaRPr lang="en-US" sz="800" dirty="0">
                        <a:effectLst/>
                        <a:latin typeface="Calibri"/>
                        <a:ea typeface="Calibri"/>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4(4)</a:t>
                      </a:r>
                      <a:endParaRPr lang="en-US" sz="8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5(5)</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6(5)</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6(5)</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6(5)</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5(4)</a:t>
                      </a: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r>
              <a:tr h="224587">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Vintage of ESRD, year, median (q1,q3)</a:t>
                      </a:r>
                      <a:endParaRPr lang="en-US" sz="800" dirty="0">
                        <a:effectLst/>
                        <a:latin typeface="Calibri"/>
                        <a:ea typeface="Calibri"/>
                        <a:cs typeface="Times New Roman"/>
                      </a:endParaRP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3(2,6)</a:t>
                      </a:r>
                      <a:endParaRPr lang="en-US" sz="8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3(2,6)</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4(2,6)</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4(2,6)</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4(2,6)</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4(2,6)</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4(2,6)</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4(2,6)</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4(2,6)</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4(2,7)</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4(2,7)</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4(2,7)</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4(2,7)</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4(3,8)</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4(2,6)</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r>
              <a:tr h="130273">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Age Category</a:t>
                      </a:r>
                      <a:endParaRPr lang="en-US" sz="800" dirty="0">
                        <a:effectLst/>
                        <a:latin typeface="Calibri"/>
                        <a:ea typeface="Calibri"/>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20-44</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3.5</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2.2</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2.7</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45-64</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22.3</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22.7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22.1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22.9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22.6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22.9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22.6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23.8</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24.3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24.0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24.9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24.3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23.4</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65-74</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32.4</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31.4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30.9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29.8</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30.1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29.5</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75-84</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32.7</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33.0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33.7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34.1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34.0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34.4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33.2</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33.0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32.7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31.4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31.0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30.6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30.4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32.3</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&gt;=85</a:t>
                      </a:r>
                      <a:endParaRPr lang="en-US" sz="800" dirty="0">
                        <a:effectLst/>
                        <a:latin typeface="Calibri"/>
                        <a:ea typeface="Calibri"/>
                        <a:cs typeface="Times New Roman"/>
                      </a:endParaRP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9.1</a:t>
                      </a:r>
                      <a:endParaRPr lang="en-US" sz="8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9.4</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10.1</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10.3</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10.2</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11.1</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12.2</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12.5</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13.2</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13.5</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13.5</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13.9</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13.9</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13.8</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12.1</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r>
              <a:tr h="130273">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Race</a:t>
                      </a:r>
                      <a:endParaRPr lang="en-US" sz="800" dirty="0">
                        <a:effectLst/>
                        <a:latin typeface="Calibri"/>
                        <a:ea typeface="Calibri"/>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Native American</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1.4</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1.1</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Asian</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2.2</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2.3</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Black/African American</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29.6</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30.0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29.5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27.7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28.9</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White</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66.5</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66.3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66.5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66.7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66.0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67.1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66.7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66.8</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67.7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67.2</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67.8</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67.5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67.5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68.2</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67.1</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Unknown</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0.1</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0.0</a:t>
                      </a:r>
                    </a:p>
                  </a:txBody>
                  <a:tcPr marL="14587" marR="14587" marT="0" marB="0"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dirty="0" smtClean="0">
                          <a:solidFill>
                            <a:srgbClr val="000000"/>
                          </a:solidFill>
                          <a:effectLst/>
                          <a:latin typeface="Calibri"/>
                          <a:ea typeface="Times New Roman"/>
                          <a:cs typeface="Times New Roman"/>
                        </a:rPr>
                        <a:t>0.0</a:t>
                      </a: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0.0</a:t>
                      </a:r>
                    </a:p>
                  </a:txBody>
                  <a:tcPr marL="14587" marR="14587" marT="0" marB="0"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dirty="0" smtClean="0">
                          <a:solidFill>
                            <a:srgbClr val="000000"/>
                          </a:solidFill>
                          <a:effectLst/>
                          <a:latin typeface="Calibri"/>
                          <a:ea typeface="Times New Roman"/>
                          <a:cs typeface="Times New Roman"/>
                        </a:rPr>
                        <a:t>0.0</a:t>
                      </a: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0.0</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Other</a:t>
                      </a:r>
                      <a:endParaRPr lang="en-US" sz="800" dirty="0">
                        <a:effectLst/>
                        <a:latin typeface="Calibri"/>
                        <a:ea typeface="Calibri"/>
                        <a:cs typeface="Times New Roman"/>
                      </a:endParaRP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0.6</a:t>
                      </a:r>
                      <a:endParaRPr lang="en-US" sz="8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0.8</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0.9</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0.9</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0.8</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0.5</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0.3</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0.3</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0.3</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0.3</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0.2</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0.5</a:t>
                      </a:r>
                    </a:p>
                  </a:txBody>
                  <a:tcPr marL="14587" marR="14587" marT="0" marB="0" anchor="ctr">
                    <a:lnL>
                      <a:noFill/>
                    </a:lnL>
                    <a:lnR>
                      <a:noFill/>
                    </a:lnR>
                    <a:lnT>
                      <a:noFill/>
                    </a:lnT>
                    <a:lnB w="12700" cap="flat" cmpd="sng" algn="ctr">
                      <a:solidFill>
                        <a:srgbClr val="000000"/>
                      </a:solidFill>
                      <a:prstDash val="solid"/>
                      <a:round/>
                      <a:headEnd type="none" w="med" len="med"/>
                      <a:tailEnd type="none" w="med" len="med"/>
                    </a:lnB>
                  </a:tcPr>
                </a:tc>
              </a:tr>
              <a:tr h="130273">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Hispanic</a:t>
                      </a:r>
                      <a:endParaRPr lang="en-US" sz="800" dirty="0">
                        <a:effectLst/>
                        <a:latin typeface="Calibri"/>
                        <a:ea typeface="Calibri"/>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defTabSz="914400" rtl="0" eaLnBrk="1" latinLnBrk="0" hangingPunct="1">
                        <a:lnSpc>
                          <a:spcPct val="100000"/>
                        </a:lnSpc>
                        <a:spcBef>
                          <a:spcPts val="0"/>
                        </a:spcBef>
                        <a:spcAft>
                          <a:spcPts val="0"/>
                        </a:spcAft>
                      </a:pPr>
                      <a:endParaRPr lang="en-US" sz="800" kern="1200" dirty="0">
                        <a:solidFill>
                          <a:srgbClr val="000000"/>
                        </a:solidFill>
                        <a:effectLst/>
                        <a:latin typeface="Calibri"/>
                        <a:ea typeface="Times New Roman"/>
                        <a:cs typeface="Times New Roman"/>
                      </a:endParaRPr>
                    </a:p>
                  </a:txBody>
                  <a:tcPr marL="14587" marR="14587" marT="0" marB="0" anchor="ctr">
                    <a:lnL>
                      <a:noFill/>
                    </a:lnL>
                    <a:lnR>
                      <a:noFill/>
                    </a:lnR>
                    <a:lnT w="12700" cap="flat" cmpd="sng" algn="ctr">
                      <a:solidFill>
                        <a:srgbClr val="000000"/>
                      </a:solidFill>
                      <a:prstDash val="solid"/>
                      <a:round/>
                      <a:headEnd type="none" w="med" len="med"/>
                      <a:tailEnd type="none" w="med" len="med"/>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Missing on Hispanic</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0.4</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0.2</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Hispanic</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8.0</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8.5</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9.2</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9.0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9.6</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9.3</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9.9</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10.8</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9.3</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Non-Hispanic</a:t>
                      </a:r>
                      <a:endParaRPr lang="en-US" sz="800" dirty="0">
                        <a:effectLst/>
                        <a:latin typeface="Calibri"/>
                        <a:ea typeface="Calibri"/>
                        <a:cs typeface="Times New Roman"/>
                      </a:endParaRPr>
                    </a:p>
                  </a:txBody>
                  <a:tcPr marL="14587" marR="1458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81.0</a:t>
                      </a:r>
                      <a:endParaRPr lang="en-US" sz="8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84.7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87.1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88.4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89.2</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89.0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89.8</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90.1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90.0</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89.4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89.7</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89.1</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88.4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88.4</a:t>
                      </a:r>
                    </a:p>
                  </a:txBody>
                  <a:tcPr marL="14587" marR="14587" marT="0" marB="0" anchor="ctr">
                    <a:lnL>
                      <a:noFill/>
                    </a:lnL>
                    <a:lnR>
                      <a:noFill/>
                    </a:lnR>
                    <a:lnT>
                      <a:noFill/>
                    </a:lnT>
                    <a:lnB>
                      <a:noFill/>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88.4</a:t>
                      </a:r>
                    </a:p>
                  </a:txBody>
                  <a:tcPr marL="14587" marR="14587" marT="0" marB="0" anchor="ctr">
                    <a:lnL>
                      <a:noFill/>
                    </a:lnL>
                    <a:lnR>
                      <a:noFill/>
                    </a:lnR>
                    <a:lnT>
                      <a:noFill/>
                    </a:lnT>
                    <a:lnB>
                      <a:noFill/>
                    </a:lnB>
                  </a:tcPr>
                </a:tc>
              </a:tr>
              <a:tr h="222117">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Unknown</a:t>
                      </a:r>
                      <a:endParaRPr lang="en-US" sz="800" dirty="0">
                        <a:effectLst/>
                        <a:latin typeface="Calibri"/>
                        <a:ea typeface="Calibri"/>
                        <a:cs typeface="Times New Roman"/>
                      </a:endParaRP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Calibri"/>
                          <a:ea typeface="Times New Roman"/>
                          <a:cs typeface="Times New Roman"/>
                        </a:rPr>
                        <a:t>10.7</a:t>
                      </a:r>
                      <a:endParaRPr lang="en-US" sz="800" dirty="0">
                        <a:effectLst/>
                        <a:latin typeface="Calibri"/>
                        <a:ea typeface="Calibri"/>
                        <a:cs typeface="Times New Roman"/>
                      </a:endParaRPr>
                    </a:p>
                  </a:txBody>
                  <a:tcPr marL="0" marR="0"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6.3</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4.0</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2.4</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1.8</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1.5</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0.9</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0.7</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0.8</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0.7</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0.6</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0.6</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0.4</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0.3</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Calibri"/>
                          <a:ea typeface="Times New Roman"/>
                          <a:cs typeface="Times New Roman"/>
                        </a:rPr>
                        <a:t>2.0</a:t>
                      </a:r>
                    </a:p>
                  </a:txBody>
                  <a:tcPr marL="14587" marR="14587" marT="0" marB="0" anchor="ctr">
                    <a:lnL>
                      <a:noFill/>
                    </a:lnL>
                    <a:lnR>
                      <a:noFill/>
                    </a:lnR>
                    <a:lnT>
                      <a:noFill/>
                    </a:lnT>
                    <a:lnB w="635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52400" y="5860038"/>
            <a:ext cx="5791200" cy="235962"/>
          </a:xfrm>
          <a:prstGeom prst="rect">
            <a:avLst/>
          </a:prstGeom>
          <a:noFill/>
        </p:spPr>
        <p:txBody>
          <a:bodyPr wrap="square" rtlCol="0">
            <a:spAutoFit/>
          </a:bodyPr>
          <a:lstStyle/>
          <a:p>
            <a:r>
              <a:rPr lang="en-US" sz="1400" i="1" baseline="30000" dirty="0" smtClean="0"/>
              <a:t>(</a:t>
            </a:r>
            <a:r>
              <a:rPr lang="en-US" sz="1400" i="1" baseline="30000" dirty="0"/>
              <a:t>Continued on </a:t>
            </a:r>
            <a:r>
              <a:rPr lang="en-US" sz="1400" i="1" baseline="30000" dirty="0" smtClean="0"/>
              <a:t>next </a:t>
            </a:r>
            <a:r>
              <a:rPr lang="en-US" sz="1400" i="1" baseline="30000" dirty="0"/>
              <a:t>slide</a:t>
            </a:r>
            <a:r>
              <a:rPr lang="en-US" sz="1400" i="1" baseline="30000" dirty="0" smtClean="0"/>
              <a:t>)</a:t>
            </a:r>
            <a:endParaRPr lang="en-US" sz="1400" i="1" baseline="30000" dirty="0"/>
          </a:p>
        </p:txBody>
      </p:sp>
    </p:spTree>
    <p:extLst>
      <p:ext uri="{BB962C8B-B14F-4D97-AF65-F5344CB8AC3E}">
        <p14:creationId xmlns:p14="http://schemas.microsoft.com/office/powerpoint/2010/main" val="2815581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666849"/>
          </a:xfrm>
          <a:prstGeom prst="rect">
            <a:avLst/>
          </a:prstGeom>
        </p:spPr>
        <p:txBody>
          <a:bodyPr wrap="square">
            <a:spAutoFit/>
          </a:bodyPr>
          <a:lstStyle/>
          <a:p>
            <a:pPr algn="ctr"/>
            <a:r>
              <a:rPr lang="en-US" sz="2800" b="1" baseline="30000" dirty="0"/>
              <a:t>Table 14.2  Characteristics of ESRD patients receiving care in a nursing facility during the last year of life: </a:t>
            </a:r>
            <a:r>
              <a:rPr lang="en-US" sz="2800" b="1" baseline="30000" dirty="0" smtClean="0"/>
              <a:t>2000-2013 </a:t>
            </a:r>
            <a:r>
              <a:rPr lang="en-US" sz="2800" b="1" i="1" baseline="30000" dirty="0" smtClean="0"/>
              <a:t>(continued</a:t>
            </a:r>
            <a:r>
              <a:rPr lang="en-US" sz="2800" b="1" baseline="30000" dirty="0" smtClean="0"/>
              <a:t>)</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26</a:t>
            </a:fld>
            <a:endParaRPr lang="en-US" dirty="0"/>
          </a:p>
        </p:txBody>
      </p:sp>
      <p:sp>
        <p:nvSpPr>
          <p:cNvPr id="9" name="Rectangle 8"/>
          <p:cNvSpPr/>
          <p:nvPr/>
        </p:nvSpPr>
        <p:spPr>
          <a:xfrm>
            <a:off x="152400" y="5791200"/>
            <a:ext cx="9067800" cy="523220"/>
          </a:xfrm>
          <a:prstGeom prst="rect">
            <a:avLst/>
          </a:prstGeom>
        </p:spPr>
        <p:txBody>
          <a:bodyPr wrap="square">
            <a:spAutoFit/>
          </a:bodyPr>
          <a:lstStyle/>
          <a:p>
            <a:r>
              <a:rPr lang="en-US" sz="1400" i="1" baseline="30000" dirty="0" smtClean="0"/>
              <a:t>Data </a:t>
            </a:r>
            <a:r>
              <a:rPr lang="en-US" sz="1400" i="1" baseline="30000" dirty="0"/>
              <a:t>Source: Special analyses, USRDS ESRD Database. The denominator population is all ESRD patients who were at least 20 years of age at the time of death, received treatment for ESRD for at least one year, and had continuous Medicare Parts A&amp;B coverage during the last year of life.  Nursing facility use was ascertained using Medicare claims.</a:t>
            </a:r>
          </a:p>
          <a:p>
            <a:r>
              <a:rPr lang="en-US" sz="1400" i="1" baseline="30000" dirty="0" smtClean="0"/>
              <a:t>Abbreviation</a:t>
            </a:r>
            <a:r>
              <a:rPr lang="en-US" sz="1400" i="1" baseline="30000" dirty="0"/>
              <a:t>: ESRD, end-stage renal disease.</a:t>
            </a:r>
            <a:endParaRPr lang="en-US" sz="1400" i="1" baseline="30000" dirty="0">
              <a:solidFill>
                <a:srgbClr val="FF000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7438182"/>
              </p:ext>
            </p:extLst>
          </p:nvPr>
        </p:nvGraphicFramePr>
        <p:xfrm>
          <a:off x="380997" y="755748"/>
          <a:ext cx="6934203" cy="4065552"/>
        </p:xfrm>
        <a:graphic>
          <a:graphicData uri="http://schemas.openxmlformats.org/drawingml/2006/table">
            <a:tbl>
              <a:tblPr firstRow="1" firstCol="1" bandRow="1"/>
              <a:tblGrid>
                <a:gridCol w="1219203"/>
                <a:gridCol w="339014"/>
                <a:gridCol w="372826"/>
                <a:gridCol w="372826"/>
                <a:gridCol w="372826"/>
                <a:gridCol w="372826"/>
                <a:gridCol w="372826"/>
                <a:gridCol w="372826"/>
                <a:gridCol w="372826"/>
                <a:gridCol w="372826"/>
                <a:gridCol w="372826"/>
                <a:gridCol w="372826"/>
                <a:gridCol w="374043"/>
                <a:gridCol w="374043"/>
                <a:gridCol w="394823"/>
                <a:gridCol w="504817"/>
              </a:tblGrid>
              <a:tr h="234852">
                <a:tc>
                  <a:txBody>
                    <a:bodyPr/>
                    <a:lstStyle/>
                    <a:p>
                      <a:pPr marL="0" marR="0">
                        <a:lnSpc>
                          <a:spcPct val="115000"/>
                        </a:lnSpc>
                        <a:spcBef>
                          <a:spcPts val="0"/>
                        </a:spcBef>
                        <a:spcAft>
                          <a:spcPts val="0"/>
                        </a:spcAft>
                      </a:pPr>
                      <a:r>
                        <a:rPr lang="en-US" sz="800" b="1" dirty="0">
                          <a:solidFill>
                            <a:srgbClr val="FFFFFF"/>
                          </a:solidFill>
                          <a:effectLst/>
                          <a:latin typeface="+mn-lt"/>
                          <a:ea typeface="Times New Roman"/>
                          <a:cs typeface="Times New Roman"/>
                        </a:rPr>
                        <a:t> </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b="1" dirty="0">
                          <a:effectLst/>
                          <a:latin typeface="Calibri"/>
                          <a:ea typeface="Times New Roman"/>
                          <a:cs typeface="Times New Roman"/>
                        </a:rPr>
                        <a:t>2000</a:t>
                      </a:r>
                      <a:endParaRPr lang="en-US" sz="800" b="1"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2001</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2002</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2003</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2004</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2005</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2006</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2007</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2008</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2009</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2010</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2011</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2012</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2013</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b="1" kern="1200" dirty="0">
                          <a:solidFill>
                            <a:srgbClr val="000000"/>
                          </a:solidFill>
                          <a:effectLst/>
                          <a:latin typeface="Calibri"/>
                          <a:ea typeface="Times New Roman"/>
                          <a:cs typeface="Times New Roman"/>
                        </a:rPr>
                        <a:t>Total</a:t>
                      </a:r>
                    </a:p>
                  </a:txBody>
                  <a:tcPr marL="14587" marR="145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133">
                <a:tc>
                  <a:txBody>
                    <a:bodyPr/>
                    <a:lstStyle/>
                    <a:p>
                      <a:pPr marL="0" marR="0">
                        <a:lnSpc>
                          <a:spcPct val="115000"/>
                        </a:lnSpc>
                        <a:spcBef>
                          <a:spcPts val="0"/>
                        </a:spcBef>
                        <a:spcAft>
                          <a:spcPts val="0"/>
                        </a:spcAft>
                      </a:pPr>
                      <a:r>
                        <a:rPr lang="en-US" sz="800" b="1" dirty="0">
                          <a:solidFill>
                            <a:srgbClr val="000000"/>
                          </a:solidFill>
                          <a:effectLst/>
                          <a:latin typeface="+mn-lt"/>
                          <a:ea typeface="Times New Roman"/>
                          <a:cs typeface="Times New Roman"/>
                        </a:rPr>
                        <a:t>N</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13,818</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14,780</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16,026</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16,999</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18,223</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18,683</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18,722</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18,313</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18,996</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19,122</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19,704</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20,918</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21,026</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21,692</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257,022</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477">
                <a:tc>
                  <a:txBody>
                    <a:bodyPr/>
                    <a:lstStyle/>
                    <a:p>
                      <a:pPr marL="0" marR="0">
                        <a:lnSpc>
                          <a:spcPct val="115000"/>
                        </a:lnSpc>
                        <a:spcBef>
                          <a:spcPts val="0"/>
                        </a:spcBef>
                        <a:spcAft>
                          <a:spcPts val="0"/>
                        </a:spcAft>
                      </a:pPr>
                      <a:r>
                        <a:rPr lang="en-US" sz="800" b="1" dirty="0">
                          <a:solidFill>
                            <a:srgbClr val="000000"/>
                          </a:solidFill>
                          <a:effectLst/>
                          <a:latin typeface="+mn-lt"/>
                          <a:ea typeface="Times New Roman"/>
                          <a:cs typeface="Times New Roman"/>
                        </a:rPr>
                        <a:t>Sex*</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r>
              <a:tr h="286954">
                <a:tc>
                  <a:txBody>
                    <a:bodyPr/>
                    <a:lstStyle/>
                    <a:p>
                      <a:pPr marL="91440" marR="0">
                        <a:lnSpc>
                          <a:spcPct val="115000"/>
                        </a:lnSpc>
                        <a:spcBef>
                          <a:spcPts val="0"/>
                        </a:spcBef>
                        <a:spcAft>
                          <a:spcPts val="0"/>
                        </a:spcAft>
                      </a:pPr>
                      <a:r>
                        <a:rPr lang="en-US" sz="800" dirty="0">
                          <a:solidFill>
                            <a:srgbClr val="000000"/>
                          </a:solidFill>
                          <a:effectLst/>
                          <a:latin typeface="+mn-lt"/>
                          <a:ea typeface="Times New Roman"/>
                          <a:cs typeface="Times New Roman"/>
                        </a:rPr>
                        <a:t>Male</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46.0</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46.7</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46.6</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47.0</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48.7</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48.9</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49.3</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50.0</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50.3</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51.4</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51.5</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51.7</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51.7</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51.6</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49.6</a:t>
                      </a:r>
                      <a:endParaRPr lang="en-US" sz="800" dirty="0">
                        <a:effectLst/>
                        <a:latin typeface="+mn-lt"/>
                        <a:ea typeface="Calibri"/>
                        <a:cs typeface="Times New Roman"/>
                      </a:endParaRPr>
                    </a:p>
                  </a:txBody>
                  <a:tcPr marL="8867" marR="8867" marT="0" marB="0" anchor="ctr">
                    <a:lnL>
                      <a:noFill/>
                    </a:lnL>
                    <a:lnR>
                      <a:noFill/>
                    </a:lnR>
                    <a:lnT>
                      <a:noFill/>
                    </a:lnT>
                    <a:lnB>
                      <a:noFill/>
                    </a:lnB>
                  </a:tcPr>
                </a:tc>
              </a:tr>
              <a:tr h="286954">
                <a:tc>
                  <a:txBody>
                    <a:bodyPr/>
                    <a:lstStyle/>
                    <a:p>
                      <a:pPr marL="91440" marR="0">
                        <a:lnSpc>
                          <a:spcPct val="115000"/>
                        </a:lnSpc>
                        <a:spcBef>
                          <a:spcPts val="0"/>
                        </a:spcBef>
                        <a:spcAft>
                          <a:spcPts val="0"/>
                        </a:spcAft>
                      </a:pPr>
                      <a:r>
                        <a:rPr lang="en-US" sz="800">
                          <a:solidFill>
                            <a:srgbClr val="000000"/>
                          </a:solidFill>
                          <a:effectLst/>
                          <a:latin typeface="+mn-lt"/>
                          <a:ea typeface="Times New Roman"/>
                          <a:cs typeface="Times New Roman"/>
                        </a:rPr>
                        <a:t>Female</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54.0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53.3</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53.4</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53.0</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51.3</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51.1</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50.6</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50.0</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49.7</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a:solidFill>
                            <a:srgbClr val="000000"/>
                          </a:solidFill>
                          <a:effectLst/>
                          <a:latin typeface="+mn-lt"/>
                          <a:ea typeface="Times New Roman"/>
                          <a:cs typeface="Times New Roman"/>
                        </a:rPr>
                        <a:t>48.6</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48.5</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48.3</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48.3</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48.4</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7112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50.4</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r>
              <a:tr h="143477">
                <a:tc>
                  <a:txBody>
                    <a:bodyPr/>
                    <a:lstStyle/>
                    <a:p>
                      <a:pPr marL="0" marR="0">
                        <a:lnSpc>
                          <a:spcPct val="115000"/>
                        </a:lnSpc>
                        <a:spcBef>
                          <a:spcPts val="0"/>
                        </a:spcBef>
                        <a:spcAft>
                          <a:spcPts val="0"/>
                        </a:spcAft>
                      </a:pPr>
                      <a:r>
                        <a:rPr lang="en-US" sz="800" b="1">
                          <a:solidFill>
                            <a:srgbClr val="000000"/>
                          </a:solidFill>
                          <a:effectLst/>
                          <a:latin typeface="+mn-lt"/>
                          <a:ea typeface="Times New Roman"/>
                          <a:cs typeface="Times New Roman"/>
                        </a:rPr>
                        <a:t>Last Treatment Modality</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71120" indent="0" algn="ctr" defTabSz="914400" rtl="0" eaLnBrk="1" latinLnBrk="0" hangingPunct="1">
                        <a:lnSpc>
                          <a:spcPct val="100000"/>
                        </a:lnSpc>
                        <a:spcBef>
                          <a:spcPts val="0"/>
                        </a:spcBef>
                        <a:spcAft>
                          <a:spcPts val="0"/>
                        </a:spcAft>
                      </a:pPr>
                      <a:endParaRPr lang="en-US" sz="800" kern="1200" dirty="0">
                        <a:solidFill>
                          <a:srgbClr val="000000"/>
                        </a:solidFill>
                        <a:effectLst/>
                        <a:latin typeface="+mn-lt"/>
                        <a:ea typeface="Times New Roman"/>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r>
              <a:tr h="286954">
                <a:tc>
                  <a:txBody>
                    <a:bodyPr/>
                    <a:lstStyle/>
                    <a:p>
                      <a:pPr marL="91440" marR="0">
                        <a:lnSpc>
                          <a:spcPct val="115000"/>
                        </a:lnSpc>
                        <a:spcBef>
                          <a:spcPts val="0"/>
                        </a:spcBef>
                        <a:spcAft>
                          <a:spcPts val="0"/>
                        </a:spcAft>
                      </a:pPr>
                      <a:r>
                        <a:rPr lang="en-US" sz="800" dirty="0">
                          <a:solidFill>
                            <a:srgbClr val="000000"/>
                          </a:solidFill>
                          <a:effectLst/>
                          <a:latin typeface="+mn-lt"/>
                          <a:ea typeface="Times New Roman"/>
                          <a:cs typeface="Times New Roman"/>
                        </a:rPr>
                        <a:t>Missing on modality</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9.7</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10.7</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11.6</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11.1</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11.8</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12.3</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13.1</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12.4</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16.2</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14.5</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15.2</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15.5</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16.0</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16.6</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13.6</a:t>
                      </a:r>
                    </a:p>
                  </a:txBody>
                  <a:tcPr marL="8867" marR="8867" marT="0" marB="0" anchor="ctr">
                    <a:lnL>
                      <a:noFill/>
                    </a:lnL>
                    <a:lnR>
                      <a:noFill/>
                    </a:lnR>
                    <a:lnT>
                      <a:noFill/>
                    </a:lnT>
                    <a:lnB>
                      <a:noFill/>
                    </a:lnB>
                  </a:tcPr>
                </a:tc>
              </a:tr>
              <a:tr h="286954">
                <a:tc>
                  <a:txBody>
                    <a:bodyPr/>
                    <a:lstStyle/>
                    <a:p>
                      <a:pPr marL="91440" marR="0">
                        <a:lnSpc>
                          <a:spcPct val="115000"/>
                        </a:lnSpc>
                        <a:spcBef>
                          <a:spcPts val="0"/>
                        </a:spcBef>
                        <a:spcAft>
                          <a:spcPts val="0"/>
                        </a:spcAft>
                      </a:pPr>
                      <a:r>
                        <a:rPr lang="en-US" sz="800">
                          <a:solidFill>
                            <a:srgbClr val="000000"/>
                          </a:solidFill>
                          <a:effectLst/>
                          <a:latin typeface="+mn-lt"/>
                          <a:ea typeface="Times New Roman"/>
                          <a:cs typeface="Times New Roman"/>
                        </a:rPr>
                        <a:t>Hemodialysis</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82.0</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82.0</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82.0</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82.4</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81.8</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81.8</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81.1</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82.1</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78.1</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79.7</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78.8</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77.9</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76.9</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76.1</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80.0</a:t>
                      </a:r>
                    </a:p>
                  </a:txBody>
                  <a:tcPr marL="8867" marR="8867" marT="0" marB="0" anchor="ctr">
                    <a:lnL>
                      <a:noFill/>
                    </a:lnL>
                    <a:lnR>
                      <a:noFill/>
                    </a:lnR>
                    <a:lnT>
                      <a:noFill/>
                    </a:lnT>
                    <a:lnB>
                      <a:noFill/>
                    </a:lnB>
                  </a:tcPr>
                </a:tc>
              </a:tr>
              <a:tr h="286954">
                <a:tc>
                  <a:txBody>
                    <a:bodyPr/>
                    <a:lstStyle/>
                    <a:p>
                      <a:pPr marL="91440" marR="0">
                        <a:lnSpc>
                          <a:spcPct val="115000"/>
                        </a:lnSpc>
                        <a:spcBef>
                          <a:spcPts val="0"/>
                        </a:spcBef>
                        <a:spcAft>
                          <a:spcPts val="0"/>
                        </a:spcAft>
                      </a:pPr>
                      <a:r>
                        <a:rPr lang="en-US" sz="800" dirty="0">
                          <a:solidFill>
                            <a:srgbClr val="000000"/>
                          </a:solidFill>
                          <a:effectLst/>
                          <a:latin typeface="+mn-lt"/>
                          <a:ea typeface="Times New Roman"/>
                          <a:cs typeface="Times New Roman"/>
                        </a:rPr>
                        <a:t>Peritoneal dialysis</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5.4</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4.1</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3.6</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3.4</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3.2</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2.7</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2.8</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2.5</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2.3</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2.0</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2.1</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2.4</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2.5</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2.6</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2.9</a:t>
                      </a:r>
                    </a:p>
                  </a:txBody>
                  <a:tcPr marL="8867" marR="8867" marT="0" marB="0" anchor="ctr">
                    <a:lnL>
                      <a:noFill/>
                    </a:lnL>
                    <a:lnR>
                      <a:noFill/>
                    </a:lnR>
                    <a:lnT>
                      <a:noFill/>
                    </a:lnT>
                    <a:lnB>
                      <a:noFill/>
                    </a:lnB>
                  </a:tcPr>
                </a:tc>
              </a:tr>
              <a:tr h="286954">
                <a:tc>
                  <a:txBody>
                    <a:bodyPr/>
                    <a:lstStyle/>
                    <a:p>
                      <a:pPr marL="91440" marR="0">
                        <a:lnSpc>
                          <a:spcPct val="115000"/>
                        </a:lnSpc>
                        <a:spcBef>
                          <a:spcPts val="0"/>
                        </a:spcBef>
                        <a:spcAft>
                          <a:spcPts val="0"/>
                        </a:spcAft>
                      </a:pPr>
                      <a:r>
                        <a:rPr lang="en-US" sz="800" dirty="0">
                          <a:solidFill>
                            <a:srgbClr val="000000"/>
                          </a:solidFill>
                          <a:effectLst/>
                          <a:latin typeface="+mn-lt"/>
                          <a:ea typeface="Times New Roman"/>
                          <a:cs typeface="Times New Roman"/>
                        </a:rPr>
                        <a:t>Transplant</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2.9</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3.2</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2.9</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3.1</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3.2</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3.1</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3.1</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3.1</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3.4</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3.7</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3.9</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4.1</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4.6</a:t>
                      </a:r>
                      <a:endParaRPr lang="en-US" sz="80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4.7</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7112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3.6</a:t>
                      </a: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r>
              <a:tr h="143477">
                <a:tc>
                  <a:txBody>
                    <a:bodyPr/>
                    <a:lstStyle/>
                    <a:p>
                      <a:pPr marL="0" marR="0">
                        <a:lnSpc>
                          <a:spcPct val="115000"/>
                        </a:lnSpc>
                        <a:spcBef>
                          <a:spcPts val="0"/>
                        </a:spcBef>
                        <a:spcAft>
                          <a:spcPts val="0"/>
                        </a:spcAft>
                      </a:pPr>
                      <a:r>
                        <a:rPr lang="en-US" sz="800" b="1" dirty="0">
                          <a:solidFill>
                            <a:srgbClr val="000000"/>
                          </a:solidFill>
                          <a:effectLst/>
                          <a:latin typeface="+mn-lt"/>
                          <a:ea typeface="Times New Roman"/>
                          <a:cs typeface="Times New Roman"/>
                        </a:rPr>
                        <a:t>Dual eligibility</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endParaRPr lang="en-US" sz="800" dirty="0">
                        <a:effectLst/>
                        <a:latin typeface="+mn-lt"/>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71120" indent="0" algn="ctr" defTabSz="914400" rtl="0" eaLnBrk="1" latinLnBrk="0" hangingPunct="1">
                        <a:lnSpc>
                          <a:spcPct val="100000"/>
                        </a:lnSpc>
                        <a:spcBef>
                          <a:spcPts val="0"/>
                        </a:spcBef>
                        <a:spcAft>
                          <a:spcPts val="0"/>
                        </a:spcAft>
                      </a:pPr>
                      <a:endParaRPr lang="en-US" sz="800" kern="1200" dirty="0">
                        <a:solidFill>
                          <a:srgbClr val="000000"/>
                        </a:solidFill>
                        <a:effectLst/>
                        <a:latin typeface="+mn-lt"/>
                        <a:ea typeface="Times New Roman"/>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r>
              <a:tr h="286954">
                <a:tc>
                  <a:txBody>
                    <a:bodyPr/>
                    <a:lstStyle/>
                    <a:p>
                      <a:pPr marL="91440" marR="0">
                        <a:lnSpc>
                          <a:spcPct val="115000"/>
                        </a:lnSpc>
                        <a:spcBef>
                          <a:spcPts val="0"/>
                        </a:spcBef>
                        <a:spcAft>
                          <a:spcPts val="0"/>
                        </a:spcAft>
                      </a:pPr>
                      <a:r>
                        <a:rPr lang="en-US" sz="800" dirty="0">
                          <a:solidFill>
                            <a:srgbClr val="000000"/>
                          </a:solidFill>
                          <a:effectLst/>
                          <a:latin typeface="+mn-lt"/>
                          <a:ea typeface="Times New Roman"/>
                          <a:cs typeface="Times New Roman"/>
                        </a:rPr>
                        <a:t>Missing on dual eligibility</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10.1</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10.2</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10.7</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10.1</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9.8</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9.5</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9.1</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9.0</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9.4</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9.4</a:t>
                      </a:r>
                      <a:endParaRPr lang="en-US" sz="80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9.8</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9.3</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9.8</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4.7</a:t>
                      </a:r>
                      <a:endParaRPr lang="en-US" sz="800" dirty="0">
                        <a:effectLst/>
                        <a:latin typeface="+mn-lt"/>
                        <a:ea typeface="Calibri"/>
                        <a:cs typeface="Times New Roman"/>
                      </a:endParaRPr>
                    </a:p>
                  </a:txBody>
                  <a:tcPr marL="8867" marR="8867" marT="0" marB="0" anchor="ctr">
                    <a:lnL>
                      <a:noFill/>
                    </a:lnL>
                    <a:lnR>
                      <a:noFill/>
                    </a:lnR>
                    <a:lnT>
                      <a:noFill/>
                    </a:lnT>
                    <a:lnB>
                      <a:noFill/>
                    </a:lnB>
                  </a:tcPr>
                </a:tc>
                <a:tc>
                  <a:txBody>
                    <a:bodyPr/>
                    <a:lstStyle/>
                    <a:p>
                      <a:pPr marL="0" marR="7112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9.3</a:t>
                      </a:r>
                    </a:p>
                  </a:txBody>
                  <a:tcPr marL="8867" marR="8867" marT="0" marB="0" anchor="ctr">
                    <a:lnL>
                      <a:noFill/>
                    </a:lnL>
                    <a:lnR>
                      <a:noFill/>
                    </a:lnR>
                    <a:lnT>
                      <a:noFill/>
                    </a:lnT>
                    <a:lnB>
                      <a:noFill/>
                    </a:lnB>
                  </a:tcPr>
                </a:tc>
              </a:tr>
              <a:tr h="286954">
                <a:tc>
                  <a:txBody>
                    <a:bodyPr/>
                    <a:lstStyle/>
                    <a:p>
                      <a:pPr marL="91440" marR="0">
                        <a:lnSpc>
                          <a:spcPct val="115000"/>
                        </a:lnSpc>
                        <a:spcBef>
                          <a:spcPts val="0"/>
                        </a:spcBef>
                        <a:spcAft>
                          <a:spcPts val="0"/>
                        </a:spcAft>
                      </a:pPr>
                      <a:r>
                        <a:rPr lang="en-US" sz="800" dirty="0">
                          <a:solidFill>
                            <a:srgbClr val="000000"/>
                          </a:solidFill>
                          <a:effectLst/>
                          <a:latin typeface="+mn-lt"/>
                          <a:ea typeface="Times New Roman"/>
                          <a:cs typeface="Times New Roman"/>
                        </a:rPr>
                        <a:t>Dual eligibility</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53.6</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54.0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53.5</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54.5</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53.5</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53.0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53.8</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54.1</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54.0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53.6</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54.0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53.6</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53.0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56.0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71120" indent="0" algn="ctr" defTabSz="914400" rtl="0" eaLnBrk="1" latinLnBrk="0" hangingPunct="1">
                        <a:lnSpc>
                          <a:spcPct val="100000"/>
                        </a:lnSpc>
                        <a:spcBef>
                          <a:spcPts val="0"/>
                        </a:spcBef>
                        <a:spcAft>
                          <a:spcPts val="0"/>
                        </a:spcAft>
                      </a:pPr>
                      <a:r>
                        <a:rPr lang="en-US" sz="800" kern="1200" dirty="0">
                          <a:solidFill>
                            <a:srgbClr val="000000"/>
                          </a:solidFill>
                          <a:effectLst/>
                          <a:latin typeface="+mn-lt"/>
                          <a:ea typeface="Times New Roman"/>
                          <a:cs typeface="Times New Roman"/>
                        </a:rPr>
                        <a:t>53.9</a:t>
                      </a:r>
                    </a:p>
                  </a:txBody>
                  <a:tcPr marL="8867" marR="886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695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Non-dual eligibility</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36.3</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35.7</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35.8</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35.4</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36.7</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37.6</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37.1</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36.9</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36.6</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37.0</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ct val="100000"/>
                        </a:lnSpc>
                        <a:spcBef>
                          <a:spcPts val="0"/>
                        </a:spcBef>
                        <a:spcAft>
                          <a:spcPts val="0"/>
                        </a:spcAft>
                      </a:pPr>
                      <a:r>
                        <a:rPr lang="en-US" sz="800" kern="1200" dirty="0" smtClean="0">
                          <a:solidFill>
                            <a:srgbClr val="000000"/>
                          </a:solidFill>
                          <a:effectLst/>
                          <a:latin typeface="Calibri"/>
                          <a:ea typeface="Times New Roman"/>
                          <a:cs typeface="Times New Roman"/>
                        </a:rPr>
                        <a:t>36.2</a:t>
                      </a:r>
                      <a:endParaRPr lang="en-US" sz="800" kern="1200" dirty="0">
                        <a:solidFill>
                          <a:srgbClr val="000000"/>
                        </a:solidFill>
                        <a:effectLst/>
                        <a:latin typeface="Calibri"/>
                        <a:ea typeface="Times New Roman"/>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smtClean="0">
                          <a:solidFill>
                            <a:srgbClr val="000000"/>
                          </a:solidFill>
                          <a:effectLst/>
                          <a:latin typeface="Calibri"/>
                          <a:ea typeface="Times New Roman"/>
                          <a:cs typeface="Times New Roman"/>
                        </a:rPr>
                        <a:t>37.1</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smtClean="0">
                          <a:solidFill>
                            <a:srgbClr val="000000"/>
                          </a:solidFill>
                          <a:effectLst/>
                          <a:latin typeface="Calibri"/>
                          <a:ea typeface="Times New Roman"/>
                          <a:cs typeface="Times New Roman"/>
                        </a:rPr>
                        <a:t>37.2</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120" algn="ctr">
                        <a:lnSpc>
                          <a:spcPct val="115000"/>
                        </a:lnSpc>
                        <a:spcBef>
                          <a:spcPts val="0"/>
                        </a:spcBef>
                        <a:spcAft>
                          <a:spcPts val="0"/>
                        </a:spcAft>
                      </a:pPr>
                      <a:r>
                        <a:rPr lang="en-US" sz="800" dirty="0" smtClean="0">
                          <a:solidFill>
                            <a:srgbClr val="000000"/>
                          </a:solidFill>
                          <a:effectLst/>
                          <a:latin typeface="Calibri"/>
                          <a:ea typeface="Times New Roman"/>
                          <a:cs typeface="Times New Roman"/>
                        </a:rPr>
                        <a:t>39.3</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120" algn="ctr">
                        <a:lnSpc>
                          <a:spcPct val="115000"/>
                        </a:lnSpc>
                        <a:spcBef>
                          <a:spcPts val="0"/>
                        </a:spcBef>
                        <a:spcAft>
                          <a:spcPts val="0"/>
                        </a:spcAft>
                      </a:pPr>
                      <a:r>
                        <a:rPr lang="en-US" sz="800" dirty="0" smtClean="0">
                          <a:solidFill>
                            <a:srgbClr val="000000"/>
                          </a:solidFill>
                          <a:effectLst/>
                          <a:latin typeface="Calibri"/>
                          <a:ea typeface="Times New Roman"/>
                          <a:cs typeface="Times New Roman"/>
                        </a:rPr>
                        <a:t>36.9</a:t>
                      </a:r>
                      <a:endParaRPr lang="en-US" sz="1100" dirty="0">
                        <a:effectLst/>
                        <a:latin typeface="Calibri"/>
                        <a:ea typeface="Calibri"/>
                        <a:cs typeface="Times New Roman"/>
                      </a:endParaRPr>
                    </a:p>
                  </a:txBody>
                  <a:tcPr marL="18415" marR="1841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431">
                <a:tc>
                  <a:txBody>
                    <a:bodyPr/>
                    <a:lstStyle/>
                    <a:p>
                      <a:pPr marL="0" marR="0">
                        <a:lnSpc>
                          <a:spcPct val="115000"/>
                        </a:lnSpc>
                        <a:spcBef>
                          <a:spcPts val="0"/>
                        </a:spcBef>
                        <a:spcAft>
                          <a:spcPts val="0"/>
                        </a:spcAft>
                      </a:pPr>
                      <a:r>
                        <a:rPr lang="en-US" sz="800" b="1" dirty="0">
                          <a:solidFill>
                            <a:srgbClr val="000000"/>
                          </a:solidFill>
                          <a:effectLst/>
                          <a:latin typeface="+mn-lt"/>
                          <a:ea typeface="Times New Roman"/>
                          <a:cs typeface="Times New Roman"/>
                        </a:rPr>
                        <a:t>Medicare Parts A&amp;B as primary payer during last 365 days of life</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 </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 </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dirty="0">
                          <a:solidFill>
                            <a:srgbClr val="000000"/>
                          </a:solidFill>
                          <a:effectLst/>
                          <a:latin typeface="+mn-lt"/>
                          <a:ea typeface="Times New Roman"/>
                          <a:cs typeface="Times New Roman"/>
                        </a:rPr>
                        <a:t> </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00000"/>
                        </a:lnSpc>
                        <a:spcBef>
                          <a:spcPts val="0"/>
                        </a:spcBef>
                        <a:spcAft>
                          <a:spcPts val="0"/>
                        </a:spcAft>
                      </a:pPr>
                      <a:r>
                        <a:rPr lang="en-US" sz="800">
                          <a:solidFill>
                            <a:srgbClr val="000000"/>
                          </a:solidFill>
                          <a:effectLst/>
                          <a:latin typeface="+mn-lt"/>
                          <a:ea typeface="Times New Roman"/>
                          <a:cs typeface="Times New Roman"/>
                        </a:rPr>
                        <a:t> </a:t>
                      </a:r>
                      <a:endParaRPr lang="en-US" sz="80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 </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71120" indent="0" algn="ctr">
                        <a:lnSpc>
                          <a:spcPct val="100000"/>
                        </a:lnSpc>
                        <a:spcBef>
                          <a:spcPts val="0"/>
                        </a:spcBef>
                        <a:spcAft>
                          <a:spcPts val="0"/>
                        </a:spcAft>
                      </a:pPr>
                      <a:r>
                        <a:rPr lang="en-US" sz="800" dirty="0">
                          <a:solidFill>
                            <a:srgbClr val="000000"/>
                          </a:solidFill>
                          <a:effectLst/>
                          <a:latin typeface="+mn-lt"/>
                          <a:ea typeface="Times New Roman"/>
                          <a:cs typeface="Times New Roman"/>
                        </a:rPr>
                        <a:t> </a:t>
                      </a:r>
                      <a:endParaRPr lang="en-US" sz="800" dirty="0">
                        <a:effectLst/>
                        <a:latin typeface="+mn-lt"/>
                        <a:ea typeface="Calibri"/>
                        <a:cs typeface="Times New Roman"/>
                      </a:endParaRPr>
                    </a:p>
                  </a:txBody>
                  <a:tcPr marL="8867" marR="8867" marT="0" marB="0" anchor="ctr">
                    <a:lnL>
                      <a:noFill/>
                    </a:lnL>
                    <a:lnR>
                      <a:noFill/>
                    </a:lnR>
                    <a:lnT w="12700" cap="flat" cmpd="sng" algn="ctr">
                      <a:solidFill>
                        <a:srgbClr val="000000"/>
                      </a:solidFill>
                      <a:prstDash val="solid"/>
                      <a:round/>
                      <a:headEnd type="none" w="med" len="med"/>
                      <a:tailEnd type="none" w="med" len="med"/>
                    </a:lnT>
                    <a:lnB>
                      <a:noFill/>
                    </a:lnB>
                  </a:tcPr>
                </a:tc>
              </a:tr>
              <a:tr h="169119">
                <a:tc>
                  <a:txBody>
                    <a:bodyPr/>
                    <a:lstStyle/>
                    <a:p>
                      <a:pPr marL="91440" marR="0">
                        <a:lnSpc>
                          <a:spcPct val="115000"/>
                        </a:lnSpc>
                        <a:spcBef>
                          <a:spcPts val="0"/>
                        </a:spcBef>
                        <a:spcAft>
                          <a:spcPts val="0"/>
                        </a:spcAft>
                      </a:pPr>
                      <a:r>
                        <a:rPr lang="en-US" sz="800" dirty="0">
                          <a:solidFill>
                            <a:srgbClr val="000000"/>
                          </a:solidFill>
                          <a:effectLst/>
                          <a:latin typeface="+mn-lt"/>
                          <a:ea typeface="Times New Roman"/>
                          <a:cs typeface="Times New Roman"/>
                        </a:rPr>
                        <a:t>Yes</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7112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71120" indent="0" algn="ctr">
                        <a:lnSpc>
                          <a:spcPct val="100000"/>
                        </a:lnSpc>
                        <a:spcBef>
                          <a:spcPts val="0"/>
                        </a:spcBef>
                        <a:spcAft>
                          <a:spcPts val="0"/>
                        </a:spcAft>
                      </a:pPr>
                      <a:r>
                        <a:rPr lang="en-US" sz="800" dirty="0" smtClean="0">
                          <a:solidFill>
                            <a:srgbClr val="000000"/>
                          </a:solidFill>
                          <a:effectLst/>
                          <a:latin typeface="+mn-lt"/>
                          <a:ea typeface="Calibri"/>
                          <a:cs typeface="Times New Roman"/>
                        </a:rPr>
                        <a:t>100.0</a:t>
                      </a:r>
                      <a:endParaRPr lang="en-US" sz="800" dirty="0">
                        <a:effectLst/>
                        <a:latin typeface="+mn-lt"/>
                        <a:ea typeface="Calibri"/>
                        <a:cs typeface="Times New Roman"/>
                      </a:endParaRPr>
                    </a:p>
                  </a:txBody>
                  <a:tcPr marL="8867" marR="8867"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6266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14.6  Nursing facility utilization in the last year of life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27</a:t>
            </a:fld>
            <a:endParaRPr lang="en-US" dirty="0"/>
          </a:p>
        </p:txBody>
      </p:sp>
      <p:sp>
        <p:nvSpPr>
          <p:cNvPr id="9" name="Rectangle 8"/>
          <p:cNvSpPr/>
          <p:nvPr/>
        </p:nvSpPr>
        <p:spPr>
          <a:xfrm>
            <a:off x="228600" y="5939135"/>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decedents admitted to a nursing home during the last year of life. Abbreviation: ESRD, end-stage renal disease.</a:t>
            </a:r>
            <a:endParaRPr lang="en-US" i="1" baseline="30000" dirty="0">
              <a:solidFill>
                <a:srgbClr val="FF0000"/>
              </a:solidFill>
            </a:endParaRPr>
          </a:p>
        </p:txBody>
      </p:sp>
      <p:sp>
        <p:nvSpPr>
          <p:cNvPr id="8" name="Rectangle 7"/>
          <p:cNvSpPr/>
          <p:nvPr/>
        </p:nvSpPr>
        <p:spPr>
          <a:xfrm>
            <a:off x="2323511" y="838200"/>
            <a:ext cx="4426083" cy="369332"/>
          </a:xfrm>
          <a:prstGeom prst="rect">
            <a:avLst/>
          </a:prstGeom>
        </p:spPr>
        <p:txBody>
          <a:bodyPr wrap="none">
            <a:spAutoFit/>
          </a:bodyPr>
          <a:lstStyle/>
          <a:p>
            <a:pPr algn="ctr"/>
            <a:r>
              <a:rPr lang="en-US" b="1" dirty="0"/>
              <a:t>(a) 	Nursing facility utilization by year, overall</a:t>
            </a:r>
            <a:endParaRPr lang="en-US" b="1" baseline="30000" dirty="0">
              <a:solidFill>
                <a:srgbClr val="FF0000"/>
              </a:solidFill>
            </a:endParaRPr>
          </a:p>
        </p:txBody>
      </p:sp>
      <p:pic>
        <p:nvPicPr>
          <p:cNvPr id="23554" name="Picture 2" descr="K:\Projects\USRDS\docs\ADR\2016\Chapters\ESRD\c14_SS_EndLifeCare\Figures_Tables\600ppi\v2_c14_SS_EndLifeCare_f06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295505"/>
            <a:ext cx="5943600" cy="457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81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228600"/>
            <a:ext cx="9144000" cy="666849"/>
          </a:xfrm>
          <a:prstGeom prst="rect">
            <a:avLst/>
          </a:prstGeom>
        </p:spPr>
        <p:txBody>
          <a:bodyPr wrap="square">
            <a:spAutoFit/>
          </a:bodyPr>
          <a:lstStyle/>
          <a:p>
            <a:pPr algn="ctr"/>
            <a:r>
              <a:rPr lang="en-US" sz="2800" b="1" baseline="30000" dirty="0"/>
              <a:t>  Figure 14.6  Nursing facility utilization in the last year of life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28</a:t>
            </a:fld>
            <a:endParaRPr lang="en-US" dirty="0"/>
          </a:p>
        </p:txBody>
      </p:sp>
      <p:sp>
        <p:nvSpPr>
          <p:cNvPr id="9" name="Rectangle 8"/>
          <p:cNvSpPr/>
          <p:nvPr/>
        </p:nvSpPr>
        <p:spPr>
          <a:xfrm>
            <a:off x="228600" y="5943600"/>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decedents admitted to a nursing home during the last year of life. Abbreviation: ESRD, end-stage renal disease.</a:t>
            </a:r>
            <a:endParaRPr lang="en-US" i="1" baseline="30000" dirty="0">
              <a:solidFill>
                <a:srgbClr val="FF0000"/>
              </a:solidFill>
            </a:endParaRPr>
          </a:p>
        </p:txBody>
      </p:sp>
      <p:sp>
        <p:nvSpPr>
          <p:cNvPr id="8" name="Rectangle 7"/>
          <p:cNvSpPr/>
          <p:nvPr/>
        </p:nvSpPr>
        <p:spPr>
          <a:xfrm>
            <a:off x="2704608" y="773668"/>
            <a:ext cx="3663888" cy="369332"/>
          </a:xfrm>
          <a:prstGeom prst="rect">
            <a:avLst/>
          </a:prstGeom>
        </p:spPr>
        <p:txBody>
          <a:bodyPr wrap="none">
            <a:spAutoFit/>
          </a:bodyPr>
          <a:lstStyle/>
          <a:p>
            <a:pPr algn="ctr"/>
            <a:r>
              <a:rPr lang="en-US" b="1" dirty="0"/>
              <a:t>(b) </a:t>
            </a:r>
            <a:r>
              <a:rPr lang="en-US" b="1" dirty="0" smtClean="0"/>
              <a:t> Nursing </a:t>
            </a:r>
            <a:r>
              <a:rPr lang="en-US" b="1" dirty="0"/>
              <a:t>facility utilization by age</a:t>
            </a:r>
            <a:endParaRPr lang="en-US" b="1" baseline="30000" dirty="0">
              <a:solidFill>
                <a:srgbClr val="FF0000"/>
              </a:solidFill>
            </a:endParaRPr>
          </a:p>
        </p:txBody>
      </p:sp>
      <p:pic>
        <p:nvPicPr>
          <p:cNvPr id="24578" name="Picture 2" descr="K:\Projects\USRDS\docs\ADR\2016\Chapters\ESRD\c14_SS_EndLifeCare\Figures_Tables\600ppi\v2_c14_SS_EndLifeCare_f06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15565"/>
            <a:ext cx="5486400" cy="465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50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14.6  Nursing facility utilization in the last year of life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29</a:t>
            </a:fld>
            <a:endParaRPr lang="en-US" dirty="0"/>
          </a:p>
        </p:txBody>
      </p:sp>
      <p:sp>
        <p:nvSpPr>
          <p:cNvPr id="9" name="Rectangle 8"/>
          <p:cNvSpPr/>
          <p:nvPr/>
        </p:nvSpPr>
        <p:spPr>
          <a:xfrm>
            <a:off x="228600" y="5943600"/>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decedents admitted to a nursing home during the last year of life. Abbreviation: ESRD, end-stage renal disease.</a:t>
            </a:r>
            <a:endParaRPr lang="en-US" i="1" baseline="30000" dirty="0">
              <a:solidFill>
                <a:srgbClr val="FF0000"/>
              </a:solidFill>
            </a:endParaRPr>
          </a:p>
        </p:txBody>
      </p:sp>
      <p:sp>
        <p:nvSpPr>
          <p:cNvPr id="8" name="Rectangle 7"/>
          <p:cNvSpPr/>
          <p:nvPr/>
        </p:nvSpPr>
        <p:spPr>
          <a:xfrm>
            <a:off x="2685052" y="838200"/>
            <a:ext cx="3703001" cy="369332"/>
          </a:xfrm>
          <a:prstGeom prst="rect">
            <a:avLst/>
          </a:prstGeom>
        </p:spPr>
        <p:txBody>
          <a:bodyPr wrap="none">
            <a:spAutoFit/>
          </a:bodyPr>
          <a:lstStyle/>
          <a:p>
            <a:pPr algn="ctr"/>
            <a:r>
              <a:rPr lang="en-US" b="1" dirty="0"/>
              <a:t>(c) </a:t>
            </a:r>
            <a:r>
              <a:rPr lang="en-US" b="1" dirty="0" smtClean="0"/>
              <a:t> Nursing </a:t>
            </a:r>
            <a:r>
              <a:rPr lang="en-US" b="1" dirty="0"/>
              <a:t>facility utilization by race</a:t>
            </a:r>
            <a:endParaRPr lang="en-US" b="1" baseline="30000" dirty="0">
              <a:solidFill>
                <a:srgbClr val="FF0000"/>
              </a:solidFill>
            </a:endParaRPr>
          </a:p>
        </p:txBody>
      </p:sp>
      <p:pic>
        <p:nvPicPr>
          <p:cNvPr id="25602" name="Picture 2" descr="K:\Projects\USRDS\docs\ADR\2016\Chapters\ESRD\c14_SS_EndLifeCare\Figures_Tables\600ppi\v2_c14_SS_EndLifeCare_f06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885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72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666849"/>
          </a:xfrm>
          <a:prstGeom prst="rect">
            <a:avLst/>
          </a:prstGeom>
        </p:spPr>
        <p:txBody>
          <a:bodyPr wrap="square">
            <a:spAutoFit/>
          </a:bodyPr>
          <a:lstStyle/>
          <a:p>
            <a:pPr algn="ctr"/>
            <a:r>
              <a:rPr lang="en-US" sz="2800" b="1" baseline="30000" dirty="0"/>
              <a:t> Figure 14.1  Hospital admission during the last 90 days of life among Medicare beneficiaries with ESRD,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9" name="Rectangle 8"/>
          <p:cNvSpPr/>
          <p:nvPr/>
        </p:nvSpPr>
        <p:spPr>
          <a:xfrm>
            <a:off x="381000" y="5939135"/>
            <a:ext cx="83820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is all decedents with Medicare Parts A and B throughout the last 90 days of life. Includes hospital stays in both short- and long-stay hospitals. Abbreviation: ESRD, end-stage renal disease.</a:t>
            </a:r>
            <a:endParaRPr lang="en-US" i="1" baseline="30000" dirty="0">
              <a:solidFill>
                <a:srgbClr val="FF0000"/>
              </a:solidFill>
            </a:endParaRPr>
          </a:p>
        </p:txBody>
      </p:sp>
      <p:pic>
        <p:nvPicPr>
          <p:cNvPr id="1026" name="Picture 2" descr="K:\Projects\USRDS\docs\ADR\2016\Chapters\ESRD\c14_SS_EndLifeCare\Figures_Tables\600ppi\v2_c14_SS_EndLifeCare_f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754066"/>
            <a:ext cx="6400800" cy="5083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81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14.6  Nursing facility utilization in the last year of life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30</a:t>
            </a:fld>
            <a:endParaRPr lang="en-US" dirty="0"/>
          </a:p>
        </p:txBody>
      </p:sp>
      <p:sp>
        <p:nvSpPr>
          <p:cNvPr id="9" name="Rectangle 8"/>
          <p:cNvSpPr/>
          <p:nvPr/>
        </p:nvSpPr>
        <p:spPr>
          <a:xfrm>
            <a:off x="228600" y="5943600"/>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decedents admitted to a nursing home during the last year of life. Abbreviation: ESRD, end-stage renal disease.</a:t>
            </a:r>
            <a:endParaRPr lang="en-US" i="1" baseline="30000" dirty="0">
              <a:solidFill>
                <a:srgbClr val="FF0000"/>
              </a:solidFill>
            </a:endParaRPr>
          </a:p>
        </p:txBody>
      </p:sp>
      <p:sp>
        <p:nvSpPr>
          <p:cNvPr id="8" name="Rectangle 7"/>
          <p:cNvSpPr/>
          <p:nvPr/>
        </p:nvSpPr>
        <p:spPr>
          <a:xfrm>
            <a:off x="2426840" y="838200"/>
            <a:ext cx="4219425" cy="369332"/>
          </a:xfrm>
          <a:prstGeom prst="rect">
            <a:avLst/>
          </a:prstGeom>
        </p:spPr>
        <p:txBody>
          <a:bodyPr wrap="none">
            <a:spAutoFit/>
          </a:bodyPr>
          <a:lstStyle/>
          <a:p>
            <a:pPr algn="ctr"/>
            <a:r>
              <a:rPr lang="en-US" b="1" dirty="0"/>
              <a:t>(d) </a:t>
            </a:r>
            <a:r>
              <a:rPr lang="en-US" b="1" dirty="0" smtClean="0"/>
              <a:t> Nursing </a:t>
            </a:r>
            <a:r>
              <a:rPr lang="en-US" b="1" dirty="0"/>
              <a:t>facility utilization by ethnicity </a:t>
            </a:r>
            <a:endParaRPr lang="en-US" b="1" baseline="30000" dirty="0">
              <a:solidFill>
                <a:srgbClr val="FF0000"/>
              </a:solidFill>
            </a:endParaRPr>
          </a:p>
        </p:txBody>
      </p:sp>
      <p:pic>
        <p:nvPicPr>
          <p:cNvPr id="26626" name="Picture 2" descr="K:\Projects\USRDS\docs\ADR\2016\Chapters\ESRD\c14_SS_EndLifeCare\Figures_Tables\600ppi\v2_c14_SS_EndLifeCare_f06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352" y="1207532"/>
            <a:ext cx="5486400" cy="47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883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14.6  Nursing facility utilization in the last year of life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31</a:t>
            </a:fld>
            <a:endParaRPr lang="en-US" dirty="0"/>
          </a:p>
        </p:txBody>
      </p:sp>
      <p:sp>
        <p:nvSpPr>
          <p:cNvPr id="9" name="Rectangle 8"/>
          <p:cNvSpPr/>
          <p:nvPr/>
        </p:nvSpPr>
        <p:spPr>
          <a:xfrm>
            <a:off x="228600" y="5943600"/>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decedents admitted to a nursing home during the last year of life. Abbreviation: ESRD, end-stage renal disease.</a:t>
            </a:r>
            <a:endParaRPr lang="en-US" i="1" baseline="30000" dirty="0">
              <a:solidFill>
                <a:srgbClr val="FF0000"/>
              </a:solidFill>
            </a:endParaRPr>
          </a:p>
        </p:txBody>
      </p:sp>
      <p:sp>
        <p:nvSpPr>
          <p:cNvPr id="8" name="Rectangle 7"/>
          <p:cNvSpPr/>
          <p:nvPr/>
        </p:nvSpPr>
        <p:spPr>
          <a:xfrm>
            <a:off x="2721984" y="838200"/>
            <a:ext cx="3629135" cy="369332"/>
          </a:xfrm>
          <a:prstGeom prst="rect">
            <a:avLst/>
          </a:prstGeom>
        </p:spPr>
        <p:txBody>
          <a:bodyPr wrap="none">
            <a:spAutoFit/>
          </a:bodyPr>
          <a:lstStyle/>
          <a:p>
            <a:pPr algn="ctr"/>
            <a:r>
              <a:rPr lang="en-US" b="1" dirty="0"/>
              <a:t>(e) </a:t>
            </a:r>
            <a:r>
              <a:rPr lang="en-US" b="1" dirty="0" smtClean="0"/>
              <a:t> Nursing </a:t>
            </a:r>
            <a:r>
              <a:rPr lang="en-US" b="1" dirty="0"/>
              <a:t>facility utilization by sex</a:t>
            </a:r>
            <a:endParaRPr lang="en-US" b="1" baseline="30000" dirty="0">
              <a:solidFill>
                <a:srgbClr val="FF0000"/>
              </a:solidFill>
            </a:endParaRPr>
          </a:p>
        </p:txBody>
      </p:sp>
      <p:pic>
        <p:nvPicPr>
          <p:cNvPr id="27650" name="Picture 2" descr="K:\Projects\USRDS\docs\ADR\2016\Chapters\ESRD\c14_SS_EndLifeCare\Figures_Tables\600ppi\v2_c14_SS_EndLifeCare_f06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88550"/>
            <a:ext cx="5486400" cy="47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504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14.6  Nursing facility utilization in the last year of life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32</a:t>
            </a:fld>
            <a:endParaRPr lang="en-US" dirty="0"/>
          </a:p>
        </p:txBody>
      </p:sp>
      <p:sp>
        <p:nvSpPr>
          <p:cNvPr id="9" name="Rectangle 8"/>
          <p:cNvSpPr/>
          <p:nvPr/>
        </p:nvSpPr>
        <p:spPr>
          <a:xfrm>
            <a:off x="228600" y="5943600"/>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decedents admitted to a nursing home during the last year of life. Abbreviation: ESRD, end-stage renal disease.</a:t>
            </a:r>
            <a:endParaRPr lang="en-US" i="1" baseline="30000" dirty="0">
              <a:solidFill>
                <a:srgbClr val="FF0000"/>
              </a:solidFill>
            </a:endParaRPr>
          </a:p>
        </p:txBody>
      </p:sp>
      <p:sp>
        <p:nvSpPr>
          <p:cNvPr id="8" name="Rectangle 7"/>
          <p:cNvSpPr/>
          <p:nvPr/>
        </p:nvSpPr>
        <p:spPr>
          <a:xfrm>
            <a:off x="2470826" y="838200"/>
            <a:ext cx="4131452" cy="369332"/>
          </a:xfrm>
          <a:prstGeom prst="rect">
            <a:avLst/>
          </a:prstGeom>
        </p:spPr>
        <p:txBody>
          <a:bodyPr wrap="none">
            <a:spAutoFit/>
          </a:bodyPr>
          <a:lstStyle/>
          <a:p>
            <a:pPr algn="ctr"/>
            <a:r>
              <a:rPr lang="en-US" b="1" dirty="0"/>
              <a:t>(f) </a:t>
            </a:r>
            <a:r>
              <a:rPr lang="en-US" b="1" dirty="0" smtClean="0"/>
              <a:t> Nursing </a:t>
            </a:r>
            <a:r>
              <a:rPr lang="en-US" b="1" dirty="0"/>
              <a:t>facility utilization by modality</a:t>
            </a:r>
            <a:endParaRPr lang="en-US" b="1" baseline="30000" dirty="0">
              <a:solidFill>
                <a:srgbClr val="FF0000"/>
              </a:solidFill>
            </a:endParaRPr>
          </a:p>
        </p:txBody>
      </p:sp>
      <p:pic>
        <p:nvPicPr>
          <p:cNvPr id="28674" name="Picture 2" descr="K:\Projects\USRDS\docs\ADR\2016\Chapters\ESRD\c14_SS_EndLifeCare\Figures_Tables\600ppi\v2_c14_SS_EndLifeCare_f06_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885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55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14.7  Dialysis discontinuation before death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33</a:t>
            </a:fld>
            <a:endParaRPr lang="en-US" dirty="0"/>
          </a:p>
        </p:txBody>
      </p:sp>
      <p:sp>
        <p:nvSpPr>
          <p:cNvPr id="9" name="Rectangle 8"/>
          <p:cNvSpPr/>
          <p:nvPr/>
        </p:nvSpPr>
        <p:spPr>
          <a:xfrm>
            <a:off x="228600" y="5943600"/>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patients with complete data on dialysis discontinuation from the CMS </a:t>
            </a:r>
            <a:r>
              <a:rPr lang="en-US" i="1" baseline="30000" dirty="0" smtClean="0"/>
              <a:t>ESRD Death Notification </a:t>
            </a:r>
            <a:r>
              <a:rPr lang="en-US" i="1" baseline="30000" dirty="0"/>
              <a:t>form (CMS 2746). Abbreviation: ESRD, end-stage renal disease.</a:t>
            </a:r>
            <a:endParaRPr lang="en-US" i="1" baseline="30000" dirty="0">
              <a:solidFill>
                <a:srgbClr val="FF0000"/>
              </a:solidFill>
            </a:endParaRPr>
          </a:p>
        </p:txBody>
      </p:sp>
      <p:sp>
        <p:nvSpPr>
          <p:cNvPr id="8" name="Rectangle 7"/>
          <p:cNvSpPr/>
          <p:nvPr/>
        </p:nvSpPr>
        <p:spPr>
          <a:xfrm>
            <a:off x="2410104" y="838200"/>
            <a:ext cx="4252896" cy="369332"/>
          </a:xfrm>
          <a:prstGeom prst="rect">
            <a:avLst/>
          </a:prstGeom>
        </p:spPr>
        <p:txBody>
          <a:bodyPr wrap="none">
            <a:spAutoFit/>
          </a:bodyPr>
          <a:lstStyle/>
          <a:p>
            <a:pPr algn="ctr"/>
            <a:r>
              <a:rPr lang="en-US" b="1" dirty="0"/>
              <a:t>(a) 	Dialysis discontinuation by year, overall</a:t>
            </a:r>
            <a:endParaRPr lang="en-US" b="1" baseline="30000" dirty="0">
              <a:solidFill>
                <a:srgbClr val="FF0000"/>
              </a:solidFill>
            </a:endParaRPr>
          </a:p>
        </p:txBody>
      </p:sp>
      <p:pic>
        <p:nvPicPr>
          <p:cNvPr id="29698" name="Picture 2" descr="K:\Projects\USRDS\docs\ADR\2016\Chapters\ESRD\c14_SS_EndLifeCare\Figures_Tables\600ppi\v2_c14_SS_EndLifeCare_f07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36897"/>
            <a:ext cx="6126480" cy="471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15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14.7  Dialysis discontinuation before death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34</a:t>
            </a:fld>
            <a:endParaRPr lang="en-US" dirty="0"/>
          </a:p>
        </p:txBody>
      </p:sp>
      <p:sp>
        <p:nvSpPr>
          <p:cNvPr id="9" name="Rectangle 8"/>
          <p:cNvSpPr/>
          <p:nvPr/>
        </p:nvSpPr>
        <p:spPr>
          <a:xfrm>
            <a:off x="228600" y="6015335"/>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patients with complete data on dialysis discontinuation from the CMS </a:t>
            </a:r>
            <a:r>
              <a:rPr lang="en-US" i="1" baseline="30000" dirty="0" smtClean="0"/>
              <a:t>ESRD Death Notification </a:t>
            </a:r>
            <a:r>
              <a:rPr lang="en-US" i="1" baseline="30000" dirty="0"/>
              <a:t>form (CMS 2746). Abbreviation: ESRD, end-stage renal disease.</a:t>
            </a:r>
            <a:endParaRPr lang="en-US" i="1" baseline="30000" dirty="0">
              <a:solidFill>
                <a:srgbClr val="FF0000"/>
              </a:solidFill>
            </a:endParaRPr>
          </a:p>
        </p:txBody>
      </p:sp>
      <p:sp>
        <p:nvSpPr>
          <p:cNvPr id="8" name="Rectangle 7"/>
          <p:cNvSpPr/>
          <p:nvPr/>
        </p:nvSpPr>
        <p:spPr>
          <a:xfrm>
            <a:off x="2764752" y="838200"/>
            <a:ext cx="3543599" cy="369332"/>
          </a:xfrm>
          <a:prstGeom prst="rect">
            <a:avLst/>
          </a:prstGeom>
        </p:spPr>
        <p:txBody>
          <a:bodyPr wrap="none">
            <a:spAutoFit/>
          </a:bodyPr>
          <a:lstStyle/>
          <a:p>
            <a:pPr algn="ctr"/>
            <a:r>
              <a:rPr lang="en-US" b="1" dirty="0"/>
              <a:t>(b) </a:t>
            </a:r>
            <a:r>
              <a:rPr lang="en-US" b="1" dirty="0" smtClean="0"/>
              <a:t> Dialysis </a:t>
            </a:r>
            <a:r>
              <a:rPr lang="en-US" b="1" dirty="0"/>
              <a:t>discontinuation by age </a:t>
            </a:r>
            <a:endParaRPr lang="en-US" b="1" baseline="30000" dirty="0">
              <a:solidFill>
                <a:srgbClr val="FF0000"/>
              </a:solidFill>
            </a:endParaRPr>
          </a:p>
        </p:txBody>
      </p:sp>
      <p:pic>
        <p:nvPicPr>
          <p:cNvPr id="30722" name="Picture 2" descr="K:\Projects\USRDS\docs\ADR\2016\Chapters\ESRD\c14_SS_EndLifeCare\Figures_Tables\600ppi\v2_c14_SS_EndLifeCare_f07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339530"/>
            <a:ext cx="5486400" cy="468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324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14.7  Dialysis discontinuation before death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35</a:t>
            </a:fld>
            <a:endParaRPr lang="en-US" dirty="0"/>
          </a:p>
        </p:txBody>
      </p:sp>
      <p:sp>
        <p:nvSpPr>
          <p:cNvPr id="9" name="Rectangle 8"/>
          <p:cNvSpPr/>
          <p:nvPr/>
        </p:nvSpPr>
        <p:spPr>
          <a:xfrm>
            <a:off x="228600" y="6015335"/>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patients with complete data on dialysis discontinuation from the CMS </a:t>
            </a:r>
            <a:r>
              <a:rPr lang="en-US" i="1" baseline="30000" dirty="0" smtClean="0"/>
              <a:t>ESRD Death Notification </a:t>
            </a:r>
            <a:r>
              <a:rPr lang="en-US" i="1" baseline="30000" dirty="0"/>
              <a:t>form (CMS 2746). Abbreviation: ESRD, end-stage renal disease.</a:t>
            </a:r>
            <a:endParaRPr lang="en-US" i="1" baseline="30000" dirty="0">
              <a:solidFill>
                <a:srgbClr val="FF0000"/>
              </a:solidFill>
            </a:endParaRPr>
          </a:p>
        </p:txBody>
      </p:sp>
      <p:sp>
        <p:nvSpPr>
          <p:cNvPr id="8" name="Rectangle 7"/>
          <p:cNvSpPr/>
          <p:nvPr/>
        </p:nvSpPr>
        <p:spPr>
          <a:xfrm>
            <a:off x="2731250" y="838200"/>
            <a:ext cx="3610604" cy="369332"/>
          </a:xfrm>
          <a:prstGeom prst="rect">
            <a:avLst/>
          </a:prstGeom>
        </p:spPr>
        <p:txBody>
          <a:bodyPr wrap="none">
            <a:spAutoFit/>
          </a:bodyPr>
          <a:lstStyle/>
          <a:p>
            <a:pPr algn="ctr"/>
            <a:r>
              <a:rPr lang="en-US" b="1" dirty="0" smtClean="0"/>
              <a:t>(c)  Dialysis </a:t>
            </a:r>
            <a:r>
              <a:rPr lang="en-US" b="1" dirty="0"/>
              <a:t>discontinuation by race </a:t>
            </a:r>
            <a:endParaRPr lang="en-US" b="1" baseline="30000" dirty="0">
              <a:solidFill>
                <a:srgbClr val="FF0000"/>
              </a:solidFill>
            </a:endParaRPr>
          </a:p>
        </p:txBody>
      </p:sp>
      <p:pic>
        <p:nvPicPr>
          <p:cNvPr id="31746" name="Picture 2" descr="K:\Projects\USRDS\docs\ADR\2016\Chapters\ESRD\c14_SS_EndLifeCare\Figures_Tables\600ppi\v2_c14_SS_EndLifeCare_f07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352" y="12647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43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14.7  Dialysis discontinuation before death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36</a:t>
            </a:fld>
            <a:endParaRPr lang="en-US" dirty="0"/>
          </a:p>
        </p:txBody>
      </p:sp>
      <p:sp>
        <p:nvSpPr>
          <p:cNvPr id="9" name="Rectangle 8"/>
          <p:cNvSpPr/>
          <p:nvPr/>
        </p:nvSpPr>
        <p:spPr>
          <a:xfrm>
            <a:off x="228600" y="6015335"/>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patients with complete data on dialysis discontinuation from the CMS </a:t>
            </a:r>
            <a:r>
              <a:rPr lang="en-US" i="1" baseline="30000" dirty="0" smtClean="0"/>
              <a:t>ESRD Death Notification </a:t>
            </a:r>
            <a:r>
              <a:rPr lang="en-US" i="1" baseline="30000" dirty="0"/>
              <a:t>form (CMS 2746). Abbreviation: ESRD, end-stage renal disease.</a:t>
            </a:r>
            <a:endParaRPr lang="en-US" i="1" baseline="30000" dirty="0">
              <a:solidFill>
                <a:srgbClr val="FF0000"/>
              </a:solidFill>
            </a:endParaRPr>
          </a:p>
        </p:txBody>
      </p:sp>
      <p:sp>
        <p:nvSpPr>
          <p:cNvPr id="8" name="Rectangle 7"/>
          <p:cNvSpPr/>
          <p:nvPr/>
        </p:nvSpPr>
        <p:spPr>
          <a:xfrm>
            <a:off x="2544692" y="838200"/>
            <a:ext cx="3983719" cy="369332"/>
          </a:xfrm>
          <a:prstGeom prst="rect">
            <a:avLst/>
          </a:prstGeom>
        </p:spPr>
        <p:txBody>
          <a:bodyPr wrap="none">
            <a:spAutoFit/>
          </a:bodyPr>
          <a:lstStyle/>
          <a:p>
            <a:pPr algn="ctr"/>
            <a:r>
              <a:rPr lang="en-US" b="1" dirty="0" smtClean="0"/>
              <a:t>(d) </a:t>
            </a:r>
            <a:r>
              <a:rPr lang="en-US" b="1" dirty="0"/>
              <a:t>	Dialysis discontinuation by ethnicity </a:t>
            </a:r>
            <a:endParaRPr lang="en-US" b="1" baseline="30000" dirty="0">
              <a:solidFill>
                <a:srgbClr val="FF0000"/>
              </a:solidFill>
            </a:endParaRPr>
          </a:p>
        </p:txBody>
      </p:sp>
      <p:pic>
        <p:nvPicPr>
          <p:cNvPr id="32770" name="Picture 2" descr="K:\Projects\USRDS\docs\ADR\2016\Chapters\ESRD\c14_SS_EndLifeCare\Figures_Tables\600ppi\v2_c14_SS_EndLifeCare_f07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647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616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14.7  Dialysis discontinuation before death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37</a:t>
            </a:fld>
            <a:endParaRPr lang="en-US" dirty="0"/>
          </a:p>
        </p:txBody>
      </p:sp>
      <p:sp>
        <p:nvSpPr>
          <p:cNvPr id="9" name="Rectangle 8"/>
          <p:cNvSpPr/>
          <p:nvPr/>
        </p:nvSpPr>
        <p:spPr>
          <a:xfrm>
            <a:off x="228600" y="6015335"/>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patients with complete data on dialysis discontinuation from the CMS </a:t>
            </a:r>
            <a:r>
              <a:rPr lang="en-US" i="1" baseline="30000" dirty="0" smtClean="0"/>
              <a:t>ESRD Death Notification </a:t>
            </a:r>
            <a:r>
              <a:rPr lang="en-US" i="1" baseline="30000" dirty="0"/>
              <a:t>form (CMS 2746). Abbreviation: ESRD, end-stage renal disease.</a:t>
            </a:r>
            <a:endParaRPr lang="en-US" i="1" baseline="30000" dirty="0">
              <a:solidFill>
                <a:srgbClr val="FF0000"/>
              </a:solidFill>
            </a:endParaRPr>
          </a:p>
        </p:txBody>
      </p:sp>
      <p:sp>
        <p:nvSpPr>
          <p:cNvPr id="8" name="Rectangle 7"/>
          <p:cNvSpPr/>
          <p:nvPr/>
        </p:nvSpPr>
        <p:spPr>
          <a:xfrm>
            <a:off x="2808578" y="838200"/>
            <a:ext cx="3455947" cy="369332"/>
          </a:xfrm>
          <a:prstGeom prst="rect">
            <a:avLst/>
          </a:prstGeom>
        </p:spPr>
        <p:txBody>
          <a:bodyPr wrap="none">
            <a:spAutoFit/>
          </a:bodyPr>
          <a:lstStyle/>
          <a:p>
            <a:pPr algn="ctr"/>
            <a:r>
              <a:rPr lang="en-US" b="1" dirty="0" smtClean="0"/>
              <a:t>(e) </a:t>
            </a:r>
            <a:r>
              <a:rPr lang="en-US" b="1" dirty="0"/>
              <a:t> </a:t>
            </a:r>
            <a:r>
              <a:rPr lang="en-US" b="1" dirty="0" smtClean="0"/>
              <a:t>Dialysis </a:t>
            </a:r>
            <a:r>
              <a:rPr lang="en-US" b="1" dirty="0"/>
              <a:t>discontinuation by sex</a:t>
            </a:r>
            <a:endParaRPr lang="en-US" b="1" baseline="30000" dirty="0">
              <a:solidFill>
                <a:srgbClr val="FF0000"/>
              </a:solidFill>
            </a:endParaRPr>
          </a:p>
        </p:txBody>
      </p:sp>
      <p:pic>
        <p:nvPicPr>
          <p:cNvPr id="33794" name="Picture 2" descr="K:\Projects\USRDS\docs\ADR\2016\Chapters\ESRD\c14_SS_EndLifeCare\Figures_Tables\600ppi\v2_c14_SS_EndLifeCare_f07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647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87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14.7  Dialysis discontinuation before death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38</a:t>
            </a:fld>
            <a:endParaRPr lang="en-US" dirty="0"/>
          </a:p>
        </p:txBody>
      </p:sp>
      <p:sp>
        <p:nvSpPr>
          <p:cNvPr id="9" name="Rectangle 8"/>
          <p:cNvSpPr/>
          <p:nvPr/>
        </p:nvSpPr>
        <p:spPr>
          <a:xfrm>
            <a:off x="228600" y="6015335"/>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patients with complete data on dialysis discontinuation from the CMS </a:t>
            </a:r>
            <a:r>
              <a:rPr lang="en-US" i="1" baseline="30000" dirty="0" smtClean="0"/>
              <a:t>ESRD Death Notification </a:t>
            </a:r>
            <a:r>
              <a:rPr lang="en-US" i="1" baseline="30000" dirty="0"/>
              <a:t>form (CMS 2746). Abbreviation: ESRD, end-stage renal disease.</a:t>
            </a:r>
            <a:endParaRPr lang="en-US" i="1" baseline="30000" dirty="0">
              <a:solidFill>
                <a:srgbClr val="FF0000"/>
              </a:solidFill>
            </a:endParaRPr>
          </a:p>
        </p:txBody>
      </p:sp>
      <p:sp>
        <p:nvSpPr>
          <p:cNvPr id="8" name="Rectangle 7"/>
          <p:cNvSpPr/>
          <p:nvPr/>
        </p:nvSpPr>
        <p:spPr>
          <a:xfrm>
            <a:off x="2583870" y="838200"/>
            <a:ext cx="3905364" cy="369332"/>
          </a:xfrm>
          <a:prstGeom prst="rect">
            <a:avLst/>
          </a:prstGeom>
        </p:spPr>
        <p:txBody>
          <a:bodyPr wrap="none">
            <a:spAutoFit/>
          </a:bodyPr>
          <a:lstStyle/>
          <a:p>
            <a:pPr algn="ctr"/>
            <a:r>
              <a:rPr lang="en-US" b="1" dirty="0"/>
              <a:t>(f) 	Dialysis discontinuation by modality</a:t>
            </a:r>
            <a:endParaRPr lang="en-US" b="1" baseline="30000" dirty="0">
              <a:solidFill>
                <a:srgbClr val="FF0000"/>
              </a:solidFill>
            </a:endParaRPr>
          </a:p>
        </p:txBody>
      </p:sp>
      <p:pic>
        <p:nvPicPr>
          <p:cNvPr id="34818" name="Picture 2" descr="K:\Projects\USRDS\docs\ADR\2016\Chapters\ESRD\c14_SS_EndLifeCare\Figures_Tables\600ppi\v2_c14_SS_EndLifeCare_f07_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242" y="1223072"/>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69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 y="313549"/>
            <a:ext cx="9144000" cy="666849"/>
          </a:xfrm>
          <a:prstGeom prst="rect">
            <a:avLst/>
          </a:prstGeom>
        </p:spPr>
        <p:txBody>
          <a:bodyPr wrap="square">
            <a:spAutoFit/>
          </a:bodyPr>
          <a:lstStyle/>
          <a:p>
            <a:pPr algn="ctr"/>
            <a:r>
              <a:rPr lang="en-US" sz="2800" b="1" baseline="30000" dirty="0"/>
              <a:t>  Figure 14.7  Dialysis discontinuation before death among decedents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39</a:t>
            </a:fld>
            <a:endParaRPr lang="en-US" dirty="0"/>
          </a:p>
        </p:txBody>
      </p:sp>
      <p:sp>
        <p:nvSpPr>
          <p:cNvPr id="9" name="Rectangle 8"/>
          <p:cNvSpPr/>
          <p:nvPr/>
        </p:nvSpPr>
        <p:spPr>
          <a:xfrm>
            <a:off x="228600" y="6015335"/>
            <a:ext cx="8686800" cy="461665"/>
          </a:xfrm>
          <a:prstGeom prst="rect">
            <a:avLst/>
          </a:prstGeom>
        </p:spPr>
        <p:txBody>
          <a:bodyPr wrap="square">
            <a:spAutoFit/>
          </a:bodyPr>
          <a:lstStyle/>
          <a:p>
            <a:r>
              <a:rPr lang="en-US" i="1" baseline="30000" dirty="0"/>
              <a:t>Data Source: Special </a:t>
            </a:r>
            <a:r>
              <a:rPr lang="en-US" i="1" baseline="30000" dirty="0" smtClean="0"/>
              <a:t>analyses, </a:t>
            </a:r>
            <a:r>
              <a:rPr lang="en-US" i="1" baseline="30000" dirty="0"/>
              <a:t>USRDS ESRD Database. Denominator population is all patients with complete data on dialysis discontinuation from the CMS </a:t>
            </a:r>
            <a:r>
              <a:rPr lang="en-US" i="1" baseline="30000" dirty="0" smtClean="0"/>
              <a:t>ESRD Death Notification </a:t>
            </a:r>
            <a:r>
              <a:rPr lang="en-US" i="1" baseline="30000" dirty="0"/>
              <a:t>form (CMS 2746). Abbreviation: ESRD, end-stage renal disease.</a:t>
            </a:r>
            <a:endParaRPr lang="en-US" i="1" baseline="30000" dirty="0">
              <a:solidFill>
                <a:srgbClr val="FF0000"/>
              </a:solidFill>
            </a:endParaRPr>
          </a:p>
        </p:txBody>
      </p:sp>
      <p:sp>
        <p:nvSpPr>
          <p:cNvPr id="8" name="Rectangle 7"/>
          <p:cNvSpPr/>
          <p:nvPr/>
        </p:nvSpPr>
        <p:spPr>
          <a:xfrm>
            <a:off x="2730127" y="838200"/>
            <a:ext cx="3612849" cy="369332"/>
          </a:xfrm>
          <a:prstGeom prst="rect">
            <a:avLst/>
          </a:prstGeom>
        </p:spPr>
        <p:txBody>
          <a:bodyPr wrap="none">
            <a:spAutoFit/>
          </a:bodyPr>
          <a:lstStyle/>
          <a:p>
            <a:pPr algn="ctr"/>
            <a:r>
              <a:rPr lang="en-US" b="1" dirty="0"/>
              <a:t>(g) </a:t>
            </a:r>
            <a:r>
              <a:rPr lang="en-US" b="1" dirty="0" smtClean="0"/>
              <a:t> </a:t>
            </a:r>
            <a:r>
              <a:rPr lang="en-US" b="1" dirty="0"/>
              <a:t>	Dialysis discontinuation by state</a:t>
            </a:r>
            <a:endParaRPr lang="en-US" b="1" baseline="30000" dirty="0">
              <a:solidFill>
                <a:srgbClr val="FF0000"/>
              </a:solidFill>
            </a:endParaRPr>
          </a:p>
        </p:txBody>
      </p:sp>
      <p:pic>
        <p:nvPicPr>
          <p:cNvPr id="35842" name="Picture 2" descr="K:\Projects\USRDS\docs\ADR\2016\Chapters\ESRD\c14_SS_EndLifeCare\Figures_Tables\600ppi\v2_c14_SS_EndLifeCare_f07_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25" y="1822450"/>
            <a:ext cx="7040880" cy="323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83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666849"/>
          </a:xfrm>
          <a:prstGeom prst="rect">
            <a:avLst/>
          </a:prstGeom>
        </p:spPr>
        <p:txBody>
          <a:bodyPr wrap="square">
            <a:spAutoFit/>
          </a:bodyPr>
          <a:lstStyle/>
          <a:p>
            <a:pPr algn="ctr"/>
            <a:r>
              <a:rPr lang="en-US" sz="2800" b="1" baseline="30000" dirty="0"/>
              <a:t> Figure 14.2  Days spent in the hospital during the last 90 days of life among Medicare beneficiaries with ESRD,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9" name="Rectangle 8"/>
          <p:cNvSpPr/>
          <p:nvPr/>
        </p:nvSpPr>
        <p:spPr>
          <a:xfrm>
            <a:off x="228600" y="5446693"/>
            <a:ext cx="8458200" cy="954107"/>
          </a:xfrm>
          <a:prstGeom prst="rect">
            <a:avLst/>
          </a:prstGeom>
        </p:spPr>
        <p:txBody>
          <a:bodyPr wrap="square">
            <a:spAutoFit/>
          </a:bodyPr>
          <a:lstStyle/>
          <a:p>
            <a:r>
              <a:rPr lang="en-US" sz="1400" i="1" baseline="30000" dirty="0"/>
              <a:t>Data Source: Special </a:t>
            </a:r>
            <a:r>
              <a:rPr lang="en-US" sz="1400" i="1" baseline="30000" dirty="0" smtClean="0"/>
              <a:t>analyses, </a:t>
            </a:r>
            <a:r>
              <a:rPr lang="en-US" sz="1400" i="1" baseline="30000" dirty="0"/>
              <a:t>USRDS ESRD Database. Denominator is all decedents with Medicare Parts A and B throughout the last 90 days of life who were admitted to the hospital at least once. Includes hospital stays in both short- and long-stay hospitals. Explanation of box plot: The lower border of the box is the first quartile and the upper border is the third quartile of the distribution, the length of the box is the interquartile range and the line in the middle of the box is the median value. The whiskers (vertical lines above and below each box)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 Abbreviation: ESRD, end-stage renal disease.</a:t>
            </a:r>
          </a:p>
        </p:txBody>
      </p:sp>
      <p:pic>
        <p:nvPicPr>
          <p:cNvPr id="2050" name="Picture 2" descr="K:\Projects\USRDS\docs\ADR\2016\Chapters\ESRD\c14_SS_EndLifeCare\Figures_Tables\600ppi\v2_c14_SS_EndLifeCare_f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38200"/>
            <a:ext cx="6400800" cy="45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81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152400"/>
            <a:ext cx="8915401" cy="954107"/>
          </a:xfrm>
          <a:prstGeom prst="rect">
            <a:avLst/>
          </a:prstGeom>
        </p:spPr>
        <p:txBody>
          <a:bodyPr wrap="square">
            <a:spAutoFit/>
          </a:bodyPr>
          <a:lstStyle/>
          <a:p>
            <a:pPr algn="ctr"/>
            <a:r>
              <a:rPr lang="en-US" sz="2800" b="1" baseline="30000" dirty="0"/>
              <a:t> Figure 14.8  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40</a:t>
            </a:fld>
            <a:endParaRPr lang="en-US" dirty="0"/>
          </a:p>
        </p:txBody>
      </p:sp>
      <p:sp>
        <p:nvSpPr>
          <p:cNvPr id="9" name="Rectangle 8"/>
          <p:cNvSpPr/>
          <p:nvPr/>
        </p:nvSpPr>
        <p:spPr>
          <a:xfrm>
            <a:off x="228600" y="5830669"/>
            <a:ext cx="8686800" cy="584775"/>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600" i="1" baseline="30000" dirty="0">
              <a:solidFill>
                <a:srgbClr val="FF0000"/>
              </a:solidFill>
            </a:endParaRPr>
          </a:p>
        </p:txBody>
      </p:sp>
      <p:sp>
        <p:nvSpPr>
          <p:cNvPr id="8" name="Rectangle 7"/>
          <p:cNvSpPr/>
          <p:nvPr/>
        </p:nvSpPr>
        <p:spPr>
          <a:xfrm>
            <a:off x="2866790" y="990600"/>
            <a:ext cx="3410421" cy="338554"/>
          </a:xfrm>
          <a:prstGeom prst="rect">
            <a:avLst/>
          </a:prstGeom>
        </p:spPr>
        <p:txBody>
          <a:bodyPr wrap="none">
            <a:spAutoFit/>
          </a:bodyPr>
          <a:lstStyle/>
          <a:p>
            <a:pPr algn="ctr"/>
            <a:r>
              <a:rPr lang="en-US" sz="1600" b="1" dirty="0"/>
              <a:t>(a) </a:t>
            </a:r>
            <a:r>
              <a:rPr lang="en-US" sz="1600" b="1" dirty="0" smtClean="0"/>
              <a:t> Hospice </a:t>
            </a:r>
            <a:r>
              <a:rPr lang="en-US" sz="1600" b="1" dirty="0"/>
              <a:t>utilization by year, overall</a:t>
            </a:r>
            <a:endParaRPr lang="en-US" sz="1600" b="1" baseline="30000" dirty="0">
              <a:solidFill>
                <a:srgbClr val="FF0000"/>
              </a:solidFill>
            </a:endParaRPr>
          </a:p>
        </p:txBody>
      </p:sp>
      <p:pic>
        <p:nvPicPr>
          <p:cNvPr id="36866" name="Picture 2" descr="K:\Projects\USRDS\docs\ADR\2016\Chapters\ESRD\c14_SS_EndLifeCare\Figures_Tables\600ppi\v2_c14_SS_EndLifeCare_f08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5920" y="1318479"/>
            <a:ext cx="5852160" cy="450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7947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41</a:t>
            </a:fld>
            <a:endParaRPr lang="en-US" dirty="0"/>
          </a:p>
        </p:txBody>
      </p:sp>
      <p:sp>
        <p:nvSpPr>
          <p:cNvPr id="9" name="Rectangle 8"/>
          <p:cNvSpPr/>
          <p:nvPr/>
        </p:nvSpPr>
        <p:spPr>
          <a:xfrm>
            <a:off x="228600" y="5867400"/>
            <a:ext cx="8686800" cy="584775"/>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600" i="1" baseline="30000" dirty="0">
              <a:solidFill>
                <a:srgbClr val="FF0000"/>
              </a:solidFill>
            </a:endParaRPr>
          </a:p>
        </p:txBody>
      </p:sp>
      <p:sp>
        <p:nvSpPr>
          <p:cNvPr id="8" name="Rectangle 7"/>
          <p:cNvSpPr/>
          <p:nvPr/>
        </p:nvSpPr>
        <p:spPr>
          <a:xfrm>
            <a:off x="3206787" y="914400"/>
            <a:ext cx="2730426" cy="338554"/>
          </a:xfrm>
          <a:prstGeom prst="rect">
            <a:avLst/>
          </a:prstGeom>
        </p:spPr>
        <p:txBody>
          <a:bodyPr wrap="none">
            <a:spAutoFit/>
          </a:bodyPr>
          <a:lstStyle/>
          <a:p>
            <a:pPr algn="ctr"/>
            <a:r>
              <a:rPr lang="en-US" sz="1600" b="1" dirty="0"/>
              <a:t>(b) </a:t>
            </a:r>
            <a:r>
              <a:rPr lang="en-US" sz="1600" b="1" dirty="0" smtClean="0"/>
              <a:t> Hospice </a:t>
            </a:r>
            <a:r>
              <a:rPr lang="en-US" sz="1600" b="1" dirty="0"/>
              <a:t>utilization by age </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14.8  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pic>
        <p:nvPicPr>
          <p:cNvPr id="37890" name="Picture 2" descr="K:\Projects\USRDS\docs\ADR\2016\Chapters\ESRD\c14_SS_EndLifeCare\Figures_Tables\600ppi\v2_c14_SS_EndLifeCare_f08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73267"/>
            <a:ext cx="5394960" cy="459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75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42</a:t>
            </a:fld>
            <a:endParaRPr lang="en-US" dirty="0"/>
          </a:p>
        </p:txBody>
      </p:sp>
      <p:sp>
        <p:nvSpPr>
          <p:cNvPr id="9" name="Rectangle 8"/>
          <p:cNvSpPr/>
          <p:nvPr/>
        </p:nvSpPr>
        <p:spPr>
          <a:xfrm>
            <a:off x="228600" y="5867400"/>
            <a:ext cx="8686800" cy="584775"/>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600" i="1" baseline="30000" dirty="0">
              <a:solidFill>
                <a:srgbClr val="FF0000"/>
              </a:solidFill>
            </a:endParaRPr>
          </a:p>
        </p:txBody>
      </p:sp>
      <p:sp>
        <p:nvSpPr>
          <p:cNvPr id="8" name="Rectangle 7"/>
          <p:cNvSpPr/>
          <p:nvPr/>
        </p:nvSpPr>
        <p:spPr>
          <a:xfrm>
            <a:off x="3211948" y="956846"/>
            <a:ext cx="2720104" cy="338554"/>
          </a:xfrm>
          <a:prstGeom prst="rect">
            <a:avLst/>
          </a:prstGeom>
        </p:spPr>
        <p:txBody>
          <a:bodyPr wrap="none">
            <a:spAutoFit/>
          </a:bodyPr>
          <a:lstStyle/>
          <a:p>
            <a:pPr algn="ctr"/>
            <a:r>
              <a:rPr lang="en-US" sz="1600" b="1" dirty="0"/>
              <a:t>(c) </a:t>
            </a:r>
            <a:r>
              <a:rPr lang="en-US" sz="1600" b="1" dirty="0" smtClean="0"/>
              <a:t> Hospice </a:t>
            </a:r>
            <a:r>
              <a:rPr lang="en-US" sz="1600" b="1" dirty="0"/>
              <a:t>utilization by race</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14.8  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pic>
        <p:nvPicPr>
          <p:cNvPr id="38914" name="Picture 2" descr="K:\Projects\USRDS\docs\ADR\2016\Chapters\ESRD\c14_SS_EndLifeCare\Figures_Tables\600ppi\v2_c14_SS_EndLifeCare_f08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270853"/>
            <a:ext cx="5303520" cy="45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67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43</a:t>
            </a:fld>
            <a:endParaRPr lang="en-US" dirty="0"/>
          </a:p>
        </p:txBody>
      </p:sp>
      <p:sp>
        <p:nvSpPr>
          <p:cNvPr id="9" name="Rectangle 8"/>
          <p:cNvSpPr/>
          <p:nvPr/>
        </p:nvSpPr>
        <p:spPr>
          <a:xfrm>
            <a:off x="228600" y="5830669"/>
            <a:ext cx="8686800" cy="584775"/>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600" i="1" baseline="30000" dirty="0">
              <a:solidFill>
                <a:srgbClr val="FF0000"/>
              </a:solidFill>
            </a:endParaRPr>
          </a:p>
        </p:txBody>
      </p:sp>
      <p:sp>
        <p:nvSpPr>
          <p:cNvPr id="8" name="Rectangle 7"/>
          <p:cNvSpPr/>
          <p:nvPr/>
        </p:nvSpPr>
        <p:spPr>
          <a:xfrm>
            <a:off x="3006026" y="956846"/>
            <a:ext cx="3131948" cy="338554"/>
          </a:xfrm>
          <a:prstGeom prst="rect">
            <a:avLst/>
          </a:prstGeom>
        </p:spPr>
        <p:txBody>
          <a:bodyPr wrap="none">
            <a:spAutoFit/>
          </a:bodyPr>
          <a:lstStyle/>
          <a:p>
            <a:pPr algn="ctr"/>
            <a:r>
              <a:rPr lang="en-US" sz="1600" b="1" dirty="0"/>
              <a:t>(d) </a:t>
            </a:r>
            <a:r>
              <a:rPr lang="en-US" sz="1600" b="1" dirty="0" smtClean="0"/>
              <a:t> Hospice </a:t>
            </a:r>
            <a:r>
              <a:rPr lang="en-US" sz="1600" b="1" dirty="0"/>
              <a:t>utilization by ethnicity</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14.8  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pic>
        <p:nvPicPr>
          <p:cNvPr id="39938" name="Picture 2" descr="K:\Projects\USRDS\docs\ADR\2016\Chapters\ESRD\c14_SS_EndLifeCare\Figures_Tables\600ppi\v2_c14_SS_EndLifeCare_f08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0720" y="1273903"/>
            <a:ext cx="5212080" cy="451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01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44</a:t>
            </a:fld>
            <a:endParaRPr lang="en-US" dirty="0"/>
          </a:p>
        </p:txBody>
      </p:sp>
      <p:sp>
        <p:nvSpPr>
          <p:cNvPr id="9" name="Rectangle 8"/>
          <p:cNvSpPr/>
          <p:nvPr/>
        </p:nvSpPr>
        <p:spPr>
          <a:xfrm>
            <a:off x="228600" y="5830669"/>
            <a:ext cx="8686800" cy="584775"/>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600" i="1" baseline="30000" dirty="0">
              <a:solidFill>
                <a:srgbClr val="FF0000"/>
              </a:solidFill>
            </a:endParaRPr>
          </a:p>
        </p:txBody>
      </p:sp>
      <p:sp>
        <p:nvSpPr>
          <p:cNvPr id="8" name="Rectangle 7"/>
          <p:cNvSpPr/>
          <p:nvPr/>
        </p:nvSpPr>
        <p:spPr>
          <a:xfrm>
            <a:off x="3245772" y="990600"/>
            <a:ext cx="2652456" cy="338554"/>
          </a:xfrm>
          <a:prstGeom prst="rect">
            <a:avLst/>
          </a:prstGeom>
        </p:spPr>
        <p:txBody>
          <a:bodyPr wrap="none">
            <a:spAutoFit/>
          </a:bodyPr>
          <a:lstStyle/>
          <a:p>
            <a:pPr algn="ctr"/>
            <a:r>
              <a:rPr lang="en-US" sz="1600" b="1" dirty="0"/>
              <a:t>(e) </a:t>
            </a:r>
            <a:r>
              <a:rPr lang="en-US" sz="1600" b="1" dirty="0" smtClean="0"/>
              <a:t> Hospice </a:t>
            </a:r>
            <a:r>
              <a:rPr lang="en-US" sz="1600" b="1" dirty="0"/>
              <a:t>utilization by sex</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14.8  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pic>
        <p:nvPicPr>
          <p:cNvPr id="40962" name="Picture 2" descr="K:\Projects\USRDS\docs\ADR\2016\Chapters\ESRD\c14_SS_EndLifeCare\Figures_Tables\600ppi\v2_c14_SS_EndLifeCare_f08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5960" y="1350105"/>
            <a:ext cx="5120640" cy="443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38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45</a:t>
            </a:fld>
            <a:endParaRPr lang="en-US" dirty="0"/>
          </a:p>
        </p:txBody>
      </p:sp>
      <p:sp>
        <p:nvSpPr>
          <p:cNvPr id="9" name="Rectangle 8"/>
          <p:cNvSpPr/>
          <p:nvPr/>
        </p:nvSpPr>
        <p:spPr>
          <a:xfrm>
            <a:off x="228600" y="5812466"/>
            <a:ext cx="8686800" cy="584775"/>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600" i="1" baseline="30000" dirty="0">
              <a:solidFill>
                <a:srgbClr val="FF0000"/>
              </a:solidFill>
            </a:endParaRPr>
          </a:p>
        </p:txBody>
      </p:sp>
      <p:sp>
        <p:nvSpPr>
          <p:cNvPr id="8" name="Rectangle 7"/>
          <p:cNvSpPr/>
          <p:nvPr/>
        </p:nvSpPr>
        <p:spPr>
          <a:xfrm>
            <a:off x="3022249" y="990600"/>
            <a:ext cx="3099503" cy="338554"/>
          </a:xfrm>
          <a:prstGeom prst="rect">
            <a:avLst/>
          </a:prstGeom>
        </p:spPr>
        <p:txBody>
          <a:bodyPr wrap="none">
            <a:spAutoFit/>
          </a:bodyPr>
          <a:lstStyle/>
          <a:p>
            <a:pPr algn="ctr"/>
            <a:r>
              <a:rPr lang="en-US" sz="1600" b="1" dirty="0"/>
              <a:t>(f) </a:t>
            </a:r>
            <a:r>
              <a:rPr lang="en-US" sz="1600" b="1" dirty="0" smtClean="0"/>
              <a:t> Hospice </a:t>
            </a:r>
            <a:r>
              <a:rPr lang="en-US" sz="1600" b="1" dirty="0"/>
              <a:t>utilization by modality</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14.8  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pic>
        <p:nvPicPr>
          <p:cNvPr id="41986" name="Picture 2" descr="K:\Projects\USRDS\docs\ADR\2016\Chapters\ESRD\c14_SS_EndLifeCare\Figures_Tables\600ppi\v2_c14_SS_EndLifeCare_f08_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5960" y="1350103"/>
            <a:ext cx="5212080" cy="451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362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46</a:t>
            </a:fld>
            <a:endParaRPr lang="en-US" dirty="0"/>
          </a:p>
        </p:txBody>
      </p:sp>
      <p:sp>
        <p:nvSpPr>
          <p:cNvPr id="9" name="Rectangle 8"/>
          <p:cNvSpPr/>
          <p:nvPr/>
        </p:nvSpPr>
        <p:spPr>
          <a:xfrm>
            <a:off x="228600" y="5812466"/>
            <a:ext cx="8686800" cy="584775"/>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600" i="1" baseline="30000" dirty="0">
              <a:solidFill>
                <a:srgbClr val="FF0000"/>
              </a:solidFill>
            </a:endParaRPr>
          </a:p>
        </p:txBody>
      </p:sp>
      <p:sp>
        <p:nvSpPr>
          <p:cNvPr id="8" name="Rectangle 7"/>
          <p:cNvSpPr/>
          <p:nvPr/>
        </p:nvSpPr>
        <p:spPr>
          <a:xfrm>
            <a:off x="1197743" y="923453"/>
            <a:ext cx="6748514" cy="338554"/>
          </a:xfrm>
          <a:prstGeom prst="rect">
            <a:avLst/>
          </a:prstGeom>
        </p:spPr>
        <p:txBody>
          <a:bodyPr wrap="none">
            <a:spAutoFit/>
          </a:bodyPr>
          <a:lstStyle/>
          <a:p>
            <a:pPr algn="ctr"/>
            <a:r>
              <a:rPr lang="en-US" sz="1600" b="1" dirty="0"/>
              <a:t>(g) </a:t>
            </a:r>
            <a:r>
              <a:rPr lang="en-US" sz="1600" b="1" dirty="0" smtClean="0"/>
              <a:t> Hospice </a:t>
            </a:r>
            <a:r>
              <a:rPr lang="en-US" sz="1600" b="1" dirty="0"/>
              <a:t>utilization by whether patients discontinued dialysis before death</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14.8  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pic>
        <p:nvPicPr>
          <p:cNvPr id="43010" name="Picture 2" descr="K:\Projects\USRDS\docs\ADR\2016\Chapters\ESRD\c14_SS_EndLifeCare\Figures_Tables\600ppi\v2_c14_SS_EndLifeCare_f08_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514" y="1262007"/>
            <a:ext cx="5212080" cy="451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929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47</a:t>
            </a:fld>
            <a:endParaRPr lang="en-US" dirty="0"/>
          </a:p>
        </p:txBody>
      </p:sp>
      <p:sp>
        <p:nvSpPr>
          <p:cNvPr id="9" name="Rectangle 8"/>
          <p:cNvSpPr/>
          <p:nvPr/>
        </p:nvSpPr>
        <p:spPr>
          <a:xfrm>
            <a:off x="228600" y="5809403"/>
            <a:ext cx="8686800" cy="584775"/>
          </a:xfrm>
          <a:prstGeom prst="rect">
            <a:avLst/>
          </a:prstGeom>
        </p:spPr>
        <p:txBody>
          <a:bodyPr wrap="square">
            <a:spAutoFit/>
          </a:bodyPr>
          <a:lstStyle/>
          <a:p>
            <a:r>
              <a:rPr lang="en-US" sz="1600" i="1" baseline="30000" dirty="0"/>
              <a:t>Data Source: Special </a:t>
            </a:r>
            <a:r>
              <a:rPr lang="en-US" sz="1600" i="1" baseline="30000" dirty="0" smtClean="0"/>
              <a:t>analyses, </a:t>
            </a:r>
            <a:r>
              <a:rPr lang="en-US" sz="1600" i="1" baseline="30000" dirty="0"/>
              <a:t>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Abbreviation: ESRD, end-stage renal disease.</a:t>
            </a:r>
            <a:endParaRPr lang="en-US" sz="1600" i="1" baseline="30000" dirty="0">
              <a:solidFill>
                <a:srgbClr val="FF0000"/>
              </a:solidFill>
            </a:endParaRPr>
          </a:p>
        </p:txBody>
      </p:sp>
      <p:sp>
        <p:nvSpPr>
          <p:cNvPr id="8" name="Rectangle 7"/>
          <p:cNvSpPr/>
          <p:nvPr/>
        </p:nvSpPr>
        <p:spPr>
          <a:xfrm>
            <a:off x="3170783" y="990600"/>
            <a:ext cx="2802434" cy="338554"/>
          </a:xfrm>
          <a:prstGeom prst="rect">
            <a:avLst/>
          </a:prstGeom>
        </p:spPr>
        <p:txBody>
          <a:bodyPr wrap="none">
            <a:spAutoFit/>
          </a:bodyPr>
          <a:lstStyle/>
          <a:p>
            <a:pPr algn="ctr"/>
            <a:r>
              <a:rPr lang="en-US" sz="1600" b="1" dirty="0"/>
              <a:t>(h) </a:t>
            </a:r>
            <a:r>
              <a:rPr lang="en-US" sz="1600" b="1" dirty="0" smtClean="0"/>
              <a:t> Hospice </a:t>
            </a:r>
            <a:r>
              <a:rPr lang="en-US" sz="1600" b="1" dirty="0"/>
              <a:t>utilization by state</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14.8  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pic>
        <p:nvPicPr>
          <p:cNvPr id="44034" name="Picture 2" descr="K:\Projects\USRDS\docs\ADR\2016\Chapters\ESRD\c14_SS_EndLifeCare\Figures_Tables\600ppi\v2_c14_SS_EndLifeCare_f08_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38" y="1822450"/>
            <a:ext cx="7135812" cy="324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66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48</a:t>
            </a:fld>
            <a:endParaRPr lang="en-US" dirty="0"/>
          </a:p>
        </p:txBody>
      </p:sp>
      <p:sp>
        <p:nvSpPr>
          <p:cNvPr id="5" name="Rectangle 4"/>
          <p:cNvSpPr/>
          <p:nvPr/>
        </p:nvSpPr>
        <p:spPr>
          <a:xfrm>
            <a:off x="228600" y="76200"/>
            <a:ext cx="8763000" cy="646331"/>
          </a:xfrm>
          <a:prstGeom prst="rect">
            <a:avLst/>
          </a:prstGeom>
        </p:spPr>
        <p:txBody>
          <a:bodyPr wrap="square">
            <a:spAutoFit/>
          </a:bodyPr>
          <a:lstStyle/>
          <a:p>
            <a:pPr algn="ctr"/>
            <a:r>
              <a:rPr lang="en-US" b="1" dirty="0"/>
              <a:t>Figure 14.9  Costs in the (a) last 30 days of life, and (b) last 7 days of life in relation to timing of hospice care, 2013</a:t>
            </a:r>
          </a:p>
        </p:txBody>
      </p:sp>
      <p:sp>
        <p:nvSpPr>
          <p:cNvPr id="8" name="TextBox 7"/>
          <p:cNvSpPr txBox="1"/>
          <p:nvPr/>
        </p:nvSpPr>
        <p:spPr>
          <a:xfrm>
            <a:off x="152400" y="5101188"/>
            <a:ext cx="8839200" cy="1223412"/>
          </a:xfrm>
          <a:prstGeom prst="rect">
            <a:avLst/>
          </a:prstGeom>
          <a:noFill/>
        </p:spPr>
        <p:txBody>
          <a:bodyPr wrap="square" rtlCol="0">
            <a:spAutoFit/>
          </a:bodyPr>
          <a:lstStyle/>
          <a:p>
            <a:r>
              <a:rPr lang="en-US" sz="1050" i="1" dirty="0"/>
              <a:t>Data Source: Special </a:t>
            </a:r>
            <a:r>
              <a:rPr lang="en-US" sz="1050" i="1" dirty="0" smtClean="0"/>
              <a:t>analyses, </a:t>
            </a:r>
            <a:r>
              <a:rPr lang="en-US" sz="1050" i="1" dirty="0"/>
              <a:t>USRDS ESRD Database. Denominator population is all decedents with Medicare Parts A and B throughout the last 90 days of life exclusive of those patients without any costs during the last 30 days of life and those with negative costs. Date of the first claim in the Hospice SAF (HCFASAF=H) within the last 90 days of life is taken as the date of first receipt of hospice services. Timing of hospice referral in relation to death was categorized as 0-2 days, 3-5 days 6-14 days, and 15-90 days). Explanation of box plot: the lower border of the box is the first quartile and the upper border is the third quartile of the distribution, the length of the box is the interquartile range, and the line in the middle of the box is the median value. The whiskers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a:t>
            </a:r>
            <a:r>
              <a:rPr lang="en-US" sz="1050" i="1" dirty="0" smtClean="0"/>
              <a:t>.</a:t>
            </a:r>
            <a:endParaRPr lang="en-US" sz="1050" i="1" dirty="0"/>
          </a:p>
        </p:txBody>
      </p:sp>
      <p:sp>
        <p:nvSpPr>
          <p:cNvPr id="11" name="Rectangle 10"/>
          <p:cNvSpPr/>
          <p:nvPr/>
        </p:nvSpPr>
        <p:spPr>
          <a:xfrm>
            <a:off x="3276600" y="685800"/>
            <a:ext cx="2065309" cy="338554"/>
          </a:xfrm>
          <a:prstGeom prst="rect">
            <a:avLst/>
          </a:prstGeom>
        </p:spPr>
        <p:txBody>
          <a:bodyPr wrap="none">
            <a:spAutoFit/>
          </a:bodyPr>
          <a:lstStyle/>
          <a:p>
            <a:r>
              <a:rPr lang="en-US" sz="1600" b="1" dirty="0"/>
              <a:t>(a) </a:t>
            </a:r>
            <a:r>
              <a:rPr lang="en-US" sz="1600" b="1" dirty="0" smtClean="0"/>
              <a:t> Last </a:t>
            </a:r>
            <a:r>
              <a:rPr lang="en-US" sz="1600" b="1" dirty="0"/>
              <a:t>30 days of life</a:t>
            </a:r>
          </a:p>
        </p:txBody>
      </p:sp>
      <p:pic>
        <p:nvPicPr>
          <p:cNvPr id="45058" name="Picture 2" descr="K:\Projects\USRDS\docs\ADR\2016\Chapters\ESRD\c14_SS_EndLifeCare\Figures_Tables\600ppi\v2_c14_SS_EndLifeCare_f09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00112"/>
            <a:ext cx="5486400" cy="392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68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49</a:t>
            </a:fld>
            <a:endParaRPr lang="en-US" dirty="0"/>
          </a:p>
        </p:txBody>
      </p:sp>
      <p:sp>
        <p:nvSpPr>
          <p:cNvPr id="8" name="TextBox 7"/>
          <p:cNvSpPr txBox="1"/>
          <p:nvPr/>
        </p:nvSpPr>
        <p:spPr>
          <a:xfrm>
            <a:off x="152400" y="5101188"/>
            <a:ext cx="8839200" cy="1223412"/>
          </a:xfrm>
          <a:prstGeom prst="rect">
            <a:avLst/>
          </a:prstGeom>
          <a:noFill/>
        </p:spPr>
        <p:txBody>
          <a:bodyPr wrap="square" rtlCol="0">
            <a:spAutoFit/>
          </a:bodyPr>
          <a:lstStyle/>
          <a:p>
            <a:r>
              <a:rPr lang="en-US" sz="1050" i="1" dirty="0"/>
              <a:t>Data Source: Special </a:t>
            </a:r>
            <a:r>
              <a:rPr lang="en-US" sz="1050" i="1" dirty="0" smtClean="0"/>
              <a:t>analyses, </a:t>
            </a:r>
            <a:r>
              <a:rPr lang="en-US" sz="1050" i="1" dirty="0"/>
              <a:t>USRDS ESRD Database. Denominator population is all decedents with Medicare Parts A and B throughout the last 90 days of life exclusive of those patients without any costs during the last 30 days of life and those with negative costs. Date of the first claim in the Hospice SAF (HCFASAF=H) within the last 90 days of life is taken as the date of first receipt of hospice services. Timing of hospice referral in relation to death was categorized as 0-2 days, 3-5 days 6-14 days, and 15-90 days). Explanation of box plot: the lower border of the box is the first quartile and the upper border is the third quartile of the distribution, the length of the box is the interquartile range, and the line in the middle of the box is the median value. The whiskers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a:t>
            </a:r>
            <a:r>
              <a:rPr lang="en-US" sz="1050" i="1" dirty="0" smtClean="0"/>
              <a:t>.</a:t>
            </a:r>
            <a:endParaRPr lang="en-US" sz="1050" i="1" dirty="0"/>
          </a:p>
        </p:txBody>
      </p:sp>
      <p:sp>
        <p:nvSpPr>
          <p:cNvPr id="6" name="Rectangle 5"/>
          <p:cNvSpPr/>
          <p:nvPr/>
        </p:nvSpPr>
        <p:spPr>
          <a:xfrm>
            <a:off x="3276600" y="685800"/>
            <a:ext cx="1970732" cy="338554"/>
          </a:xfrm>
          <a:prstGeom prst="rect">
            <a:avLst/>
          </a:prstGeom>
        </p:spPr>
        <p:txBody>
          <a:bodyPr wrap="none">
            <a:spAutoFit/>
          </a:bodyPr>
          <a:lstStyle/>
          <a:p>
            <a:r>
              <a:rPr lang="en-US" sz="1600" b="1" dirty="0"/>
              <a:t>(b) </a:t>
            </a:r>
            <a:r>
              <a:rPr lang="en-US" sz="1600" b="1" dirty="0" smtClean="0"/>
              <a:t> Last </a:t>
            </a:r>
            <a:r>
              <a:rPr lang="en-US" sz="1600" b="1" dirty="0"/>
              <a:t>7 days of life</a:t>
            </a:r>
          </a:p>
        </p:txBody>
      </p:sp>
      <p:sp>
        <p:nvSpPr>
          <p:cNvPr id="9" name="Rectangle 8"/>
          <p:cNvSpPr/>
          <p:nvPr/>
        </p:nvSpPr>
        <p:spPr>
          <a:xfrm>
            <a:off x="228600" y="76200"/>
            <a:ext cx="8763000" cy="646331"/>
          </a:xfrm>
          <a:prstGeom prst="rect">
            <a:avLst/>
          </a:prstGeom>
        </p:spPr>
        <p:txBody>
          <a:bodyPr wrap="square">
            <a:spAutoFit/>
          </a:bodyPr>
          <a:lstStyle/>
          <a:p>
            <a:pPr algn="ctr"/>
            <a:r>
              <a:rPr lang="en-US" b="1" dirty="0"/>
              <a:t>Figure 14.9  Costs in the (a) last 30 days of life, and (b) last 7 days of life in relation to timing of hospice care, 2013</a:t>
            </a:r>
          </a:p>
        </p:txBody>
      </p:sp>
      <p:pic>
        <p:nvPicPr>
          <p:cNvPr id="46082" name="Picture 2" descr="K:\Projects\USRDS\docs\ADR\2016\Chapters\ESRD\c14_SS_EndLifeCare\Figures_Tables\600ppi\v2_c14_SS_EndLifeCare_f09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011239"/>
            <a:ext cx="5486400" cy="399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715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14.3  ICU admission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9" name="Rectangle 8"/>
          <p:cNvSpPr/>
          <p:nvPr/>
        </p:nvSpPr>
        <p:spPr>
          <a:xfrm>
            <a:off x="152400" y="5832902"/>
            <a:ext cx="8839200" cy="415498"/>
          </a:xfrm>
          <a:prstGeom prst="rect">
            <a:avLst/>
          </a:prstGeom>
        </p:spPr>
        <p:txBody>
          <a:bodyPr wrap="square">
            <a:spAutoFit/>
          </a:bodyPr>
          <a:lstStyle/>
          <a:p>
            <a:r>
              <a:rPr lang="en-US" sz="1050" i="1" dirty="0"/>
              <a:t>Data Source: Special </a:t>
            </a:r>
            <a:r>
              <a:rPr lang="en-US" sz="1050" i="1" dirty="0" smtClean="0"/>
              <a:t>analyses</a:t>
            </a:r>
            <a:r>
              <a:rPr lang="en-US" sz="1050" i="1" dirty="0"/>
              <a:t>, USRDS ESRD Database. Denominator is all decedents with Medicare Parts A and B throughout the last 90 days of life. ICU admission was identified using ICU revenue center codes in Medicare Institutional claims. </a:t>
            </a:r>
            <a:r>
              <a:rPr lang="en-US" sz="1050" i="1" dirty="0" smtClean="0"/>
              <a:t>Abbreviations: </a:t>
            </a:r>
            <a:r>
              <a:rPr lang="en-US" sz="1050" i="1" dirty="0"/>
              <a:t>ESRD, end-stage renal </a:t>
            </a:r>
            <a:r>
              <a:rPr lang="en-US" sz="1050" i="1" dirty="0" smtClean="0"/>
              <a:t>disease; ICU, Intensive</a:t>
            </a:r>
            <a:r>
              <a:rPr lang="en-US" sz="1050" i="1" dirty="0"/>
              <a:t> </a:t>
            </a:r>
            <a:r>
              <a:rPr lang="en-US" sz="1050" i="1" dirty="0" smtClean="0"/>
              <a:t>care unit.</a:t>
            </a:r>
            <a:endParaRPr lang="en-US" sz="1050" i="1" dirty="0">
              <a:solidFill>
                <a:srgbClr val="FF0000"/>
              </a:solidFill>
            </a:endParaRPr>
          </a:p>
        </p:txBody>
      </p:sp>
      <p:sp>
        <p:nvSpPr>
          <p:cNvPr id="6" name="Rectangle 5"/>
          <p:cNvSpPr/>
          <p:nvPr/>
        </p:nvSpPr>
        <p:spPr>
          <a:xfrm>
            <a:off x="2819448" y="762000"/>
            <a:ext cx="3434210" cy="369332"/>
          </a:xfrm>
          <a:prstGeom prst="rect">
            <a:avLst/>
          </a:prstGeom>
        </p:spPr>
        <p:txBody>
          <a:bodyPr wrap="none">
            <a:spAutoFit/>
          </a:bodyPr>
          <a:lstStyle/>
          <a:p>
            <a:pPr algn="ctr"/>
            <a:r>
              <a:rPr lang="en-US" b="1" dirty="0" smtClean="0"/>
              <a:t>(</a:t>
            </a:r>
            <a:r>
              <a:rPr lang="en-US" b="1" dirty="0"/>
              <a:t>a) </a:t>
            </a:r>
            <a:r>
              <a:rPr lang="en-US" b="1" dirty="0" smtClean="0"/>
              <a:t> ICU </a:t>
            </a:r>
            <a:r>
              <a:rPr lang="en-US" b="1" dirty="0"/>
              <a:t>admission by year, overall</a:t>
            </a:r>
            <a:r>
              <a:rPr lang="en-US" b="1" baseline="30000" dirty="0" smtClean="0"/>
              <a:t> </a:t>
            </a:r>
            <a:endParaRPr lang="en-US" b="1" baseline="30000" dirty="0">
              <a:solidFill>
                <a:srgbClr val="FF0000"/>
              </a:solidFill>
            </a:endParaRPr>
          </a:p>
        </p:txBody>
      </p:sp>
      <p:pic>
        <p:nvPicPr>
          <p:cNvPr id="3074" name="Picture 2" descr="K:\Projects\USRDS\docs\ADR\2016\Chapters\ESRD\c14_SS_EndLifeCare\Figures_Tables\600ppi\v2_c14_SS_EndLifeCare_f03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280" y="1084496"/>
            <a:ext cx="6217920" cy="478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81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14.3  ICU admission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6</a:t>
            </a:fld>
            <a:endParaRPr lang="en-US" dirty="0"/>
          </a:p>
        </p:txBody>
      </p:sp>
      <p:sp>
        <p:nvSpPr>
          <p:cNvPr id="6" name="Rectangle 5"/>
          <p:cNvSpPr/>
          <p:nvPr/>
        </p:nvSpPr>
        <p:spPr>
          <a:xfrm>
            <a:off x="3218178" y="762000"/>
            <a:ext cx="2636748" cy="369332"/>
          </a:xfrm>
          <a:prstGeom prst="rect">
            <a:avLst/>
          </a:prstGeom>
        </p:spPr>
        <p:txBody>
          <a:bodyPr wrap="none">
            <a:spAutoFit/>
          </a:bodyPr>
          <a:lstStyle/>
          <a:p>
            <a:pPr algn="ctr"/>
            <a:r>
              <a:rPr lang="en-US" b="1" dirty="0" smtClean="0"/>
              <a:t>(</a:t>
            </a:r>
            <a:r>
              <a:rPr lang="en-US" b="1" dirty="0"/>
              <a:t>b) </a:t>
            </a:r>
            <a:r>
              <a:rPr lang="en-US" b="1" dirty="0" smtClean="0"/>
              <a:t> ICU </a:t>
            </a:r>
            <a:r>
              <a:rPr lang="en-US" b="1" dirty="0"/>
              <a:t>admission by age </a:t>
            </a:r>
            <a:endParaRPr lang="en-US" b="1" baseline="30000" dirty="0">
              <a:solidFill>
                <a:srgbClr val="FF0000"/>
              </a:solidFill>
            </a:endParaRPr>
          </a:p>
        </p:txBody>
      </p:sp>
      <p:sp>
        <p:nvSpPr>
          <p:cNvPr id="8" name="Rectangle 7"/>
          <p:cNvSpPr/>
          <p:nvPr/>
        </p:nvSpPr>
        <p:spPr>
          <a:xfrm>
            <a:off x="152400" y="5909102"/>
            <a:ext cx="8839200" cy="415498"/>
          </a:xfrm>
          <a:prstGeom prst="rect">
            <a:avLst/>
          </a:prstGeom>
        </p:spPr>
        <p:txBody>
          <a:bodyPr wrap="square">
            <a:spAutoFit/>
          </a:bodyPr>
          <a:lstStyle/>
          <a:p>
            <a:r>
              <a:rPr lang="en-US" sz="1050" i="1" dirty="0"/>
              <a:t>Data Source: Special </a:t>
            </a:r>
            <a:r>
              <a:rPr lang="en-US" sz="1050" i="1" dirty="0" smtClean="0"/>
              <a:t>analyses</a:t>
            </a:r>
            <a:r>
              <a:rPr lang="en-US" sz="1050" i="1" dirty="0"/>
              <a:t>, USRDS ESRD Database. Denominator is all decedents with Medicare Parts A and B throughout the last 90 days of life. ICU admission was identified using ICU revenue center codes in Medicare Institutional claims. </a:t>
            </a:r>
            <a:r>
              <a:rPr lang="en-US" sz="1050" i="1" dirty="0" smtClean="0"/>
              <a:t>Abbreviations: </a:t>
            </a:r>
            <a:r>
              <a:rPr lang="en-US" sz="1050" i="1" dirty="0"/>
              <a:t>ESRD, end-stage renal </a:t>
            </a:r>
            <a:r>
              <a:rPr lang="en-US" sz="1050" i="1" dirty="0" smtClean="0"/>
              <a:t>disease; ICU, Intensive</a:t>
            </a:r>
            <a:r>
              <a:rPr lang="en-US" sz="1050" i="1" dirty="0"/>
              <a:t> </a:t>
            </a:r>
            <a:r>
              <a:rPr lang="en-US" sz="1050" i="1" dirty="0" smtClean="0"/>
              <a:t>care unit.</a:t>
            </a:r>
            <a:endParaRPr lang="en-US" sz="1050" i="1" dirty="0">
              <a:solidFill>
                <a:srgbClr val="FF0000"/>
              </a:solidFill>
            </a:endParaRPr>
          </a:p>
        </p:txBody>
      </p:sp>
      <p:pic>
        <p:nvPicPr>
          <p:cNvPr id="4098" name="Picture 2" descr="K:\Projects\USRDS\docs\ADR\2016\Chapters\ESRD\c14_SS_EndLifeCare\Figures_Tables\600ppi\v2_c14_SS_EndLifeCare_f03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25441"/>
            <a:ext cx="5486400" cy="464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522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14.3  ICU admission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sp>
        <p:nvSpPr>
          <p:cNvPr id="6" name="Rectangle 5"/>
          <p:cNvSpPr/>
          <p:nvPr/>
        </p:nvSpPr>
        <p:spPr>
          <a:xfrm>
            <a:off x="3218178" y="762000"/>
            <a:ext cx="2636748" cy="369332"/>
          </a:xfrm>
          <a:prstGeom prst="rect">
            <a:avLst/>
          </a:prstGeom>
        </p:spPr>
        <p:txBody>
          <a:bodyPr wrap="none">
            <a:spAutoFit/>
          </a:bodyPr>
          <a:lstStyle/>
          <a:p>
            <a:pPr algn="ctr"/>
            <a:r>
              <a:rPr lang="en-US" b="1" dirty="0"/>
              <a:t>(c) 	ICU admission by race</a:t>
            </a:r>
            <a:endParaRPr lang="en-US" b="1" baseline="30000" dirty="0">
              <a:solidFill>
                <a:srgbClr val="FF0000"/>
              </a:solidFill>
            </a:endParaRPr>
          </a:p>
        </p:txBody>
      </p:sp>
      <p:sp>
        <p:nvSpPr>
          <p:cNvPr id="8" name="Rectangle 7"/>
          <p:cNvSpPr/>
          <p:nvPr/>
        </p:nvSpPr>
        <p:spPr>
          <a:xfrm>
            <a:off x="152400" y="5909102"/>
            <a:ext cx="8839200" cy="415498"/>
          </a:xfrm>
          <a:prstGeom prst="rect">
            <a:avLst/>
          </a:prstGeom>
        </p:spPr>
        <p:txBody>
          <a:bodyPr wrap="square">
            <a:spAutoFit/>
          </a:bodyPr>
          <a:lstStyle/>
          <a:p>
            <a:r>
              <a:rPr lang="en-US" sz="1050" i="1" dirty="0"/>
              <a:t>Data Source: Special </a:t>
            </a:r>
            <a:r>
              <a:rPr lang="en-US" sz="1050" i="1" dirty="0" smtClean="0"/>
              <a:t>analyses</a:t>
            </a:r>
            <a:r>
              <a:rPr lang="en-US" sz="1050" i="1" dirty="0"/>
              <a:t>, USRDS ESRD Database. Denominator is all decedents with Medicare Parts A and B throughout the last 90 days of life. ICU admission was identified using ICU revenue center codes in Medicare Institutional claims. </a:t>
            </a:r>
            <a:r>
              <a:rPr lang="en-US" sz="1050" i="1" dirty="0" smtClean="0"/>
              <a:t>Abbreviations: </a:t>
            </a:r>
            <a:r>
              <a:rPr lang="en-US" sz="1050" i="1" dirty="0"/>
              <a:t>ESRD, end-stage renal </a:t>
            </a:r>
            <a:r>
              <a:rPr lang="en-US" sz="1050" i="1" dirty="0" smtClean="0"/>
              <a:t>disease; ICU, Intensive</a:t>
            </a:r>
            <a:r>
              <a:rPr lang="en-US" sz="1050" i="1" dirty="0"/>
              <a:t> </a:t>
            </a:r>
            <a:r>
              <a:rPr lang="en-US" sz="1050" i="1" dirty="0" smtClean="0"/>
              <a:t>care unit.</a:t>
            </a:r>
            <a:endParaRPr lang="en-US" sz="1050" i="1" dirty="0">
              <a:solidFill>
                <a:srgbClr val="FF0000"/>
              </a:solidFill>
            </a:endParaRPr>
          </a:p>
        </p:txBody>
      </p:sp>
      <p:pic>
        <p:nvPicPr>
          <p:cNvPr id="5122" name="Picture 2" descr="K:\Projects\USRDS\docs\ADR\2016\Chapters\ESRD\c14_SS_EndLifeCare\Figures_Tables\600ppi\v2_c14_SS_EndLifeCare_f03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885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2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14.3  ICU admission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sp>
        <p:nvSpPr>
          <p:cNvPr id="6" name="Rectangle 5"/>
          <p:cNvSpPr/>
          <p:nvPr/>
        </p:nvSpPr>
        <p:spPr>
          <a:xfrm>
            <a:off x="2978113" y="762000"/>
            <a:ext cx="3116879" cy="369332"/>
          </a:xfrm>
          <a:prstGeom prst="rect">
            <a:avLst/>
          </a:prstGeom>
        </p:spPr>
        <p:txBody>
          <a:bodyPr wrap="none">
            <a:spAutoFit/>
          </a:bodyPr>
          <a:lstStyle/>
          <a:p>
            <a:pPr algn="ctr"/>
            <a:r>
              <a:rPr lang="en-US" b="1" dirty="0"/>
              <a:t>(d) 	ICU admission by ethnicity </a:t>
            </a:r>
            <a:endParaRPr lang="en-US" b="1" baseline="30000" dirty="0">
              <a:solidFill>
                <a:srgbClr val="FF0000"/>
              </a:solidFill>
            </a:endParaRPr>
          </a:p>
        </p:txBody>
      </p:sp>
      <p:sp>
        <p:nvSpPr>
          <p:cNvPr id="8" name="Rectangle 7"/>
          <p:cNvSpPr/>
          <p:nvPr/>
        </p:nvSpPr>
        <p:spPr>
          <a:xfrm>
            <a:off x="152400" y="5909102"/>
            <a:ext cx="8839200" cy="415498"/>
          </a:xfrm>
          <a:prstGeom prst="rect">
            <a:avLst/>
          </a:prstGeom>
        </p:spPr>
        <p:txBody>
          <a:bodyPr wrap="square">
            <a:spAutoFit/>
          </a:bodyPr>
          <a:lstStyle/>
          <a:p>
            <a:r>
              <a:rPr lang="en-US" sz="1050" i="1" dirty="0"/>
              <a:t>Data Source: Special </a:t>
            </a:r>
            <a:r>
              <a:rPr lang="en-US" sz="1050" i="1" dirty="0" smtClean="0"/>
              <a:t>analyses</a:t>
            </a:r>
            <a:r>
              <a:rPr lang="en-US" sz="1050" i="1" dirty="0"/>
              <a:t>, USRDS ESRD Database. Denominator is all decedents with Medicare Parts A and B throughout the last 90 days of life. ICU admission was identified using ICU revenue center codes in Medicare Institutional claims. </a:t>
            </a:r>
            <a:r>
              <a:rPr lang="en-US" sz="1050" i="1" dirty="0" smtClean="0"/>
              <a:t>Abbreviations: </a:t>
            </a:r>
            <a:r>
              <a:rPr lang="en-US" sz="1050" i="1" dirty="0"/>
              <a:t>ESRD, end-stage renal </a:t>
            </a:r>
            <a:r>
              <a:rPr lang="en-US" sz="1050" i="1" dirty="0" smtClean="0"/>
              <a:t>disease; ICU, Intensive</a:t>
            </a:r>
            <a:r>
              <a:rPr lang="en-US" sz="1050" i="1" dirty="0"/>
              <a:t> </a:t>
            </a:r>
            <a:r>
              <a:rPr lang="en-US" sz="1050" i="1" dirty="0" smtClean="0"/>
              <a:t>care unit.</a:t>
            </a:r>
            <a:endParaRPr lang="en-US" sz="1050" i="1" dirty="0">
              <a:solidFill>
                <a:srgbClr val="FF0000"/>
              </a:solidFill>
            </a:endParaRPr>
          </a:p>
        </p:txBody>
      </p:sp>
      <p:pic>
        <p:nvPicPr>
          <p:cNvPr id="6146" name="Picture 2" descr="K:\Projects\USRDS\docs\ADR\2016\Chapters\ESRD\c14_SS_EndLifeCare\Figures_Tables\600ppi\v2_c14_SS_EndLifeCare_f03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352" y="1112350"/>
            <a:ext cx="5486400" cy="47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566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14.3  ICU admission during the last 90 days of life among Medicare beneficiaries with ESRD overall, and by age, race, ethnicity, sex, and modality, 2000-2013</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smtClean="0"/>
              <a:t>2016 Annual Data Report, Vol 2, ESRD, Ch 14 </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Rectangle 5"/>
          <p:cNvSpPr/>
          <p:nvPr/>
        </p:nvSpPr>
        <p:spPr>
          <a:xfrm>
            <a:off x="3218178" y="762000"/>
            <a:ext cx="2636748" cy="369332"/>
          </a:xfrm>
          <a:prstGeom prst="rect">
            <a:avLst/>
          </a:prstGeom>
        </p:spPr>
        <p:txBody>
          <a:bodyPr wrap="none">
            <a:spAutoFit/>
          </a:bodyPr>
          <a:lstStyle/>
          <a:p>
            <a:pPr algn="ctr"/>
            <a:r>
              <a:rPr lang="en-US" b="1" dirty="0"/>
              <a:t>(e) 	ICU admission by sex </a:t>
            </a:r>
            <a:endParaRPr lang="en-US" b="1" baseline="30000" dirty="0">
              <a:solidFill>
                <a:srgbClr val="FF0000"/>
              </a:solidFill>
            </a:endParaRPr>
          </a:p>
        </p:txBody>
      </p:sp>
      <p:sp>
        <p:nvSpPr>
          <p:cNvPr id="8" name="Rectangle 7"/>
          <p:cNvSpPr/>
          <p:nvPr/>
        </p:nvSpPr>
        <p:spPr>
          <a:xfrm>
            <a:off x="152400" y="5909102"/>
            <a:ext cx="8839200" cy="415498"/>
          </a:xfrm>
          <a:prstGeom prst="rect">
            <a:avLst/>
          </a:prstGeom>
        </p:spPr>
        <p:txBody>
          <a:bodyPr wrap="square">
            <a:spAutoFit/>
          </a:bodyPr>
          <a:lstStyle/>
          <a:p>
            <a:r>
              <a:rPr lang="en-US" sz="1050" i="1" dirty="0"/>
              <a:t>Data Source: Special </a:t>
            </a:r>
            <a:r>
              <a:rPr lang="en-US" sz="1050" i="1" dirty="0" smtClean="0"/>
              <a:t>analyses</a:t>
            </a:r>
            <a:r>
              <a:rPr lang="en-US" sz="1050" i="1" dirty="0"/>
              <a:t>, USRDS ESRD Database. Denominator is all decedents with Medicare Parts A and B throughout the last 90 days of life. ICU admission was identified using ICU revenue center codes in Medicare Institutional claims. </a:t>
            </a:r>
            <a:r>
              <a:rPr lang="en-US" sz="1050" i="1" dirty="0" smtClean="0"/>
              <a:t>Abbreviations: </a:t>
            </a:r>
            <a:r>
              <a:rPr lang="en-US" sz="1050" i="1" dirty="0"/>
              <a:t>ESRD, end-stage renal </a:t>
            </a:r>
            <a:r>
              <a:rPr lang="en-US" sz="1050" i="1" dirty="0" smtClean="0"/>
              <a:t>disease; ICU, Intensive</a:t>
            </a:r>
            <a:r>
              <a:rPr lang="en-US" sz="1050" i="1" dirty="0"/>
              <a:t> </a:t>
            </a:r>
            <a:r>
              <a:rPr lang="en-US" sz="1050" i="1" dirty="0" smtClean="0"/>
              <a:t>care unit.</a:t>
            </a:r>
            <a:endParaRPr lang="en-US" sz="1050" i="1" dirty="0">
              <a:solidFill>
                <a:srgbClr val="FF0000"/>
              </a:solidFill>
            </a:endParaRPr>
          </a:p>
        </p:txBody>
      </p:sp>
      <p:pic>
        <p:nvPicPr>
          <p:cNvPr id="7170" name="Picture 2" descr="K:\Projects\USRDS\docs\ADR\2016\Chapters\ESRD\c14_SS_EndLifeCare\Figures_Tables\600ppi\v2_c14_SS_EndLifeCare_f03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200" y="11885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0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5318</TotalTime>
  <Words>6313</Words>
  <Application>Microsoft Office PowerPoint</Application>
  <PresentationFormat>On-screen Show (4:3)</PresentationFormat>
  <Paragraphs>1224</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472</cp:revision>
  <dcterms:created xsi:type="dcterms:W3CDTF">2014-11-10T19:37:45Z</dcterms:created>
  <dcterms:modified xsi:type="dcterms:W3CDTF">2017-01-25T21:16:50Z</dcterms:modified>
</cp:coreProperties>
</file>