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handoutMasterIdLst>
    <p:handoutMasterId r:id="rId23"/>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8" r:id="rId17"/>
    <p:sldId id="273" r:id="rId18"/>
    <p:sldId id="275" r:id="rId19"/>
    <p:sldId id="276" r:id="rId20"/>
    <p:sldId id="277"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904"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63C12"/>
    <a:srgbClr val="1C6E62"/>
    <a:srgbClr val="367CA8"/>
    <a:srgbClr val="0E5480"/>
    <a:srgbClr val="002966"/>
    <a:srgbClr val="48070E"/>
    <a:srgbClr val="7A2F36"/>
    <a:srgbClr val="AC616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12" autoAdjust="0"/>
    <p:restoredTop sz="94660"/>
  </p:normalViewPr>
  <p:slideViewPr>
    <p:cSldViewPr showGuides="1">
      <p:cViewPr varScale="1">
        <p:scale>
          <a:sx n="95" d="100"/>
          <a:sy n="95" d="100"/>
        </p:scale>
        <p:origin x="618" y="84"/>
      </p:cViewPr>
      <p:guideLst>
        <p:guide orient="horz" pos="2160"/>
        <p:guide pos="2904"/>
      </p:guideLst>
    </p:cSldViewPr>
  </p:slideViewPr>
  <p:notesTextViewPr>
    <p:cViewPr>
      <p:scale>
        <a:sx n="1" d="1"/>
        <a:sy n="1" d="1"/>
      </p:scale>
      <p:origin x="0" y="0"/>
    </p:cViewPr>
  </p:notesTextViewPr>
  <p:notesViewPr>
    <p:cSldViewPr showGuides="1">
      <p:cViewPr varScale="1">
        <p:scale>
          <a:sx n="97" d="100"/>
          <a:sy n="97" d="100"/>
        </p:scale>
        <p:origin x="2682" y="78"/>
      </p:cViewPr>
      <p:guideLst>
        <p:guide orient="horz" pos="2880"/>
        <p:guide pos="2160"/>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0106686-F82D-4753-94CB-70FF72A4246B}" type="datetimeFigureOut">
              <a:rPr lang="en-US" smtClean="0"/>
              <a:t>10/26/2017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E78B029-9C19-4863-A099-C3EB469D975D}" type="slidenum">
              <a:rPr lang="en-US" smtClean="0"/>
              <a:t>‹#›</a:t>
            </a:fld>
            <a:endParaRPr lang="en-US" dirty="0"/>
          </a:p>
        </p:txBody>
      </p:sp>
    </p:spTree>
    <p:extLst>
      <p:ext uri="{BB962C8B-B14F-4D97-AF65-F5344CB8AC3E}">
        <p14:creationId xmlns:p14="http://schemas.microsoft.com/office/powerpoint/2010/main" val="2995120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C62516-1E61-479A-8F13-75B68A779684}" type="datetimeFigureOut">
              <a:rPr lang="en-US" smtClean="0"/>
              <a:t>10/26/2017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EDF32A-2C87-427B-8169-B6092B336250}" type="slidenum">
              <a:rPr lang="en-US" smtClean="0"/>
              <a:t>‹#›</a:t>
            </a:fld>
            <a:endParaRPr lang="en-US" dirty="0"/>
          </a:p>
        </p:txBody>
      </p:sp>
    </p:spTree>
    <p:extLst>
      <p:ext uri="{BB962C8B-B14F-4D97-AF65-F5344CB8AC3E}">
        <p14:creationId xmlns:p14="http://schemas.microsoft.com/office/powerpoint/2010/main" val="6259900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EDF32A-2C87-427B-8169-B6092B336250}" type="slidenum">
              <a:rPr lang="en-US" smtClean="0"/>
              <a:t>13</a:t>
            </a:fld>
            <a:endParaRPr lang="en-US" dirty="0"/>
          </a:p>
        </p:txBody>
      </p:sp>
    </p:spTree>
    <p:extLst>
      <p:ext uri="{BB962C8B-B14F-4D97-AF65-F5344CB8AC3E}">
        <p14:creationId xmlns:p14="http://schemas.microsoft.com/office/powerpoint/2010/main" val="37116725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385813" y="685800"/>
            <a:ext cx="4395987" cy="1440183"/>
          </a:xfrm>
          <a:prstGeom prst="rect">
            <a:avLst/>
          </a:prstGeom>
        </p:spPr>
      </p:pic>
    </p:spTree>
    <p:extLst>
      <p:ext uri="{BB962C8B-B14F-4D97-AF65-F5344CB8AC3E}">
        <p14:creationId xmlns:p14="http://schemas.microsoft.com/office/powerpoint/2010/main" val="861831586"/>
      </p:ext>
    </p:extLst>
  </p:cSld>
  <p:clrMapOvr>
    <a:masterClrMapping/>
  </p:clrMapOvr>
  <p:timing>
    <p:tnLst>
      <p:par>
        <p:cTn id="1" dur="indefinite" restart="never" nodeType="tmRoot"/>
      </p:par>
    </p:tnLst>
  </p:timing>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fld id="{3F227FC0-035E-484D-AA62-D30602925625}" type="slidenum">
              <a:rPr lang="en-US" smtClean="0"/>
              <a:pPr/>
              <a:t>‹#›</a:t>
            </a:fld>
            <a:endParaRPr lang="en-US" dirty="0"/>
          </a:p>
        </p:txBody>
      </p:sp>
      <p:sp>
        <p:nvSpPr>
          <p:cNvPr id="4" name="Title 3"/>
          <p:cNvSpPr>
            <a:spLocks noGrp="1"/>
          </p:cNvSpPr>
          <p:nvPr>
            <p:ph type="title"/>
          </p:nvPr>
        </p:nvSpPr>
        <p:spPr>
          <a:xfrm>
            <a:off x="457200" y="274638"/>
            <a:ext cx="8229600" cy="1143000"/>
          </a:xfrm>
          <a:prstGeom prst="rect">
            <a:avLst/>
          </a:prstGeom>
        </p:spPr>
        <p:txBody>
          <a:bodyPr/>
          <a:lstStyle>
            <a:lvl1pPr>
              <a:defRPr>
                <a:latin typeface="+mn-lt"/>
              </a:defRPr>
            </a:lvl1pPr>
          </a:lstStyle>
          <a:p>
            <a:r>
              <a:rPr lang="en-US" smtClean="0"/>
              <a:t>Click to edit Master title style</a:t>
            </a:r>
            <a:endParaRPr lang="en-US" dirty="0"/>
          </a:p>
        </p:txBody>
      </p:sp>
      <p:sp>
        <p:nvSpPr>
          <p:cNvPr id="11" name="Content Placeholder 2"/>
          <p:cNvSpPr>
            <a:spLocks noGrp="1"/>
          </p:cNvSpPr>
          <p:nvPr>
            <p:ph idx="1"/>
          </p:nvPr>
        </p:nvSpPr>
        <p:spPr>
          <a:xfrm>
            <a:off x="457200" y="1600200"/>
            <a:ext cx="8229600" cy="4525963"/>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1"/>
          <p:cNvSpPr txBox="1">
            <a:spLocks/>
          </p:cNvSpPr>
          <p:nvPr userDrawn="1"/>
        </p:nvSpPr>
        <p:spPr>
          <a:xfrm>
            <a:off x="3276600" y="6362700"/>
            <a:ext cx="2590800" cy="4953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dirty="0" smtClean="0">
                <a:solidFill>
                  <a:schemeClr val="bg1"/>
                </a:solidFill>
              </a:rPr>
              <a:t>2017 Annual Data Report</a:t>
            </a:r>
          </a:p>
          <a:p>
            <a:pPr algn="ctr"/>
            <a:r>
              <a:rPr lang="en-US" sz="1400" b="1" dirty="0" smtClean="0">
                <a:solidFill>
                  <a:schemeClr val="bg1"/>
                </a:solidFill>
              </a:rPr>
              <a:t>Volume 1 CKD, Chapter 7</a:t>
            </a:r>
            <a:endParaRPr lang="en-US" sz="1400" b="1" dirty="0">
              <a:solidFill>
                <a:schemeClr val="bg1"/>
              </a:solidFill>
            </a:endParaRPr>
          </a:p>
        </p:txBody>
      </p:sp>
    </p:spTree>
    <p:extLst>
      <p:ext uri="{BB962C8B-B14F-4D97-AF65-F5344CB8AC3E}">
        <p14:creationId xmlns:p14="http://schemas.microsoft.com/office/powerpoint/2010/main" val="411958747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dirty="0"/>
          </a:p>
        </p:txBody>
      </p:sp>
      <p:sp>
        <p:nvSpPr>
          <p:cNvPr id="4" name="Slide Number Placeholder 3"/>
          <p:cNvSpPr>
            <a:spLocks noGrp="1"/>
          </p:cNvSpPr>
          <p:nvPr>
            <p:ph type="sldNum" sz="quarter" idx="11"/>
          </p:nvPr>
        </p:nvSpPr>
        <p:spPr/>
        <p:txBody>
          <a:bodyPr/>
          <a:lstStyle/>
          <a:p>
            <a:fld id="{3F227FC0-035E-484D-AA62-D30602925625}" type="slidenum">
              <a:rPr lang="en-US" smtClean="0"/>
              <a:pPr/>
              <a:t>‹#›</a:t>
            </a:fld>
            <a:endParaRPr lang="en-US" dirty="0"/>
          </a:p>
        </p:txBody>
      </p:sp>
      <p:sp>
        <p:nvSpPr>
          <p:cNvPr id="5"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8424157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3F227FC0-035E-484D-AA62-D30602925625}" type="slidenum">
              <a:rPr lang="en-US" smtClean="0"/>
              <a:pPr/>
              <a:t>‹#›</a:t>
            </a:fld>
            <a:endParaRPr lang="en-US" dirty="0"/>
          </a:p>
        </p:txBody>
      </p:sp>
      <p:sp>
        <p:nvSpPr>
          <p:cNvPr id="5"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6"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3986605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3F227FC0-035E-484D-AA62-D30602925625}" type="slidenum">
              <a:rPr lang="en-US" smtClean="0"/>
              <a:pPr/>
              <a:t>‹#›</a:t>
            </a:fld>
            <a:endParaRPr lang="en-US" dirty="0"/>
          </a:p>
        </p:txBody>
      </p:sp>
      <p:sp>
        <p:nvSpPr>
          <p:cNvPr id="5" name="Picture Placeholder 2"/>
          <p:cNvSpPr>
            <a:spLocks noGrp="1"/>
          </p:cNvSpPr>
          <p:nvPr>
            <p:ph type="pic" idx="1"/>
          </p:nvPr>
        </p:nvSpPr>
        <p:spPr>
          <a:xfrm>
            <a:off x="381000" y="1219200"/>
            <a:ext cx="8305800" cy="4191000"/>
          </a:xfrm>
          <a:prstGeom prst="rect">
            <a:avLst/>
          </a:prstGeo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6" name="Text Placeholder 3"/>
          <p:cNvSpPr>
            <a:spLocks noGrp="1"/>
          </p:cNvSpPr>
          <p:nvPr>
            <p:ph type="body" sz="half" idx="2"/>
          </p:nvPr>
        </p:nvSpPr>
        <p:spPr>
          <a:xfrm>
            <a:off x="381000" y="5638800"/>
            <a:ext cx="8305800" cy="5334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Title 1"/>
          <p:cNvSpPr>
            <a:spLocks noGrp="1"/>
          </p:cNvSpPr>
          <p:nvPr>
            <p:ph type="title"/>
          </p:nvPr>
        </p:nvSpPr>
        <p:spPr>
          <a:xfrm>
            <a:off x="457200" y="274638"/>
            <a:ext cx="8229600" cy="563562"/>
          </a:xfrm>
          <a:prstGeom prst="rect">
            <a:avLst/>
          </a:prstGeom>
        </p:spPr>
        <p:txBody>
          <a:bodyPr/>
          <a:lstStyle>
            <a:lvl1pPr algn="l">
              <a:defRPr sz="1800" b="1"/>
            </a:lvl1pPr>
          </a:lstStyle>
          <a:p>
            <a:r>
              <a:rPr lang="en-US" smtClean="0"/>
              <a:t>Click to edit Master title style</a:t>
            </a:r>
            <a:endParaRPr lang="en-US" dirty="0"/>
          </a:p>
        </p:txBody>
      </p:sp>
    </p:spTree>
    <p:extLst>
      <p:ext uri="{BB962C8B-B14F-4D97-AF65-F5344CB8AC3E}">
        <p14:creationId xmlns:p14="http://schemas.microsoft.com/office/powerpoint/2010/main" val="57814853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a:spLocks noChangeAspect="1"/>
          </p:cNvSpPr>
          <p:nvPr/>
        </p:nvSpPr>
        <p:spPr>
          <a:xfrm>
            <a:off x="0" y="6410325"/>
            <a:ext cx="9144000" cy="457200"/>
          </a:xfrm>
          <a:prstGeom prst="rect">
            <a:avLst/>
          </a:prstGeom>
          <a:solidFill>
            <a:srgbClr val="A63C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ooter Placeholder 4"/>
          <p:cNvSpPr>
            <a:spLocks noGrp="1"/>
          </p:cNvSpPr>
          <p:nvPr>
            <p:ph type="ftr" sz="quarter" idx="3"/>
          </p:nvPr>
        </p:nvSpPr>
        <p:spPr>
          <a:xfrm>
            <a:off x="3581400" y="6477000"/>
            <a:ext cx="1981200" cy="304800"/>
          </a:xfrm>
          <a:prstGeom prst="rect">
            <a:avLst/>
          </a:prstGeom>
        </p:spPr>
        <p:txBody>
          <a:bodyPr/>
          <a:lstStyle>
            <a:lvl1pPr algn="ctr">
              <a:defRPr sz="1400" b="1">
                <a:solidFill>
                  <a:schemeClr val="bg1"/>
                </a:solidFill>
              </a:defRPr>
            </a:lvl1pPr>
          </a:lstStyle>
          <a:p>
            <a:r>
              <a:rPr lang="en-US" dirty="0" smtClean="0"/>
              <a:t>[Footer goes here]</a:t>
            </a:r>
            <a:endParaRPr lang="en-US" dirty="0"/>
          </a:p>
        </p:txBody>
      </p:sp>
      <p:sp>
        <p:nvSpPr>
          <p:cNvPr id="12" name="Slide Number Placeholder 5"/>
          <p:cNvSpPr>
            <a:spLocks noGrp="1"/>
          </p:cNvSpPr>
          <p:nvPr>
            <p:ph type="sldNum" sz="quarter" idx="4"/>
          </p:nvPr>
        </p:nvSpPr>
        <p:spPr>
          <a:xfrm>
            <a:off x="7696200" y="6477000"/>
            <a:ext cx="914400" cy="274320"/>
          </a:xfrm>
          <a:prstGeom prst="rect">
            <a:avLst/>
          </a:prstGeom>
        </p:spPr>
        <p:txBody>
          <a:bodyPr/>
          <a:lstStyle>
            <a:lvl1pPr algn="r">
              <a:defRPr sz="1400">
                <a:solidFill>
                  <a:schemeClr val="bg1"/>
                </a:solidFill>
              </a:defRPr>
            </a:lvl1pPr>
          </a:lstStyle>
          <a:p>
            <a:fld id="{3F227FC0-035E-484D-AA62-D30602925625}" type="slidenum">
              <a:rPr lang="en-US" smtClean="0"/>
              <a:pPr/>
              <a:t>‹#›</a:t>
            </a:fld>
            <a:endParaRPr lang="en-US" dirty="0"/>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14300" y="6286500"/>
            <a:ext cx="1348103" cy="441656"/>
          </a:xfrm>
          <a:prstGeom prst="rect">
            <a:avLst/>
          </a:prstGeom>
          <a:solidFill>
            <a:schemeClr val="bg1"/>
          </a:solidFill>
          <a:ln w="3175" cap="rnd">
            <a:solidFill>
              <a:schemeClr val="bg2">
                <a:lumMod val="50000"/>
              </a:schemeClr>
            </a:solidFill>
          </a:ln>
        </p:spPr>
      </p:pic>
    </p:spTree>
    <p:extLst>
      <p:ext uri="{BB962C8B-B14F-4D97-AF65-F5344CB8AC3E}">
        <p14:creationId xmlns:p14="http://schemas.microsoft.com/office/powerpoint/2010/main" val="3567375214"/>
      </p:ext>
    </p:extLst>
  </p:cSld>
  <p:clrMap bg1="lt1" tx1="dk1" bg2="lt2" tx2="dk2" accent1="accent1" accent2="accent2" accent3="accent3" accent4="accent4" accent5="accent5" accent6="accent6" hlink="hlink" folHlink="folHlink"/>
  <p:sldLayoutIdLst>
    <p:sldLayoutId id="2147483649" r:id="rId1"/>
    <p:sldLayoutId id="2147483664" r:id="rId2"/>
    <p:sldLayoutId id="2147483661" r:id="rId3"/>
    <p:sldLayoutId id="2147483662" r:id="rId4"/>
    <p:sldLayoutId id="2147483663" r:id="rId5"/>
  </p:sldLayoutIdLst>
  <p:timing>
    <p:tnLst>
      <p:par>
        <p:cTn id="1" dur="indefinite" restart="never" nodeType="tmRoot"/>
      </p:par>
    </p:tnLst>
  </p:timing>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62026" y="4019371"/>
            <a:ext cx="7315200" cy="1754326"/>
          </a:xfrm>
          <a:prstGeom prst="rect">
            <a:avLst/>
          </a:prstGeom>
          <a:noFill/>
        </p:spPr>
        <p:txBody>
          <a:bodyPr wrap="square" rtlCol="0">
            <a:spAutoFit/>
          </a:bodyPr>
          <a:lstStyle/>
          <a:p>
            <a:pPr algn="ctr"/>
            <a:r>
              <a:rPr lang="en-US" sz="3600" b="1" dirty="0" smtClean="0">
                <a:solidFill>
                  <a:schemeClr val="tx1"/>
                </a:solidFill>
                <a:latin typeface="Candara" panose="020E0502030303020204" pitchFamily="34" charset="0"/>
              </a:rPr>
              <a:t>Chapter 7:</a:t>
            </a:r>
            <a:br>
              <a:rPr lang="en-US" sz="3600" b="1" dirty="0" smtClean="0">
                <a:solidFill>
                  <a:schemeClr val="tx1"/>
                </a:solidFill>
                <a:latin typeface="Candara" panose="020E0502030303020204" pitchFamily="34" charset="0"/>
              </a:rPr>
            </a:br>
            <a:r>
              <a:rPr lang="en-US" sz="3600" b="1" dirty="0" smtClean="0">
                <a:latin typeface="Candara" panose="020E0502030303020204" pitchFamily="34" charset="0"/>
              </a:rPr>
              <a:t>Prescription Drug Coverage in Patients with CKD</a:t>
            </a:r>
            <a:endParaRPr lang="en-US" sz="3600" b="1" dirty="0" smtClean="0">
              <a:solidFill>
                <a:schemeClr val="tx1"/>
              </a:solidFill>
              <a:latin typeface="Candara" panose="020E0502030303020204" pitchFamily="34" charset="0"/>
            </a:endParaRPr>
          </a:p>
        </p:txBody>
      </p:sp>
      <p:sp>
        <p:nvSpPr>
          <p:cNvPr id="4" name="TextBox 3"/>
          <p:cNvSpPr txBox="1"/>
          <p:nvPr/>
        </p:nvSpPr>
        <p:spPr>
          <a:xfrm>
            <a:off x="876300" y="2725697"/>
            <a:ext cx="7429500" cy="830997"/>
          </a:xfrm>
          <a:prstGeom prst="rect">
            <a:avLst/>
          </a:prstGeom>
          <a:noFill/>
        </p:spPr>
        <p:txBody>
          <a:bodyPr wrap="square" rtlCol="0">
            <a:spAutoFit/>
          </a:bodyPr>
          <a:lstStyle/>
          <a:p>
            <a:pPr algn="ctr"/>
            <a:r>
              <a:rPr lang="en-US" sz="2400" b="1" dirty="0" smtClean="0">
                <a:solidFill>
                  <a:srgbClr val="A63C12"/>
                </a:solidFill>
                <a:latin typeface="Constantia" panose="02030602050306030303" pitchFamily="18" charset="0"/>
              </a:rPr>
              <a:t>2017 </a:t>
            </a:r>
            <a:r>
              <a:rPr lang="en-US" sz="2400" b="1" cap="small" baseline="0" dirty="0" smtClean="0">
                <a:solidFill>
                  <a:srgbClr val="A63C12"/>
                </a:solidFill>
                <a:latin typeface="Constantia" panose="02030602050306030303" pitchFamily="18" charset="0"/>
              </a:rPr>
              <a:t>Annual Data Report</a:t>
            </a:r>
          </a:p>
          <a:p>
            <a:pPr algn="ctr"/>
            <a:r>
              <a:rPr lang="en-US" sz="2400" b="1" cap="small" baseline="0" dirty="0" smtClean="0">
                <a:solidFill>
                  <a:srgbClr val="A63C12"/>
                </a:solidFill>
                <a:latin typeface="Constantia" panose="02030602050306030303" pitchFamily="18" charset="0"/>
              </a:rPr>
              <a:t>Volume 1: Chronic Kidney Disease</a:t>
            </a:r>
            <a:endParaRPr lang="en-US" sz="2400" b="1" cap="small" baseline="0" dirty="0">
              <a:solidFill>
                <a:srgbClr val="A63C12"/>
              </a:solidFill>
              <a:latin typeface="Constantia" panose="02030602050306030303" pitchFamily="18" charset="0"/>
            </a:endParaRPr>
          </a:p>
        </p:txBody>
      </p:sp>
    </p:spTree>
    <p:extLst>
      <p:ext uri="{BB962C8B-B14F-4D97-AF65-F5344CB8AC3E}">
        <p14:creationId xmlns:p14="http://schemas.microsoft.com/office/powerpoint/2010/main" val="5596143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3F227FC0-035E-484D-AA62-D30602925625}" type="slidenum">
              <a:rPr lang="en-US" smtClean="0"/>
              <a:pPr/>
              <a:t>10</a:t>
            </a:fld>
            <a:endParaRPr lang="en-US" dirty="0"/>
          </a:p>
        </p:txBody>
      </p:sp>
      <p:sp>
        <p:nvSpPr>
          <p:cNvPr id="3" name="Title 2"/>
          <p:cNvSpPr>
            <a:spLocks noGrp="1"/>
          </p:cNvSpPr>
          <p:nvPr>
            <p:ph type="title"/>
          </p:nvPr>
        </p:nvSpPr>
        <p:spPr>
          <a:xfrm>
            <a:off x="0" y="190500"/>
            <a:ext cx="9144000" cy="830262"/>
          </a:xfrm>
        </p:spPr>
        <p:txBody>
          <a:bodyPr/>
          <a:lstStyle/>
          <a:p>
            <a:pPr marL="0" marR="0">
              <a:spcBef>
                <a:spcPts val="1800"/>
              </a:spcBef>
              <a:spcAft>
                <a:spcPts val="600"/>
              </a:spcAft>
            </a:pPr>
            <a:r>
              <a:rPr lang="en-US" sz="2400" b="1" spc="30" dirty="0">
                <a:latin typeface="Calibri" panose="020F0502020204030204" pitchFamily="34" charset="0"/>
                <a:ea typeface="Times New Roman" panose="02020603050405020304" pitchFamily="18" charset="0"/>
                <a:cs typeface="Times New Roman" panose="02020603050405020304" pitchFamily="18" charset="0"/>
              </a:rPr>
              <a:t>vol 1 Figure 7.4 Distribution of Low-income Subsidy categories in Part D general Medicare and CKD patients, 2015</a:t>
            </a:r>
            <a:br>
              <a:rPr lang="en-US" sz="2400" b="1" spc="30" dirty="0">
                <a:latin typeface="Calibri" panose="020F0502020204030204" pitchFamily="34" charset="0"/>
                <a:ea typeface="Times New Roman" panose="02020603050405020304" pitchFamily="18" charset="0"/>
                <a:cs typeface="Times New Roman" panose="02020603050405020304" pitchFamily="18" charset="0"/>
              </a:rPr>
            </a:br>
            <a:endParaRPr lang="en-US" sz="2400" dirty="0"/>
          </a:p>
        </p:txBody>
      </p:sp>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66565" y="1485900"/>
            <a:ext cx="7610871" cy="3778613"/>
          </a:xfrm>
        </p:spPr>
      </p:pic>
      <p:sp>
        <p:nvSpPr>
          <p:cNvPr id="6" name="Rectangle 5"/>
          <p:cNvSpPr/>
          <p:nvPr/>
        </p:nvSpPr>
        <p:spPr>
          <a:xfrm>
            <a:off x="228600" y="5649554"/>
            <a:ext cx="8686800" cy="461665"/>
          </a:xfrm>
          <a:prstGeom prst="rect">
            <a:avLst/>
          </a:prstGeom>
        </p:spPr>
        <p:txBody>
          <a:bodyPr wrap="square">
            <a:spAutoFit/>
          </a:bodyPr>
          <a:lstStyle/>
          <a:p>
            <a:pPr>
              <a:spcBef>
                <a:spcPts val="1200"/>
              </a:spcBef>
              <a:spcAft>
                <a:spcPts val="1200"/>
              </a:spcAft>
              <a:tabLst>
                <a:tab pos="5943600" algn="l"/>
              </a:tabLst>
            </a:pPr>
            <a:r>
              <a:rPr lang="en-US" sz="1200" i="1" dirty="0">
                <a:latin typeface="Calibri" panose="020F0502020204030204" pitchFamily="34" charset="0"/>
                <a:ea typeface="Times New Roman" panose="02020603050405020304" pitchFamily="18" charset="0"/>
                <a:cs typeface="Times New Roman" panose="02020603050405020304" pitchFamily="18" charset="0"/>
              </a:rPr>
              <a:t>Data source: Medicare 5% sample. Point prevalent Medicare enrollees alive on January 1, 2015. Abbreviations: CKD, chronic kidney disease; Part D, Medicare prescription drug coverage benefit.</a:t>
            </a:r>
            <a:endParaRPr lang="en-US" sz="1200" i="1"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2687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3F227FC0-035E-484D-AA62-D30602925625}" type="slidenum">
              <a:rPr lang="en-US" smtClean="0"/>
              <a:pPr/>
              <a:t>11</a:t>
            </a:fld>
            <a:endParaRPr lang="en-US" dirty="0"/>
          </a:p>
        </p:txBody>
      </p:sp>
      <p:sp>
        <p:nvSpPr>
          <p:cNvPr id="3" name="Title 2"/>
          <p:cNvSpPr>
            <a:spLocks noGrp="1"/>
          </p:cNvSpPr>
          <p:nvPr>
            <p:ph type="title"/>
          </p:nvPr>
        </p:nvSpPr>
        <p:spPr>
          <a:xfrm>
            <a:off x="438150" y="872173"/>
            <a:ext cx="8267700" cy="868362"/>
          </a:xfrm>
        </p:spPr>
        <p:txBody>
          <a:bodyPr/>
          <a:lstStyle/>
          <a:p>
            <a:pPr marL="0" marR="0">
              <a:spcBef>
                <a:spcPts val="2400"/>
              </a:spcBef>
              <a:spcAft>
                <a:spcPts val="600"/>
              </a:spcAft>
            </a:pPr>
            <a:r>
              <a:rPr lang="en-US" sz="2400" b="1" dirty="0">
                <a:latin typeface="Calibri" panose="020F0502020204030204" pitchFamily="34" charset="0"/>
                <a:ea typeface="Times New Roman" panose="02020603050405020304" pitchFamily="18" charset="0"/>
                <a:cs typeface="Times New Roman" panose="02020603050405020304" pitchFamily="18" charset="0"/>
              </a:rPr>
              <a:t>vol 1 Table 7.4 Total estimated Medicare Part D spending for fee-for-service beneficiaries (in billions</a:t>
            </a:r>
            <a:r>
              <a:rPr lang="en-US" sz="2400" b="1" dirty="0" smtClean="0">
                <a:latin typeface="Calibri" panose="020F0502020204030204" pitchFamily="34" charset="0"/>
                <a:ea typeface="Times New Roman" panose="02020603050405020304" pitchFamily="18" charset="0"/>
                <a:cs typeface="Times New Roman" panose="02020603050405020304" pitchFamily="18" charset="0"/>
              </a:rPr>
              <a:t>),2011-2015</a:t>
            </a:r>
            <a:r>
              <a:rPr lang="en-US" sz="2400" b="1" dirty="0">
                <a:latin typeface="Calibri" panose="020F0502020204030204" pitchFamily="34" charset="0"/>
                <a:ea typeface="Times New Roman" panose="02020603050405020304" pitchFamily="18" charset="0"/>
                <a:cs typeface="Times New Roman" panose="02020603050405020304" pitchFamily="18" charset="0"/>
              </a:rPr>
              <a:t/>
            </a:r>
            <a:br>
              <a:rPr lang="en-US" sz="2400" b="1" dirty="0">
                <a:latin typeface="Calibri" panose="020F0502020204030204" pitchFamily="34" charset="0"/>
                <a:ea typeface="Times New Roman" panose="02020603050405020304" pitchFamily="18" charset="0"/>
                <a:cs typeface="Times New Roman" panose="02020603050405020304" pitchFamily="18" charset="0"/>
              </a:rPr>
            </a:br>
            <a:endParaRPr lang="en-US" sz="24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222363695"/>
              </p:ext>
            </p:extLst>
          </p:nvPr>
        </p:nvGraphicFramePr>
        <p:xfrm>
          <a:off x="2616680" y="2019300"/>
          <a:ext cx="3910641" cy="1682496"/>
        </p:xfrm>
        <a:graphic>
          <a:graphicData uri="http://schemas.openxmlformats.org/drawingml/2006/table">
            <a:tbl>
              <a:tblPr firstRow="1" firstCol="1" bandRow="1"/>
              <a:tblGrid>
                <a:gridCol w="692455">
                  <a:extLst>
                    <a:ext uri="{9D8B030D-6E8A-4147-A177-3AD203B41FA5}">
                      <a16:colId xmlns:a16="http://schemas.microsoft.com/office/drawing/2014/main" val="4024017863"/>
                    </a:ext>
                  </a:extLst>
                </a:gridCol>
                <a:gridCol w="1684972">
                  <a:extLst>
                    <a:ext uri="{9D8B030D-6E8A-4147-A177-3AD203B41FA5}">
                      <a16:colId xmlns:a16="http://schemas.microsoft.com/office/drawing/2014/main" val="482343187"/>
                    </a:ext>
                  </a:extLst>
                </a:gridCol>
                <a:gridCol w="1533214">
                  <a:extLst>
                    <a:ext uri="{9D8B030D-6E8A-4147-A177-3AD203B41FA5}">
                      <a16:colId xmlns:a16="http://schemas.microsoft.com/office/drawing/2014/main" val="4017120379"/>
                    </a:ext>
                  </a:extLst>
                </a:gridCol>
              </a:tblGrid>
              <a:tr h="274320">
                <a:tc>
                  <a:txBody>
                    <a:bodyPr/>
                    <a:lstStyle/>
                    <a:p>
                      <a:pPr>
                        <a:lnSpc>
                          <a:spcPct val="115000"/>
                        </a:lnSpc>
                      </a:pPr>
                      <a:endParaRPr lang="en-US" sz="1600" dirty="0">
                        <a:effectLst/>
                        <a:latin typeface="Calibri" panose="020F0502020204030204" pitchFamily="34"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General Medicare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All CKD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21846624"/>
                  </a:ext>
                </a:extLst>
              </a:tr>
              <a:tr h="237490">
                <a:tc>
                  <a:txBody>
                    <a:bodyPr/>
                    <a:lstStyle/>
                    <a:p>
                      <a:pPr marL="0" marR="0">
                        <a:lnSpc>
                          <a:spcPct val="115000"/>
                        </a:lnSpc>
                        <a:spcBef>
                          <a:spcPts val="0"/>
                        </a:spcBef>
                        <a:spcAft>
                          <a:spcPts val="0"/>
                        </a:spcAft>
                      </a:pPr>
                      <a:r>
                        <a:rPr lang="en-US"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2011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40.1</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5.2</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193313366"/>
                  </a:ext>
                </a:extLst>
              </a:tr>
              <a:tr h="237490">
                <a:tc>
                  <a:txBody>
                    <a:bodyPr/>
                    <a:lstStyle/>
                    <a:p>
                      <a:pPr marL="0" marR="0">
                        <a:lnSpc>
                          <a:spcPct val="115000"/>
                        </a:lnSpc>
                        <a:spcBef>
                          <a:spcPts val="0"/>
                        </a:spcBef>
                        <a:spcAft>
                          <a:spcPts val="0"/>
                        </a:spcAft>
                      </a:pPr>
                      <a:r>
                        <a:rPr lang="en-US"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2012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35.7</a:t>
                      </a: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4.8</a:t>
                      </a:r>
                    </a:p>
                  </a:txBody>
                  <a:tcPr marL="68580" marR="68580" marT="0" marB="0" anchor="ctr">
                    <a:lnL>
                      <a:noFill/>
                    </a:lnL>
                    <a:lnR>
                      <a:noFill/>
                    </a:lnR>
                    <a:lnT>
                      <a:noFill/>
                    </a:lnT>
                    <a:lnB>
                      <a:noFill/>
                    </a:lnB>
                  </a:tcPr>
                </a:tc>
                <a:extLst>
                  <a:ext uri="{0D108BD9-81ED-4DB2-BD59-A6C34878D82A}">
                    <a16:rowId xmlns:a16="http://schemas.microsoft.com/office/drawing/2014/main" val="2376963340"/>
                  </a:ext>
                </a:extLst>
              </a:tr>
              <a:tr h="237490">
                <a:tc>
                  <a:txBody>
                    <a:bodyPr/>
                    <a:lstStyle/>
                    <a:p>
                      <a:pPr marL="0" marR="0">
                        <a:lnSpc>
                          <a:spcPct val="115000"/>
                        </a:lnSpc>
                        <a:spcBef>
                          <a:spcPts val="0"/>
                        </a:spcBef>
                        <a:spcAft>
                          <a:spcPts val="0"/>
                        </a:spcAft>
                      </a:pPr>
                      <a:r>
                        <a:rPr lang="en-US"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2013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45.7</a:t>
                      </a: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6.8</a:t>
                      </a:r>
                    </a:p>
                  </a:txBody>
                  <a:tcPr marL="68580" marR="68580" marT="0" marB="0" anchor="ctr">
                    <a:lnL>
                      <a:noFill/>
                    </a:lnL>
                    <a:lnR>
                      <a:noFill/>
                    </a:lnR>
                    <a:lnT>
                      <a:noFill/>
                    </a:lnT>
                    <a:lnB>
                      <a:noFill/>
                    </a:lnB>
                  </a:tcPr>
                </a:tc>
                <a:extLst>
                  <a:ext uri="{0D108BD9-81ED-4DB2-BD59-A6C34878D82A}">
                    <a16:rowId xmlns:a16="http://schemas.microsoft.com/office/drawing/2014/main" val="2683306340"/>
                  </a:ext>
                </a:extLst>
              </a:tr>
              <a:tr h="237490">
                <a:tc>
                  <a:txBody>
                    <a:bodyPr/>
                    <a:lstStyle/>
                    <a:p>
                      <a:pPr marL="0" marR="0">
                        <a:lnSpc>
                          <a:spcPct val="115000"/>
                        </a:lnSpc>
                        <a:spcBef>
                          <a:spcPts val="0"/>
                        </a:spcBef>
                        <a:spcAft>
                          <a:spcPts val="0"/>
                        </a:spcAft>
                      </a:pPr>
                      <a:r>
                        <a:rPr lang="en-US"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2014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dirty="0" smtClean="0">
                          <a:effectLst/>
                          <a:latin typeface="Calibri" panose="020F0502020204030204" pitchFamily="34" charset="0"/>
                          <a:ea typeface="Calibri" panose="020F0502020204030204" pitchFamily="34" charset="0"/>
                          <a:cs typeface="Times New Roman" panose="02020603050405020304" pitchFamily="18" charset="0"/>
                        </a:rPr>
                        <a:t>50.5</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7.7</a:t>
                      </a:r>
                    </a:p>
                  </a:txBody>
                  <a:tcPr marL="68580" marR="68580" marT="0" marB="0" anchor="ctr">
                    <a:lnL>
                      <a:noFill/>
                    </a:lnL>
                    <a:lnR>
                      <a:noFill/>
                    </a:lnR>
                    <a:lnT>
                      <a:noFill/>
                    </a:lnT>
                    <a:lnB>
                      <a:noFill/>
                    </a:lnB>
                  </a:tcPr>
                </a:tc>
                <a:extLst>
                  <a:ext uri="{0D108BD9-81ED-4DB2-BD59-A6C34878D82A}">
                    <a16:rowId xmlns:a16="http://schemas.microsoft.com/office/drawing/2014/main" val="1131385572"/>
                  </a:ext>
                </a:extLst>
              </a:tr>
              <a:tr h="237490">
                <a:tc>
                  <a:txBody>
                    <a:bodyPr/>
                    <a:lstStyle/>
                    <a:p>
                      <a:pPr marL="0" marR="0">
                        <a:lnSpc>
                          <a:spcPct val="115000"/>
                        </a:lnSpc>
                        <a:spcBef>
                          <a:spcPts val="0"/>
                        </a:spcBef>
                        <a:spcAft>
                          <a:spcPts val="0"/>
                        </a:spcAft>
                      </a:pPr>
                      <a:r>
                        <a:rPr lang="en-US"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2015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54.2</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8.7</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0255630"/>
                  </a:ext>
                </a:extLst>
              </a:tr>
            </a:tbl>
          </a:graphicData>
        </a:graphic>
      </p:graphicFrame>
      <p:sp>
        <p:nvSpPr>
          <p:cNvPr id="6" name="Rectangle 5"/>
          <p:cNvSpPr/>
          <p:nvPr/>
        </p:nvSpPr>
        <p:spPr>
          <a:xfrm>
            <a:off x="495300" y="4038600"/>
            <a:ext cx="8153400" cy="646331"/>
          </a:xfrm>
          <a:prstGeom prst="rect">
            <a:avLst/>
          </a:prstGeom>
        </p:spPr>
        <p:txBody>
          <a:bodyPr wrap="square">
            <a:spAutoFit/>
          </a:bodyPr>
          <a:lstStyle/>
          <a:p>
            <a:pPr>
              <a:spcBef>
                <a:spcPts val="1200"/>
              </a:spcBef>
              <a:spcAft>
                <a:spcPts val="1800"/>
              </a:spcAft>
            </a:pPr>
            <a:r>
              <a:rPr lang="en-US" sz="1200" i="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Data source: Medicare Part D claims. Medicare totals include Part D claims for Part D enrollees with traditional Medicare (Parts A &amp; B). CKD totals include Medicare CKD patients, as determined from claims. Abbreviations: CKD, chronic kidney disease; Part D, Medicare prescription drug coverage benefit.</a:t>
            </a:r>
            <a:endParaRPr lang="en-US" sz="12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1491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3F227FC0-035E-484D-AA62-D30602925625}" type="slidenum">
              <a:rPr lang="en-US" smtClean="0"/>
              <a:pPr/>
              <a:t>12</a:t>
            </a:fld>
            <a:endParaRPr lang="en-US" dirty="0"/>
          </a:p>
        </p:txBody>
      </p:sp>
      <p:sp>
        <p:nvSpPr>
          <p:cNvPr id="3" name="Title 2"/>
          <p:cNvSpPr>
            <a:spLocks noGrp="1"/>
          </p:cNvSpPr>
          <p:nvPr>
            <p:ph type="title"/>
          </p:nvPr>
        </p:nvSpPr>
        <p:spPr>
          <a:xfrm>
            <a:off x="0" y="144890"/>
            <a:ext cx="9144000" cy="792162"/>
          </a:xfrm>
        </p:spPr>
        <p:txBody>
          <a:bodyPr/>
          <a:lstStyle/>
          <a:p>
            <a:pPr marL="0" marR="0">
              <a:spcBef>
                <a:spcPts val="1800"/>
              </a:spcBef>
              <a:spcAft>
                <a:spcPts val="1200"/>
              </a:spcAft>
            </a:pPr>
            <a:r>
              <a:rPr lang="en-US" sz="2400" b="1" spc="30" dirty="0">
                <a:latin typeface="Calibri" panose="020F0502020204030204" pitchFamily="34" charset="0"/>
                <a:ea typeface="Times New Roman" panose="02020603050405020304" pitchFamily="18" charset="0"/>
                <a:cs typeface="Times New Roman" panose="02020603050405020304" pitchFamily="18" charset="0"/>
              </a:rPr>
              <a:t>vol 1 Figure 7.5 Per person per year &amp; out-of-pocket costs </a:t>
            </a:r>
            <a:r>
              <a:rPr lang="en-US" sz="2400" b="1" spc="30" dirty="0" smtClean="0">
                <a:latin typeface="Calibri" panose="020F0502020204030204" pitchFamily="34" charset="0"/>
                <a:ea typeface="Times New Roman" panose="02020603050405020304" pitchFamily="18" charset="0"/>
                <a:cs typeface="Times New Roman" panose="02020603050405020304" pitchFamily="18" charset="0"/>
              </a:rPr>
              <a:t/>
            </a:r>
            <a:br>
              <a:rPr lang="en-US" sz="2400" b="1" spc="30" dirty="0" smtClean="0">
                <a:latin typeface="Calibri" panose="020F0502020204030204" pitchFamily="34" charset="0"/>
                <a:ea typeface="Times New Roman" panose="02020603050405020304" pitchFamily="18" charset="0"/>
                <a:cs typeface="Times New Roman" panose="02020603050405020304" pitchFamily="18" charset="0"/>
              </a:rPr>
            </a:br>
            <a:r>
              <a:rPr lang="en-US" sz="2400" b="1" spc="30" dirty="0" smtClean="0">
                <a:latin typeface="Calibri" panose="020F0502020204030204" pitchFamily="34" charset="0"/>
                <a:ea typeface="Times New Roman" panose="02020603050405020304" pitchFamily="18" charset="0"/>
                <a:cs typeface="Times New Roman" panose="02020603050405020304" pitchFamily="18" charset="0"/>
              </a:rPr>
              <a:t>(</a:t>
            </a:r>
            <a:r>
              <a:rPr lang="en-US" sz="2400" b="1" spc="30" dirty="0">
                <a:latin typeface="Calibri" panose="020F0502020204030204" pitchFamily="34" charset="0"/>
                <a:ea typeface="Times New Roman" panose="02020603050405020304" pitchFamily="18" charset="0"/>
                <a:cs typeface="Times New Roman" panose="02020603050405020304" pitchFamily="18" charset="0"/>
              </a:rPr>
              <a:t>in $1,000s) for enrollees, 2015</a:t>
            </a:r>
            <a:br>
              <a:rPr lang="en-US" sz="2400" b="1" spc="30" dirty="0">
                <a:latin typeface="Calibri" panose="020F0502020204030204" pitchFamily="34" charset="0"/>
                <a:ea typeface="Times New Roman" panose="02020603050405020304" pitchFamily="18" charset="0"/>
                <a:cs typeface="Times New Roman" panose="02020603050405020304" pitchFamily="18" charset="0"/>
              </a:rPr>
            </a:br>
            <a:endParaRPr lang="en-US" sz="2400" dirty="0"/>
          </a:p>
        </p:txBody>
      </p:sp>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76623" y="1459307"/>
            <a:ext cx="7590755" cy="3778613"/>
          </a:xfrm>
        </p:spPr>
      </p:pic>
      <p:sp>
        <p:nvSpPr>
          <p:cNvPr id="6" name="Rectangle 5"/>
          <p:cNvSpPr/>
          <p:nvPr/>
        </p:nvSpPr>
        <p:spPr>
          <a:xfrm>
            <a:off x="0" y="5340713"/>
            <a:ext cx="9144000" cy="830997"/>
          </a:xfrm>
          <a:prstGeom prst="rect">
            <a:avLst/>
          </a:prstGeom>
        </p:spPr>
        <p:txBody>
          <a:bodyPr wrap="square">
            <a:spAutoFit/>
          </a:bodyPr>
          <a:lstStyle/>
          <a:p>
            <a:r>
              <a:rPr lang="en-US" sz="1200" dirty="0">
                <a:latin typeface="Calibri" panose="020F0502020204030204" pitchFamily="34" charset="0"/>
                <a:ea typeface="Calibri" panose="020F0502020204030204" pitchFamily="34" charset="0"/>
                <a:cs typeface="Times New Roman" panose="02020603050405020304" pitchFamily="18" charset="0"/>
              </a:rPr>
              <a:t>Data source: Medicare Part D claims and Optum Clinformatics™ claims. Medicare totals include Part D claims for Part D enrollees with traditional Medicare (Parts A &amp; B). CKD totals include Medicare CKD patients as determined from claims. Costs are per person per year for calendar year 2015. Medicare total is the sum of Medicare net payment plus Low-income Supplement amount. Abbreviations: Gen., general enrollees; CKD, chronic kidney disease; Medicare adv., Medicare Advantage plans.</a:t>
            </a:r>
            <a:endParaRPr lang="en-US" sz="1200" dirty="0"/>
          </a:p>
        </p:txBody>
      </p:sp>
      <p:sp>
        <p:nvSpPr>
          <p:cNvPr id="7" name="Rectangle 6"/>
          <p:cNvSpPr/>
          <p:nvPr/>
        </p:nvSpPr>
        <p:spPr>
          <a:xfrm>
            <a:off x="2338858" y="1017961"/>
            <a:ext cx="4466287" cy="338554"/>
          </a:xfrm>
          <a:prstGeom prst="rect">
            <a:avLst/>
          </a:prstGeom>
        </p:spPr>
        <p:txBody>
          <a:bodyPr wrap="none">
            <a:spAutoFit/>
          </a:bodyPr>
          <a:lstStyle/>
          <a:p>
            <a:pPr marR="0" lvl="0" algn="ctr" fontAlgn="base">
              <a:spcBef>
                <a:spcPts val="1200"/>
              </a:spcBef>
              <a:spcAft>
                <a:spcPts val="600"/>
              </a:spcAft>
            </a:pPr>
            <a:r>
              <a:rPr lang="en-US" sz="1600" b="1" kern="0" dirty="0" smtClean="0">
                <a:latin typeface="Calibri" panose="020F0502020204030204" pitchFamily="34" charset="0"/>
                <a:ea typeface="Times New Roman" panose="02020603050405020304" pitchFamily="18" charset="0"/>
                <a:cs typeface="Segoe UI" panose="020B0502040204020203" pitchFamily="34" charset="0"/>
              </a:rPr>
              <a:t>(a) All </a:t>
            </a:r>
            <a:r>
              <a:rPr lang="en-US" sz="1600" b="1" kern="0" dirty="0">
                <a:latin typeface="Calibri" panose="020F0502020204030204" pitchFamily="34" charset="0"/>
                <a:ea typeface="Times New Roman" panose="02020603050405020304" pitchFamily="18" charset="0"/>
                <a:cs typeface="Segoe UI" panose="020B0502040204020203" pitchFamily="34" charset="0"/>
              </a:rPr>
              <a:t>enrollees by type of insurance and modality</a:t>
            </a:r>
            <a:endParaRPr lang="en-US" sz="1600" b="1" u="none" strike="noStrike" kern="0" spc="0" dirty="0">
              <a:effectLst/>
              <a:latin typeface="Calibri" panose="020F0502020204030204" pitchFamily="34" charset="0"/>
              <a:ea typeface="Times New Roman" panose="02020603050405020304" pitchFamily="18" charset="0"/>
              <a:cs typeface="Segoe UI" panose="020B0502040204020203" pitchFamily="34" charset="0"/>
            </a:endParaRPr>
          </a:p>
        </p:txBody>
      </p:sp>
    </p:spTree>
    <p:extLst>
      <p:ext uri="{BB962C8B-B14F-4D97-AF65-F5344CB8AC3E}">
        <p14:creationId xmlns:p14="http://schemas.microsoft.com/office/powerpoint/2010/main" val="38104787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3F227FC0-035E-484D-AA62-D30602925625}" type="slidenum">
              <a:rPr lang="en-US" smtClean="0"/>
              <a:pPr/>
              <a:t>13</a:t>
            </a:fld>
            <a:endParaRPr lang="en-US" dirty="0"/>
          </a:p>
        </p:txBody>
      </p:sp>
      <p:sp>
        <p:nvSpPr>
          <p:cNvPr id="3" name="Title 2"/>
          <p:cNvSpPr>
            <a:spLocks noGrp="1"/>
          </p:cNvSpPr>
          <p:nvPr>
            <p:ph type="title"/>
          </p:nvPr>
        </p:nvSpPr>
        <p:spPr>
          <a:xfrm>
            <a:off x="495300" y="128279"/>
            <a:ext cx="8153400" cy="792162"/>
          </a:xfrm>
        </p:spPr>
        <p:txBody>
          <a:bodyPr/>
          <a:lstStyle/>
          <a:p>
            <a:pPr marL="0" marR="0">
              <a:spcBef>
                <a:spcPts val="1800"/>
              </a:spcBef>
              <a:spcAft>
                <a:spcPts val="1200"/>
              </a:spcAft>
            </a:pPr>
            <a:r>
              <a:rPr lang="en-US" sz="2400" b="1" spc="30" dirty="0">
                <a:latin typeface="Calibri" panose="020F0502020204030204" pitchFamily="34" charset="0"/>
                <a:ea typeface="Times New Roman" panose="02020603050405020304" pitchFamily="18" charset="0"/>
                <a:cs typeface="Times New Roman" panose="02020603050405020304" pitchFamily="18" charset="0"/>
              </a:rPr>
              <a:t>vol 1 Figure 7.5 Per person per year &amp; out-of-pocket costs </a:t>
            </a:r>
            <a:r>
              <a:rPr lang="en-US" sz="2400" b="1" spc="30" dirty="0" smtClean="0">
                <a:latin typeface="Calibri" panose="020F0502020204030204" pitchFamily="34" charset="0"/>
                <a:ea typeface="Times New Roman" panose="02020603050405020304" pitchFamily="18" charset="0"/>
                <a:cs typeface="Times New Roman" panose="02020603050405020304" pitchFamily="18" charset="0"/>
              </a:rPr>
              <a:t/>
            </a:r>
            <a:br>
              <a:rPr lang="en-US" sz="2400" b="1" spc="30" dirty="0" smtClean="0">
                <a:latin typeface="Calibri" panose="020F0502020204030204" pitchFamily="34" charset="0"/>
                <a:ea typeface="Times New Roman" panose="02020603050405020304" pitchFamily="18" charset="0"/>
                <a:cs typeface="Times New Roman" panose="02020603050405020304" pitchFamily="18" charset="0"/>
              </a:rPr>
            </a:br>
            <a:r>
              <a:rPr lang="en-US" sz="2400" b="1" spc="30" dirty="0" smtClean="0">
                <a:latin typeface="Calibri" panose="020F0502020204030204" pitchFamily="34" charset="0"/>
                <a:ea typeface="Times New Roman" panose="02020603050405020304" pitchFamily="18" charset="0"/>
                <a:cs typeface="Times New Roman" panose="02020603050405020304" pitchFamily="18" charset="0"/>
              </a:rPr>
              <a:t>(</a:t>
            </a:r>
            <a:r>
              <a:rPr lang="en-US" sz="2400" b="1" spc="30" dirty="0">
                <a:latin typeface="Calibri" panose="020F0502020204030204" pitchFamily="34" charset="0"/>
                <a:ea typeface="Times New Roman" panose="02020603050405020304" pitchFamily="18" charset="0"/>
                <a:cs typeface="Times New Roman" panose="02020603050405020304" pitchFamily="18" charset="0"/>
              </a:rPr>
              <a:t>in $1,000s) for enrollees, 2015</a:t>
            </a:r>
            <a:br>
              <a:rPr lang="en-US" sz="2400" b="1" spc="30" dirty="0">
                <a:latin typeface="Calibri" panose="020F0502020204030204" pitchFamily="34" charset="0"/>
                <a:ea typeface="Times New Roman" panose="02020603050405020304" pitchFamily="18" charset="0"/>
                <a:cs typeface="Times New Roman" panose="02020603050405020304" pitchFamily="18" charset="0"/>
              </a:rPr>
            </a:br>
            <a:endParaRPr lang="en-US" sz="2400" dirty="0"/>
          </a:p>
        </p:txBody>
      </p:sp>
      <p:sp>
        <p:nvSpPr>
          <p:cNvPr id="6" name="Rectangle 5"/>
          <p:cNvSpPr/>
          <p:nvPr/>
        </p:nvSpPr>
        <p:spPr>
          <a:xfrm>
            <a:off x="0" y="5447613"/>
            <a:ext cx="9144000" cy="830997"/>
          </a:xfrm>
          <a:prstGeom prst="rect">
            <a:avLst/>
          </a:prstGeom>
        </p:spPr>
        <p:txBody>
          <a:bodyPr wrap="square">
            <a:spAutoFit/>
          </a:bodyPr>
          <a:lstStyle/>
          <a:p>
            <a:r>
              <a:rPr lang="en-US" sz="1200" dirty="0">
                <a:latin typeface="Calibri" panose="020F0502020204030204" pitchFamily="34" charset="0"/>
                <a:ea typeface="Calibri" panose="020F0502020204030204" pitchFamily="34" charset="0"/>
                <a:cs typeface="Times New Roman" panose="02020603050405020304" pitchFamily="18" charset="0"/>
              </a:rPr>
              <a:t>Data source: Medicare Part D claims and Optum Clinformatics™ claims. Medicare totals include Part D claims for Part D enrollees with traditional Medicare (Parts A &amp; B). CKD totals include Medicare CKD patients as determined from claims. Costs are per person per year for calendar year 2015. Medicare total is the sum of Medicare net payment plus Low-income Supplement amount. Abbreviations: Gen., general enrollees; CKD, chronic kidney disease; Medicare adv., Medicare Advantage plans.</a:t>
            </a:r>
            <a:endParaRPr lang="en-US" sz="1200" dirty="0"/>
          </a:p>
        </p:txBody>
      </p:sp>
      <p:sp>
        <p:nvSpPr>
          <p:cNvPr id="7" name="Rectangle 6"/>
          <p:cNvSpPr/>
          <p:nvPr/>
        </p:nvSpPr>
        <p:spPr>
          <a:xfrm>
            <a:off x="1926084" y="1017961"/>
            <a:ext cx="5291833" cy="338554"/>
          </a:xfrm>
          <a:prstGeom prst="rect">
            <a:avLst/>
          </a:prstGeom>
        </p:spPr>
        <p:txBody>
          <a:bodyPr wrap="none">
            <a:spAutoFit/>
          </a:bodyPr>
          <a:lstStyle/>
          <a:p>
            <a:pPr marR="0" lvl="0" algn="ctr" fontAlgn="base">
              <a:spcBef>
                <a:spcPts val="1200"/>
              </a:spcBef>
              <a:spcAft>
                <a:spcPts val="600"/>
              </a:spcAft>
            </a:pPr>
            <a:r>
              <a:rPr lang="en-US" sz="1600" b="1" kern="0" dirty="0" smtClean="0">
                <a:latin typeface="Calibri" panose="020F0502020204030204" pitchFamily="34" charset="0"/>
                <a:ea typeface="Times New Roman" panose="02020603050405020304" pitchFamily="18" charset="0"/>
                <a:cs typeface="Segoe UI" panose="020B0502040204020203" pitchFamily="34" charset="0"/>
              </a:rPr>
              <a:t>(b) Medicare Part D enrollees by Low-income Subsidy status</a:t>
            </a:r>
            <a:endParaRPr lang="en-US" sz="1600" b="1" u="none" strike="noStrike" kern="0" spc="0" dirty="0">
              <a:effectLst/>
              <a:latin typeface="Calibri" panose="020F0502020204030204" pitchFamily="34" charset="0"/>
              <a:ea typeface="Times New Roman" panose="02020603050405020304" pitchFamily="18" charset="0"/>
              <a:cs typeface="Segoe UI" panose="020B0502040204020203" pitchFamily="34" charset="0"/>
            </a:endParaRPr>
          </a:p>
        </p:txBody>
      </p:sp>
      <p:pic>
        <p:nvPicPr>
          <p:cNvPr id="8" name="Content Placeholder 7"/>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779975" y="1569805"/>
            <a:ext cx="7584049" cy="3778613"/>
          </a:xfrm>
        </p:spPr>
      </p:pic>
    </p:spTree>
    <p:extLst>
      <p:ext uri="{BB962C8B-B14F-4D97-AF65-F5344CB8AC3E}">
        <p14:creationId xmlns:p14="http://schemas.microsoft.com/office/powerpoint/2010/main" val="38104670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3F227FC0-035E-484D-AA62-D30602925625}" type="slidenum">
              <a:rPr lang="en-US" smtClean="0"/>
              <a:pPr/>
              <a:t>14</a:t>
            </a:fld>
            <a:endParaRPr lang="en-US" dirty="0"/>
          </a:p>
        </p:txBody>
      </p:sp>
      <p:sp>
        <p:nvSpPr>
          <p:cNvPr id="3" name="Title 2"/>
          <p:cNvSpPr>
            <a:spLocks noGrp="1"/>
          </p:cNvSpPr>
          <p:nvPr>
            <p:ph type="title"/>
          </p:nvPr>
        </p:nvSpPr>
        <p:spPr>
          <a:xfrm>
            <a:off x="0" y="220091"/>
            <a:ext cx="9144000" cy="457200"/>
          </a:xfrm>
        </p:spPr>
        <p:txBody>
          <a:bodyPr/>
          <a:lstStyle/>
          <a:p>
            <a:pPr marL="0" marR="0">
              <a:spcBef>
                <a:spcPts val="2400"/>
              </a:spcBef>
              <a:spcAft>
                <a:spcPts val="1200"/>
              </a:spcAft>
            </a:pPr>
            <a:r>
              <a:rPr lang="en-US" sz="2400" b="1" dirty="0">
                <a:latin typeface="Calibri" panose="020F0502020204030204" pitchFamily="34" charset="0"/>
                <a:ea typeface="Times New Roman" panose="02020603050405020304" pitchFamily="18" charset="0"/>
                <a:cs typeface="Times New Roman" panose="02020603050405020304" pitchFamily="18" charset="0"/>
              </a:rPr>
              <a:t>vol 1 Table 7.5 Per person per year spending ($) for enrollees, 2015</a:t>
            </a:r>
            <a:br>
              <a:rPr lang="en-US" sz="2400" b="1" dirty="0">
                <a:latin typeface="Calibri" panose="020F0502020204030204" pitchFamily="34" charset="0"/>
                <a:ea typeface="Times New Roman" panose="02020603050405020304" pitchFamily="18" charset="0"/>
                <a:cs typeface="Times New Roman" panose="02020603050405020304" pitchFamily="18" charset="0"/>
              </a:rPr>
            </a:br>
            <a:endParaRPr lang="en-US" sz="24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89146225"/>
              </p:ext>
            </p:extLst>
          </p:nvPr>
        </p:nvGraphicFramePr>
        <p:xfrm>
          <a:off x="1143000" y="935733"/>
          <a:ext cx="6858000" cy="4173982"/>
        </p:xfrm>
        <a:graphic>
          <a:graphicData uri="http://schemas.openxmlformats.org/drawingml/2006/table">
            <a:tbl>
              <a:tblPr firstRow="1" firstCol="1" bandRow="1"/>
              <a:tblGrid>
                <a:gridCol w="1085850">
                  <a:extLst>
                    <a:ext uri="{9D8B030D-6E8A-4147-A177-3AD203B41FA5}">
                      <a16:colId xmlns:a16="http://schemas.microsoft.com/office/drawing/2014/main" val="3268575304"/>
                    </a:ext>
                  </a:extLst>
                </a:gridCol>
                <a:gridCol w="721360">
                  <a:extLst>
                    <a:ext uri="{9D8B030D-6E8A-4147-A177-3AD203B41FA5}">
                      <a16:colId xmlns:a16="http://schemas.microsoft.com/office/drawing/2014/main" val="3827986333"/>
                    </a:ext>
                  </a:extLst>
                </a:gridCol>
                <a:gridCol w="721360">
                  <a:extLst>
                    <a:ext uri="{9D8B030D-6E8A-4147-A177-3AD203B41FA5}">
                      <a16:colId xmlns:a16="http://schemas.microsoft.com/office/drawing/2014/main" val="1670584461"/>
                    </a:ext>
                  </a:extLst>
                </a:gridCol>
                <a:gridCol w="721360">
                  <a:extLst>
                    <a:ext uri="{9D8B030D-6E8A-4147-A177-3AD203B41FA5}">
                      <a16:colId xmlns:a16="http://schemas.microsoft.com/office/drawing/2014/main" val="1651254319"/>
                    </a:ext>
                  </a:extLst>
                </a:gridCol>
                <a:gridCol w="721995">
                  <a:extLst>
                    <a:ext uri="{9D8B030D-6E8A-4147-A177-3AD203B41FA5}">
                      <a16:colId xmlns:a16="http://schemas.microsoft.com/office/drawing/2014/main" val="1546856427"/>
                    </a:ext>
                  </a:extLst>
                </a:gridCol>
                <a:gridCol w="721360">
                  <a:extLst>
                    <a:ext uri="{9D8B030D-6E8A-4147-A177-3AD203B41FA5}">
                      <a16:colId xmlns:a16="http://schemas.microsoft.com/office/drawing/2014/main" val="4068809752"/>
                    </a:ext>
                  </a:extLst>
                </a:gridCol>
                <a:gridCol w="721360">
                  <a:extLst>
                    <a:ext uri="{9D8B030D-6E8A-4147-A177-3AD203B41FA5}">
                      <a16:colId xmlns:a16="http://schemas.microsoft.com/office/drawing/2014/main" val="2344914776"/>
                    </a:ext>
                  </a:extLst>
                </a:gridCol>
                <a:gridCol w="721360">
                  <a:extLst>
                    <a:ext uri="{9D8B030D-6E8A-4147-A177-3AD203B41FA5}">
                      <a16:colId xmlns:a16="http://schemas.microsoft.com/office/drawing/2014/main" val="1501905408"/>
                    </a:ext>
                  </a:extLst>
                </a:gridCol>
                <a:gridCol w="721995">
                  <a:extLst>
                    <a:ext uri="{9D8B030D-6E8A-4147-A177-3AD203B41FA5}">
                      <a16:colId xmlns:a16="http://schemas.microsoft.com/office/drawing/2014/main" val="4023328656"/>
                    </a:ext>
                  </a:extLst>
                </a:gridCol>
              </a:tblGrid>
              <a:tr h="381000">
                <a:tc>
                  <a:txBody>
                    <a:bodyPr/>
                    <a:lstStyle/>
                    <a:p>
                      <a:pPr>
                        <a:lnSpc>
                          <a:spcPct val="115000"/>
                        </a:lnSpc>
                      </a:pPr>
                      <a:endParaRPr lang="en-US" sz="1100">
                        <a:effectLst/>
                        <a:latin typeface="Calibri" panose="020F0502020204030204" pitchFamily="34" charset="0"/>
                      </a:endParaRPr>
                    </a:p>
                  </a:txBody>
                  <a:tcPr marL="27305" marR="27305"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b="1">
                          <a:effectLst/>
                          <a:latin typeface="Calibri" panose="020F0502020204030204" pitchFamily="34" charset="0"/>
                          <a:ea typeface="Times New Roman" panose="02020603050405020304" pitchFamily="18" charset="0"/>
                          <a:cs typeface="Times New Roman" panose="02020603050405020304" pitchFamily="18" charset="0"/>
                        </a:rPr>
                        <a:t>Medicare Part D </a:t>
                      </a:r>
                      <a:br>
                        <a:rPr lang="en-US" sz="1000" b="1">
                          <a:effectLst/>
                          <a:latin typeface="Calibri" panose="020F0502020204030204" pitchFamily="34" charset="0"/>
                          <a:ea typeface="Times New Roman" panose="02020603050405020304" pitchFamily="18" charset="0"/>
                          <a:cs typeface="Times New Roman" panose="02020603050405020304" pitchFamily="18" charset="0"/>
                        </a:rPr>
                      </a:br>
                      <a:r>
                        <a:rPr lang="en-US" sz="1000" b="1">
                          <a:effectLst/>
                          <a:latin typeface="Calibri" panose="020F0502020204030204" pitchFamily="34" charset="0"/>
                          <a:ea typeface="Times New Roman" panose="02020603050405020304" pitchFamily="18" charset="0"/>
                          <a:cs typeface="Times New Roman" panose="02020603050405020304" pitchFamily="18" charset="0"/>
                        </a:rPr>
                        <a:t>with LIS, General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b="1">
                          <a:effectLst/>
                          <a:latin typeface="Calibri" panose="020F0502020204030204" pitchFamily="34" charset="0"/>
                          <a:ea typeface="Times New Roman" panose="02020603050405020304" pitchFamily="18" charset="0"/>
                          <a:cs typeface="Times New Roman" panose="02020603050405020304" pitchFamily="18" charset="0"/>
                        </a:rPr>
                        <a:t>Medicare Part D</a:t>
                      </a:r>
                      <a:br>
                        <a:rPr lang="en-US" sz="1000" b="1">
                          <a:effectLst/>
                          <a:latin typeface="Calibri" panose="020F0502020204030204" pitchFamily="34" charset="0"/>
                          <a:ea typeface="Times New Roman" panose="02020603050405020304" pitchFamily="18" charset="0"/>
                          <a:cs typeface="Times New Roman" panose="02020603050405020304" pitchFamily="18" charset="0"/>
                        </a:rPr>
                      </a:br>
                      <a:r>
                        <a:rPr lang="en-US" sz="1000" b="1">
                          <a:effectLst/>
                          <a:latin typeface="Calibri" panose="020F0502020204030204" pitchFamily="34" charset="0"/>
                          <a:ea typeface="Times New Roman" panose="02020603050405020304" pitchFamily="18" charset="0"/>
                          <a:cs typeface="Times New Roman" panose="02020603050405020304" pitchFamily="18" charset="0"/>
                        </a:rPr>
                        <a:t>with LIS, CKD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b="1">
                          <a:effectLst/>
                          <a:latin typeface="Calibri" panose="020F0502020204030204" pitchFamily="34" charset="0"/>
                          <a:ea typeface="Times New Roman" panose="02020603050405020304" pitchFamily="18" charset="0"/>
                          <a:cs typeface="Times New Roman" panose="02020603050405020304" pitchFamily="18" charset="0"/>
                        </a:rPr>
                        <a:t>Medicare Part D without LIS,</a:t>
                      </a:r>
                      <a:br>
                        <a:rPr lang="en-US" sz="1000" b="1">
                          <a:effectLst/>
                          <a:latin typeface="Calibri" panose="020F0502020204030204" pitchFamily="34" charset="0"/>
                          <a:ea typeface="Times New Roman" panose="02020603050405020304" pitchFamily="18" charset="0"/>
                          <a:cs typeface="Times New Roman" panose="02020603050405020304" pitchFamily="18" charset="0"/>
                        </a:rPr>
                      </a:br>
                      <a:r>
                        <a:rPr lang="en-US" sz="1000" b="1">
                          <a:effectLst/>
                          <a:latin typeface="Calibri" panose="020F0502020204030204" pitchFamily="34" charset="0"/>
                          <a:ea typeface="Times New Roman" panose="02020603050405020304" pitchFamily="18" charset="0"/>
                          <a:cs typeface="Times New Roman" panose="02020603050405020304" pitchFamily="18" charset="0"/>
                        </a:rPr>
                        <a:t>General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b="1">
                          <a:effectLst/>
                          <a:latin typeface="Calibri" panose="020F0502020204030204" pitchFamily="34" charset="0"/>
                          <a:ea typeface="Times New Roman" panose="02020603050405020304" pitchFamily="18" charset="0"/>
                          <a:cs typeface="Times New Roman" panose="02020603050405020304" pitchFamily="18" charset="0"/>
                        </a:rPr>
                        <a:t>Medicare Part D without LIS,</a:t>
                      </a:r>
                      <a:br>
                        <a:rPr lang="en-US" sz="1000" b="1">
                          <a:effectLst/>
                          <a:latin typeface="Calibri" panose="020F0502020204030204" pitchFamily="34" charset="0"/>
                          <a:ea typeface="Times New Roman" panose="02020603050405020304" pitchFamily="18" charset="0"/>
                          <a:cs typeface="Times New Roman" panose="02020603050405020304" pitchFamily="18" charset="0"/>
                        </a:rPr>
                      </a:br>
                      <a:r>
                        <a:rPr lang="en-US" sz="1000" b="1">
                          <a:effectLst/>
                          <a:latin typeface="Calibri" panose="020F0502020204030204" pitchFamily="34" charset="0"/>
                          <a:ea typeface="Times New Roman" panose="02020603050405020304" pitchFamily="18" charset="0"/>
                          <a:cs typeface="Times New Roman" panose="02020603050405020304" pitchFamily="18" charset="0"/>
                        </a:rPr>
                        <a:t>CKD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b="1">
                          <a:effectLst/>
                          <a:latin typeface="Calibri" panose="020F0502020204030204" pitchFamily="34" charset="0"/>
                          <a:ea typeface="Times New Roman" panose="02020603050405020304" pitchFamily="18" charset="0"/>
                          <a:cs typeface="Times New Roman" panose="02020603050405020304" pitchFamily="18" charset="0"/>
                        </a:rPr>
                        <a:t>Medicare Advantage,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000" b="1">
                          <a:effectLst/>
                          <a:latin typeface="Calibri" panose="020F0502020204030204" pitchFamily="34" charset="0"/>
                          <a:ea typeface="Times New Roman" panose="02020603050405020304" pitchFamily="18" charset="0"/>
                          <a:cs typeface="Times New Roman" panose="02020603050405020304" pitchFamily="18" charset="0"/>
                        </a:rPr>
                        <a:t>General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b="1">
                          <a:effectLst/>
                          <a:latin typeface="Calibri" panose="020F0502020204030204" pitchFamily="34" charset="0"/>
                          <a:ea typeface="Times New Roman" panose="02020603050405020304" pitchFamily="18" charset="0"/>
                          <a:cs typeface="Times New Roman" panose="02020603050405020304" pitchFamily="18" charset="0"/>
                        </a:rPr>
                        <a:t>Medicare Advantage, CKD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27305" marR="2730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b="1">
                          <a:effectLst/>
                          <a:latin typeface="Calibri" panose="020F0502020204030204" pitchFamily="34" charset="0"/>
                          <a:ea typeface="Times New Roman" panose="02020603050405020304" pitchFamily="18" charset="0"/>
                          <a:cs typeface="Times New Roman" panose="02020603050405020304" pitchFamily="18" charset="0"/>
                        </a:rPr>
                        <a:t>Managed care,</a:t>
                      </a:r>
                      <a:br>
                        <a:rPr lang="en-US" sz="1000" b="1">
                          <a:effectLst/>
                          <a:latin typeface="Calibri" panose="020F0502020204030204" pitchFamily="34" charset="0"/>
                          <a:ea typeface="Times New Roman" panose="02020603050405020304" pitchFamily="18" charset="0"/>
                          <a:cs typeface="Times New Roman" panose="02020603050405020304" pitchFamily="18" charset="0"/>
                        </a:rPr>
                      </a:br>
                      <a:r>
                        <a:rPr lang="en-US" sz="1000" b="1">
                          <a:effectLst/>
                          <a:latin typeface="Calibri" panose="020F0502020204030204" pitchFamily="34" charset="0"/>
                          <a:ea typeface="Times New Roman" panose="02020603050405020304" pitchFamily="18" charset="0"/>
                          <a:cs typeface="Times New Roman" panose="02020603050405020304" pitchFamily="18" charset="0"/>
                        </a:rPr>
                        <a:t>General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8415" marR="1841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b="1">
                          <a:effectLst/>
                          <a:latin typeface="Calibri" panose="020F0502020204030204" pitchFamily="34" charset="0"/>
                          <a:ea typeface="Times New Roman" panose="02020603050405020304" pitchFamily="18" charset="0"/>
                          <a:cs typeface="Times New Roman" panose="02020603050405020304" pitchFamily="18" charset="0"/>
                        </a:rPr>
                        <a:t>Managed care,</a:t>
                      </a:r>
                      <a:br>
                        <a:rPr lang="en-US" sz="1000" b="1">
                          <a:effectLst/>
                          <a:latin typeface="Calibri" panose="020F0502020204030204" pitchFamily="34" charset="0"/>
                          <a:ea typeface="Times New Roman" panose="02020603050405020304" pitchFamily="18" charset="0"/>
                          <a:cs typeface="Times New Roman" panose="02020603050405020304" pitchFamily="18" charset="0"/>
                        </a:rPr>
                      </a:br>
                      <a:r>
                        <a:rPr lang="en-US" sz="1000" b="1">
                          <a:effectLst/>
                          <a:latin typeface="Calibri" panose="020F0502020204030204" pitchFamily="34" charset="0"/>
                          <a:ea typeface="Times New Roman" panose="02020603050405020304" pitchFamily="18" charset="0"/>
                          <a:cs typeface="Times New Roman" panose="02020603050405020304" pitchFamily="18" charset="0"/>
                        </a:rPr>
                        <a:t>CKD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8415" marR="18415"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7805911"/>
                  </a:ext>
                </a:extLst>
              </a:tr>
              <a:tr h="237490">
                <a:tc>
                  <a:txBody>
                    <a:bodyPr/>
                    <a:lstStyle/>
                    <a:p>
                      <a:pPr marL="0" marR="0">
                        <a:lnSpc>
                          <a:spcPct val="115000"/>
                        </a:lnSpc>
                        <a:spcBef>
                          <a:spcPts val="0"/>
                        </a:spcBef>
                        <a:spcAft>
                          <a:spcPts val="0"/>
                        </a:spcAft>
                      </a:pPr>
                      <a:r>
                        <a:rPr lang="en-US" sz="1100" b="1">
                          <a:effectLst/>
                          <a:latin typeface="Calibri" panose="020F0502020204030204" pitchFamily="34" charset="0"/>
                          <a:ea typeface="Times New Roman" panose="02020603050405020304" pitchFamily="18" charset="0"/>
                          <a:cs typeface="Times New Roman" panose="02020603050405020304" pitchFamily="18" charset="0"/>
                        </a:rPr>
                        <a:t>Age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panose="020F050202020403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panose="020F050202020403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panose="020F050202020403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panose="020F050202020403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panose="020F050202020403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panose="020F050202020403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panose="020F050202020403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panose="020F050202020403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435190263"/>
                  </a:ext>
                </a:extLst>
              </a:tr>
              <a:tr h="237490">
                <a:tc>
                  <a:txBody>
                    <a:bodyPr/>
                    <a:lstStyle/>
                    <a:p>
                      <a:pPr marL="91440" marR="0">
                        <a:lnSpc>
                          <a:spcPct val="115000"/>
                        </a:lnSpc>
                        <a:spcBef>
                          <a:spcPts val="0"/>
                        </a:spcBef>
                        <a:spcAft>
                          <a:spcPts val="0"/>
                        </a:spcAft>
                      </a:pPr>
                      <a:r>
                        <a:rPr lang="en-US" sz="1100">
                          <a:effectLst/>
                          <a:latin typeface="Calibri" panose="020F0502020204030204" pitchFamily="34" charset="0"/>
                          <a:ea typeface="Times New Roman" panose="02020603050405020304" pitchFamily="18" charset="0"/>
                          <a:cs typeface="Times New Roman" panose="02020603050405020304" pitchFamily="18" charset="0"/>
                        </a:rPr>
                        <a:t>All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5,788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8,145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1,598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2,658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1,760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2,914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971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4,398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4093867503"/>
                  </a:ext>
                </a:extLst>
              </a:tr>
              <a:tr h="237490">
                <a:tc>
                  <a:txBody>
                    <a:bodyPr/>
                    <a:lstStyle/>
                    <a:p>
                      <a:pPr marL="91440" marR="0">
                        <a:lnSpc>
                          <a:spcPct val="115000"/>
                        </a:lnSpc>
                        <a:spcBef>
                          <a:spcPts val="0"/>
                        </a:spcBef>
                        <a:spcAft>
                          <a:spcPts val="0"/>
                        </a:spcAft>
                      </a:pPr>
                      <a:r>
                        <a:rPr lang="en-US" sz="1100">
                          <a:effectLst/>
                          <a:latin typeface="Calibri" panose="020F0502020204030204" pitchFamily="34" charset="0"/>
                          <a:ea typeface="Times New Roman" panose="02020603050405020304" pitchFamily="18" charset="0"/>
                          <a:cs typeface="Times New Roman" panose="02020603050405020304" pitchFamily="18" charset="0"/>
                        </a:rPr>
                        <a:t>20-44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5,613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10,613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2,636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3,020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4,847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9,465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538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2,639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2879394871"/>
                  </a:ext>
                </a:extLst>
              </a:tr>
              <a:tr h="237490">
                <a:tc>
                  <a:txBody>
                    <a:bodyPr/>
                    <a:lstStyle/>
                    <a:p>
                      <a:pPr marL="91440" marR="0">
                        <a:lnSpc>
                          <a:spcPct val="115000"/>
                        </a:lnSpc>
                        <a:spcBef>
                          <a:spcPts val="0"/>
                        </a:spcBef>
                        <a:spcAft>
                          <a:spcPts val="0"/>
                        </a:spcAft>
                      </a:pPr>
                      <a:r>
                        <a:rPr lang="en-US" sz="1100">
                          <a:effectLst/>
                          <a:latin typeface="Calibri" panose="020F0502020204030204" pitchFamily="34" charset="0"/>
                          <a:ea typeface="Times New Roman" panose="02020603050405020304" pitchFamily="18" charset="0"/>
                          <a:cs typeface="Times New Roman" panose="02020603050405020304" pitchFamily="18" charset="0"/>
                        </a:rPr>
                        <a:t>45-64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7,872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12,647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3,790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5,959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4,887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7,564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1,289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4,726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700454052"/>
                  </a:ext>
                </a:extLst>
              </a:tr>
              <a:tr h="237490">
                <a:tc>
                  <a:txBody>
                    <a:bodyPr/>
                    <a:lstStyle/>
                    <a:p>
                      <a:pPr marL="91440" marR="0">
                        <a:lnSpc>
                          <a:spcPct val="115000"/>
                        </a:lnSpc>
                        <a:spcBef>
                          <a:spcPts val="0"/>
                        </a:spcBef>
                        <a:spcAft>
                          <a:spcPts val="0"/>
                        </a:spcAft>
                      </a:pPr>
                      <a:r>
                        <a:rPr lang="en-US" sz="1100">
                          <a:effectLst/>
                          <a:latin typeface="Calibri" panose="020F0502020204030204" pitchFamily="34" charset="0"/>
                          <a:ea typeface="Times New Roman" panose="02020603050405020304" pitchFamily="18" charset="0"/>
                          <a:cs typeface="Times New Roman" panose="02020603050405020304" pitchFamily="18" charset="0"/>
                        </a:rPr>
                        <a:t>65-74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4,966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8,217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1,527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3,138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1,490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3,367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2,048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5,379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3960559978"/>
                  </a:ext>
                </a:extLst>
              </a:tr>
              <a:tr h="237490">
                <a:tc>
                  <a:txBody>
                    <a:bodyPr/>
                    <a:lstStyle/>
                    <a:p>
                      <a:pPr marL="91440" marR="0">
                        <a:lnSpc>
                          <a:spcPct val="115000"/>
                        </a:lnSpc>
                        <a:spcBef>
                          <a:spcPts val="0"/>
                        </a:spcBef>
                        <a:spcAft>
                          <a:spcPts val="0"/>
                        </a:spcAft>
                      </a:pPr>
                      <a:r>
                        <a:rPr lang="en-US" sz="1100">
                          <a:effectLst/>
                          <a:latin typeface="Calibri" panose="020F0502020204030204" pitchFamily="34" charset="0"/>
                          <a:ea typeface="Times New Roman" panose="02020603050405020304" pitchFamily="18" charset="0"/>
                          <a:cs typeface="Times New Roman" panose="02020603050405020304" pitchFamily="18" charset="0"/>
                        </a:rPr>
                        <a:t>75+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4,146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5,802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1,450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2,212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1,348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2,206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2,725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3,824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2441208"/>
                  </a:ext>
                </a:extLst>
              </a:tr>
              <a:tr h="237490">
                <a:tc>
                  <a:txBody>
                    <a:bodyPr/>
                    <a:lstStyle/>
                    <a:p>
                      <a:pPr marL="0" marR="0">
                        <a:lnSpc>
                          <a:spcPct val="115000"/>
                        </a:lnSpc>
                        <a:spcBef>
                          <a:spcPts val="0"/>
                        </a:spcBef>
                        <a:spcAft>
                          <a:spcPts val="0"/>
                        </a:spcAft>
                      </a:pPr>
                      <a:r>
                        <a:rPr lang="en-US" sz="1100" b="1">
                          <a:effectLst/>
                          <a:latin typeface="Calibri" panose="020F0502020204030204" pitchFamily="34" charset="0"/>
                          <a:ea typeface="Times New Roman" panose="02020603050405020304" pitchFamily="18" charset="0"/>
                          <a:cs typeface="Times New Roman" panose="02020603050405020304" pitchFamily="18" charset="0"/>
                        </a:rPr>
                        <a:t>Sex</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panose="020F0502020204030204"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panose="020F0502020204030204"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panose="020F0502020204030204"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panose="020F0502020204030204"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panose="020F0502020204030204"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panose="020F0502020204030204"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panose="020F0502020204030204"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panose="020F0502020204030204"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33646751"/>
                  </a:ext>
                </a:extLst>
              </a:tr>
              <a:tr h="237490">
                <a:tc>
                  <a:txBody>
                    <a:bodyPr/>
                    <a:lstStyle/>
                    <a:p>
                      <a:pPr marL="91440" marR="0">
                        <a:lnSpc>
                          <a:spcPct val="115000"/>
                        </a:lnSpc>
                        <a:spcBef>
                          <a:spcPts val="0"/>
                        </a:spcBef>
                        <a:spcAft>
                          <a:spcPts val="0"/>
                        </a:spcAft>
                      </a:pPr>
                      <a:r>
                        <a:rPr lang="en-US" sz="1100">
                          <a:effectLst/>
                          <a:latin typeface="Calibri" panose="020F0502020204030204" pitchFamily="34" charset="0"/>
                          <a:ea typeface="Times New Roman" panose="02020603050405020304" pitchFamily="18" charset="0"/>
                          <a:cs typeface="Times New Roman" panose="02020603050405020304" pitchFamily="18" charset="0"/>
                        </a:rPr>
                        <a:t>Male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5,877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8,816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1,749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2,891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1,740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2,828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945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4,651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442628237"/>
                  </a:ext>
                </a:extLst>
              </a:tr>
              <a:tr h="237490">
                <a:tc>
                  <a:txBody>
                    <a:bodyPr/>
                    <a:lstStyle/>
                    <a:p>
                      <a:pPr marL="91440" marR="0">
                        <a:lnSpc>
                          <a:spcPct val="115000"/>
                        </a:lnSpc>
                        <a:spcBef>
                          <a:spcPts val="0"/>
                        </a:spcBef>
                        <a:spcAft>
                          <a:spcPts val="0"/>
                        </a:spcAft>
                      </a:pPr>
                      <a:r>
                        <a:rPr lang="en-US" sz="1100">
                          <a:effectLst/>
                          <a:latin typeface="Calibri" panose="020F0502020204030204" pitchFamily="34" charset="0"/>
                          <a:ea typeface="Times New Roman" panose="02020603050405020304" pitchFamily="18" charset="0"/>
                          <a:cs typeface="Times New Roman" panose="02020603050405020304" pitchFamily="18" charset="0"/>
                        </a:rPr>
                        <a:t>Female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5,727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7,733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1,488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2,427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1,774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2,989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997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4,056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86399040"/>
                  </a:ext>
                </a:extLst>
              </a:tr>
              <a:tr h="237490">
                <a:tc>
                  <a:txBody>
                    <a:bodyPr/>
                    <a:lstStyle/>
                    <a:p>
                      <a:pPr marL="0" marR="0">
                        <a:lnSpc>
                          <a:spcPct val="115000"/>
                        </a:lnSpc>
                        <a:spcBef>
                          <a:spcPts val="0"/>
                        </a:spcBef>
                        <a:spcAft>
                          <a:spcPts val="0"/>
                        </a:spcAft>
                      </a:pPr>
                      <a:r>
                        <a:rPr lang="en-US" sz="1100" b="1">
                          <a:effectLst/>
                          <a:latin typeface="Calibri" panose="020F0502020204030204" pitchFamily="34" charset="0"/>
                          <a:ea typeface="Times New Roman" panose="02020603050405020304" pitchFamily="18" charset="0"/>
                          <a:cs typeface="Times New Roman" panose="02020603050405020304" pitchFamily="18" charset="0"/>
                        </a:rPr>
                        <a:t>Race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panose="020F0502020204030204"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panose="020F0502020204030204"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panose="020F0502020204030204"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panose="020F0502020204030204"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panose="020F0502020204030204"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panose="020F0502020204030204"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panose="020F0502020204030204"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panose="020F0502020204030204"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801449508"/>
                  </a:ext>
                </a:extLst>
              </a:tr>
              <a:tr h="237490">
                <a:tc>
                  <a:txBody>
                    <a:bodyPr/>
                    <a:lstStyle/>
                    <a:p>
                      <a:pPr marL="91440" marR="0">
                        <a:lnSpc>
                          <a:spcPct val="115000"/>
                        </a:lnSpc>
                        <a:spcBef>
                          <a:spcPts val="0"/>
                        </a:spcBef>
                        <a:spcAft>
                          <a:spcPts val="0"/>
                        </a:spcAft>
                      </a:pPr>
                      <a:r>
                        <a:rPr lang="en-US" sz="1100">
                          <a:effectLst/>
                          <a:latin typeface="Calibri" panose="020F0502020204030204" pitchFamily="34" charset="0"/>
                          <a:ea typeface="Times New Roman" panose="02020603050405020304" pitchFamily="18" charset="0"/>
                          <a:cs typeface="Times New Roman" panose="02020603050405020304" pitchFamily="18" charset="0"/>
                        </a:rPr>
                        <a:t>White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5,988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8,237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1,587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2,586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1,794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2,840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1,004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4,484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3646465436"/>
                  </a:ext>
                </a:extLst>
              </a:tr>
              <a:tr h="365760">
                <a:tc>
                  <a:txBody>
                    <a:bodyPr/>
                    <a:lstStyle/>
                    <a:p>
                      <a:pPr marL="91440" marR="0">
                        <a:lnSpc>
                          <a:spcPct val="115000"/>
                        </a:lnSpc>
                        <a:spcBef>
                          <a:spcPts val="0"/>
                        </a:spcBef>
                        <a:spcAft>
                          <a:spcPts val="0"/>
                        </a:spcAft>
                      </a:pPr>
                      <a:r>
                        <a:rPr lang="en-US" sz="1100">
                          <a:effectLst/>
                          <a:latin typeface="Calibri" panose="020F0502020204030204" pitchFamily="34" charset="0"/>
                          <a:ea typeface="Times New Roman" panose="02020603050405020304" pitchFamily="18" charset="0"/>
                          <a:cs typeface="Times New Roman" panose="02020603050405020304" pitchFamily="18" charset="0"/>
                        </a:rPr>
                        <a:t>Black/African American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5,590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7,947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1,811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3,054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2,567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3,864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916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4,189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848848928"/>
                  </a:ext>
                </a:extLst>
              </a:tr>
              <a:tr h="237490">
                <a:tc>
                  <a:txBody>
                    <a:bodyPr/>
                    <a:lstStyle/>
                    <a:p>
                      <a:pPr marL="91440" marR="0">
                        <a:lnSpc>
                          <a:spcPct val="115000"/>
                        </a:lnSpc>
                        <a:spcBef>
                          <a:spcPts val="0"/>
                        </a:spcBef>
                        <a:spcAft>
                          <a:spcPts val="0"/>
                        </a:spcAft>
                      </a:pPr>
                      <a:r>
                        <a:rPr lang="en-US" sz="1100">
                          <a:effectLst/>
                          <a:latin typeface="Calibri" panose="020F0502020204030204" pitchFamily="34" charset="0"/>
                          <a:ea typeface="Times New Roman" panose="02020603050405020304" pitchFamily="18" charset="0"/>
                          <a:cs typeface="Times New Roman" panose="02020603050405020304" pitchFamily="18" charset="0"/>
                        </a:rPr>
                        <a:t>Asian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4,710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7,467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1,360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2,380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1,855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3,713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554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3,188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333989397"/>
                  </a:ext>
                </a:extLst>
              </a:tr>
              <a:tr h="237490">
                <a:tc>
                  <a:txBody>
                    <a:bodyPr/>
                    <a:lstStyle/>
                    <a:p>
                      <a:pPr marL="91440" marR="0">
                        <a:lnSpc>
                          <a:spcPct val="115000"/>
                        </a:lnSpc>
                        <a:spcBef>
                          <a:spcPts val="0"/>
                        </a:spcBef>
                        <a:spcAft>
                          <a:spcPts val="0"/>
                        </a:spcAft>
                      </a:pPr>
                      <a:r>
                        <a:rPr lang="en-US" sz="1100">
                          <a:effectLst/>
                          <a:latin typeface="Calibri" panose="020F0502020204030204" pitchFamily="34" charset="0"/>
                          <a:ea typeface="Times New Roman" panose="02020603050405020304" pitchFamily="18" charset="0"/>
                          <a:cs typeface="Times New Roman" panose="02020603050405020304" pitchFamily="18" charset="0"/>
                        </a:rPr>
                        <a:t>Other race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4,861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7,081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1,723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4,525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Calibri" panose="020F0502020204030204" pitchFamily="34" charset="0"/>
                          <a:ea typeface="Times New Roman" panose="02020603050405020304" pitchFamily="18" charset="0"/>
                          <a:cs typeface="Times New Roman" panose="02020603050405020304" pitchFamily="18" charset="0"/>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5162036"/>
                  </a:ext>
                </a:extLst>
              </a:tr>
            </a:tbl>
          </a:graphicData>
        </a:graphic>
      </p:graphicFrame>
      <p:sp>
        <p:nvSpPr>
          <p:cNvPr id="6" name="Rectangle 5"/>
          <p:cNvSpPr/>
          <p:nvPr/>
        </p:nvSpPr>
        <p:spPr>
          <a:xfrm>
            <a:off x="0" y="5334000"/>
            <a:ext cx="9144000" cy="830997"/>
          </a:xfrm>
          <a:prstGeom prst="rect">
            <a:avLst/>
          </a:prstGeom>
        </p:spPr>
        <p:txBody>
          <a:bodyPr wrap="square">
            <a:spAutoFit/>
          </a:bodyPr>
          <a:lstStyle/>
          <a:p>
            <a:pPr>
              <a:spcBef>
                <a:spcPts val="1000"/>
              </a:spcBef>
              <a:spcAft>
                <a:spcPts val="1000"/>
              </a:spcAft>
            </a:pPr>
            <a:r>
              <a:rPr lang="en-US" sz="1200" i="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Data source: Medicare Part D claims and Optum Clinformatics™ claims. CKD determined from claims. Costs are per person per year for calendar year 2015. Medicare PPPY is the sum of Medicare net payment and the Low-income Supplement amount. LIS status is determined from the Part D enrollment. A person is classified as LIS if they are eligible for the LIS for at least one month during 2015. Abbreviations: CKD, chronic kidney disease; Part D, Medicare prescription drug coverage benefit.</a:t>
            </a:r>
            <a:endParaRPr lang="en-US" sz="12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64236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3F227FC0-035E-484D-AA62-D30602925625}" type="slidenum">
              <a:rPr lang="en-US" smtClean="0"/>
              <a:pPr/>
              <a:t>15</a:t>
            </a:fld>
            <a:endParaRPr lang="en-US" dirty="0"/>
          </a:p>
        </p:txBody>
      </p:sp>
      <p:sp>
        <p:nvSpPr>
          <p:cNvPr id="3" name="Title 2"/>
          <p:cNvSpPr>
            <a:spLocks noGrp="1"/>
          </p:cNvSpPr>
          <p:nvPr>
            <p:ph type="title"/>
          </p:nvPr>
        </p:nvSpPr>
        <p:spPr>
          <a:xfrm>
            <a:off x="0" y="155700"/>
            <a:ext cx="9144000" cy="800100"/>
          </a:xfrm>
        </p:spPr>
        <p:txBody>
          <a:bodyPr/>
          <a:lstStyle/>
          <a:p>
            <a:pPr marL="0" marR="0">
              <a:spcBef>
                <a:spcPts val="1800"/>
              </a:spcBef>
              <a:spcAft>
                <a:spcPts val="1200"/>
              </a:spcAft>
            </a:pPr>
            <a:r>
              <a:rPr lang="en-US" sz="2400" b="1" spc="30" dirty="0">
                <a:latin typeface="Calibri" panose="020F0502020204030204" pitchFamily="34" charset="0"/>
                <a:ea typeface="Times New Roman" panose="02020603050405020304" pitchFamily="18" charset="0"/>
                <a:cs typeface="Times New Roman" panose="02020603050405020304" pitchFamily="18" charset="0"/>
              </a:rPr>
              <a:t>vol 1 Table 7.6 Top 15 drug classes received by CKD cohorts in different health plans, by percent of patients, 2015</a:t>
            </a:r>
            <a:br>
              <a:rPr lang="en-US" sz="2400" b="1" spc="30" dirty="0">
                <a:latin typeface="Calibri" panose="020F0502020204030204" pitchFamily="34" charset="0"/>
                <a:ea typeface="Times New Roman" panose="02020603050405020304" pitchFamily="18" charset="0"/>
                <a:cs typeface="Times New Roman" panose="02020603050405020304" pitchFamily="18" charset="0"/>
              </a:rPr>
            </a:br>
            <a:endParaRPr lang="en-US" sz="24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77314220"/>
              </p:ext>
            </p:extLst>
          </p:nvPr>
        </p:nvGraphicFramePr>
        <p:xfrm>
          <a:off x="457200" y="1179935"/>
          <a:ext cx="8229600" cy="4339635"/>
        </p:xfrm>
        <a:graphic>
          <a:graphicData uri="http://schemas.openxmlformats.org/drawingml/2006/table">
            <a:tbl>
              <a:tblPr firstRow="1" firstCol="1" bandRow="1"/>
              <a:tblGrid>
                <a:gridCol w="348393">
                  <a:extLst>
                    <a:ext uri="{9D8B030D-6E8A-4147-A177-3AD203B41FA5}">
                      <a16:colId xmlns:a16="http://schemas.microsoft.com/office/drawing/2014/main" val="695288733"/>
                    </a:ext>
                  </a:extLst>
                </a:gridCol>
                <a:gridCol w="2288092">
                  <a:extLst>
                    <a:ext uri="{9D8B030D-6E8A-4147-A177-3AD203B41FA5}">
                      <a16:colId xmlns:a16="http://schemas.microsoft.com/office/drawing/2014/main" val="1680977816"/>
                    </a:ext>
                  </a:extLst>
                </a:gridCol>
                <a:gridCol w="487715">
                  <a:extLst>
                    <a:ext uri="{9D8B030D-6E8A-4147-A177-3AD203B41FA5}">
                      <a16:colId xmlns:a16="http://schemas.microsoft.com/office/drawing/2014/main" val="822779280"/>
                    </a:ext>
                  </a:extLst>
                </a:gridCol>
                <a:gridCol w="2139354">
                  <a:extLst>
                    <a:ext uri="{9D8B030D-6E8A-4147-A177-3AD203B41FA5}">
                      <a16:colId xmlns:a16="http://schemas.microsoft.com/office/drawing/2014/main" val="4289351659"/>
                    </a:ext>
                  </a:extLst>
                </a:gridCol>
                <a:gridCol w="527646">
                  <a:extLst>
                    <a:ext uri="{9D8B030D-6E8A-4147-A177-3AD203B41FA5}">
                      <a16:colId xmlns:a16="http://schemas.microsoft.com/office/drawing/2014/main" val="2939858572"/>
                    </a:ext>
                  </a:extLst>
                </a:gridCol>
                <a:gridCol w="2099423">
                  <a:extLst>
                    <a:ext uri="{9D8B030D-6E8A-4147-A177-3AD203B41FA5}">
                      <a16:colId xmlns:a16="http://schemas.microsoft.com/office/drawing/2014/main" val="307316864"/>
                    </a:ext>
                  </a:extLst>
                </a:gridCol>
                <a:gridCol w="338977">
                  <a:extLst>
                    <a:ext uri="{9D8B030D-6E8A-4147-A177-3AD203B41FA5}">
                      <a16:colId xmlns:a16="http://schemas.microsoft.com/office/drawing/2014/main" val="3828760402"/>
                    </a:ext>
                  </a:extLst>
                </a:gridCol>
              </a:tblGrid>
              <a:tr h="264826">
                <a:tc>
                  <a:txBody>
                    <a:bodyPr/>
                    <a:lstStyle/>
                    <a:p>
                      <a:pPr>
                        <a:lnSpc>
                          <a:spcPct val="115000"/>
                        </a:lnSpc>
                      </a:pPr>
                      <a:endParaRPr lang="en-US" sz="1000">
                        <a:effectLst/>
                        <a:latin typeface="Calibri" panose="020F0502020204030204" pitchFamily="34" charset="0"/>
                      </a:endParaRPr>
                    </a:p>
                  </a:txBody>
                  <a:tcPr marL="67678" marR="67678" marT="0" marB="0" anchor="ctr">
                    <a:lnL>
                      <a:noFill/>
                    </a:lnL>
                    <a:lnR>
                      <a:noFill/>
                    </a:lnR>
                    <a:lnT>
                      <a:noFill/>
                    </a:lnT>
                    <a:lnB w="12700" cap="flat" cmpd="sng" algn="ctr">
                      <a:solidFill>
                        <a:srgbClr val="000000"/>
                      </a:solidFill>
                      <a:prstDash val="solid"/>
                      <a:round/>
                      <a:headEnd type="none" w="med" len="med"/>
                      <a:tailEnd type="none" w="med" len="med"/>
                    </a:lnB>
                  </a:tcPr>
                </a:tc>
                <a:tc gridSpan="2">
                  <a:txBody>
                    <a:bodyPr/>
                    <a:lstStyle/>
                    <a:p>
                      <a:pPr marL="0" marR="0" algn="ctr">
                        <a:lnSpc>
                          <a:spcPct val="115000"/>
                        </a:lnSpc>
                        <a:spcBef>
                          <a:spcPts val="0"/>
                        </a:spcBef>
                        <a:spcAft>
                          <a:spcPts val="0"/>
                        </a:spcAft>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Medicare Part 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7678" marR="67678" marT="0"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marL="0" marR="0" algn="ctr">
                        <a:lnSpc>
                          <a:spcPct val="115000"/>
                        </a:lnSpc>
                        <a:spcBef>
                          <a:spcPts val="0"/>
                        </a:spcBef>
                        <a:spcAft>
                          <a:spcPts val="0"/>
                        </a:spcAft>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Medicare Advantage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7678" marR="67678" marT="0"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marL="0" marR="0" algn="ctr">
                        <a:lnSpc>
                          <a:spcPct val="115000"/>
                        </a:lnSpc>
                        <a:spcBef>
                          <a:spcPts val="0"/>
                        </a:spcBef>
                        <a:spcAft>
                          <a:spcPts val="0"/>
                        </a:spcAft>
                      </a:pPr>
                      <a:r>
                        <a:rPr lang="en-US" sz="1200" b="1">
                          <a:effectLst/>
                          <a:latin typeface="Calibri" panose="020F0502020204030204" pitchFamily="34" charset="0"/>
                          <a:ea typeface="Times New Roman" panose="02020603050405020304" pitchFamily="18" charset="0"/>
                          <a:cs typeface="Times New Roman" panose="02020603050405020304" pitchFamily="18" charset="0"/>
                        </a:rPr>
                        <a:t>Managed Care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7678" marR="67678" marT="0"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975110141"/>
                  </a:ext>
                </a:extLst>
              </a:tr>
              <a:tr h="178669">
                <a:tc>
                  <a:txBody>
                    <a:bodyPr/>
                    <a:lstStyle/>
                    <a:p>
                      <a:pPr marL="0" marR="0" algn="ctr">
                        <a:lnSpc>
                          <a:spcPct val="115000"/>
                        </a:lnSpc>
                        <a:spcBef>
                          <a:spcPts val="0"/>
                        </a:spcBef>
                        <a:spcAft>
                          <a:spcPts val="0"/>
                        </a:spcAft>
                      </a:pPr>
                      <a:r>
                        <a:rPr lang="en-US" sz="10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Rank</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Drug class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Drug class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Drug class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83850806"/>
                  </a:ext>
                </a:extLst>
              </a:tr>
              <a:tr h="324853">
                <a:tc>
                  <a:txBody>
                    <a:bodyPr/>
                    <a:lstStyle/>
                    <a:p>
                      <a:pPr marL="0" marR="0" algn="ctr">
                        <a:lnSpc>
                          <a:spcPct val="115000"/>
                        </a:lnSpc>
                        <a:spcBef>
                          <a:spcPts val="0"/>
                        </a:spcBef>
                        <a:spcAft>
                          <a:spcPts val="0"/>
                        </a:spcAft>
                      </a:pPr>
                      <a:r>
                        <a:rPr lang="en-US" sz="10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Lipid-lowering agents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63.6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Lipid-lowering agents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53.4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Renin-angiotensin-aldosterone system inhibitors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51.4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291886097"/>
                  </a:ext>
                </a:extLst>
              </a:tr>
              <a:tr h="324853">
                <a:tc>
                  <a:txBody>
                    <a:bodyPr/>
                    <a:lstStyle/>
                    <a:p>
                      <a:pPr marL="0" marR="0" algn="ctr">
                        <a:lnSpc>
                          <a:spcPct val="115000"/>
                        </a:lnSpc>
                        <a:spcBef>
                          <a:spcPts val="0"/>
                        </a:spcBef>
                        <a:spcAft>
                          <a:spcPts val="0"/>
                        </a:spcAft>
                      </a:pPr>
                      <a:r>
                        <a:rPr lang="en-US" sz="10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err="1">
                          <a:effectLst/>
                          <a:latin typeface="Calibri" panose="020F0502020204030204" pitchFamily="34" charset="0"/>
                          <a:ea typeface="Calibri" panose="020F0502020204030204" pitchFamily="34" charset="0"/>
                          <a:cs typeface="Times New Roman" panose="02020603050405020304" pitchFamily="18" charset="0"/>
                        </a:rPr>
                        <a:t>Antibacterials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60.5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Renin-angiotensin-aldosterone system inhibitors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51.1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Antibacterials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49.5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extLst>
                  <a:ext uri="{0D108BD9-81ED-4DB2-BD59-A6C34878D82A}">
                    <a16:rowId xmlns:a16="http://schemas.microsoft.com/office/drawing/2014/main" val="3614647685"/>
                  </a:ext>
                </a:extLst>
              </a:tr>
              <a:tr h="324853">
                <a:tc>
                  <a:txBody>
                    <a:bodyPr/>
                    <a:lstStyle/>
                    <a:p>
                      <a:pPr marL="0" marR="0" algn="ctr">
                        <a:lnSpc>
                          <a:spcPct val="115000"/>
                        </a:lnSpc>
                        <a:spcBef>
                          <a:spcPts val="0"/>
                        </a:spcBef>
                        <a:spcAft>
                          <a:spcPts val="0"/>
                        </a:spcAft>
                      </a:pPr>
                      <a:r>
                        <a:rPr lang="en-US" sz="10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Renin-angiotensin-aldosterone system inhibitors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58.1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Antibacterials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44.8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Lipid-lowering agents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48.0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extLst>
                  <a:ext uri="{0D108BD9-81ED-4DB2-BD59-A6C34878D82A}">
                    <a16:rowId xmlns:a16="http://schemas.microsoft.com/office/drawing/2014/main" val="3610896205"/>
                  </a:ext>
                </a:extLst>
              </a:tr>
              <a:tr h="194794">
                <a:tc>
                  <a:txBody>
                    <a:bodyPr/>
                    <a:lstStyle/>
                    <a:p>
                      <a:pPr marL="0" marR="0" algn="ctr">
                        <a:lnSpc>
                          <a:spcPct val="115000"/>
                        </a:lnSpc>
                        <a:spcBef>
                          <a:spcPts val="0"/>
                        </a:spcBef>
                        <a:spcAft>
                          <a:spcPts val="0"/>
                        </a:spcAft>
                      </a:pPr>
                      <a:r>
                        <a:rPr lang="en-US" sz="10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β-adrenergic blocking agents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56.0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β-adrenergic blocking agents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42.9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Analgesics and antipyretics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41.7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extLst>
                  <a:ext uri="{0D108BD9-81ED-4DB2-BD59-A6C34878D82A}">
                    <a16:rowId xmlns:a16="http://schemas.microsoft.com/office/drawing/2014/main" val="2853575922"/>
                  </a:ext>
                </a:extLst>
              </a:tr>
              <a:tr h="194794">
                <a:tc>
                  <a:txBody>
                    <a:bodyPr/>
                    <a:lstStyle/>
                    <a:p>
                      <a:pPr marL="0" marR="0" algn="ctr">
                        <a:lnSpc>
                          <a:spcPct val="115000"/>
                        </a:lnSpc>
                        <a:spcBef>
                          <a:spcPts val="0"/>
                        </a:spcBef>
                        <a:spcAft>
                          <a:spcPts val="0"/>
                        </a:spcAft>
                      </a:pPr>
                      <a:r>
                        <a:rPr lang="en-US" sz="10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Analgesics and antipyretics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49.4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Analgesics and antipyretics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37.9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β-adrenergic blocking agents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33.4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extLst>
                  <a:ext uri="{0D108BD9-81ED-4DB2-BD59-A6C34878D82A}">
                    <a16:rowId xmlns:a16="http://schemas.microsoft.com/office/drawing/2014/main" val="2972832139"/>
                  </a:ext>
                </a:extLst>
              </a:tr>
              <a:tr h="194794">
                <a:tc>
                  <a:txBody>
                    <a:bodyPr/>
                    <a:lstStyle/>
                    <a:p>
                      <a:pPr marL="0" marR="0" algn="ctr">
                        <a:lnSpc>
                          <a:spcPct val="115000"/>
                        </a:lnSpc>
                        <a:spcBef>
                          <a:spcPts val="0"/>
                        </a:spcBef>
                        <a:spcAft>
                          <a:spcPts val="0"/>
                        </a:spcAft>
                      </a:pPr>
                      <a:r>
                        <a:rPr lang="en-US" sz="10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Diuretics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48.5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Diuretics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36.2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Antidiabetic agents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32.8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extLst>
                  <a:ext uri="{0D108BD9-81ED-4DB2-BD59-A6C34878D82A}">
                    <a16:rowId xmlns:a16="http://schemas.microsoft.com/office/drawing/2014/main" val="188252413"/>
                  </a:ext>
                </a:extLst>
              </a:tr>
              <a:tr h="194794">
                <a:tc>
                  <a:txBody>
                    <a:bodyPr/>
                    <a:lstStyle/>
                    <a:p>
                      <a:pPr marL="0" marR="0" algn="ctr">
                        <a:lnSpc>
                          <a:spcPct val="115000"/>
                        </a:lnSpc>
                        <a:spcBef>
                          <a:spcPts val="0"/>
                        </a:spcBef>
                        <a:spcAft>
                          <a:spcPts val="0"/>
                        </a:spcAft>
                      </a:pPr>
                      <a:r>
                        <a:rPr lang="en-US" sz="10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Antiulcer agents and acid suppressants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42.4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Calcium-channel blocking agents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32.5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Calcium-channel blocking agents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26.8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extLst>
                  <a:ext uri="{0D108BD9-81ED-4DB2-BD59-A6C34878D82A}">
                    <a16:rowId xmlns:a16="http://schemas.microsoft.com/office/drawing/2014/main" val="830364085"/>
                  </a:ext>
                </a:extLst>
              </a:tr>
              <a:tr h="194794">
                <a:tc>
                  <a:txBody>
                    <a:bodyPr/>
                    <a:lstStyle/>
                    <a:p>
                      <a:pPr marL="0" marR="0" algn="ctr">
                        <a:lnSpc>
                          <a:spcPct val="115000"/>
                        </a:lnSpc>
                        <a:spcBef>
                          <a:spcPts val="0"/>
                        </a:spcBef>
                        <a:spcAft>
                          <a:spcPts val="0"/>
                        </a:spcAft>
                      </a:pPr>
                      <a:r>
                        <a:rPr lang="en-US" sz="10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Calcium-channel blocking agents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39.1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Antidiabetic agents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31.6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Diuretics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25.8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extLst>
                  <a:ext uri="{0D108BD9-81ED-4DB2-BD59-A6C34878D82A}">
                    <a16:rowId xmlns:a16="http://schemas.microsoft.com/office/drawing/2014/main" val="3122197344"/>
                  </a:ext>
                </a:extLst>
              </a:tr>
              <a:tr h="194794">
                <a:tc>
                  <a:txBody>
                    <a:bodyPr/>
                    <a:lstStyle/>
                    <a:p>
                      <a:pPr marL="0" marR="0" algn="ctr">
                        <a:lnSpc>
                          <a:spcPct val="115000"/>
                        </a:lnSpc>
                        <a:spcBef>
                          <a:spcPts val="0"/>
                        </a:spcBef>
                        <a:spcAft>
                          <a:spcPts val="0"/>
                        </a:spcAft>
                      </a:pPr>
                      <a:r>
                        <a:rPr lang="en-US" sz="10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Antidiabetic agents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36.9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Antiulcer agents and acid Suppressants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30.3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Psychotherapeutic agents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23.1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extLst>
                  <a:ext uri="{0D108BD9-81ED-4DB2-BD59-A6C34878D82A}">
                    <a16:rowId xmlns:a16="http://schemas.microsoft.com/office/drawing/2014/main" val="1650127994"/>
                  </a:ext>
                </a:extLst>
              </a:tr>
              <a:tr h="194794">
                <a:tc>
                  <a:txBody>
                    <a:bodyPr/>
                    <a:lstStyle/>
                    <a:p>
                      <a:pPr marL="0" marR="0" algn="ctr">
                        <a:lnSpc>
                          <a:spcPct val="115000"/>
                        </a:lnSpc>
                        <a:spcBef>
                          <a:spcPts val="0"/>
                        </a:spcBef>
                        <a:spcAft>
                          <a:spcPts val="0"/>
                        </a:spcAft>
                      </a:pPr>
                      <a:r>
                        <a:rPr lang="en-US" sz="10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Psychotherapeutic agents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36.8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Psychotherapeutic agents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26.4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Diabetic consumables*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21.8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extLst>
                  <a:ext uri="{0D108BD9-81ED-4DB2-BD59-A6C34878D82A}">
                    <a16:rowId xmlns:a16="http://schemas.microsoft.com/office/drawing/2014/main" val="2109729175"/>
                  </a:ext>
                </a:extLst>
              </a:tr>
              <a:tr h="194794">
                <a:tc>
                  <a:txBody>
                    <a:bodyPr/>
                    <a:lstStyle/>
                    <a:p>
                      <a:pPr marL="0" marR="0" algn="ctr">
                        <a:lnSpc>
                          <a:spcPct val="115000"/>
                        </a:lnSpc>
                        <a:spcBef>
                          <a:spcPts val="0"/>
                        </a:spcBef>
                        <a:spcAft>
                          <a:spcPts val="0"/>
                        </a:spcAft>
                      </a:pPr>
                      <a:r>
                        <a:rPr lang="en-US" sz="10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Antithrombotic agents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31.4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Diabetic consumables*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22.7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Antiulcer agents and acid suppressants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21.2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extLst>
                  <a:ext uri="{0D108BD9-81ED-4DB2-BD59-A6C34878D82A}">
                    <a16:rowId xmlns:a16="http://schemas.microsoft.com/office/drawing/2014/main" val="2565509495"/>
                  </a:ext>
                </a:extLst>
              </a:tr>
              <a:tr h="194794">
                <a:tc>
                  <a:txBody>
                    <a:bodyPr/>
                    <a:lstStyle/>
                    <a:p>
                      <a:pPr marL="0" marR="0" algn="ctr">
                        <a:lnSpc>
                          <a:spcPct val="115000"/>
                        </a:lnSpc>
                        <a:spcBef>
                          <a:spcPts val="0"/>
                        </a:spcBef>
                        <a:spcAft>
                          <a:spcPts val="0"/>
                        </a:spcAft>
                      </a:pPr>
                      <a:r>
                        <a:rPr lang="en-US" sz="10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Anticonvulsants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26.0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Antithrombotic agents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21.8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Adrenals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18.8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extLst>
                  <a:ext uri="{0D108BD9-81ED-4DB2-BD59-A6C34878D82A}">
                    <a16:rowId xmlns:a16="http://schemas.microsoft.com/office/drawing/2014/main" val="1370036026"/>
                  </a:ext>
                </a:extLst>
              </a:tr>
              <a:tr h="194794">
                <a:tc>
                  <a:txBody>
                    <a:bodyPr/>
                    <a:lstStyle/>
                    <a:p>
                      <a:pPr marL="0" marR="0" algn="ctr">
                        <a:lnSpc>
                          <a:spcPct val="115000"/>
                        </a:lnSpc>
                        <a:spcBef>
                          <a:spcPts val="0"/>
                        </a:spcBef>
                        <a:spcAft>
                          <a:spcPts val="0"/>
                        </a:spcAft>
                      </a:pPr>
                      <a:r>
                        <a:rPr lang="en-US" sz="10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Thyroid and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antithyroid</a:t>
                      </a:r>
                      <a:r>
                        <a:rPr lang="en-US" sz="1100" dirty="0">
                          <a:effectLst/>
                          <a:latin typeface="Calibri" panose="020F0502020204030204" pitchFamily="34" charset="0"/>
                          <a:ea typeface="Calibri" panose="020F0502020204030204" pitchFamily="34" charset="0"/>
                          <a:cs typeface="Times New Roman" panose="02020603050405020304" pitchFamily="18" charset="0"/>
                        </a:rPr>
                        <a:t> agents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25.8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Thyroid and antithyroid agents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19.8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Anxiolytics, sedatives, and hypnotics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18.2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extLst>
                  <a:ext uri="{0D108BD9-81ED-4DB2-BD59-A6C34878D82A}">
                    <a16:rowId xmlns:a16="http://schemas.microsoft.com/office/drawing/2014/main" val="3856579241"/>
                  </a:ext>
                </a:extLst>
              </a:tr>
              <a:tr h="194794">
                <a:tc>
                  <a:txBody>
                    <a:bodyPr/>
                    <a:lstStyle/>
                    <a:p>
                      <a:pPr marL="0" marR="0" algn="ctr">
                        <a:lnSpc>
                          <a:spcPct val="115000"/>
                        </a:lnSpc>
                        <a:spcBef>
                          <a:spcPts val="0"/>
                        </a:spcBef>
                        <a:spcAft>
                          <a:spcPts val="0"/>
                        </a:spcAft>
                      </a:pPr>
                      <a:r>
                        <a:rPr lang="en-US" sz="10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Anxiolytics, sedatives, and hypnotics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24.2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Anticonvulsants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18.3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Anticonvulsants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15.1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extLst>
                  <a:ext uri="{0D108BD9-81ED-4DB2-BD59-A6C34878D82A}">
                    <a16:rowId xmlns:a16="http://schemas.microsoft.com/office/drawing/2014/main" val="94363491"/>
                  </a:ext>
                </a:extLst>
              </a:tr>
              <a:tr h="194794">
                <a:tc>
                  <a:txBody>
                    <a:bodyPr/>
                    <a:lstStyle/>
                    <a:p>
                      <a:pPr marL="0" marR="0" algn="ctr">
                        <a:lnSpc>
                          <a:spcPct val="115000"/>
                        </a:lnSpc>
                        <a:spcBef>
                          <a:spcPts val="0"/>
                        </a:spcBef>
                        <a:spcAft>
                          <a:spcPts val="0"/>
                        </a:spcAft>
                      </a:pPr>
                      <a:r>
                        <a:rPr lang="en-US" sz="10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Adrenals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21.9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Vaccines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17.4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Thyroid and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antithyroid</a:t>
                      </a:r>
                      <a:r>
                        <a:rPr lang="en-US" sz="1100" dirty="0">
                          <a:effectLst/>
                          <a:latin typeface="Calibri" panose="020F0502020204030204" pitchFamily="34" charset="0"/>
                          <a:ea typeface="Calibri" panose="020F0502020204030204" pitchFamily="34" charset="0"/>
                          <a:cs typeface="Times New Roman" panose="02020603050405020304" pitchFamily="18" charset="0"/>
                        </a:rPr>
                        <a:t> agents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14.8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81320458"/>
                  </a:ext>
                </a:extLst>
              </a:tr>
            </a:tbl>
          </a:graphicData>
        </a:graphic>
      </p:graphicFrame>
      <p:sp>
        <p:nvSpPr>
          <p:cNvPr id="6" name="Rectangle 5"/>
          <p:cNvSpPr/>
          <p:nvPr/>
        </p:nvSpPr>
        <p:spPr>
          <a:xfrm>
            <a:off x="0" y="5791200"/>
            <a:ext cx="9144000" cy="461665"/>
          </a:xfrm>
          <a:prstGeom prst="rect">
            <a:avLst/>
          </a:prstGeom>
        </p:spPr>
        <p:txBody>
          <a:bodyPr wrap="square">
            <a:spAutoFit/>
          </a:bodyPr>
          <a:lstStyle/>
          <a:p>
            <a:pPr>
              <a:spcBef>
                <a:spcPts val="1000"/>
              </a:spcBef>
              <a:spcAft>
                <a:spcPts val="1000"/>
              </a:spcAft>
            </a:pPr>
            <a:r>
              <a:rPr lang="en-US" sz="1200" i="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Data source: Medicare Part D claims and Optum Clinformatics™ claims. CKD patients with Medicare Part D stand-alone prescription drug plans in the Medicare 5% sample. Diabetic Consumables refers blood glucose test strips, blood glucose meters/sensors, lancets, needles, pen needles etc. </a:t>
            </a:r>
            <a:endParaRPr lang="en-US" sz="12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00293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3F227FC0-035E-484D-AA62-D30602925625}" type="slidenum">
              <a:rPr lang="en-US" smtClean="0"/>
              <a:pPr/>
              <a:t>16</a:t>
            </a:fld>
            <a:endParaRPr lang="en-US" dirty="0"/>
          </a:p>
        </p:txBody>
      </p:sp>
      <p:sp>
        <p:nvSpPr>
          <p:cNvPr id="3" name="Title 2"/>
          <p:cNvSpPr>
            <a:spLocks noGrp="1"/>
          </p:cNvSpPr>
          <p:nvPr>
            <p:ph type="title"/>
          </p:nvPr>
        </p:nvSpPr>
        <p:spPr>
          <a:xfrm>
            <a:off x="209548" y="103567"/>
            <a:ext cx="8724900" cy="974725"/>
          </a:xfrm>
        </p:spPr>
        <p:txBody>
          <a:bodyPr/>
          <a:lstStyle/>
          <a:p>
            <a:r>
              <a:rPr lang="en-US" sz="2200" b="1" spc="30" dirty="0" err="1">
                <a:latin typeface="Calibri" panose="020F0502020204030204" pitchFamily="34" charset="0"/>
                <a:ea typeface="Times New Roman" panose="02020603050405020304" pitchFamily="18" charset="0"/>
                <a:cs typeface="Times New Roman" panose="02020603050405020304" pitchFamily="18" charset="0"/>
              </a:rPr>
              <a:t>vol</a:t>
            </a:r>
            <a:r>
              <a:rPr lang="en-US" sz="2200" b="1" spc="30" dirty="0">
                <a:latin typeface="Calibri" panose="020F0502020204030204" pitchFamily="34" charset="0"/>
                <a:ea typeface="Times New Roman" panose="02020603050405020304" pitchFamily="18" charset="0"/>
                <a:cs typeface="Times New Roman" panose="02020603050405020304" pitchFamily="18" charset="0"/>
              </a:rPr>
              <a:t> 1 Table 7.7 Top 15 drug classes received by different CKD cohorts (Medicare Part </a:t>
            </a:r>
            <a:r>
              <a:rPr lang="en-US" sz="2200" b="1" spc="30" dirty="0" smtClean="0">
                <a:latin typeface="Calibri" panose="020F0502020204030204" pitchFamily="34" charset="0"/>
                <a:ea typeface="Times New Roman" panose="02020603050405020304" pitchFamily="18" charset="0"/>
                <a:cs typeface="Times New Roman" panose="02020603050405020304" pitchFamily="18" charset="0"/>
              </a:rPr>
              <a:t>D/Medicare </a:t>
            </a:r>
            <a:r>
              <a:rPr lang="en-US" sz="2200" b="1" spc="30" dirty="0">
                <a:latin typeface="Calibri" panose="020F0502020204030204" pitchFamily="34" charset="0"/>
                <a:ea typeface="Times New Roman" panose="02020603050405020304" pitchFamily="18" charset="0"/>
                <a:cs typeface="Times New Roman" panose="02020603050405020304" pitchFamily="18" charset="0"/>
              </a:rPr>
              <a:t>Advantage programs/managed care health plans), by spending, </a:t>
            </a:r>
            <a:r>
              <a:rPr lang="en-US" sz="2200" b="1" spc="30" dirty="0" smtClean="0">
                <a:latin typeface="Calibri" panose="020F0502020204030204" pitchFamily="34" charset="0"/>
                <a:ea typeface="Times New Roman" panose="02020603050405020304" pitchFamily="18" charset="0"/>
                <a:cs typeface="Times New Roman" panose="02020603050405020304" pitchFamily="18" charset="0"/>
              </a:rPr>
              <a:t>2015</a:t>
            </a:r>
            <a:endParaRPr lang="en-US" sz="2200" dirty="0"/>
          </a:p>
        </p:txBody>
      </p:sp>
      <p:graphicFrame>
        <p:nvGraphicFramePr>
          <p:cNvPr id="5" name="Table 4"/>
          <p:cNvGraphicFramePr>
            <a:graphicFrameLocks noGrp="1"/>
          </p:cNvGraphicFramePr>
          <p:nvPr>
            <p:extLst>
              <p:ext uri="{D42A27DB-BD31-4B8C-83A1-F6EECF244321}">
                <p14:modId xmlns:p14="http://schemas.microsoft.com/office/powerpoint/2010/main" val="1442961558"/>
              </p:ext>
            </p:extLst>
          </p:nvPr>
        </p:nvGraphicFramePr>
        <p:xfrm>
          <a:off x="1347785" y="1436191"/>
          <a:ext cx="6448423" cy="4171188"/>
        </p:xfrm>
        <a:graphic>
          <a:graphicData uri="http://schemas.openxmlformats.org/drawingml/2006/table">
            <a:tbl>
              <a:tblPr firstRow="1" firstCol="1" bandRow="1"/>
              <a:tblGrid>
                <a:gridCol w="791619">
                  <a:extLst>
                    <a:ext uri="{9D8B030D-6E8A-4147-A177-3AD203B41FA5}">
                      <a16:colId xmlns:a16="http://schemas.microsoft.com/office/drawing/2014/main" val="3762397054"/>
                    </a:ext>
                  </a:extLst>
                </a:gridCol>
                <a:gridCol w="2776926">
                  <a:extLst>
                    <a:ext uri="{9D8B030D-6E8A-4147-A177-3AD203B41FA5}">
                      <a16:colId xmlns:a16="http://schemas.microsoft.com/office/drawing/2014/main" val="3143446626"/>
                    </a:ext>
                  </a:extLst>
                </a:gridCol>
                <a:gridCol w="1439939">
                  <a:extLst>
                    <a:ext uri="{9D8B030D-6E8A-4147-A177-3AD203B41FA5}">
                      <a16:colId xmlns:a16="http://schemas.microsoft.com/office/drawing/2014/main" val="482995749"/>
                    </a:ext>
                  </a:extLst>
                </a:gridCol>
                <a:gridCol w="1439939">
                  <a:extLst>
                    <a:ext uri="{9D8B030D-6E8A-4147-A177-3AD203B41FA5}">
                      <a16:colId xmlns:a16="http://schemas.microsoft.com/office/drawing/2014/main" val="369011989"/>
                    </a:ext>
                  </a:extLst>
                </a:gridCol>
              </a:tblGrid>
              <a:tr h="422910">
                <a:tc>
                  <a:txBody>
                    <a:bodyPr/>
                    <a:lstStyle/>
                    <a:p>
                      <a:pPr marL="0" marR="0" algn="ctr">
                        <a:lnSpc>
                          <a:spcPct val="115000"/>
                        </a:lnSpc>
                        <a:spcBef>
                          <a:spcPts val="0"/>
                        </a:spcBef>
                        <a:spcAft>
                          <a:spcPts val="0"/>
                        </a:spcAft>
                      </a:pPr>
                      <a:r>
                        <a:rPr lang="en-US" sz="14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Rank</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Drug class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Spending</a:t>
                      </a:r>
                      <a:b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b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in millions)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Percent of total spending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37133538"/>
                  </a:ext>
                </a:extLst>
              </a:tr>
              <a:tr h="190500">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Antidiabetic agents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Arial" panose="020B0604020202020204" pitchFamily="34" charset="0"/>
                        </a:rPr>
                        <a:t>1,685.4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19.4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892058551"/>
                  </a:ext>
                </a:extLst>
              </a:tr>
              <a:tr h="190500">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Antineoplastic agents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Arial" panose="020B0604020202020204" pitchFamily="34" charset="0"/>
                        </a:rPr>
                        <a:t>994.6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11.4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2687601354"/>
                  </a:ext>
                </a:extLst>
              </a:tr>
              <a:tr h="190500">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Antivirals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Arial" panose="020B0604020202020204" pitchFamily="34" charset="0"/>
                        </a:rPr>
                        <a:t>643.5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7.4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3999590622"/>
                  </a:ext>
                </a:extLst>
              </a:tr>
              <a:tr h="190500">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Lipid-lowering agents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Arial" panose="020B0604020202020204" pitchFamily="34" charset="0"/>
                        </a:rPr>
                        <a:t>437.5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5.0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3266969110"/>
                  </a:ext>
                </a:extLst>
              </a:tr>
              <a:tr h="190500">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Psychotherapeutic agents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Arial" panose="020B0604020202020204" pitchFamily="34" charset="0"/>
                        </a:rPr>
                        <a:t>386.7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4.4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239943920"/>
                  </a:ext>
                </a:extLst>
              </a:tr>
              <a:tr h="190500">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Antithrombotic agents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Arial" panose="020B0604020202020204" pitchFamily="34" charset="0"/>
                        </a:rPr>
                        <a:t>283.2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222399204"/>
                  </a:ext>
                </a:extLst>
              </a:tr>
              <a:tr h="190500">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Analgesics and antipyretics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Arial" panose="020B0604020202020204" pitchFamily="34" charset="0"/>
                        </a:rPr>
                        <a:t>262.3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4136096228"/>
                  </a:ext>
                </a:extLst>
              </a:tr>
              <a:tr h="190500">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Anti-inflammatory agents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Arial" panose="020B0604020202020204" pitchFamily="34" charset="0"/>
                        </a:rPr>
                        <a:t>255.0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1446743873"/>
                  </a:ext>
                </a:extLst>
              </a:tr>
              <a:tr h="190500">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Antiulcer agents and acid</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Arial" panose="020B0604020202020204" pitchFamily="34" charset="0"/>
                        </a:rPr>
                        <a:t>246.8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3983744959"/>
                  </a:ext>
                </a:extLst>
              </a:tr>
              <a:tr h="190500">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Anticonvulsants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Arial" panose="020B0604020202020204" pitchFamily="34" charset="0"/>
                        </a:rPr>
                        <a:t>231.1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1182840552"/>
                  </a:ext>
                </a:extLst>
              </a:tr>
              <a:tr h="190500">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Disease-modifying antirheumatic agents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Arial" panose="020B0604020202020204" pitchFamily="34" charset="0"/>
                        </a:rPr>
                        <a:t>177.8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2.0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2959711984"/>
                  </a:ext>
                </a:extLst>
              </a:tr>
              <a:tr h="190500">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Anticholinergic agents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Arial" panose="020B0604020202020204" pitchFamily="34" charset="0"/>
                        </a:rPr>
                        <a:t>174.5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2.0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1437754042"/>
                  </a:ext>
                </a:extLst>
              </a:tr>
              <a:tr h="190500">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Antibacterials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Arial" panose="020B0604020202020204" pitchFamily="34" charset="0"/>
                        </a:rPr>
                        <a:t>154.0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3571390781"/>
                  </a:ext>
                </a:extLst>
              </a:tr>
              <a:tr h="190500">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Vasodilating agents (respiratory tract)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Arial" panose="020B0604020202020204" pitchFamily="34" charset="0"/>
                        </a:rPr>
                        <a:t>150.9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555603775"/>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Central nervous system agents, miscellaneous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Arial" panose="020B0604020202020204" pitchFamily="34" charset="0"/>
                        </a:rPr>
                        <a:t>148.4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1573690865"/>
                  </a:ext>
                </a:extLst>
              </a:tr>
            </a:tbl>
          </a:graphicData>
        </a:graphic>
      </p:graphicFrame>
      <p:sp>
        <p:nvSpPr>
          <p:cNvPr id="7" name="Rectangle 6"/>
          <p:cNvSpPr/>
          <p:nvPr/>
        </p:nvSpPr>
        <p:spPr>
          <a:xfrm>
            <a:off x="3701407" y="1213695"/>
            <a:ext cx="1741181" cy="307777"/>
          </a:xfrm>
          <a:prstGeom prst="rect">
            <a:avLst/>
          </a:prstGeom>
        </p:spPr>
        <p:txBody>
          <a:bodyPr wrap="none">
            <a:spAutoFit/>
          </a:bodyPr>
          <a:lstStyle/>
          <a:p>
            <a:pPr marL="342900" marR="0" lvl="0" indent="-342900" algn="ctr" fontAlgn="base">
              <a:spcBef>
                <a:spcPts val="600"/>
              </a:spcBef>
              <a:spcAft>
                <a:spcPts val="1200"/>
              </a:spcAft>
              <a:buFont typeface="+mj-lt"/>
              <a:buAutoNum type="alphaLcParenBoth"/>
            </a:pPr>
            <a:r>
              <a:rPr lang="en-US" sz="1400" b="1" kern="0" dirty="0">
                <a:latin typeface="Calibri" panose="020F0502020204030204" pitchFamily="34" charset="0"/>
                <a:ea typeface="Times New Roman" panose="02020603050405020304" pitchFamily="18" charset="0"/>
                <a:cs typeface="Segoe UI" panose="020B0502040204020203" pitchFamily="34" charset="0"/>
              </a:rPr>
              <a:t>Medicare Part D</a:t>
            </a:r>
          </a:p>
        </p:txBody>
      </p:sp>
      <p:sp>
        <p:nvSpPr>
          <p:cNvPr id="8" name="Rectangle 7"/>
          <p:cNvSpPr/>
          <p:nvPr/>
        </p:nvSpPr>
        <p:spPr>
          <a:xfrm>
            <a:off x="609599" y="5697198"/>
            <a:ext cx="7924800" cy="600164"/>
          </a:xfrm>
          <a:prstGeom prst="rect">
            <a:avLst/>
          </a:prstGeom>
        </p:spPr>
        <p:txBody>
          <a:bodyPr wrap="square">
            <a:spAutoFit/>
          </a:bodyPr>
          <a:lstStyle/>
          <a:p>
            <a:pPr>
              <a:spcBef>
                <a:spcPts val="600"/>
              </a:spcBef>
            </a:pPr>
            <a:r>
              <a:rPr lang="en-US" sz="1100" i="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Data source: Medicare Part D claims and </a:t>
            </a:r>
            <a:r>
              <a:rPr lang="en-US" sz="1100" i="1"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Optum</a:t>
            </a:r>
            <a:r>
              <a:rPr lang="en-US" sz="1100" i="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r>
              <a:rPr lang="en-US" sz="1100" i="1"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Clinformatics</a:t>
            </a:r>
            <a:r>
              <a:rPr lang="en-US" sz="1100" i="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claims. CKD patients with Medicare Part D stand-alone prescription drug plans in the Medicare 5% sample. Medicare Part D spending represents the sum of the Medicare covered amount and the Low- income Subsidy amount. Diabetic Consumables refers blood glucose test strips, blood glucose meters/sensors, lancets, needles, pen needles etc.</a:t>
            </a:r>
            <a:endParaRPr lang="en-US" sz="1100" i="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52294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3F227FC0-035E-484D-AA62-D30602925625}" type="slidenum">
              <a:rPr lang="en-US" smtClean="0"/>
              <a:pPr/>
              <a:t>17</a:t>
            </a:fld>
            <a:endParaRPr lang="en-US" dirty="0"/>
          </a:p>
        </p:txBody>
      </p:sp>
      <p:sp>
        <p:nvSpPr>
          <p:cNvPr id="3" name="Title 2"/>
          <p:cNvSpPr>
            <a:spLocks noGrp="1"/>
          </p:cNvSpPr>
          <p:nvPr>
            <p:ph type="title"/>
          </p:nvPr>
        </p:nvSpPr>
        <p:spPr>
          <a:xfrm>
            <a:off x="3941" y="120815"/>
            <a:ext cx="9144000" cy="1143000"/>
          </a:xfrm>
        </p:spPr>
        <p:txBody>
          <a:bodyPr/>
          <a:lstStyle/>
          <a:p>
            <a:pPr marL="0" marR="0">
              <a:spcBef>
                <a:spcPts val="1800"/>
              </a:spcBef>
              <a:spcAft>
                <a:spcPts val="1200"/>
              </a:spcAft>
            </a:pPr>
            <a:r>
              <a:rPr lang="en-US" sz="2200" b="1" spc="30" dirty="0">
                <a:latin typeface="Calibri" panose="020F0502020204030204" pitchFamily="34" charset="0"/>
                <a:ea typeface="Times New Roman" panose="02020603050405020304" pitchFamily="18" charset="0"/>
                <a:cs typeface="Times New Roman" panose="02020603050405020304" pitchFamily="18" charset="0"/>
              </a:rPr>
              <a:t>vol 1 Table 7.7 Top 15 drug classes received by different CKD cohorts (Medicare Part D/ Medicare Advantage programs/managed care health plans), by spending, </a:t>
            </a:r>
            <a:r>
              <a:rPr lang="en-US" sz="2200" b="1" spc="30" dirty="0" smtClean="0">
                <a:latin typeface="Calibri" panose="020F0502020204030204" pitchFamily="34" charset="0"/>
                <a:ea typeface="Times New Roman" panose="02020603050405020304" pitchFamily="18" charset="0"/>
                <a:cs typeface="Times New Roman" panose="02020603050405020304" pitchFamily="18" charset="0"/>
              </a:rPr>
              <a:t>2015</a:t>
            </a:r>
            <a:endParaRPr lang="en-US" sz="2200" dirty="0"/>
          </a:p>
        </p:txBody>
      </p:sp>
      <p:sp>
        <p:nvSpPr>
          <p:cNvPr id="6" name="Rectangle 5"/>
          <p:cNvSpPr/>
          <p:nvPr/>
        </p:nvSpPr>
        <p:spPr>
          <a:xfrm>
            <a:off x="3582786" y="1279039"/>
            <a:ext cx="1978427" cy="307777"/>
          </a:xfrm>
          <a:prstGeom prst="rect">
            <a:avLst/>
          </a:prstGeom>
        </p:spPr>
        <p:txBody>
          <a:bodyPr wrap="none">
            <a:spAutoFit/>
          </a:bodyPr>
          <a:lstStyle/>
          <a:p>
            <a:pPr marR="0" lvl="0" algn="ctr" fontAlgn="base">
              <a:spcBef>
                <a:spcPts val="600"/>
              </a:spcBef>
              <a:spcAft>
                <a:spcPts val="1200"/>
              </a:spcAft>
            </a:pPr>
            <a:r>
              <a:rPr lang="en-US" sz="1400" b="1" kern="0" dirty="0" smtClean="0">
                <a:latin typeface="Calibri" panose="020F0502020204030204" pitchFamily="34" charset="0"/>
                <a:ea typeface="Times New Roman" panose="02020603050405020304" pitchFamily="18" charset="0"/>
                <a:cs typeface="Segoe UI" panose="020B0502040204020203" pitchFamily="34" charset="0"/>
              </a:rPr>
              <a:t>(b) Medicare Advantage</a:t>
            </a:r>
            <a:endParaRPr lang="en-US" sz="1400" b="1" u="none" strike="noStrike" kern="0" spc="0" dirty="0">
              <a:effectLst/>
              <a:latin typeface="Calibri" panose="020F0502020204030204" pitchFamily="34" charset="0"/>
              <a:ea typeface="Times New Roman" panose="02020603050405020304" pitchFamily="18" charset="0"/>
              <a:cs typeface="Segoe UI" panose="020B0502040204020203" pitchFamily="34" charset="0"/>
            </a:endParaRPr>
          </a:p>
        </p:txBody>
      </p:sp>
      <p:sp>
        <p:nvSpPr>
          <p:cNvPr id="7" name="Rectangle 6"/>
          <p:cNvSpPr/>
          <p:nvPr/>
        </p:nvSpPr>
        <p:spPr>
          <a:xfrm>
            <a:off x="190500" y="5716247"/>
            <a:ext cx="8608629" cy="600164"/>
          </a:xfrm>
          <a:prstGeom prst="rect">
            <a:avLst/>
          </a:prstGeom>
        </p:spPr>
        <p:txBody>
          <a:bodyPr wrap="square">
            <a:spAutoFit/>
          </a:bodyPr>
          <a:lstStyle/>
          <a:p>
            <a:pPr>
              <a:spcBef>
                <a:spcPts val="600"/>
              </a:spcBef>
            </a:pPr>
            <a:r>
              <a:rPr lang="en-US" sz="1100" i="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Data source: Medicare Part D claims and Optum Clinformatics™ claims. CKD patients with Medicare Part D stand-alone prescription drug plans in the Medicare 5% sample. Medicare Part D spending represents the sum of the Medicare covered amount and the Low- income Subsidy amount. Diabetic Consumables refers blood glucose test strips, blood glucose meters/sensors, lancets, needles, pen needles etc.</a:t>
            </a:r>
            <a:endParaRPr lang="en-US" sz="11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863899767"/>
              </p:ext>
            </p:extLst>
          </p:nvPr>
        </p:nvGraphicFramePr>
        <p:xfrm>
          <a:off x="1562100" y="1520830"/>
          <a:ext cx="6242050" cy="4098297"/>
        </p:xfrm>
        <a:graphic>
          <a:graphicData uri="http://schemas.openxmlformats.org/drawingml/2006/table">
            <a:tbl>
              <a:tblPr firstRow="1" firstCol="1" bandRow="1"/>
              <a:tblGrid>
                <a:gridCol w="722630">
                  <a:extLst>
                    <a:ext uri="{9D8B030D-6E8A-4147-A177-3AD203B41FA5}">
                      <a16:colId xmlns:a16="http://schemas.microsoft.com/office/drawing/2014/main" val="1489783804"/>
                    </a:ext>
                  </a:extLst>
                </a:gridCol>
                <a:gridCol w="2706370">
                  <a:extLst>
                    <a:ext uri="{9D8B030D-6E8A-4147-A177-3AD203B41FA5}">
                      <a16:colId xmlns:a16="http://schemas.microsoft.com/office/drawing/2014/main" val="950868865"/>
                    </a:ext>
                  </a:extLst>
                </a:gridCol>
                <a:gridCol w="1497330">
                  <a:extLst>
                    <a:ext uri="{9D8B030D-6E8A-4147-A177-3AD203B41FA5}">
                      <a16:colId xmlns:a16="http://schemas.microsoft.com/office/drawing/2014/main" val="735163028"/>
                    </a:ext>
                  </a:extLst>
                </a:gridCol>
                <a:gridCol w="1315720">
                  <a:extLst>
                    <a:ext uri="{9D8B030D-6E8A-4147-A177-3AD203B41FA5}">
                      <a16:colId xmlns:a16="http://schemas.microsoft.com/office/drawing/2014/main" val="3593459179"/>
                    </a:ext>
                  </a:extLst>
                </a:gridCol>
              </a:tblGrid>
              <a:tr h="200025">
                <a:tc>
                  <a:txBody>
                    <a:bodyPr/>
                    <a:lstStyle/>
                    <a:p>
                      <a:pPr marL="0" marR="0" algn="ctr">
                        <a:lnSpc>
                          <a:spcPct val="115000"/>
                        </a:lnSpc>
                        <a:spcBef>
                          <a:spcPts val="0"/>
                        </a:spcBef>
                        <a:spcAft>
                          <a:spcPts val="0"/>
                        </a:spcAft>
                      </a:pPr>
                      <a:r>
                        <a:rPr lang="en-US" sz="14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Rank</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Drug class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Spending</a:t>
                      </a:r>
                      <a:b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b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in millions)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Percent of total</a:t>
                      </a:r>
                      <a:b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b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spending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9742608"/>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Antidiabetic agents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109.2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17.7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559002339"/>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Antineoplastic agents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63.3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10.3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1151527743"/>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Lipid-lowering agents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46.7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7.6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3903116737"/>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Antivirals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32.9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5.3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3916807270"/>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Diabetes consumables*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30.1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4.9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2742574073"/>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Psychotherapeutic agents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23.8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3079732773"/>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Antithrombotic agents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23.0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3214109134"/>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Analgesics and antipyretics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18.8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381220049"/>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Anti-inflammatory agents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18.7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683302276"/>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Renin-angiotensin-aldosterone system inhibitors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15.9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309843328"/>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Antiulcer agents and acid</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15.3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1046903859"/>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Anticonvulsants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14.8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2049472991"/>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Anticholinergic agents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11.9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2696977505"/>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Calcium-channel blocking agents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3422524583"/>
                  </a:ext>
                </a:extLst>
              </a:tr>
              <a:tr h="200025">
                <a:tc>
                  <a:txBody>
                    <a:bodyPr/>
                    <a:lstStyle/>
                    <a:p>
                      <a:pPr marL="0" marR="0" algn="ctr">
                        <a:lnSpc>
                          <a:spcPct val="115000"/>
                        </a:lnSpc>
                        <a:spcBef>
                          <a:spcPts val="0"/>
                        </a:spcBef>
                        <a:spcAft>
                          <a:spcPts val="0"/>
                        </a:spcAft>
                      </a:pPr>
                      <a:r>
                        <a:rPr lang="en-US" sz="14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β-adrenergic blocking agents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9.4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06636677"/>
                  </a:ext>
                </a:extLst>
              </a:tr>
            </a:tbl>
          </a:graphicData>
        </a:graphic>
      </p:graphicFrame>
    </p:spTree>
    <p:extLst>
      <p:ext uri="{BB962C8B-B14F-4D97-AF65-F5344CB8AC3E}">
        <p14:creationId xmlns:p14="http://schemas.microsoft.com/office/powerpoint/2010/main" val="5835845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3F227FC0-035E-484D-AA62-D30602925625}" type="slidenum">
              <a:rPr lang="en-US" smtClean="0"/>
              <a:pPr/>
              <a:t>18</a:t>
            </a:fld>
            <a:endParaRPr lang="en-US" dirty="0"/>
          </a:p>
        </p:txBody>
      </p:sp>
      <p:sp>
        <p:nvSpPr>
          <p:cNvPr id="3" name="Title 2"/>
          <p:cNvSpPr>
            <a:spLocks noGrp="1"/>
          </p:cNvSpPr>
          <p:nvPr>
            <p:ph type="title"/>
          </p:nvPr>
        </p:nvSpPr>
        <p:spPr>
          <a:xfrm>
            <a:off x="211520" y="106612"/>
            <a:ext cx="8720959" cy="1143000"/>
          </a:xfrm>
        </p:spPr>
        <p:txBody>
          <a:bodyPr/>
          <a:lstStyle/>
          <a:p>
            <a:pPr marL="0" marR="0">
              <a:spcBef>
                <a:spcPts val="1800"/>
              </a:spcBef>
              <a:spcAft>
                <a:spcPts val="1200"/>
              </a:spcAft>
            </a:pPr>
            <a:r>
              <a:rPr lang="en-US" sz="2200" b="1" spc="30" dirty="0">
                <a:latin typeface="Calibri" panose="020F0502020204030204" pitchFamily="34" charset="0"/>
                <a:ea typeface="Times New Roman" panose="02020603050405020304" pitchFamily="18" charset="0"/>
                <a:cs typeface="Times New Roman" panose="02020603050405020304" pitchFamily="18" charset="0"/>
              </a:rPr>
              <a:t>vol 1 Table 7.7 Top 15 drug classes received by different CKD cohorts (Medicare Part D/ Medicare Advantage programs/managed care health plans), by spending, </a:t>
            </a:r>
            <a:r>
              <a:rPr lang="en-US" sz="2200" b="1" spc="30" dirty="0" smtClean="0">
                <a:latin typeface="Calibri" panose="020F0502020204030204" pitchFamily="34" charset="0"/>
                <a:ea typeface="Times New Roman" panose="02020603050405020304" pitchFamily="18" charset="0"/>
                <a:cs typeface="Times New Roman" panose="02020603050405020304" pitchFamily="18" charset="0"/>
              </a:rPr>
              <a:t>2015</a:t>
            </a:r>
            <a:endParaRPr lang="en-US" sz="2200" dirty="0"/>
          </a:p>
        </p:txBody>
      </p:sp>
      <p:sp>
        <p:nvSpPr>
          <p:cNvPr id="6" name="Rectangle 5"/>
          <p:cNvSpPr/>
          <p:nvPr/>
        </p:nvSpPr>
        <p:spPr>
          <a:xfrm>
            <a:off x="3827244" y="1204929"/>
            <a:ext cx="1489511" cy="307777"/>
          </a:xfrm>
          <a:prstGeom prst="rect">
            <a:avLst/>
          </a:prstGeom>
        </p:spPr>
        <p:txBody>
          <a:bodyPr wrap="none">
            <a:spAutoFit/>
          </a:bodyPr>
          <a:lstStyle/>
          <a:p>
            <a:pPr marR="0" lvl="0" algn="ctr" fontAlgn="base">
              <a:spcBef>
                <a:spcPts val="600"/>
              </a:spcBef>
              <a:spcAft>
                <a:spcPts val="1200"/>
              </a:spcAft>
            </a:pPr>
            <a:r>
              <a:rPr lang="en-US" sz="1400" b="1" kern="0" dirty="0" smtClean="0">
                <a:latin typeface="Calibri" panose="020F0502020204030204" pitchFamily="34" charset="0"/>
                <a:ea typeface="Times New Roman" panose="02020603050405020304" pitchFamily="18" charset="0"/>
                <a:cs typeface="Segoe UI" panose="020B0502040204020203" pitchFamily="34" charset="0"/>
              </a:rPr>
              <a:t>(c) Managed Care</a:t>
            </a:r>
            <a:endParaRPr lang="en-US" sz="1400" b="1" u="none" strike="noStrike" kern="0" spc="0" dirty="0">
              <a:effectLst/>
              <a:latin typeface="Calibri" panose="020F0502020204030204" pitchFamily="34" charset="0"/>
              <a:ea typeface="Times New Roman" panose="02020603050405020304" pitchFamily="18" charset="0"/>
              <a:cs typeface="Segoe UI" panose="020B0502040204020203" pitchFamily="34" charset="0"/>
            </a:endParaRPr>
          </a:p>
        </p:txBody>
      </p:sp>
      <p:sp>
        <p:nvSpPr>
          <p:cNvPr id="7" name="Rectangle 6"/>
          <p:cNvSpPr/>
          <p:nvPr/>
        </p:nvSpPr>
        <p:spPr>
          <a:xfrm>
            <a:off x="534385" y="5648658"/>
            <a:ext cx="8075229" cy="600164"/>
          </a:xfrm>
          <a:prstGeom prst="rect">
            <a:avLst/>
          </a:prstGeom>
        </p:spPr>
        <p:txBody>
          <a:bodyPr wrap="square">
            <a:spAutoFit/>
          </a:bodyPr>
          <a:lstStyle/>
          <a:p>
            <a:pPr>
              <a:spcBef>
                <a:spcPts val="600"/>
              </a:spcBef>
            </a:pPr>
            <a:r>
              <a:rPr lang="en-US" sz="1100" i="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Data source: Medicare Part D claims and Optum Clinformatics™ claims. CKD patients with Medicare Part D stand-alone prescription drug plans in the Medicare 5% sample. Medicare Part D spending represents the sum of the Medicare covered amount and the Low- income Subsidy amount. Diabetic Consumables refers blood glucose test strips, blood glucose meters/sensors, lancets, needles, pen needles etc.</a:t>
            </a:r>
            <a:endParaRPr lang="en-US" sz="11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929036494"/>
              </p:ext>
            </p:extLst>
          </p:nvPr>
        </p:nvGraphicFramePr>
        <p:xfrm>
          <a:off x="1450974" y="1512706"/>
          <a:ext cx="6242050" cy="4135952"/>
        </p:xfrm>
        <a:graphic>
          <a:graphicData uri="http://schemas.openxmlformats.org/drawingml/2006/table">
            <a:tbl>
              <a:tblPr firstRow="1" firstCol="1" bandRow="1"/>
              <a:tblGrid>
                <a:gridCol w="722630">
                  <a:extLst>
                    <a:ext uri="{9D8B030D-6E8A-4147-A177-3AD203B41FA5}">
                      <a16:colId xmlns:a16="http://schemas.microsoft.com/office/drawing/2014/main" val="286461801"/>
                    </a:ext>
                  </a:extLst>
                </a:gridCol>
                <a:gridCol w="2706370">
                  <a:extLst>
                    <a:ext uri="{9D8B030D-6E8A-4147-A177-3AD203B41FA5}">
                      <a16:colId xmlns:a16="http://schemas.microsoft.com/office/drawing/2014/main" val="1731562937"/>
                    </a:ext>
                  </a:extLst>
                </a:gridCol>
                <a:gridCol w="1497330">
                  <a:extLst>
                    <a:ext uri="{9D8B030D-6E8A-4147-A177-3AD203B41FA5}">
                      <a16:colId xmlns:a16="http://schemas.microsoft.com/office/drawing/2014/main" val="3242580222"/>
                    </a:ext>
                  </a:extLst>
                </a:gridCol>
                <a:gridCol w="1315720">
                  <a:extLst>
                    <a:ext uri="{9D8B030D-6E8A-4147-A177-3AD203B41FA5}">
                      <a16:colId xmlns:a16="http://schemas.microsoft.com/office/drawing/2014/main" val="2920141988"/>
                    </a:ext>
                  </a:extLst>
                </a:gridCol>
              </a:tblGrid>
              <a:tr h="200025">
                <a:tc>
                  <a:txBody>
                    <a:bodyPr/>
                    <a:lstStyle/>
                    <a:p>
                      <a:pPr marL="0" marR="0" algn="ctr">
                        <a:lnSpc>
                          <a:spcPct val="115000"/>
                        </a:lnSpc>
                        <a:spcBef>
                          <a:spcPts val="0"/>
                        </a:spcBef>
                        <a:spcAft>
                          <a:spcPts val="0"/>
                        </a:spcAft>
                      </a:pPr>
                      <a:r>
                        <a:rPr lang="en-US" sz="14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Rank</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Drug class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Spending</a:t>
                      </a:r>
                      <a:b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b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in millions)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Percent of total</a:t>
                      </a:r>
                      <a:b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b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spending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4406878"/>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Antidiabetic agents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49.1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21.9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090655371"/>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Antineoplastic agents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32.5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14.5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2173548598"/>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Antivirals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18.4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8.2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1384584359"/>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Lipid-lowering agents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13.4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6.0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680177517"/>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Disease-modifying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antirheumatic</a:t>
                      </a:r>
                      <a:r>
                        <a:rPr lang="en-US" sz="1100" dirty="0">
                          <a:effectLst/>
                          <a:latin typeface="Calibri" panose="020F0502020204030204" pitchFamily="34" charset="0"/>
                          <a:ea typeface="Calibri" panose="020F0502020204030204" pitchFamily="34" charset="0"/>
                          <a:cs typeface="Times New Roman" panose="02020603050405020304" pitchFamily="18" charset="0"/>
                        </a:rPr>
                        <a:t> agents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8.7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528246480"/>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Analgesics and antipyretics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7.9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3241826591"/>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Antithrombotic agents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6.8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1248762685"/>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Psychotherapeutic agents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6.5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2068289190"/>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Diabetic consumables*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6.2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807608170"/>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Renin-angiotensin-aldosterone system inhibitors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4.3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2856326790"/>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Anti-inflammatory agents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3.7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993500217"/>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Anticonvulsants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3.6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2781455347"/>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Antibacterials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2501686081"/>
                  </a:ext>
                </a:extLst>
              </a:tr>
              <a:tr h="20002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Immunosuppressive agents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1219130055"/>
                  </a:ext>
                </a:extLst>
              </a:tr>
              <a:tr h="268605">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Immunomodulatory agents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8202728"/>
                  </a:ext>
                </a:extLst>
              </a:tr>
            </a:tbl>
          </a:graphicData>
        </a:graphic>
      </p:graphicFrame>
    </p:spTree>
    <p:extLst>
      <p:ext uri="{BB962C8B-B14F-4D97-AF65-F5344CB8AC3E}">
        <p14:creationId xmlns:p14="http://schemas.microsoft.com/office/powerpoint/2010/main" val="33611365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3F227FC0-035E-484D-AA62-D30602925625}" type="slidenum">
              <a:rPr lang="en-US" smtClean="0"/>
              <a:pPr/>
              <a:t>19</a:t>
            </a:fld>
            <a:endParaRPr lang="en-US" dirty="0"/>
          </a:p>
        </p:txBody>
      </p:sp>
      <p:sp>
        <p:nvSpPr>
          <p:cNvPr id="3" name="Title 2"/>
          <p:cNvSpPr>
            <a:spLocks noGrp="1"/>
          </p:cNvSpPr>
          <p:nvPr>
            <p:ph type="title"/>
          </p:nvPr>
        </p:nvSpPr>
        <p:spPr>
          <a:xfrm>
            <a:off x="0" y="228600"/>
            <a:ext cx="9144000" cy="830262"/>
          </a:xfrm>
        </p:spPr>
        <p:txBody>
          <a:bodyPr/>
          <a:lstStyle/>
          <a:p>
            <a:pPr marL="0" marR="0">
              <a:spcBef>
                <a:spcPts val="1200"/>
              </a:spcBef>
              <a:spcAft>
                <a:spcPts val="0"/>
              </a:spcAft>
            </a:pPr>
            <a:r>
              <a:rPr lang="en-US" sz="2400" b="1" spc="30" dirty="0">
                <a:latin typeface="Calibri" panose="020F0502020204030204" pitchFamily="34" charset="0"/>
                <a:ea typeface="Times New Roman" panose="02020603050405020304" pitchFamily="18" charset="0"/>
                <a:cs typeface="Times New Roman" panose="02020603050405020304" pitchFamily="18" charset="0"/>
              </a:rPr>
              <a:t>vol 1 Figure 7.6 Estimated utilization rate of prescription NSAIDs</a:t>
            </a:r>
            <a:r>
              <a:rPr lang="en-US" sz="2400" b="1" spc="30" dirty="0" smtClean="0">
                <a:latin typeface="Calibri" panose="020F0502020204030204" pitchFamily="34" charset="0"/>
                <a:ea typeface="Times New Roman" panose="02020603050405020304" pitchFamily="18" charset="0"/>
                <a:cs typeface="Times New Roman" panose="02020603050405020304" pitchFamily="18" charset="0"/>
              </a:rPr>
              <a:t>,</a:t>
            </a:r>
            <a:br>
              <a:rPr lang="en-US" sz="2400" b="1" spc="30" dirty="0" smtClean="0">
                <a:latin typeface="Calibri" panose="020F0502020204030204" pitchFamily="34" charset="0"/>
                <a:ea typeface="Times New Roman" panose="02020603050405020304" pitchFamily="18" charset="0"/>
                <a:cs typeface="Times New Roman" panose="02020603050405020304" pitchFamily="18" charset="0"/>
              </a:rPr>
            </a:br>
            <a:r>
              <a:rPr lang="en-US" sz="2400" b="1" spc="30" dirty="0" smtClean="0">
                <a:latin typeface="Calibri" panose="020F0502020204030204" pitchFamily="34" charset="0"/>
                <a:ea typeface="Times New Roman" panose="02020603050405020304" pitchFamily="18" charset="0"/>
                <a:cs typeface="Times New Roman" panose="02020603050405020304" pitchFamily="18" charset="0"/>
              </a:rPr>
              <a:t> </a:t>
            </a:r>
            <a:r>
              <a:rPr lang="en-US" sz="2400" b="1" spc="30" dirty="0">
                <a:latin typeface="Calibri" panose="020F0502020204030204" pitchFamily="34" charset="0"/>
                <a:ea typeface="Times New Roman" panose="02020603050405020304" pitchFamily="18" charset="0"/>
                <a:cs typeface="Times New Roman" panose="02020603050405020304" pitchFamily="18" charset="0"/>
              </a:rPr>
              <a:t>by state, Medicare CKD Patients, 2015</a:t>
            </a:r>
            <a:br>
              <a:rPr lang="en-US" sz="2400" b="1" spc="30" dirty="0">
                <a:latin typeface="Calibri" panose="020F0502020204030204" pitchFamily="34" charset="0"/>
                <a:ea typeface="Times New Roman" panose="02020603050405020304" pitchFamily="18" charset="0"/>
                <a:cs typeface="Times New Roman" panose="02020603050405020304" pitchFamily="18" charset="0"/>
              </a:rPr>
            </a:br>
            <a:endParaRPr lang="en-US" sz="2400" dirty="0"/>
          </a:p>
        </p:txBody>
      </p:sp>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93311" y="1524000"/>
            <a:ext cx="8157379" cy="3671324"/>
          </a:xfrm>
        </p:spPr>
      </p:pic>
      <p:sp>
        <p:nvSpPr>
          <p:cNvPr id="6" name="Rectangle 5"/>
          <p:cNvSpPr/>
          <p:nvPr/>
        </p:nvSpPr>
        <p:spPr>
          <a:xfrm>
            <a:off x="0" y="5649952"/>
            <a:ext cx="9144000" cy="461665"/>
          </a:xfrm>
          <a:prstGeom prst="rect">
            <a:avLst/>
          </a:prstGeom>
        </p:spPr>
        <p:txBody>
          <a:bodyPr wrap="square">
            <a:spAutoFit/>
          </a:bodyPr>
          <a:lstStyle/>
          <a:p>
            <a:pPr>
              <a:spcBef>
                <a:spcPts val="1200"/>
              </a:spcBef>
              <a:tabLst>
                <a:tab pos="5943600" algn="l"/>
              </a:tabLst>
            </a:pPr>
            <a:r>
              <a:rPr lang="en-US" sz="1200" i="1" dirty="0">
                <a:latin typeface="Calibri" panose="020F0502020204030204" pitchFamily="34" charset="0"/>
                <a:ea typeface="Times New Roman" panose="02020603050405020304" pitchFamily="18" charset="0"/>
                <a:cs typeface="Times New Roman" panose="02020603050405020304" pitchFamily="18" charset="0"/>
              </a:rPr>
              <a:t>Data source: Medicare Part D claims. CKD patients with Medicare Part D stand-alone prescription drug plans in the Medicare 5% sample. Abbreviations: NSAIDs, nonsteroidal anti-inflammatory agents. NSAID filled under Medicare Part D represent a fraction of actual NSAID use. </a:t>
            </a:r>
            <a:endParaRPr lang="en-US" sz="1200" i="1"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6785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3F227FC0-035E-484D-AA62-D30602925625}" type="slidenum">
              <a:rPr lang="en-US" smtClean="0"/>
              <a:pPr/>
              <a:t>2</a:t>
            </a:fld>
            <a:endParaRPr lang="en-US" dirty="0"/>
          </a:p>
        </p:txBody>
      </p:sp>
      <p:sp>
        <p:nvSpPr>
          <p:cNvPr id="13" name="Title 12"/>
          <p:cNvSpPr>
            <a:spLocks noGrp="1"/>
          </p:cNvSpPr>
          <p:nvPr>
            <p:ph type="title"/>
          </p:nvPr>
        </p:nvSpPr>
        <p:spPr>
          <a:xfrm>
            <a:off x="0" y="190500"/>
            <a:ext cx="9144000" cy="1143000"/>
          </a:xfrm>
        </p:spPr>
        <p:txBody>
          <a:bodyPr/>
          <a:lstStyle/>
          <a:p>
            <a:pPr marL="0" marR="0">
              <a:spcBef>
                <a:spcPts val="1800"/>
              </a:spcBef>
              <a:spcAft>
                <a:spcPts val="1200"/>
              </a:spcAft>
            </a:pPr>
            <a:r>
              <a:rPr lang="en-US" sz="2400" b="1" spc="30" dirty="0">
                <a:latin typeface="Calibri" panose="020F0502020204030204" pitchFamily="34" charset="0"/>
                <a:ea typeface="Times New Roman" panose="02020603050405020304" pitchFamily="18" charset="0"/>
                <a:cs typeface="Times New Roman" panose="02020603050405020304" pitchFamily="18" charset="0"/>
              </a:rPr>
              <a:t>vol 1 Figure 7.1 Sources of prescription drug coverage in Medicare enrollees, by population, 201</a:t>
            </a:r>
            <a:r>
              <a:rPr lang="en-US" sz="2400" b="1" spc="30" dirty="0">
                <a:latin typeface="Calibri" panose="020F0502020204030204" pitchFamily="34" charset="0"/>
                <a:ea typeface="SimSun" panose="02010600030101010101" pitchFamily="2" charset="-122"/>
                <a:cs typeface="Times New Roman" panose="02020603050405020304" pitchFamily="18" charset="0"/>
              </a:rPr>
              <a:t>5</a:t>
            </a:r>
            <a:r>
              <a:rPr lang="en-US" sz="2400" b="1" spc="30" dirty="0">
                <a:latin typeface="Calibri" panose="020F0502020204030204" pitchFamily="34" charset="0"/>
                <a:ea typeface="Times New Roman" panose="02020603050405020304" pitchFamily="18" charset="0"/>
                <a:cs typeface="Times New Roman" panose="02020603050405020304" pitchFamily="18" charset="0"/>
              </a:rPr>
              <a:t/>
            </a:r>
            <a:br>
              <a:rPr lang="en-US" sz="2400" b="1" spc="30" dirty="0">
                <a:latin typeface="Calibri" panose="020F0502020204030204" pitchFamily="34" charset="0"/>
                <a:ea typeface="Times New Roman" panose="02020603050405020304" pitchFamily="18" charset="0"/>
                <a:cs typeface="Times New Roman" panose="02020603050405020304" pitchFamily="18" charset="0"/>
              </a:rPr>
            </a:br>
            <a:endParaRPr lang="en-US" sz="2400" dirty="0"/>
          </a:p>
        </p:txBody>
      </p:sp>
      <p:pic>
        <p:nvPicPr>
          <p:cNvPr id="3" name="Content Placeholder 2"/>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51477" y="1464499"/>
            <a:ext cx="7641047" cy="3778613"/>
          </a:xfrm>
        </p:spPr>
      </p:pic>
      <p:sp>
        <p:nvSpPr>
          <p:cNvPr id="4" name="Rectangle 3"/>
          <p:cNvSpPr/>
          <p:nvPr/>
        </p:nvSpPr>
        <p:spPr>
          <a:xfrm>
            <a:off x="571500" y="5638853"/>
            <a:ext cx="8001000" cy="461665"/>
          </a:xfrm>
          <a:prstGeom prst="rect">
            <a:avLst/>
          </a:prstGeom>
        </p:spPr>
        <p:txBody>
          <a:bodyPr wrap="square">
            <a:spAutoFit/>
          </a:bodyPr>
          <a:lstStyle/>
          <a:p>
            <a:pPr>
              <a:tabLst>
                <a:tab pos="5943600" algn="l"/>
              </a:tabLst>
            </a:pPr>
            <a:r>
              <a:rPr lang="en-US" sz="1200" i="1" dirty="0">
                <a:latin typeface="Calibri" panose="020F0502020204030204" pitchFamily="34" charset="0"/>
                <a:ea typeface="Times New Roman" panose="02020603050405020304" pitchFamily="18" charset="0"/>
                <a:cs typeface="Times New Roman" panose="02020603050405020304" pitchFamily="18" charset="0"/>
              </a:rPr>
              <a:t>Data source: Medicare 5% sample. Point prevalent Medicare enrollees alive on January 1, 2015. Abbreviations: CKD, chronic kidney disease; LIS, Medicare Low-income Subsidy; Part D, Medicare prescription drug coverage benefit.</a:t>
            </a:r>
            <a:endParaRPr lang="en-US" sz="1200" i="1"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14849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3F227FC0-035E-484D-AA62-D30602925625}" type="slidenum">
              <a:rPr lang="en-US" smtClean="0"/>
              <a:pPr/>
              <a:t>20</a:t>
            </a:fld>
            <a:endParaRPr lang="en-US" dirty="0"/>
          </a:p>
        </p:txBody>
      </p:sp>
      <p:sp>
        <p:nvSpPr>
          <p:cNvPr id="3" name="Title 2"/>
          <p:cNvSpPr>
            <a:spLocks noGrp="1"/>
          </p:cNvSpPr>
          <p:nvPr>
            <p:ph type="title"/>
          </p:nvPr>
        </p:nvSpPr>
        <p:spPr>
          <a:xfrm>
            <a:off x="0" y="235225"/>
            <a:ext cx="9144000" cy="792162"/>
          </a:xfrm>
        </p:spPr>
        <p:txBody>
          <a:bodyPr/>
          <a:lstStyle/>
          <a:p>
            <a:pPr marL="0" marR="0">
              <a:spcBef>
                <a:spcPts val="0"/>
              </a:spcBef>
              <a:spcAft>
                <a:spcPts val="1200"/>
              </a:spcAft>
            </a:pPr>
            <a:r>
              <a:rPr lang="en-US" sz="2400" b="1" spc="30" dirty="0">
                <a:latin typeface="Calibri" panose="020F0502020204030204" pitchFamily="34" charset="0"/>
                <a:ea typeface="Times New Roman" panose="02020603050405020304" pitchFamily="18" charset="0"/>
                <a:cs typeface="Times New Roman" panose="02020603050405020304" pitchFamily="18" charset="0"/>
              </a:rPr>
              <a:t>vol 1 Figure 7.7 Estimated utilization rate of </a:t>
            </a:r>
            <a:r>
              <a:rPr lang="en-US" sz="2400" b="1" spc="30" dirty="0">
                <a:latin typeface="Calibri" panose="020F0502020204030204" pitchFamily="34" charset="0"/>
                <a:ea typeface="SimSun" panose="02010600030101010101" pitchFamily="2" charset="-122"/>
                <a:cs typeface="Times New Roman" panose="02020603050405020304" pitchFamily="18" charset="0"/>
              </a:rPr>
              <a:t>opioid analgesics,</a:t>
            </a:r>
            <a:r>
              <a:rPr lang="en-US" sz="2400" b="1" spc="30" dirty="0">
                <a:latin typeface="Calibri" panose="020F0502020204030204" pitchFamily="34" charset="0"/>
                <a:ea typeface="Times New Roman" panose="02020603050405020304" pitchFamily="18" charset="0"/>
                <a:cs typeface="Times New Roman" panose="02020603050405020304" pitchFamily="18" charset="0"/>
              </a:rPr>
              <a:t> </a:t>
            </a:r>
            <a:r>
              <a:rPr lang="en-US" sz="2400" b="1" spc="30" dirty="0" smtClean="0">
                <a:latin typeface="Calibri" panose="020F0502020204030204" pitchFamily="34" charset="0"/>
                <a:ea typeface="Times New Roman" panose="02020603050405020304" pitchFamily="18" charset="0"/>
                <a:cs typeface="Times New Roman" panose="02020603050405020304" pitchFamily="18" charset="0"/>
              </a:rPr>
              <a:t/>
            </a:r>
            <a:br>
              <a:rPr lang="en-US" sz="2400" b="1" spc="30" dirty="0" smtClean="0">
                <a:latin typeface="Calibri" panose="020F0502020204030204" pitchFamily="34" charset="0"/>
                <a:ea typeface="Times New Roman" panose="02020603050405020304" pitchFamily="18" charset="0"/>
                <a:cs typeface="Times New Roman" panose="02020603050405020304" pitchFamily="18" charset="0"/>
              </a:rPr>
            </a:br>
            <a:r>
              <a:rPr lang="en-US" sz="2400" b="1" spc="30" dirty="0" smtClean="0">
                <a:latin typeface="Calibri" panose="020F0502020204030204" pitchFamily="34" charset="0"/>
                <a:ea typeface="Times New Roman" panose="02020603050405020304" pitchFamily="18" charset="0"/>
                <a:cs typeface="Times New Roman" panose="02020603050405020304" pitchFamily="18" charset="0"/>
              </a:rPr>
              <a:t>by </a:t>
            </a:r>
            <a:r>
              <a:rPr lang="en-US" sz="2400" b="1" spc="30" dirty="0">
                <a:latin typeface="Calibri" panose="020F0502020204030204" pitchFamily="34" charset="0"/>
                <a:ea typeface="Times New Roman" panose="02020603050405020304" pitchFamily="18" charset="0"/>
                <a:cs typeface="Times New Roman" panose="02020603050405020304" pitchFamily="18" charset="0"/>
              </a:rPr>
              <a:t>state, Medicare CKD Patients, 2015</a:t>
            </a:r>
            <a:br>
              <a:rPr lang="en-US" sz="2400" b="1" spc="30" dirty="0">
                <a:latin typeface="Calibri" panose="020F0502020204030204" pitchFamily="34" charset="0"/>
                <a:ea typeface="Times New Roman" panose="02020603050405020304" pitchFamily="18" charset="0"/>
                <a:cs typeface="Times New Roman" panose="02020603050405020304" pitchFamily="18" charset="0"/>
              </a:rPr>
            </a:br>
            <a:endParaRPr lang="en-US" sz="2400" dirty="0"/>
          </a:p>
        </p:txBody>
      </p:sp>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93311" y="1784787"/>
            <a:ext cx="8157379" cy="3094641"/>
          </a:xfrm>
        </p:spPr>
      </p:pic>
      <p:sp>
        <p:nvSpPr>
          <p:cNvPr id="6" name="Rectangle 5"/>
          <p:cNvSpPr/>
          <p:nvPr/>
        </p:nvSpPr>
        <p:spPr>
          <a:xfrm>
            <a:off x="0" y="5562600"/>
            <a:ext cx="9144000" cy="276999"/>
          </a:xfrm>
          <a:prstGeom prst="rect">
            <a:avLst/>
          </a:prstGeom>
        </p:spPr>
        <p:txBody>
          <a:bodyPr wrap="square">
            <a:spAutoFit/>
          </a:bodyPr>
          <a:lstStyle/>
          <a:p>
            <a:pPr>
              <a:spcBef>
                <a:spcPts val="1200"/>
              </a:spcBef>
              <a:spcAft>
                <a:spcPts val="600"/>
              </a:spcAft>
              <a:tabLst>
                <a:tab pos="5943600" algn="l"/>
              </a:tabLst>
            </a:pPr>
            <a:r>
              <a:rPr lang="en-US" sz="1200" i="1" dirty="0">
                <a:latin typeface="Calibri" panose="020F0502020204030204" pitchFamily="34" charset="0"/>
                <a:ea typeface="Times New Roman" panose="02020603050405020304" pitchFamily="18" charset="0"/>
                <a:cs typeface="Times New Roman" panose="02020603050405020304" pitchFamily="18" charset="0"/>
              </a:rPr>
              <a:t>Data source: Medicare Part D claims. CKD patients with Medicare Part D stand-alone prescription drug plans in the Medicare 5% sample.</a:t>
            </a:r>
            <a:endParaRPr lang="en-US" sz="1200" i="1"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4224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3F227FC0-035E-484D-AA62-D30602925625}" type="slidenum">
              <a:rPr lang="en-US" smtClean="0"/>
              <a:pPr/>
              <a:t>3</a:t>
            </a:fld>
            <a:endParaRPr lang="en-US" dirty="0"/>
          </a:p>
        </p:txBody>
      </p:sp>
      <p:sp>
        <p:nvSpPr>
          <p:cNvPr id="3" name="Title 2"/>
          <p:cNvSpPr>
            <a:spLocks noGrp="1"/>
          </p:cNvSpPr>
          <p:nvPr>
            <p:ph type="title"/>
          </p:nvPr>
        </p:nvSpPr>
        <p:spPr>
          <a:xfrm>
            <a:off x="0" y="1130152"/>
            <a:ext cx="9144000" cy="449262"/>
          </a:xfrm>
        </p:spPr>
        <p:txBody>
          <a:bodyPr/>
          <a:lstStyle/>
          <a:p>
            <a:pPr marL="0" marR="0">
              <a:spcBef>
                <a:spcPts val="2400"/>
              </a:spcBef>
              <a:spcAft>
                <a:spcPts val="600"/>
              </a:spcAft>
            </a:pPr>
            <a:r>
              <a:rPr lang="en-US" sz="2400" b="1" dirty="0">
                <a:latin typeface="Calibri" panose="020F0502020204030204" pitchFamily="34" charset="0"/>
                <a:ea typeface="Times New Roman" panose="02020603050405020304" pitchFamily="18" charset="0"/>
                <a:cs typeface="Times New Roman" panose="02020603050405020304" pitchFamily="18" charset="0"/>
              </a:rPr>
              <a:t>vol 1 Table 7.1 General Medicare and CKD patients enrolled in Part D</a:t>
            </a:r>
            <a:br>
              <a:rPr lang="en-US" sz="2400" b="1" dirty="0">
                <a:latin typeface="Calibri" panose="020F0502020204030204" pitchFamily="34" charset="0"/>
                <a:ea typeface="Times New Roman" panose="02020603050405020304" pitchFamily="18" charset="0"/>
                <a:cs typeface="Times New Roman" panose="02020603050405020304" pitchFamily="18" charset="0"/>
              </a:rPr>
            </a:br>
            <a:endParaRPr lang="en-US" sz="24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226535113"/>
              </p:ext>
            </p:extLst>
          </p:nvPr>
        </p:nvGraphicFramePr>
        <p:xfrm>
          <a:off x="2241638" y="2019300"/>
          <a:ext cx="4660724" cy="1682496"/>
        </p:xfrm>
        <a:graphic>
          <a:graphicData uri="http://schemas.openxmlformats.org/drawingml/2006/table">
            <a:tbl>
              <a:tblPr firstRow="1" firstCol="1" bandRow="1"/>
              <a:tblGrid>
                <a:gridCol w="700052">
                  <a:extLst>
                    <a:ext uri="{9D8B030D-6E8A-4147-A177-3AD203B41FA5}">
                      <a16:colId xmlns:a16="http://schemas.microsoft.com/office/drawing/2014/main" val="134937432"/>
                    </a:ext>
                  </a:extLst>
                </a:gridCol>
                <a:gridCol w="2005648">
                  <a:extLst>
                    <a:ext uri="{9D8B030D-6E8A-4147-A177-3AD203B41FA5}">
                      <a16:colId xmlns:a16="http://schemas.microsoft.com/office/drawing/2014/main" val="2682856414"/>
                    </a:ext>
                  </a:extLst>
                </a:gridCol>
                <a:gridCol w="1955024">
                  <a:extLst>
                    <a:ext uri="{9D8B030D-6E8A-4147-A177-3AD203B41FA5}">
                      <a16:colId xmlns:a16="http://schemas.microsoft.com/office/drawing/2014/main" val="3635483807"/>
                    </a:ext>
                  </a:extLst>
                </a:gridCol>
              </a:tblGrid>
              <a:tr h="274320">
                <a:tc>
                  <a:txBody>
                    <a:bodyPr/>
                    <a:lstStyle/>
                    <a:p>
                      <a:pPr marL="0" marR="0">
                        <a:lnSpc>
                          <a:spcPct val="115000"/>
                        </a:lnSpc>
                        <a:spcBef>
                          <a:spcPts val="0"/>
                        </a:spcBef>
                        <a:spcAft>
                          <a:spcPts val="0"/>
                        </a:spcAft>
                      </a:pPr>
                      <a:r>
                        <a:rPr lang="en-US" sz="16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General Medicare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All CKD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9875212"/>
                  </a:ext>
                </a:extLst>
              </a:tr>
              <a:tr h="237490">
                <a:tc>
                  <a:txBody>
                    <a:bodyPr/>
                    <a:lstStyle/>
                    <a:p>
                      <a:pPr marL="0" marR="0">
                        <a:lnSpc>
                          <a:spcPct val="115000"/>
                        </a:lnSpc>
                        <a:spcBef>
                          <a:spcPts val="0"/>
                        </a:spcBef>
                        <a:spcAft>
                          <a:spcPts val="0"/>
                        </a:spcAft>
                      </a:pPr>
                      <a:r>
                        <a:rPr lang="en-US"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2011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55.7</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59.3</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401883958"/>
                  </a:ext>
                </a:extLst>
              </a:tr>
              <a:tr h="237490">
                <a:tc>
                  <a:txBody>
                    <a:bodyPr/>
                    <a:lstStyle/>
                    <a:p>
                      <a:pPr marL="0" marR="0">
                        <a:lnSpc>
                          <a:spcPct val="115000"/>
                        </a:lnSpc>
                        <a:spcBef>
                          <a:spcPts val="0"/>
                        </a:spcBef>
                        <a:spcAft>
                          <a:spcPts val="0"/>
                        </a:spcAft>
                      </a:pPr>
                      <a:r>
                        <a:rPr lang="en-US"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2012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57.6</a:t>
                      </a: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60.5</a:t>
                      </a:r>
                    </a:p>
                  </a:txBody>
                  <a:tcPr marL="68580" marR="68580" marT="0" marB="0" anchor="ctr">
                    <a:lnL>
                      <a:noFill/>
                    </a:lnL>
                    <a:lnR>
                      <a:noFill/>
                    </a:lnR>
                    <a:lnT>
                      <a:noFill/>
                    </a:lnT>
                    <a:lnB>
                      <a:noFill/>
                    </a:lnB>
                  </a:tcPr>
                </a:tc>
                <a:extLst>
                  <a:ext uri="{0D108BD9-81ED-4DB2-BD59-A6C34878D82A}">
                    <a16:rowId xmlns:a16="http://schemas.microsoft.com/office/drawing/2014/main" val="3360892103"/>
                  </a:ext>
                </a:extLst>
              </a:tr>
              <a:tr h="237490">
                <a:tc>
                  <a:txBody>
                    <a:bodyPr/>
                    <a:lstStyle/>
                    <a:p>
                      <a:pPr marL="0" marR="0">
                        <a:lnSpc>
                          <a:spcPct val="115000"/>
                        </a:lnSpc>
                        <a:spcBef>
                          <a:spcPts val="0"/>
                        </a:spcBef>
                        <a:spcAft>
                          <a:spcPts val="0"/>
                        </a:spcAft>
                      </a:pPr>
                      <a:r>
                        <a:rPr lang="en-US"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2013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65.7</a:t>
                      </a: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69.3</a:t>
                      </a:r>
                    </a:p>
                  </a:txBody>
                  <a:tcPr marL="68580" marR="68580" marT="0" marB="0" anchor="ctr">
                    <a:lnL>
                      <a:noFill/>
                    </a:lnL>
                    <a:lnR>
                      <a:noFill/>
                    </a:lnR>
                    <a:lnT>
                      <a:noFill/>
                    </a:lnT>
                    <a:lnB>
                      <a:noFill/>
                    </a:lnB>
                  </a:tcPr>
                </a:tc>
                <a:extLst>
                  <a:ext uri="{0D108BD9-81ED-4DB2-BD59-A6C34878D82A}">
                    <a16:rowId xmlns:a16="http://schemas.microsoft.com/office/drawing/2014/main" val="683091578"/>
                  </a:ext>
                </a:extLst>
              </a:tr>
              <a:tr h="237490">
                <a:tc>
                  <a:txBody>
                    <a:bodyPr/>
                    <a:lstStyle/>
                    <a:p>
                      <a:pPr marL="0" marR="0">
                        <a:lnSpc>
                          <a:spcPct val="115000"/>
                        </a:lnSpc>
                        <a:spcBef>
                          <a:spcPts val="0"/>
                        </a:spcBef>
                        <a:spcAft>
                          <a:spcPts val="0"/>
                        </a:spcAft>
                      </a:pPr>
                      <a:r>
                        <a:rPr lang="en-US"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2014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66.3</a:t>
                      </a: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71.1</a:t>
                      </a:r>
                    </a:p>
                  </a:txBody>
                  <a:tcPr marL="68580" marR="68580" marT="0" marB="0" anchor="ctr">
                    <a:lnL>
                      <a:noFill/>
                    </a:lnL>
                    <a:lnR>
                      <a:noFill/>
                    </a:lnR>
                    <a:lnT>
                      <a:noFill/>
                    </a:lnT>
                    <a:lnB>
                      <a:noFill/>
                    </a:lnB>
                  </a:tcPr>
                </a:tc>
                <a:extLst>
                  <a:ext uri="{0D108BD9-81ED-4DB2-BD59-A6C34878D82A}">
                    <a16:rowId xmlns:a16="http://schemas.microsoft.com/office/drawing/2014/main" val="3762720965"/>
                  </a:ext>
                </a:extLst>
              </a:tr>
              <a:tr h="237490">
                <a:tc>
                  <a:txBody>
                    <a:bodyPr/>
                    <a:lstStyle/>
                    <a:p>
                      <a:pPr marL="0" marR="0">
                        <a:lnSpc>
                          <a:spcPct val="115000"/>
                        </a:lnSpc>
                        <a:spcBef>
                          <a:spcPts val="0"/>
                        </a:spcBef>
                        <a:spcAft>
                          <a:spcPts val="0"/>
                        </a:spcAft>
                      </a:pPr>
                      <a:r>
                        <a:rPr lang="en-US"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2015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67.1</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71.9</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9633624"/>
                  </a:ext>
                </a:extLst>
              </a:tr>
            </a:tbl>
          </a:graphicData>
        </a:graphic>
      </p:graphicFrame>
      <p:sp>
        <p:nvSpPr>
          <p:cNvPr id="6" name="Rectangle 5"/>
          <p:cNvSpPr/>
          <p:nvPr/>
        </p:nvSpPr>
        <p:spPr>
          <a:xfrm>
            <a:off x="590550" y="4114800"/>
            <a:ext cx="7962900" cy="461665"/>
          </a:xfrm>
          <a:prstGeom prst="rect">
            <a:avLst/>
          </a:prstGeom>
        </p:spPr>
        <p:txBody>
          <a:bodyPr wrap="square">
            <a:spAutoFit/>
          </a:bodyPr>
          <a:lstStyle/>
          <a:p>
            <a:pPr>
              <a:spcBef>
                <a:spcPts val="1200"/>
              </a:spcBef>
              <a:spcAft>
                <a:spcPts val="2400"/>
              </a:spcAft>
            </a:pPr>
            <a:r>
              <a:rPr lang="en-US" sz="1200" i="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Data source: Medicare 5% sample. Point prevalent Medicare enrollees alive on January 1. Abbreviations: CKD, chronic kidney disease; Part D, Medicare prescription drug coverage benefit.</a:t>
            </a:r>
            <a:endParaRPr lang="en-US" sz="12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1282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3F227FC0-035E-484D-AA62-D30602925625}" type="slidenum">
              <a:rPr lang="en-US" smtClean="0"/>
              <a:pPr/>
              <a:t>4</a:t>
            </a:fld>
            <a:endParaRPr lang="en-US" dirty="0"/>
          </a:p>
        </p:txBody>
      </p:sp>
      <p:sp>
        <p:nvSpPr>
          <p:cNvPr id="3" name="Title 2"/>
          <p:cNvSpPr>
            <a:spLocks noGrp="1"/>
          </p:cNvSpPr>
          <p:nvPr>
            <p:ph type="title"/>
          </p:nvPr>
        </p:nvSpPr>
        <p:spPr>
          <a:xfrm>
            <a:off x="0" y="0"/>
            <a:ext cx="9144000" cy="754062"/>
          </a:xfrm>
        </p:spPr>
        <p:txBody>
          <a:bodyPr/>
          <a:lstStyle/>
          <a:p>
            <a:pPr marL="0" marR="0">
              <a:spcBef>
                <a:spcPts val="2400"/>
              </a:spcBef>
              <a:spcAft>
                <a:spcPts val="600"/>
              </a:spcAft>
            </a:pPr>
            <a:r>
              <a:rPr lang="en-US" sz="2400" b="1" dirty="0">
                <a:latin typeface="Calibri" panose="020F0502020204030204" pitchFamily="34" charset="0"/>
                <a:ea typeface="Times New Roman" panose="02020603050405020304" pitchFamily="18" charset="0"/>
                <a:cs typeface="Times New Roman" panose="02020603050405020304" pitchFamily="18" charset="0"/>
              </a:rPr>
              <a:t>vol 1 Table 7.2 Medicare Part D parameters for defined standard benefit, 2010 &amp; 2015</a:t>
            </a:r>
            <a:r>
              <a:rPr lang="en-US" sz="2200" b="1" dirty="0">
                <a:latin typeface="Calibri" panose="020F0502020204030204" pitchFamily="34" charset="0"/>
                <a:ea typeface="Times New Roman" panose="02020603050405020304" pitchFamily="18" charset="0"/>
                <a:cs typeface="Times New Roman" panose="02020603050405020304" pitchFamily="18" charset="0"/>
              </a:rPr>
              <a:t/>
            </a:r>
            <a:br>
              <a:rPr lang="en-US" sz="2200" b="1" dirty="0">
                <a:latin typeface="Calibri" panose="020F0502020204030204" pitchFamily="34" charset="0"/>
                <a:ea typeface="Times New Roman" panose="02020603050405020304" pitchFamily="18" charset="0"/>
                <a:cs typeface="Times New Roman" panose="02020603050405020304" pitchFamily="18" charset="0"/>
              </a:rPr>
            </a:br>
            <a:endParaRPr lang="en-US" sz="22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841713428"/>
              </p:ext>
            </p:extLst>
          </p:nvPr>
        </p:nvGraphicFramePr>
        <p:xfrm>
          <a:off x="723900" y="838200"/>
          <a:ext cx="7429501" cy="4736514"/>
        </p:xfrm>
        <a:graphic>
          <a:graphicData uri="http://schemas.openxmlformats.org/drawingml/2006/table">
            <a:tbl>
              <a:tblPr firstRow="1" firstCol="1" bandRow="1"/>
              <a:tblGrid>
                <a:gridCol w="4457700">
                  <a:extLst>
                    <a:ext uri="{9D8B030D-6E8A-4147-A177-3AD203B41FA5}">
                      <a16:colId xmlns:a16="http://schemas.microsoft.com/office/drawing/2014/main" val="3397137829"/>
                    </a:ext>
                  </a:extLst>
                </a:gridCol>
                <a:gridCol w="1407208">
                  <a:extLst>
                    <a:ext uri="{9D8B030D-6E8A-4147-A177-3AD203B41FA5}">
                      <a16:colId xmlns:a16="http://schemas.microsoft.com/office/drawing/2014/main" val="1275936172"/>
                    </a:ext>
                  </a:extLst>
                </a:gridCol>
                <a:gridCol w="1564593">
                  <a:extLst>
                    <a:ext uri="{9D8B030D-6E8A-4147-A177-3AD203B41FA5}">
                      <a16:colId xmlns:a16="http://schemas.microsoft.com/office/drawing/2014/main" val="4057028947"/>
                    </a:ext>
                  </a:extLst>
                </a:gridCol>
              </a:tblGrid>
              <a:tr h="243260">
                <a:tc>
                  <a:txBody>
                    <a:bodyPr/>
                    <a:lstStyle/>
                    <a:p>
                      <a:pPr marL="0" marR="0">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5957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05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2010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3435" marR="397159"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05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3435" marR="397159"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50044754"/>
                  </a:ext>
                </a:extLst>
              </a:tr>
              <a:tr h="158864">
                <a:tc>
                  <a:txBody>
                    <a:bodyPr/>
                    <a:lstStyle/>
                    <a:p>
                      <a:pPr marL="0" marR="0">
                        <a:lnSpc>
                          <a:spcPct val="115000"/>
                        </a:lnSpc>
                        <a:spcBef>
                          <a:spcPts val="0"/>
                        </a:spcBef>
                        <a:spcAft>
                          <a:spcPts val="0"/>
                        </a:spcAft>
                      </a:pPr>
                      <a:r>
                        <a:rPr lang="en-US" sz="105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Deductible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574" marR="59574"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$310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397159"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$320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397159"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5854901"/>
                  </a:ext>
                </a:extLst>
              </a:tr>
              <a:tr h="372817">
                <a:tc>
                  <a:txBody>
                    <a:bodyPr/>
                    <a:lstStyle/>
                    <a:p>
                      <a:pPr marL="182880" marR="0">
                        <a:lnSpc>
                          <a:spcPct val="115000"/>
                        </a:lnSpc>
                        <a:spcBef>
                          <a:spcPts val="0"/>
                        </a:spcBef>
                        <a:spcAft>
                          <a:spcPts val="0"/>
                        </a:spcAft>
                      </a:pPr>
                      <a:r>
                        <a:rPr lang="en-US" sz="105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After the deductible is met, the beneficiary pays 25% of total prescription costs up to the initial coverage limit.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574" marR="59574"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574" marR="397159"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397159"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1379967"/>
                  </a:ext>
                </a:extLst>
              </a:tr>
              <a:tr h="158864">
                <a:tc>
                  <a:txBody>
                    <a:bodyPr/>
                    <a:lstStyle/>
                    <a:p>
                      <a:pPr marL="0" marR="0">
                        <a:lnSpc>
                          <a:spcPct val="115000"/>
                        </a:lnSpc>
                        <a:spcBef>
                          <a:spcPts val="0"/>
                        </a:spcBef>
                        <a:spcAft>
                          <a:spcPts val="0"/>
                        </a:spcAft>
                      </a:pPr>
                      <a:r>
                        <a:rPr lang="en-US" sz="105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Initial coverage limit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59574"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$2,830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397159"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$2,960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397159"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336722278"/>
                  </a:ext>
                </a:extLst>
              </a:tr>
              <a:tr h="158864">
                <a:tc>
                  <a:txBody>
                    <a:bodyPr/>
                    <a:lstStyle/>
                    <a:p>
                      <a:pPr marL="182880" marR="0">
                        <a:lnSpc>
                          <a:spcPct val="115000"/>
                        </a:lnSpc>
                        <a:spcBef>
                          <a:spcPts val="0"/>
                        </a:spcBef>
                        <a:spcAft>
                          <a:spcPts val="0"/>
                        </a:spcAft>
                      </a:pPr>
                      <a:r>
                        <a:rPr lang="en-US" sz="105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The coverage gap (“donut hole”) begins at this point.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59574" marT="0" marB="0" anchor="ctr">
                    <a:lnL>
                      <a:noFill/>
                    </a:lnL>
                    <a:lnR>
                      <a:noFill/>
                    </a:lnR>
                    <a:lnT>
                      <a:noFill/>
                    </a:lnT>
                    <a:lnB>
                      <a:noFill/>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397159" marT="0" marB="0" anchor="ctr">
                    <a:lnL>
                      <a:noFill/>
                    </a:lnL>
                    <a:lnR>
                      <a:noFill/>
                    </a:lnR>
                    <a:lnT>
                      <a:noFill/>
                    </a:lnT>
                    <a:lnB>
                      <a:noFill/>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397159" marT="0" marB="0" anchor="ctr">
                    <a:lnL>
                      <a:noFill/>
                    </a:lnL>
                    <a:lnR>
                      <a:noFill/>
                    </a:lnR>
                    <a:lnT>
                      <a:noFill/>
                    </a:lnT>
                    <a:lnB>
                      <a:noFill/>
                    </a:lnB>
                  </a:tcPr>
                </a:tc>
                <a:extLst>
                  <a:ext uri="{0D108BD9-81ED-4DB2-BD59-A6C34878D82A}">
                    <a16:rowId xmlns:a16="http://schemas.microsoft.com/office/drawing/2014/main" val="542067965"/>
                  </a:ext>
                </a:extLst>
              </a:tr>
              <a:tr h="317728">
                <a:tc>
                  <a:txBody>
                    <a:bodyPr/>
                    <a:lstStyle/>
                    <a:p>
                      <a:pPr marL="182880" marR="0">
                        <a:lnSpc>
                          <a:spcPct val="115000"/>
                        </a:lnSpc>
                        <a:spcBef>
                          <a:spcPts val="0"/>
                        </a:spcBef>
                        <a:spcAft>
                          <a:spcPts val="0"/>
                        </a:spcAft>
                      </a:pPr>
                      <a:r>
                        <a:rPr lang="en-US" sz="105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The beneficiary pays 100% of their prescription costs up to the out-of-pocket threshold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59574"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397159"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397159"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3178352"/>
                  </a:ext>
                </a:extLst>
              </a:tr>
              <a:tr h="158864">
                <a:tc>
                  <a:txBody>
                    <a:bodyPr/>
                    <a:lstStyle/>
                    <a:p>
                      <a:pPr marL="0" marR="0">
                        <a:lnSpc>
                          <a:spcPct val="115000"/>
                        </a:lnSpc>
                        <a:spcBef>
                          <a:spcPts val="0"/>
                        </a:spcBef>
                        <a:spcAft>
                          <a:spcPts val="0"/>
                        </a:spcAft>
                      </a:pPr>
                      <a:r>
                        <a:rPr lang="en-US" sz="105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Out-of-pocket threshold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59574"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$4,550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574" marR="397159"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$4,700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397159"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469249534"/>
                  </a:ext>
                </a:extLst>
              </a:tr>
              <a:tr h="222885">
                <a:tc>
                  <a:txBody>
                    <a:bodyPr/>
                    <a:lstStyle/>
                    <a:p>
                      <a:pPr marL="182880" marR="0">
                        <a:lnSpc>
                          <a:spcPct val="115000"/>
                        </a:lnSpc>
                        <a:spcBef>
                          <a:spcPts val="0"/>
                        </a:spcBef>
                        <a:spcAft>
                          <a:spcPts val="0"/>
                        </a:spcAft>
                      </a:pPr>
                      <a:r>
                        <a:rPr lang="en-US" sz="105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The total out-of-pocket costs including the “donut hole”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59574"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397159"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397159"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7278650"/>
                  </a:ext>
                </a:extLst>
              </a:tr>
              <a:tr h="152244">
                <a:tc>
                  <a:txBody>
                    <a:bodyPr/>
                    <a:lstStyle/>
                    <a:p>
                      <a:pPr marL="0" marR="0">
                        <a:lnSpc>
                          <a:spcPct val="115000"/>
                        </a:lnSpc>
                        <a:spcBef>
                          <a:spcPts val="0"/>
                        </a:spcBef>
                        <a:spcAft>
                          <a:spcPts val="0"/>
                        </a:spcAft>
                      </a:pPr>
                      <a:r>
                        <a:rPr lang="en-US" sz="105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Total covered Part D prescription out-of-pocket spending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574" marR="59574"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$6,440.00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397159"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$6,680.00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397159"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281787508"/>
                  </a:ext>
                </a:extLst>
              </a:tr>
              <a:tr h="317728">
                <a:tc>
                  <a:txBody>
                    <a:bodyPr/>
                    <a:lstStyle/>
                    <a:p>
                      <a:pPr marL="182880" marR="0">
                        <a:lnSpc>
                          <a:spcPct val="115000"/>
                        </a:lnSpc>
                        <a:spcBef>
                          <a:spcPts val="0"/>
                        </a:spcBef>
                        <a:spcAft>
                          <a:spcPts val="0"/>
                        </a:spcAft>
                      </a:pPr>
                      <a:r>
                        <a:rPr lang="en-US" sz="105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Catastrophic coverage begins after this point (including the coverage gap).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574" marR="59574"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397159"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397159"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71559837"/>
                  </a:ext>
                </a:extLst>
              </a:tr>
              <a:tr h="158864">
                <a:tc>
                  <a:txBody>
                    <a:bodyPr/>
                    <a:lstStyle/>
                    <a:p>
                      <a:pPr marL="0" marR="0">
                        <a:lnSpc>
                          <a:spcPct val="115000"/>
                        </a:lnSpc>
                        <a:spcBef>
                          <a:spcPts val="0"/>
                        </a:spcBef>
                        <a:spcAft>
                          <a:spcPts val="0"/>
                        </a:spcAft>
                      </a:pPr>
                      <a:r>
                        <a:rPr lang="en-US" sz="105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Catastrophic coverage benefit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59574"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$2.50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397159"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*$2.65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397159"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839235528"/>
                  </a:ext>
                </a:extLst>
              </a:tr>
              <a:tr h="158864">
                <a:tc>
                  <a:txBody>
                    <a:bodyPr/>
                    <a:lstStyle/>
                    <a:p>
                      <a:pPr marL="0" marR="0" indent="139700">
                        <a:lnSpc>
                          <a:spcPct val="115000"/>
                        </a:lnSpc>
                        <a:spcBef>
                          <a:spcPts val="0"/>
                        </a:spcBef>
                        <a:spcAft>
                          <a:spcPts val="0"/>
                        </a:spcAft>
                      </a:pPr>
                      <a:r>
                        <a:rPr lang="en-US" sz="105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Generic/preferred multi-source drug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59574" marT="0" marB="0" anchor="ctr">
                    <a:lnL>
                      <a:noFill/>
                    </a:lnL>
                    <a:lnR>
                      <a:noFill/>
                    </a:lnR>
                    <a:lnT>
                      <a:noFill/>
                    </a:lnT>
                    <a:lnB>
                      <a:noFill/>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$6.30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397159" marT="0" marB="0" anchor="ctr">
                    <a:lnL>
                      <a:noFill/>
                    </a:lnL>
                    <a:lnR>
                      <a:noFill/>
                    </a:lnR>
                    <a:lnT>
                      <a:noFill/>
                    </a:lnT>
                    <a:lnB>
                      <a:noFill/>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*$6.60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397159" marT="0" marB="0" anchor="ctr">
                    <a:lnL>
                      <a:noFill/>
                    </a:lnL>
                    <a:lnR>
                      <a:noFill/>
                    </a:lnR>
                    <a:lnT>
                      <a:noFill/>
                    </a:lnT>
                    <a:lnB>
                      <a:noFill/>
                    </a:lnB>
                  </a:tcPr>
                </a:tc>
                <a:extLst>
                  <a:ext uri="{0D108BD9-81ED-4DB2-BD59-A6C34878D82A}">
                    <a16:rowId xmlns:a16="http://schemas.microsoft.com/office/drawing/2014/main" val="4038832857"/>
                  </a:ext>
                </a:extLst>
              </a:tr>
              <a:tr h="317728">
                <a:tc>
                  <a:txBody>
                    <a:bodyPr/>
                    <a:lstStyle/>
                    <a:p>
                      <a:pPr marL="0" marR="0" indent="139700">
                        <a:lnSpc>
                          <a:spcPct val="115000"/>
                        </a:lnSpc>
                        <a:spcBef>
                          <a:spcPts val="0"/>
                        </a:spcBef>
                        <a:spcAft>
                          <a:spcPts val="0"/>
                        </a:spcAft>
                      </a:pPr>
                      <a:r>
                        <a:rPr lang="en-US" sz="105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Other drugs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59574"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397159"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plus a 55% brand-name medication discount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7776631"/>
                  </a:ext>
                </a:extLst>
              </a:tr>
              <a:tr h="158864">
                <a:tc>
                  <a:txBody>
                    <a:bodyPr/>
                    <a:lstStyle/>
                    <a:p>
                      <a:pPr marL="0" marR="0">
                        <a:lnSpc>
                          <a:spcPct val="115000"/>
                        </a:lnSpc>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2015 Example: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59574"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397159"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397159"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769182168"/>
                  </a:ext>
                </a:extLst>
              </a:tr>
              <a:tr h="158864">
                <a:tc>
                  <a:txBody>
                    <a:bodyPr/>
                    <a:lstStyle/>
                    <a:p>
                      <a:pPr marL="0" marR="0" indent="139700">
                        <a:lnSpc>
                          <a:spcPct val="115000"/>
                        </a:lnSpc>
                        <a:spcBef>
                          <a:spcPts val="0"/>
                        </a:spcBef>
                        <a:spcAft>
                          <a:spcPts val="0"/>
                        </a:spcAft>
                      </a:pPr>
                      <a:r>
                        <a:rPr lang="en-US" sz="105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$320                                        (deductible)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59574" marT="0" marB="0" anchor="ctr">
                    <a:lnL>
                      <a:noFill/>
                    </a:lnL>
                    <a:lnR>
                      <a:noFill/>
                    </a:lnR>
                    <a:lnT>
                      <a:noFill/>
                    </a:lnT>
                    <a:lnB>
                      <a:noFill/>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$310.00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397159" marT="0" marB="0" anchor="ctr">
                    <a:lnL>
                      <a:noFill/>
                    </a:lnL>
                    <a:lnR>
                      <a:noFill/>
                    </a:lnR>
                    <a:lnT>
                      <a:noFill/>
                    </a:lnT>
                    <a:lnB>
                      <a:noFill/>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$320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397159" marT="0" marB="0" anchor="ctr">
                    <a:lnL>
                      <a:noFill/>
                    </a:lnL>
                    <a:lnR>
                      <a:noFill/>
                    </a:lnR>
                    <a:lnT>
                      <a:noFill/>
                    </a:lnT>
                    <a:lnB>
                      <a:noFill/>
                    </a:lnB>
                  </a:tcPr>
                </a:tc>
                <a:extLst>
                  <a:ext uri="{0D108BD9-81ED-4DB2-BD59-A6C34878D82A}">
                    <a16:rowId xmlns:a16="http://schemas.microsoft.com/office/drawing/2014/main" val="1560015213"/>
                  </a:ext>
                </a:extLst>
              </a:tr>
              <a:tr h="317728">
                <a:tc>
                  <a:txBody>
                    <a:bodyPr/>
                    <a:lstStyle/>
                    <a:p>
                      <a:pPr marL="0" marR="0" indent="139700">
                        <a:lnSpc>
                          <a:spcPct val="115000"/>
                        </a:lnSpc>
                        <a:spcBef>
                          <a:spcPts val="0"/>
                        </a:spcBef>
                        <a:spcAft>
                          <a:spcPts val="0"/>
                        </a:spcAft>
                      </a:pPr>
                      <a:r>
                        <a:rPr lang="en-US" sz="105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+(($2960-$320)*25%)          (initial coverage)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574" marR="59574" marT="0" marB="0" anchor="ctr">
                    <a:lnL>
                      <a:noFill/>
                    </a:lnL>
                    <a:lnR>
                      <a:noFill/>
                    </a:lnR>
                    <a:lnT>
                      <a:noFill/>
                    </a:lnT>
                    <a:lnB>
                      <a:noFill/>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$630.00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397159" marT="0" marB="0" anchor="ctr">
                    <a:lnL>
                      <a:noFill/>
                    </a:lnL>
                    <a:lnR>
                      <a:noFill/>
                    </a:lnR>
                    <a:lnT>
                      <a:noFill/>
                    </a:lnT>
                    <a:lnB>
                      <a:noFill/>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$660.00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397159" marT="0" marB="0" anchor="ctr">
                    <a:lnL>
                      <a:noFill/>
                    </a:lnL>
                    <a:lnR>
                      <a:noFill/>
                    </a:lnR>
                    <a:lnT>
                      <a:noFill/>
                    </a:lnT>
                    <a:lnB>
                      <a:noFill/>
                    </a:lnB>
                  </a:tcPr>
                </a:tc>
                <a:extLst>
                  <a:ext uri="{0D108BD9-81ED-4DB2-BD59-A6C34878D82A}">
                    <a16:rowId xmlns:a16="http://schemas.microsoft.com/office/drawing/2014/main" val="2731900351"/>
                  </a:ext>
                </a:extLst>
              </a:tr>
              <a:tr h="317728">
                <a:tc>
                  <a:txBody>
                    <a:bodyPr/>
                    <a:lstStyle/>
                    <a:p>
                      <a:pPr marL="0" marR="0" indent="139700">
                        <a:lnSpc>
                          <a:spcPct val="115000"/>
                        </a:lnSpc>
                        <a:spcBef>
                          <a:spcPts val="0"/>
                        </a:spcBef>
                        <a:spcAft>
                          <a:spcPts val="0"/>
                        </a:spcAft>
                      </a:pPr>
                      <a:r>
                        <a:rPr lang="en-US" sz="105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+(($6680-$2960)*100%)      (coverage gap)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59574"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$3,610.00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397159"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$3,720.00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397159"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19211223"/>
                  </a:ext>
                </a:extLst>
              </a:tr>
              <a:tr h="158864">
                <a:tc>
                  <a:txBody>
                    <a:bodyPr/>
                    <a:lstStyle/>
                    <a:p>
                      <a:pPr marL="0" marR="0">
                        <a:lnSpc>
                          <a:spcPct val="115000"/>
                        </a:lnSpc>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Total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59574"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182880" marR="0" algn="r">
                        <a:lnSpc>
                          <a:spcPct val="115000"/>
                        </a:lnSpc>
                        <a:spcBef>
                          <a:spcPts val="0"/>
                        </a:spcBef>
                        <a:spcAft>
                          <a:spcPts val="0"/>
                        </a:spcAft>
                      </a:pPr>
                      <a:r>
                        <a:rPr lang="en-US" sz="105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$4,550.00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397159"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182880" marR="0" algn="r">
                        <a:lnSpc>
                          <a:spcPct val="115000"/>
                        </a:lnSpc>
                        <a:spcBef>
                          <a:spcPts val="0"/>
                        </a:spcBef>
                        <a:spcAft>
                          <a:spcPts val="0"/>
                        </a:spcAft>
                      </a:pPr>
                      <a:r>
                        <a:rPr lang="en-US" sz="105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$4,700.00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397159"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385607240"/>
                  </a:ext>
                </a:extLst>
              </a:tr>
              <a:tr h="317728">
                <a:tc>
                  <a:txBody>
                    <a:bodyPr/>
                    <a:lstStyle/>
                    <a:p>
                      <a:pPr marL="182880" marR="0">
                        <a:lnSpc>
                          <a:spcPct val="115000"/>
                        </a:lnSpc>
                        <a:spcBef>
                          <a:spcPts val="0"/>
                        </a:spcBef>
                        <a:spcAft>
                          <a:spcPts val="0"/>
                        </a:spcAft>
                      </a:pPr>
                      <a:r>
                        <a:rPr lang="en-US" sz="105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(maximum out-of-pocket costs prior to catastrophic coverage, excluding plan premium)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59574"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574" marR="397159"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397159"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2594108"/>
                  </a:ext>
                </a:extLst>
              </a:tr>
            </a:tbl>
          </a:graphicData>
        </a:graphic>
      </p:graphicFrame>
      <p:sp>
        <p:nvSpPr>
          <p:cNvPr id="6" name="Rectangle 5"/>
          <p:cNvSpPr/>
          <p:nvPr/>
        </p:nvSpPr>
        <p:spPr>
          <a:xfrm>
            <a:off x="0" y="5562600"/>
            <a:ext cx="9144000" cy="738664"/>
          </a:xfrm>
          <a:prstGeom prst="rect">
            <a:avLst/>
          </a:prstGeom>
        </p:spPr>
        <p:txBody>
          <a:bodyPr wrap="square">
            <a:spAutoFit/>
          </a:bodyPr>
          <a:lstStyle/>
          <a:p>
            <a:pPr>
              <a:spcBef>
                <a:spcPts val="1000"/>
              </a:spcBef>
              <a:spcAft>
                <a:spcPts val="1000"/>
              </a:spcAft>
            </a:pPr>
            <a:r>
              <a:rPr lang="en-US" sz="1050" i="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*The catastrophic coverage amount is the greater of 5% of medication cost or the values shown in the chart above. In 2015, beneficiaries were charged $2.65 for those generic or preferred multisource drugs with a retail price less than $53 and 5% for those with a retail price over $53. For brand name drugs, beneficiaries paid $6.6 for those drugs with a retail price less than $132 and 5% for those with a retail price over $132. Table adapted from http://www.q1medicare.com/PartD-The-2015-Medicare-Part-D-Outlook.php.</a:t>
            </a:r>
            <a:endParaRPr lang="en-US" sz="105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0345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3F227FC0-035E-484D-AA62-D30602925625}" type="slidenum">
              <a:rPr lang="en-US" smtClean="0"/>
              <a:pPr/>
              <a:t>5</a:t>
            </a:fld>
            <a:endParaRPr lang="en-US" dirty="0"/>
          </a:p>
        </p:txBody>
      </p:sp>
      <p:sp>
        <p:nvSpPr>
          <p:cNvPr id="3" name="Title 2"/>
          <p:cNvSpPr>
            <a:spLocks noGrp="1"/>
          </p:cNvSpPr>
          <p:nvPr>
            <p:ph type="title"/>
          </p:nvPr>
        </p:nvSpPr>
        <p:spPr>
          <a:xfrm>
            <a:off x="0" y="179389"/>
            <a:ext cx="9144000" cy="830262"/>
          </a:xfrm>
        </p:spPr>
        <p:txBody>
          <a:bodyPr/>
          <a:lstStyle/>
          <a:p>
            <a:pPr marL="0" marR="0">
              <a:spcBef>
                <a:spcPts val="1800"/>
              </a:spcBef>
              <a:spcAft>
                <a:spcPts val="1200"/>
              </a:spcAft>
            </a:pPr>
            <a:r>
              <a:rPr lang="en-US" sz="2400" b="1" spc="30" dirty="0" smtClean="0">
                <a:latin typeface="Calibri" panose="020F0502020204030204" pitchFamily="34" charset="0"/>
                <a:ea typeface="Times New Roman" panose="02020603050405020304" pitchFamily="18" charset="0"/>
                <a:cs typeface="Times New Roman" panose="02020603050405020304" pitchFamily="18" charset="0"/>
              </a:rPr>
              <a:t>vol 1 Figure 7.2 Sources of prescription drug coverage in Medicare enrollees, by age, 2015</a:t>
            </a:r>
            <a:br>
              <a:rPr lang="en-US" sz="2400" b="1" spc="30" dirty="0" smtClean="0">
                <a:latin typeface="Calibri" panose="020F0502020204030204" pitchFamily="34" charset="0"/>
                <a:ea typeface="Times New Roman" panose="02020603050405020304" pitchFamily="18" charset="0"/>
                <a:cs typeface="Times New Roman" panose="02020603050405020304" pitchFamily="18" charset="0"/>
              </a:rPr>
            </a:br>
            <a:endParaRPr lang="en-US" sz="2400" dirty="0"/>
          </a:p>
        </p:txBody>
      </p:sp>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34713" y="1524000"/>
            <a:ext cx="7674575" cy="3778613"/>
          </a:xfrm>
        </p:spPr>
      </p:pic>
      <p:sp>
        <p:nvSpPr>
          <p:cNvPr id="6" name="Rectangle 5"/>
          <p:cNvSpPr/>
          <p:nvPr/>
        </p:nvSpPr>
        <p:spPr>
          <a:xfrm>
            <a:off x="0" y="5586129"/>
            <a:ext cx="9144000" cy="461665"/>
          </a:xfrm>
          <a:prstGeom prst="rect">
            <a:avLst/>
          </a:prstGeom>
        </p:spPr>
        <p:txBody>
          <a:bodyPr wrap="square">
            <a:spAutoFit/>
          </a:bodyPr>
          <a:lstStyle/>
          <a:p>
            <a:pPr>
              <a:spcAft>
                <a:spcPts val="1200"/>
              </a:spcAft>
              <a:tabLst>
                <a:tab pos="5943600" algn="l"/>
              </a:tabLst>
            </a:pPr>
            <a:r>
              <a:rPr lang="en-US" sz="1200" i="1" dirty="0">
                <a:latin typeface="Calibri" panose="020F0502020204030204" pitchFamily="34" charset="0"/>
                <a:ea typeface="Times New Roman" panose="02020603050405020304" pitchFamily="18" charset="0"/>
                <a:cs typeface="Times New Roman" panose="02020603050405020304" pitchFamily="18" charset="0"/>
              </a:rPr>
              <a:t>Data source: Medicare 5% sample. Point prevalent Medicare enrollees alive on January 1, 2015. Abbreviations: CKD, chronic kidney disease; LIS, Medicare Low-income Subsidy; Part D, Medicare prescription drug coverage benefit.</a:t>
            </a:r>
            <a:endParaRPr lang="en-US" sz="1200" i="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p:cNvSpPr/>
          <p:nvPr/>
        </p:nvSpPr>
        <p:spPr>
          <a:xfrm>
            <a:off x="3045781" y="1162362"/>
            <a:ext cx="3052439" cy="338554"/>
          </a:xfrm>
          <a:prstGeom prst="rect">
            <a:avLst/>
          </a:prstGeom>
        </p:spPr>
        <p:txBody>
          <a:bodyPr wrap="none">
            <a:spAutoFit/>
          </a:bodyPr>
          <a:lstStyle/>
          <a:p>
            <a:pPr marR="0" lvl="0" algn="ctr" fontAlgn="base">
              <a:spcBef>
                <a:spcPts val="600"/>
              </a:spcBef>
              <a:spcAft>
                <a:spcPts val="600"/>
              </a:spcAft>
            </a:pPr>
            <a:r>
              <a:rPr lang="en-US" sz="1600" b="1" kern="0" dirty="0" smtClean="0">
                <a:latin typeface="Calibri" panose="020F0502020204030204" pitchFamily="34" charset="0"/>
                <a:ea typeface="Times New Roman" panose="02020603050405020304" pitchFamily="18" charset="0"/>
                <a:cs typeface="Segoe UI" panose="020B0502040204020203" pitchFamily="34" charset="0"/>
              </a:rPr>
              <a:t>(a) All </a:t>
            </a:r>
            <a:r>
              <a:rPr lang="en-US" sz="1600" b="1" kern="0" dirty="0">
                <a:latin typeface="Calibri" panose="020F0502020204030204" pitchFamily="34" charset="0"/>
                <a:ea typeface="Times New Roman" panose="02020603050405020304" pitchFamily="18" charset="0"/>
                <a:cs typeface="Segoe UI" panose="020B0502040204020203" pitchFamily="34" charset="0"/>
              </a:rPr>
              <a:t>general Medicare enrollees</a:t>
            </a:r>
            <a:endParaRPr lang="en-US" sz="1600" b="1" u="none" strike="noStrike" kern="0" spc="0" dirty="0">
              <a:effectLst/>
              <a:latin typeface="Calibri" panose="020F0502020204030204" pitchFamily="34" charset="0"/>
              <a:ea typeface="Times New Roman" panose="02020603050405020304" pitchFamily="18" charset="0"/>
              <a:cs typeface="Segoe UI" panose="020B0502040204020203" pitchFamily="34" charset="0"/>
            </a:endParaRPr>
          </a:p>
        </p:txBody>
      </p:sp>
    </p:spTree>
    <p:extLst>
      <p:ext uri="{BB962C8B-B14F-4D97-AF65-F5344CB8AC3E}">
        <p14:creationId xmlns:p14="http://schemas.microsoft.com/office/powerpoint/2010/main" val="1680813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3F227FC0-035E-484D-AA62-D30602925625}" type="slidenum">
              <a:rPr lang="en-US" smtClean="0"/>
              <a:pPr/>
              <a:t>6</a:t>
            </a:fld>
            <a:endParaRPr lang="en-US" dirty="0"/>
          </a:p>
        </p:txBody>
      </p:sp>
      <p:sp>
        <p:nvSpPr>
          <p:cNvPr id="3" name="Title 2"/>
          <p:cNvSpPr>
            <a:spLocks noGrp="1"/>
          </p:cNvSpPr>
          <p:nvPr>
            <p:ph type="title"/>
          </p:nvPr>
        </p:nvSpPr>
        <p:spPr>
          <a:xfrm>
            <a:off x="0" y="179389"/>
            <a:ext cx="9144000" cy="830262"/>
          </a:xfrm>
        </p:spPr>
        <p:txBody>
          <a:bodyPr/>
          <a:lstStyle/>
          <a:p>
            <a:pPr marL="0" marR="0">
              <a:spcBef>
                <a:spcPts val="1800"/>
              </a:spcBef>
              <a:spcAft>
                <a:spcPts val="1200"/>
              </a:spcAft>
            </a:pPr>
            <a:r>
              <a:rPr lang="en-US" sz="2400" b="1" spc="30" dirty="0" smtClean="0">
                <a:latin typeface="Calibri" panose="020F0502020204030204" pitchFamily="34" charset="0"/>
                <a:ea typeface="Times New Roman" panose="02020603050405020304" pitchFamily="18" charset="0"/>
                <a:cs typeface="Times New Roman" panose="02020603050405020304" pitchFamily="18" charset="0"/>
              </a:rPr>
              <a:t>vol 1 Figure 7.2 Sources of prescription drug coverage in Medicare enrollees, by age, 2015</a:t>
            </a:r>
            <a:br>
              <a:rPr lang="en-US" sz="2400" b="1" spc="30" dirty="0" smtClean="0">
                <a:latin typeface="Calibri" panose="020F0502020204030204" pitchFamily="34" charset="0"/>
                <a:ea typeface="Times New Roman" panose="02020603050405020304" pitchFamily="18" charset="0"/>
                <a:cs typeface="Times New Roman" panose="02020603050405020304" pitchFamily="18" charset="0"/>
              </a:rPr>
            </a:br>
            <a:endParaRPr lang="en-US" sz="2400" dirty="0"/>
          </a:p>
        </p:txBody>
      </p:sp>
      <p:sp>
        <p:nvSpPr>
          <p:cNvPr id="6" name="Rectangle 5"/>
          <p:cNvSpPr/>
          <p:nvPr/>
        </p:nvSpPr>
        <p:spPr>
          <a:xfrm>
            <a:off x="0" y="5586129"/>
            <a:ext cx="9144000" cy="461665"/>
          </a:xfrm>
          <a:prstGeom prst="rect">
            <a:avLst/>
          </a:prstGeom>
        </p:spPr>
        <p:txBody>
          <a:bodyPr wrap="square">
            <a:spAutoFit/>
          </a:bodyPr>
          <a:lstStyle/>
          <a:p>
            <a:pPr>
              <a:spcAft>
                <a:spcPts val="1200"/>
              </a:spcAft>
              <a:tabLst>
                <a:tab pos="5943600" algn="l"/>
              </a:tabLst>
            </a:pPr>
            <a:r>
              <a:rPr lang="en-US" sz="1200" i="1" dirty="0">
                <a:latin typeface="Calibri" panose="020F0502020204030204" pitchFamily="34" charset="0"/>
                <a:ea typeface="Times New Roman" panose="02020603050405020304" pitchFamily="18" charset="0"/>
                <a:cs typeface="Times New Roman" panose="02020603050405020304" pitchFamily="18" charset="0"/>
              </a:rPr>
              <a:t>Data source: Medicare 5% sample. Point prevalent Medicare enrollees alive on January 1, 2015. Abbreviations: CKD, chronic kidney disease; LIS, Medicare Low-income Subsidy; Part D, Medicare prescription drug coverage benefit.</a:t>
            </a:r>
            <a:endParaRPr lang="en-US" sz="1200" i="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p:cNvSpPr/>
          <p:nvPr/>
        </p:nvSpPr>
        <p:spPr>
          <a:xfrm>
            <a:off x="3533094" y="1162362"/>
            <a:ext cx="2077813" cy="338554"/>
          </a:xfrm>
          <a:prstGeom prst="rect">
            <a:avLst/>
          </a:prstGeom>
        </p:spPr>
        <p:txBody>
          <a:bodyPr wrap="none">
            <a:spAutoFit/>
          </a:bodyPr>
          <a:lstStyle/>
          <a:p>
            <a:pPr marR="0" lvl="0" algn="ctr" fontAlgn="base">
              <a:spcBef>
                <a:spcPts val="600"/>
              </a:spcBef>
              <a:spcAft>
                <a:spcPts val="600"/>
              </a:spcAft>
            </a:pPr>
            <a:r>
              <a:rPr lang="en-US" sz="1600" b="1" kern="0" dirty="0" smtClean="0">
                <a:latin typeface="Calibri" panose="020F0502020204030204" pitchFamily="34" charset="0"/>
                <a:ea typeface="Times New Roman" panose="02020603050405020304" pitchFamily="18" charset="0"/>
                <a:cs typeface="Segoe UI" panose="020B0502040204020203" pitchFamily="34" charset="0"/>
              </a:rPr>
              <a:t>(b) Enrollees with CKD</a:t>
            </a:r>
            <a:endParaRPr lang="en-US" sz="1600" b="1" u="none" strike="noStrike" kern="0" spc="0" dirty="0">
              <a:effectLst/>
              <a:latin typeface="Calibri" panose="020F0502020204030204" pitchFamily="34" charset="0"/>
              <a:ea typeface="Times New Roman" panose="02020603050405020304" pitchFamily="18" charset="0"/>
              <a:cs typeface="Segoe UI" panose="020B0502040204020203" pitchFamily="34" charset="0"/>
            </a:endParaRPr>
          </a:p>
        </p:txBody>
      </p:sp>
      <p:pic>
        <p:nvPicPr>
          <p:cNvPr id="8" name="Content Placeholder 7"/>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51477" y="1615744"/>
            <a:ext cx="7641047" cy="3778613"/>
          </a:xfrm>
        </p:spPr>
      </p:pic>
    </p:spTree>
    <p:extLst>
      <p:ext uri="{BB962C8B-B14F-4D97-AF65-F5344CB8AC3E}">
        <p14:creationId xmlns:p14="http://schemas.microsoft.com/office/powerpoint/2010/main" val="33504979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3F227FC0-035E-484D-AA62-D30602925625}" type="slidenum">
              <a:rPr lang="en-US" smtClean="0"/>
              <a:pPr/>
              <a:t>7</a:t>
            </a:fld>
            <a:endParaRPr lang="en-US" dirty="0"/>
          </a:p>
        </p:txBody>
      </p:sp>
      <p:sp>
        <p:nvSpPr>
          <p:cNvPr id="3" name="Title 2"/>
          <p:cNvSpPr>
            <a:spLocks noGrp="1"/>
          </p:cNvSpPr>
          <p:nvPr>
            <p:ph type="title"/>
          </p:nvPr>
        </p:nvSpPr>
        <p:spPr>
          <a:xfrm>
            <a:off x="0" y="228600"/>
            <a:ext cx="9144000" cy="830262"/>
          </a:xfrm>
        </p:spPr>
        <p:txBody>
          <a:bodyPr/>
          <a:lstStyle/>
          <a:p>
            <a:pPr marL="0" marR="0">
              <a:spcBef>
                <a:spcPts val="1800"/>
              </a:spcBef>
              <a:spcAft>
                <a:spcPts val="1200"/>
              </a:spcAft>
            </a:pPr>
            <a:r>
              <a:rPr lang="en-US" sz="2400" b="1" spc="30" dirty="0">
                <a:latin typeface="Calibri" panose="020F0502020204030204" pitchFamily="34" charset="0"/>
                <a:ea typeface="Times New Roman" panose="02020603050405020304" pitchFamily="18" charset="0"/>
                <a:cs typeface="Times New Roman" panose="02020603050405020304" pitchFamily="18" charset="0"/>
              </a:rPr>
              <a:t>vol 1 Figure 7.3 Sources of prescription drug coverage in Medicare enrollees, by race, 2015</a:t>
            </a:r>
            <a:br>
              <a:rPr lang="en-US" sz="2400" b="1" spc="30" dirty="0">
                <a:latin typeface="Calibri" panose="020F0502020204030204" pitchFamily="34" charset="0"/>
                <a:ea typeface="Times New Roman" panose="02020603050405020304" pitchFamily="18" charset="0"/>
                <a:cs typeface="Times New Roman" panose="02020603050405020304" pitchFamily="18" charset="0"/>
              </a:rPr>
            </a:br>
            <a:endParaRPr lang="en-US" sz="2400" dirty="0"/>
          </a:p>
        </p:txBody>
      </p:sp>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51477" y="1512592"/>
            <a:ext cx="7641047" cy="3778613"/>
          </a:xfrm>
        </p:spPr>
      </p:pic>
      <p:sp>
        <p:nvSpPr>
          <p:cNvPr id="6" name="Rectangle 5"/>
          <p:cNvSpPr/>
          <p:nvPr/>
        </p:nvSpPr>
        <p:spPr>
          <a:xfrm>
            <a:off x="0" y="5532582"/>
            <a:ext cx="9144000" cy="461665"/>
          </a:xfrm>
          <a:prstGeom prst="rect">
            <a:avLst/>
          </a:prstGeom>
        </p:spPr>
        <p:txBody>
          <a:bodyPr wrap="square">
            <a:spAutoFit/>
          </a:bodyPr>
          <a:lstStyle/>
          <a:p>
            <a:pPr>
              <a:spcAft>
                <a:spcPts val="1200"/>
              </a:spcAft>
              <a:tabLst>
                <a:tab pos="5943600" algn="l"/>
              </a:tabLst>
            </a:pPr>
            <a:r>
              <a:rPr lang="en-US" sz="1200" i="1" dirty="0">
                <a:latin typeface="Calibri" panose="020F0502020204030204" pitchFamily="34" charset="0"/>
                <a:ea typeface="Times New Roman" panose="02020603050405020304" pitchFamily="18" charset="0"/>
                <a:cs typeface="Times New Roman" panose="02020603050405020304" pitchFamily="18" charset="0"/>
              </a:rPr>
              <a:t>Data source: Medicare 5% sample. Point prevalent Medicare enrollees alive on January 1, 2015. Abbreviations: </a:t>
            </a:r>
            <a:r>
              <a:rPr lang="en-US" sz="1200" i="1" dirty="0" err="1">
                <a:latin typeface="Calibri" panose="020F0502020204030204" pitchFamily="34" charset="0"/>
                <a:ea typeface="Times New Roman" panose="02020603050405020304" pitchFamily="18" charset="0"/>
                <a:cs typeface="Times New Roman" panose="02020603050405020304" pitchFamily="18" charset="0"/>
              </a:rPr>
              <a:t>Blk</a:t>
            </a:r>
            <a:r>
              <a:rPr lang="en-US" sz="1200" i="1" dirty="0">
                <a:latin typeface="Calibri" panose="020F0502020204030204" pitchFamily="34" charset="0"/>
                <a:ea typeface="Times New Roman" panose="02020603050405020304" pitchFamily="18" charset="0"/>
                <a:cs typeface="Times New Roman" panose="02020603050405020304" pitchFamily="18" charset="0"/>
              </a:rPr>
              <a:t>/</a:t>
            </a:r>
            <a:r>
              <a:rPr lang="en-US" sz="1200" i="1" dirty="0" err="1">
                <a:latin typeface="Calibri" panose="020F0502020204030204" pitchFamily="34" charset="0"/>
                <a:ea typeface="Times New Roman" panose="02020603050405020304" pitchFamily="18" charset="0"/>
                <a:cs typeface="Times New Roman" panose="02020603050405020304" pitchFamily="18" charset="0"/>
              </a:rPr>
              <a:t>Af</a:t>
            </a:r>
            <a:r>
              <a:rPr lang="en-US" sz="1200" i="1" dirty="0">
                <a:latin typeface="Calibri" panose="020F0502020204030204" pitchFamily="34" charset="0"/>
                <a:ea typeface="Times New Roman" panose="02020603050405020304" pitchFamily="18" charset="0"/>
                <a:cs typeface="Times New Roman" panose="02020603050405020304" pitchFamily="18" charset="0"/>
              </a:rPr>
              <a:t> Am, Black/African American; CKD, chronic kidney disease; LIS, Medicare Low-income Subsidy; Part D, Medicare prescription drug coverage benefit. </a:t>
            </a:r>
            <a:endParaRPr lang="en-US" sz="1200" i="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p:cNvSpPr/>
          <p:nvPr/>
        </p:nvSpPr>
        <p:spPr>
          <a:xfrm>
            <a:off x="3045782" y="1130294"/>
            <a:ext cx="3052439" cy="338554"/>
          </a:xfrm>
          <a:prstGeom prst="rect">
            <a:avLst/>
          </a:prstGeom>
        </p:spPr>
        <p:txBody>
          <a:bodyPr wrap="none">
            <a:spAutoFit/>
          </a:bodyPr>
          <a:lstStyle/>
          <a:p>
            <a:pPr marR="0" lvl="0" algn="ctr" fontAlgn="base">
              <a:spcBef>
                <a:spcPts val="600"/>
              </a:spcBef>
              <a:spcAft>
                <a:spcPts val="600"/>
              </a:spcAft>
            </a:pPr>
            <a:r>
              <a:rPr lang="en-US" sz="1600" b="1" kern="0" dirty="0" smtClean="0">
                <a:latin typeface="Calibri" panose="020F0502020204030204" pitchFamily="34" charset="0"/>
                <a:ea typeface="Times New Roman" panose="02020603050405020304" pitchFamily="18" charset="0"/>
                <a:cs typeface="Segoe UI" panose="020B0502040204020203" pitchFamily="34" charset="0"/>
              </a:rPr>
              <a:t>(a) All </a:t>
            </a:r>
            <a:r>
              <a:rPr lang="en-US" sz="1600" b="1" kern="0" dirty="0">
                <a:latin typeface="Calibri" panose="020F0502020204030204" pitchFamily="34" charset="0"/>
                <a:ea typeface="Times New Roman" panose="02020603050405020304" pitchFamily="18" charset="0"/>
                <a:cs typeface="Segoe UI" panose="020B0502040204020203" pitchFamily="34" charset="0"/>
              </a:rPr>
              <a:t>general Medicare enrollees</a:t>
            </a:r>
            <a:endParaRPr lang="en-US" sz="1600" b="1" u="none" strike="noStrike" kern="0" spc="0" dirty="0">
              <a:effectLst/>
              <a:latin typeface="Calibri" panose="020F0502020204030204" pitchFamily="34" charset="0"/>
              <a:ea typeface="Times New Roman" panose="02020603050405020304" pitchFamily="18" charset="0"/>
              <a:cs typeface="Segoe UI" panose="020B0502040204020203" pitchFamily="34" charset="0"/>
            </a:endParaRPr>
          </a:p>
        </p:txBody>
      </p:sp>
    </p:spTree>
    <p:extLst>
      <p:ext uri="{BB962C8B-B14F-4D97-AF65-F5344CB8AC3E}">
        <p14:creationId xmlns:p14="http://schemas.microsoft.com/office/powerpoint/2010/main" val="29040980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3F227FC0-035E-484D-AA62-D30602925625}" type="slidenum">
              <a:rPr lang="en-US" smtClean="0"/>
              <a:pPr/>
              <a:t>8</a:t>
            </a:fld>
            <a:endParaRPr lang="en-US" dirty="0"/>
          </a:p>
        </p:txBody>
      </p:sp>
      <p:sp>
        <p:nvSpPr>
          <p:cNvPr id="3" name="Title 2"/>
          <p:cNvSpPr>
            <a:spLocks noGrp="1"/>
          </p:cNvSpPr>
          <p:nvPr>
            <p:ph type="title"/>
          </p:nvPr>
        </p:nvSpPr>
        <p:spPr>
          <a:xfrm>
            <a:off x="0" y="228600"/>
            <a:ext cx="9144000" cy="830262"/>
          </a:xfrm>
        </p:spPr>
        <p:txBody>
          <a:bodyPr/>
          <a:lstStyle/>
          <a:p>
            <a:pPr marL="0" marR="0">
              <a:spcBef>
                <a:spcPts val="1800"/>
              </a:spcBef>
              <a:spcAft>
                <a:spcPts val="1200"/>
              </a:spcAft>
            </a:pPr>
            <a:r>
              <a:rPr lang="en-US" sz="2400" b="1" spc="30" dirty="0">
                <a:latin typeface="Calibri" panose="020F0502020204030204" pitchFamily="34" charset="0"/>
                <a:ea typeface="Times New Roman" panose="02020603050405020304" pitchFamily="18" charset="0"/>
                <a:cs typeface="Times New Roman" panose="02020603050405020304" pitchFamily="18" charset="0"/>
              </a:rPr>
              <a:t>vol 1 Figure 7.3 Sources of prescription drug coverage in Medicare enrollees, by race, 2015</a:t>
            </a:r>
            <a:br>
              <a:rPr lang="en-US" sz="2400" b="1" spc="30" dirty="0">
                <a:latin typeface="Calibri" panose="020F0502020204030204" pitchFamily="34" charset="0"/>
                <a:ea typeface="Times New Roman" panose="02020603050405020304" pitchFamily="18" charset="0"/>
                <a:cs typeface="Times New Roman" panose="02020603050405020304" pitchFamily="18" charset="0"/>
              </a:rPr>
            </a:br>
            <a:endParaRPr lang="en-US" sz="2400" dirty="0"/>
          </a:p>
        </p:txBody>
      </p:sp>
      <p:sp>
        <p:nvSpPr>
          <p:cNvPr id="6" name="Rectangle 5"/>
          <p:cNvSpPr/>
          <p:nvPr/>
        </p:nvSpPr>
        <p:spPr>
          <a:xfrm>
            <a:off x="0" y="5532582"/>
            <a:ext cx="9144000" cy="461665"/>
          </a:xfrm>
          <a:prstGeom prst="rect">
            <a:avLst/>
          </a:prstGeom>
        </p:spPr>
        <p:txBody>
          <a:bodyPr wrap="square">
            <a:spAutoFit/>
          </a:bodyPr>
          <a:lstStyle/>
          <a:p>
            <a:pPr>
              <a:spcAft>
                <a:spcPts val="1200"/>
              </a:spcAft>
              <a:tabLst>
                <a:tab pos="5943600" algn="l"/>
              </a:tabLst>
            </a:pPr>
            <a:r>
              <a:rPr lang="en-US" sz="1200" i="1" dirty="0">
                <a:latin typeface="Calibri" panose="020F0502020204030204" pitchFamily="34" charset="0"/>
                <a:ea typeface="Times New Roman" panose="02020603050405020304" pitchFamily="18" charset="0"/>
                <a:cs typeface="Times New Roman" panose="02020603050405020304" pitchFamily="18" charset="0"/>
              </a:rPr>
              <a:t>Data source: Medicare 5% sample. Point prevalent Medicare enrollees alive on January 1, 2015. Abbreviations: </a:t>
            </a:r>
            <a:r>
              <a:rPr lang="en-US" sz="1200" i="1" dirty="0" err="1">
                <a:latin typeface="Calibri" panose="020F0502020204030204" pitchFamily="34" charset="0"/>
                <a:ea typeface="Times New Roman" panose="02020603050405020304" pitchFamily="18" charset="0"/>
                <a:cs typeface="Times New Roman" panose="02020603050405020304" pitchFamily="18" charset="0"/>
              </a:rPr>
              <a:t>Blk</a:t>
            </a:r>
            <a:r>
              <a:rPr lang="en-US" sz="1200" i="1" dirty="0">
                <a:latin typeface="Calibri" panose="020F0502020204030204" pitchFamily="34" charset="0"/>
                <a:ea typeface="Times New Roman" panose="02020603050405020304" pitchFamily="18" charset="0"/>
                <a:cs typeface="Times New Roman" panose="02020603050405020304" pitchFamily="18" charset="0"/>
              </a:rPr>
              <a:t>/</a:t>
            </a:r>
            <a:r>
              <a:rPr lang="en-US" sz="1200" i="1" dirty="0" err="1">
                <a:latin typeface="Calibri" panose="020F0502020204030204" pitchFamily="34" charset="0"/>
                <a:ea typeface="Times New Roman" panose="02020603050405020304" pitchFamily="18" charset="0"/>
                <a:cs typeface="Times New Roman" panose="02020603050405020304" pitchFamily="18" charset="0"/>
              </a:rPr>
              <a:t>Af</a:t>
            </a:r>
            <a:r>
              <a:rPr lang="en-US" sz="1200" i="1" dirty="0">
                <a:latin typeface="Calibri" panose="020F0502020204030204" pitchFamily="34" charset="0"/>
                <a:ea typeface="Times New Roman" panose="02020603050405020304" pitchFamily="18" charset="0"/>
                <a:cs typeface="Times New Roman" panose="02020603050405020304" pitchFamily="18" charset="0"/>
              </a:rPr>
              <a:t> Am, Black/African American; CKD, chronic kidney disease; LIS, Medicare Low-income Subsidy; Part D, Medicare prescription drug coverage benefit. </a:t>
            </a:r>
            <a:endParaRPr lang="en-US" sz="1200" i="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p:cNvSpPr/>
          <p:nvPr/>
        </p:nvSpPr>
        <p:spPr>
          <a:xfrm>
            <a:off x="3533095" y="1130294"/>
            <a:ext cx="2077813" cy="338554"/>
          </a:xfrm>
          <a:prstGeom prst="rect">
            <a:avLst/>
          </a:prstGeom>
        </p:spPr>
        <p:txBody>
          <a:bodyPr wrap="none">
            <a:spAutoFit/>
          </a:bodyPr>
          <a:lstStyle/>
          <a:p>
            <a:pPr marR="0" lvl="0" algn="ctr" fontAlgn="base">
              <a:spcBef>
                <a:spcPts val="600"/>
              </a:spcBef>
              <a:spcAft>
                <a:spcPts val="600"/>
              </a:spcAft>
            </a:pPr>
            <a:r>
              <a:rPr lang="en-US" sz="1600" b="1" kern="0" dirty="0" smtClean="0">
                <a:latin typeface="Calibri" panose="020F0502020204030204" pitchFamily="34" charset="0"/>
                <a:ea typeface="Times New Roman" panose="02020603050405020304" pitchFamily="18" charset="0"/>
                <a:cs typeface="Segoe UI" panose="020B0502040204020203" pitchFamily="34" charset="0"/>
              </a:rPr>
              <a:t>(b) Enrollees with CKD</a:t>
            </a:r>
            <a:endParaRPr lang="en-US" sz="1600" b="1" u="none" strike="noStrike" kern="0" spc="0" dirty="0">
              <a:effectLst/>
              <a:latin typeface="Calibri" panose="020F0502020204030204" pitchFamily="34" charset="0"/>
              <a:ea typeface="Times New Roman" panose="02020603050405020304" pitchFamily="18" charset="0"/>
              <a:cs typeface="Segoe UI" panose="020B0502040204020203" pitchFamily="34" charset="0"/>
            </a:endParaRPr>
          </a:p>
        </p:txBody>
      </p:sp>
      <p:pic>
        <p:nvPicPr>
          <p:cNvPr id="8" name="Content Placeholder 7"/>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49801" y="1572936"/>
            <a:ext cx="7644399" cy="3778613"/>
          </a:xfrm>
        </p:spPr>
      </p:pic>
    </p:spTree>
    <p:extLst>
      <p:ext uri="{BB962C8B-B14F-4D97-AF65-F5344CB8AC3E}">
        <p14:creationId xmlns:p14="http://schemas.microsoft.com/office/powerpoint/2010/main" val="2818517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3F227FC0-035E-484D-AA62-D30602925625}" type="slidenum">
              <a:rPr lang="en-US" smtClean="0"/>
              <a:pPr/>
              <a:t>9</a:t>
            </a:fld>
            <a:endParaRPr lang="en-US" dirty="0"/>
          </a:p>
        </p:txBody>
      </p:sp>
      <p:sp>
        <p:nvSpPr>
          <p:cNvPr id="3" name="Title 2"/>
          <p:cNvSpPr>
            <a:spLocks noGrp="1"/>
          </p:cNvSpPr>
          <p:nvPr>
            <p:ph type="title"/>
          </p:nvPr>
        </p:nvSpPr>
        <p:spPr>
          <a:xfrm>
            <a:off x="477564" y="75411"/>
            <a:ext cx="7843345" cy="754062"/>
          </a:xfrm>
        </p:spPr>
        <p:txBody>
          <a:bodyPr/>
          <a:lstStyle/>
          <a:p>
            <a:pPr marL="0" marR="0">
              <a:spcBef>
                <a:spcPts val="2400"/>
              </a:spcBef>
              <a:spcAft>
                <a:spcPts val="600"/>
              </a:spcAft>
            </a:pPr>
            <a:r>
              <a:rPr lang="en-US" sz="2000" b="1" dirty="0">
                <a:latin typeface="Calibri" panose="020F0502020204030204" pitchFamily="34" charset="0"/>
                <a:ea typeface="Times New Roman" panose="02020603050405020304" pitchFamily="18" charset="0"/>
                <a:cs typeface="Times New Roman" panose="02020603050405020304" pitchFamily="18" charset="0"/>
              </a:rPr>
              <a:t>vol 1 Table 7.3 Medicare Part D enrollees with the Low-income Subsidy, by age &amp; race, 2015</a:t>
            </a:r>
            <a:br>
              <a:rPr lang="en-US" sz="2000" b="1" dirty="0">
                <a:latin typeface="Calibri" panose="020F0502020204030204" pitchFamily="34" charset="0"/>
                <a:ea typeface="Times New Roman" panose="02020603050405020304" pitchFamily="18" charset="0"/>
                <a:cs typeface="Times New Roman" panose="02020603050405020304" pitchFamily="18" charset="0"/>
              </a:rPr>
            </a:br>
            <a:endParaRPr lang="en-US" sz="20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33671148"/>
              </p:ext>
            </p:extLst>
          </p:nvPr>
        </p:nvGraphicFramePr>
        <p:xfrm>
          <a:off x="2037036" y="875175"/>
          <a:ext cx="4724400" cy="4731131"/>
        </p:xfrm>
        <a:graphic>
          <a:graphicData uri="http://schemas.openxmlformats.org/drawingml/2006/table">
            <a:tbl>
              <a:tblPr firstRow="1" firstCol="1" bandRow="1"/>
              <a:tblGrid>
                <a:gridCol w="1650694">
                  <a:extLst>
                    <a:ext uri="{9D8B030D-6E8A-4147-A177-3AD203B41FA5}">
                      <a16:colId xmlns:a16="http://schemas.microsoft.com/office/drawing/2014/main" val="1927059388"/>
                    </a:ext>
                  </a:extLst>
                </a:gridCol>
                <a:gridCol w="1536853">
                  <a:extLst>
                    <a:ext uri="{9D8B030D-6E8A-4147-A177-3AD203B41FA5}">
                      <a16:colId xmlns:a16="http://schemas.microsoft.com/office/drawing/2014/main" val="595563650"/>
                    </a:ext>
                  </a:extLst>
                </a:gridCol>
                <a:gridCol w="1536853">
                  <a:extLst>
                    <a:ext uri="{9D8B030D-6E8A-4147-A177-3AD203B41FA5}">
                      <a16:colId xmlns:a16="http://schemas.microsoft.com/office/drawing/2014/main" val="2334083541"/>
                    </a:ext>
                  </a:extLst>
                </a:gridCol>
              </a:tblGrid>
              <a:tr h="171032">
                <a:tc>
                  <a:txBody>
                    <a:bodyPr/>
                    <a:lstStyle/>
                    <a:p>
                      <a:pPr>
                        <a:lnSpc>
                          <a:spcPct val="115000"/>
                        </a:lnSpc>
                      </a:pPr>
                      <a:endParaRPr lang="en-US" sz="1050" dirty="0">
                        <a:effectLst/>
                        <a:latin typeface="Calibri" panose="020F0502020204030204" pitchFamily="34" charset="0"/>
                      </a:endParaRPr>
                    </a:p>
                  </a:txBody>
                  <a:tcPr marL="51168" marR="51168" marT="0" marB="0">
                    <a:lnL>
                      <a:noFill/>
                    </a:lnL>
                    <a:lnR>
                      <a:noFill/>
                    </a:lnR>
                    <a:lnT>
                      <a:noFill/>
                    </a:lnT>
                    <a:lnB>
                      <a:noFill/>
                    </a:lnB>
                  </a:tcPr>
                </a:tc>
                <a:tc>
                  <a:txBody>
                    <a:bodyPr/>
                    <a:lstStyle/>
                    <a:p>
                      <a:pPr marL="0" marR="0" algn="ctr">
                        <a:lnSpc>
                          <a:spcPct val="115000"/>
                        </a:lnSpc>
                        <a:spcBef>
                          <a:spcPts val="0"/>
                        </a:spcBef>
                        <a:spcAft>
                          <a:spcPts val="0"/>
                        </a:spcAft>
                      </a:pPr>
                      <a:r>
                        <a:rPr lang="en-US" sz="105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General Medicare (%)</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All CKD (%)</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7151976"/>
                  </a:ext>
                </a:extLst>
              </a:tr>
              <a:tr h="261523">
                <a:tc>
                  <a:txBody>
                    <a:bodyPr/>
                    <a:lstStyle/>
                    <a:p>
                      <a:pPr>
                        <a:lnSpc>
                          <a:spcPct val="115000"/>
                        </a:lnSpc>
                      </a:pPr>
                      <a:endParaRPr lang="en-US" sz="1050" dirty="0">
                        <a:effectLst/>
                        <a:latin typeface="Calibri" panose="020F0502020204030204" pitchFamily="34" charset="0"/>
                      </a:endParaRPr>
                    </a:p>
                  </a:txBody>
                  <a:tcPr marL="51168" marR="51168"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Part D with</a:t>
                      </a:r>
                      <a:br>
                        <a:rPr lang="en-US" sz="105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br>
                      <a:r>
                        <a:rPr lang="en-US" sz="105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Low-income Subsidy</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Part D with</a:t>
                      </a:r>
                      <a:br>
                        <a:rPr lang="en-US" sz="105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br>
                      <a:r>
                        <a:rPr lang="en-US" sz="105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Low-income Subsidy</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61296912"/>
                  </a:ext>
                </a:extLst>
              </a:tr>
              <a:tr h="170559">
                <a:tc>
                  <a:txBody>
                    <a:bodyPr/>
                    <a:lstStyle/>
                    <a:p>
                      <a:pPr marL="0" marR="0">
                        <a:lnSpc>
                          <a:spcPct val="115000"/>
                        </a:lnSpc>
                        <a:spcBef>
                          <a:spcPts val="0"/>
                        </a:spcBef>
                        <a:spcAft>
                          <a:spcPts val="0"/>
                        </a:spcAft>
                      </a:pPr>
                      <a:r>
                        <a:rPr lang="en-US" sz="105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White</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050" dirty="0">
                        <a:effectLst/>
                        <a:latin typeface="Calibri" panose="020F0502020204030204" pitchFamily="34" charset="0"/>
                      </a:endParaRPr>
                    </a:p>
                  </a:txBody>
                  <a:tcPr marL="6633" marR="6633"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050" dirty="0">
                        <a:effectLst/>
                        <a:latin typeface="Calibri" panose="020F0502020204030204" pitchFamily="34" charset="0"/>
                      </a:endParaRPr>
                    </a:p>
                  </a:txBody>
                  <a:tcPr marL="6633" marR="6633"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501226456"/>
                  </a:ext>
                </a:extLst>
              </a:tr>
              <a:tr h="170559">
                <a:tc>
                  <a:txBody>
                    <a:bodyPr/>
                    <a:lstStyle/>
                    <a:p>
                      <a:pPr marL="91440" marR="0">
                        <a:lnSpc>
                          <a:spcPct val="115000"/>
                        </a:lnSpc>
                        <a:spcBef>
                          <a:spcPts val="0"/>
                        </a:spcBef>
                        <a:spcAft>
                          <a:spcPts val="0"/>
                        </a:spcAft>
                      </a:pPr>
                      <a:r>
                        <a:rPr lang="en-US" sz="105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All ages</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28.3</a:t>
                      </a:r>
                    </a:p>
                  </a:txBody>
                  <a:tcPr marL="6633" marR="6633"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29.7</a:t>
                      </a:r>
                    </a:p>
                  </a:txBody>
                  <a:tcPr marL="6633" marR="6633" marT="0" marB="0" anchor="ctr">
                    <a:lnL>
                      <a:noFill/>
                    </a:lnL>
                    <a:lnR>
                      <a:noFill/>
                    </a:lnR>
                    <a:lnT>
                      <a:noFill/>
                    </a:lnT>
                    <a:lnB>
                      <a:noFill/>
                    </a:lnB>
                  </a:tcPr>
                </a:tc>
                <a:extLst>
                  <a:ext uri="{0D108BD9-81ED-4DB2-BD59-A6C34878D82A}">
                    <a16:rowId xmlns:a16="http://schemas.microsoft.com/office/drawing/2014/main" val="890203664"/>
                  </a:ext>
                </a:extLst>
              </a:tr>
              <a:tr h="170559">
                <a:tc>
                  <a:txBody>
                    <a:bodyPr/>
                    <a:lstStyle/>
                    <a:p>
                      <a:pPr marL="91440" marR="0">
                        <a:lnSpc>
                          <a:spcPct val="115000"/>
                        </a:lnSpc>
                        <a:spcBef>
                          <a:spcPts val="0"/>
                        </a:spcBef>
                        <a:spcAft>
                          <a:spcPts val="0"/>
                        </a:spcAft>
                      </a:pPr>
                      <a:r>
                        <a:rPr lang="en-US" sz="105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20-44</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92.5</a:t>
                      </a:r>
                    </a:p>
                  </a:txBody>
                  <a:tcPr marL="6633" marR="6633"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94.4</a:t>
                      </a:r>
                    </a:p>
                  </a:txBody>
                  <a:tcPr marL="6633" marR="6633" marT="0" marB="0" anchor="ctr">
                    <a:lnL>
                      <a:noFill/>
                    </a:lnL>
                    <a:lnR>
                      <a:noFill/>
                    </a:lnR>
                    <a:lnT>
                      <a:noFill/>
                    </a:lnT>
                    <a:lnB>
                      <a:noFill/>
                    </a:lnB>
                  </a:tcPr>
                </a:tc>
                <a:extLst>
                  <a:ext uri="{0D108BD9-81ED-4DB2-BD59-A6C34878D82A}">
                    <a16:rowId xmlns:a16="http://schemas.microsoft.com/office/drawing/2014/main" val="3839188625"/>
                  </a:ext>
                </a:extLst>
              </a:tr>
              <a:tr h="170559">
                <a:tc>
                  <a:txBody>
                    <a:bodyPr/>
                    <a:lstStyle/>
                    <a:p>
                      <a:pPr marL="91440" marR="0">
                        <a:lnSpc>
                          <a:spcPct val="115000"/>
                        </a:lnSpc>
                        <a:spcBef>
                          <a:spcPts val="0"/>
                        </a:spcBef>
                        <a:spcAft>
                          <a:spcPts val="0"/>
                        </a:spcAft>
                      </a:pPr>
                      <a:r>
                        <a:rPr lang="en-US" sz="105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45-64</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75.5</a:t>
                      </a:r>
                    </a:p>
                  </a:txBody>
                  <a:tcPr marL="6633" marR="6633"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76.6</a:t>
                      </a:r>
                    </a:p>
                  </a:txBody>
                  <a:tcPr marL="6633" marR="6633" marT="0" marB="0" anchor="ctr">
                    <a:lnL>
                      <a:noFill/>
                    </a:lnL>
                    <a:lnR>
                      <a:noFill/>
                    </a:lnR>
                    <a:lnT>
                      <a:noFill/>
                    </a:lnT>
                    <a:lnB>
                      <a:noFill/>
                    </a:lnB>
                  </a:tcPr>
                </a:tc>
                <a:extLst>
                  <a:ext uri="{0D108BD9-81ED-4DB2-BD59-A6C34878D82A}">
                    <a16:rowId xmlns:a16="http://schemas.microsoft.com/office/drawing/2014/main" val="4081546825"/>
                  </a:ext>
                </a:extLst>
              </a:tr>
              <a:tr h="170559">
                <a:tc>
                  <a:txBody>
                    <a:bodyPr/>
                    <a:lstStyle/>
                    <a:p>
                      <a:pPr marL="91440" marR="0">
                        <a:lnSpc>
                          <a:spcPct val="115000"/>
                        </a:lnSpc>
                        <a:spcBef>
                          <a:spcPts val="0"/>
                        </a:spcBef>
                        <a:spcAft>
                          <a:spcPts val="0"/>
                        </a:spcAft>
                      </a:pPr>
                      <a:r>
                        <a:rPr lang="en-US" sz="105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65-74</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15.9</a:t>
                      </a:r>
                    </a:p>
                  </a:txBody>
                  <a:tcPr marL="6633" marR="6633"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24.4</a:t>
                      </a:r>
                    </a:p>
                  </a:txBody>
                  <a:tcPr marL="6633" marR="6633" marT="0" marB="0" anchor="ctr">
                    <a:lnL>
                      <a:noFill/>
                    </a:lnL>
                    <a:lnR>
                      <a:noFill/>
                    </a:lnR>
                    <a:lnT>
                      <a:noFill/>
                    </a:lnT>
                    <a:lnB>
                      <a:noFill/>
                    </a:lnB>
                  </a:tcPr>
                </a:tc>
                <a:extLst>
                  <a:ext uri="{0D108BD9-81ED-4DB2-BD59-A6C34878D82A}">
                    <a16:rowId xmlns:a16="http://schemas.microsoft.com/office/drawing/2014/main" val="1404475522"/>
                  </a:ext>
                </a:extLst>
              </a:tr>
              <a:tr h="170559">
                <a:tc>
                  <a:txBody>
                    <a:bodyPr/>
                    <a:lstStyle/>
                    <a:p>
                      <a:pPr marL="91440" marR="0">
                        <a:lnSpc>
                          <a:spcPct val="115000"/>
                        </a:lnSpc>
                        <a:spcBef>
                          <a:spcPts val="0"/>
                        </a:spcBef>
                        <a:spcAft>
                          <a:spcPts val="0"/>
                        </a:spcAft>
                      </a:pPr>
                      <a:r>
                        <a:rPr lang="en-US" sz="105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75+</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20.0</a:t>
                      </a:r>
                    </a:p>
                  </a:txBody>
                  <a:tcPr marL="6633" marR="6633"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24.8</a:t>
                      </a:r>
                    </a:p>
                  </a:txBody>
                  <a:tcPr marL="6633" marR="6633"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1724458"/>
                  </a:ext>
                </a:extLst>
              </a:tr>
              <a:tr h="170559">
                <a:tc>
                  <a:txBody>
                    <a:bodyPr/>
                    <a:lstStyle/>
                    <a:p>
                      <a:pPr marL="0" marR="0">
                        <a:lnSpc>
                          <a:spcPct val="115000"/>
                        </a:lnSpc>
                        <a:spcBef>
                          <a:spcPts val="0"/>
                        </a:spcBef>
                        <a:spcAft>
                          <a:spcPts val="0"/>
                        </a:spcAft>
                      </a:pPr>
                      <a:r>
                        <a:rPr lang="en-US" sz="105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Black/African American</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p>
                  </a:txBody>
                  <a:tcPr marL="6633" marR="6633"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p>
                  </a:txBody>
                  <a:tcPr marL="6633" marR="6633"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90578657"/>
                  </a:ext>
                </a:extLst>
              </a:tr>
              <a:tr h="170559">
                <a:tc>
                  <a:txBody>
                    <a:bodyPr/>
                    <a:lstStyle/>
                    <a:p>
                      <a:pPr marL="91440" marR="0">
                        <a:lnSpc>
                          <a:spcPct val="115000"/>
                        </a:lnSpc>
                        <a:spcBef>
                          <a:spcPts val="0"/>
                        </a:spcBef>
                        <a:spcAft>
                          <a:spcPts val="0"/>
                        </a:spcAft>
                      </a:pPr>
                      <a:r>
                        <a:rPr lang="en-US" sz="105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All ages</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65.5</a:t>
                      </a:r>
                    </a:p>
                  </a:txBody>
                  <a:tcPr marL="6633" marR="6633"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64.2</a:t>
                      </a:r>
                    </a:p>
                  </a:txBody>
                  <a:tcPr marL="6633" marR="6633" marT="0" marB="0" anchor="ctr">
                    <a:lnL>
                      <a:noFill/>
                    </a:lnL>
                    <a:lnR>
                      <a:noFill/>
                    </a:lnR>
                    <a:lnT>
                      <a:noFill/>
                    </a:lnT>
                    <a:lnB>
                      <a:noFill/>
                    </a:lnB>
                  </a:tcPr>
                </a:tc>
                <a:extLst>
                  <a:ext uri="{0D108BD9-81ED-4DB2-BD59-A6C34878D82A}">
                    <a16:rowId xmlns:a16="http://schemas.microsoft.com/office/drawing/2014/main" val="720566159"/>
                  </a:ext>
                </a:extLst>
              </a:tr>
              <a:tr h="170559">
                <a:tc>
                  <a:txBody>
                    <a:bodyPr/>
                    <a:lstStyle/>
                    <a:p>
                      <a:pPr marL="91440" marR="0">
                        <a:lnSpc>
                          <a:spcPct val="115000"/>
                        </a:lnSpc>
                        <a:spcBef>
                          <a:spcPts val="0"/>
                        </a:spcBef>
                        <a:spcAft>
                          <a:spcPts val="0"/>
                        </a:spcAft>
                      </a:pPr>
                      <a:r>
                        <a:rPr lang="en-US" sz="105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20-44</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95.0</a:t>
                      </a:r>
                    </a:p>
                  </a:txBody>
                  <a:tcPr marL="6633" marR="6633"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95.6</a:t>
                      </a:r>
                    </a:p>
                  </a:txBody>
                  <a:tcPr marL="6633" marR="6633" marT="0" marB="0" anchor="ctr">
                    <a:lnL>
                      <a:noFill/>
                    </a:lnL>
                    <a:lnR>
                      <a:noFill/>
                    </a:lnR>
                    <a:lnT>
                      <a:noFill/>
                    </a:lnT>
                    <a:lnB>
                      <a:noFill/>
                    </a:lnB>
                  </a:tcPr>
                </a:tc>
                <a:extLst>
                  <a:ext uri="{0D108BD9-81ED-4DB2-BD59-A6C34878D82A}">
                    <a16:rowId xmlns:a16="http://schemas.microsoft.com/office/drawing/2014/main" val="3287472511"/>
                  </a:ext>
                </a:extLst>
              </a:tr>
              <a:tr h="170559">
                <a:tc>
                  <a:txBody>
                    <a:bodyPr/>
                    <a:lstStyle/>
                    <a:p>
                      <a:pPr marL="91440" marR="0">
                        <a:lnSpc>
                          <a:spcPct val="115000"/>
                        </a:lnSpc>
                        <a:spcBef>
                          <a:spcPts val="0"/>
                        </a:spcBef>
                        <a:spcAft>
                          <a:spcPts val="0"/>
                        </a:spcAft>
                      </a:pPr>
                      <a:r>
                        <a:rPr lang="en-US" sz="105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45-64</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85.3</a:t>
                      </a:r>
                    </a:p>
                  </a:txBody>
                  <a:tcPr marL="6633" marR="6633"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85.0</a:t>
                      </a:r>
                    </a:p>
                  </a:txBody>
                  <a:tcPr marL="6633" marR="6633" marT="0" marB="0" anchor="ctr">
                    <a:lnL>
                      <a:noFill/>
                    </a:lnL>
                    <a:lnR>
                      <a:noFill/>
                    </a:lnR>
                    <a:lnT>
                      <a:noFill/>
                    </a:lnT>
                    <a:lnB>
                      <a:noFill/>
                    </a:lnB>
                  </a:tcPr>
                </a:tc>
                <a:extLst>
                  <a:ext uri="{0D108BD9-81ED-4DB2-BD59-A6C34878D82A}">
                    <a16:rowId xmlns:a16="http://schemas.microsoft.com/office/drawing/2014/main" val="884284237"/>
                  </a:ext>
                </a:extLst>
              </a:tr>
              <a:tr h="170559">
                <a:tc>
                  <a:txBody>
                    <a:bodyPr/>
                    <a:lstStyle/>
                    <a:p>
                      <a:pPr marL="91440" marR="0">
                        <a:lnSpc>
                          <a:spcPct val="115000"/>
                        </a:lnSpc>
                        <a:spcBef>
                          <a:spcPts val="0"/>
                        </a:spcBef>
                        <a:spcAft>
                          <a:spcPts val="0"/>
                        </a:spcAft>
                      </a:pPr>
                      <a:r>
                        <a:rPr lang="en-US" sz="105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65-74</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46.5</a:t>
                      </a:r>
                    </a:p>
                  </a:txBody>
                  <a:tcPr marL="6633" marR="6633"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54.4</a:t>
                      </a:r>
                    </a:p>
                  </a:txBody>
                  <a:tcPr marL="6633" marR="6633" marT="0" marB="0" anchor="ctr">
                    <a:lnL>
                      <a:noFill/>
                    </a:lnL>
                    <a:lnR>
                      <a:noFill/>
                    </a:lnR>
                    <a:lnT>
                      <a:noFill/>
                    </a:lnT>
                    <a:lnB>
                      <a:noFill/>
                    </a:lnB>
                  </a:tcPr>
                </a:tc>
                <a:extLst>
                  <a:ext uri="{0D108BD9-81ED-4DB2-BD59-A6C34878D82A}">
                    <a16:rowId xmlns:a16="http://schemas.microsoft.com/office/drawing/2014/main" val="1146008822"/>
                  </a:ext>
                </a:extLst>
              </a:tr>
              <a:tr h="170559">
                <a:tc>
                  <a:txBody>
                    <a:bodyPr/>
                    <a:lstStyle/>
                    <a:p>
                      <a:pPr marL="91440" marR="0">
                        <a:lnSpc>
                          <a:spcPct val="115000"/>
                        </a:lnSpc>
                        <a:spcBef>
                          <a:spcPts val="0"/>
                        </a:spcBef>
                        <a:spcAft>
                          <a:spcPts val="0"/>
                        </a:spcAft>
                      </a:pPr>
                      <a:r>
                        <a:rPr lang="en-US" sz="105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75+</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55.5</a:t>
                      </a:r>
                    </a:p>
                  </a:txBody>
                  <a:tcPr marL="6633" marR="6633"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60.1</a:t>
                      </a:r>
                    </a:p>
                  </a:txBody>
                  <a:tcPr marL="6633" marR="6633"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95224612"/>
                  </a:ext>
                </a:extLst>
              </a:tr>
              <a:tr h="170559">
                <a:tc>
                  <a:txBody>
                    <a:bodyPr/>
                    <a:lstStyle/>
                    <a:p>
                      <a:pPr marL="0" marR="0">
                        <a:lnSpc>
                          <a:spcPct val="115000"/>
                        </a:lnSpc>
                        <a:spcBef>
                          <a:spcPts val="0"/>
                        </a:spcBef>
                        <a:spcAft>
                          <a:spcPts val="0"/>
                        </a:spcAft>
                      </a:pPr>
                      <a:r>
                        <a:rPr lang="en-US" sz="105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Asian</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050" dirty="0">
                        <a:effectLst/>
                        <a:latin typeface="Calibri" panose="020F0502020204030204" pitchFamily="34" charset="0"/>
                      </a:endParaRPr>
                    </a:p>
                  </a:txBody>
                  <a:tcPr marL="6633" marR="6633"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050" dirty="0">
                        <a:effectLst/>
                        <a:latin typeface="Calibri" panose="020F0502020204030204" pitchFamily="34" charset="0"/>
                      </a:endParaRPr>
                    </a:p>
                  </a:txBody>
                  <a:tcPr marL="6633" marR="6633"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006141589"/>
                  </a:ext>
                </a:extLst>
              </a:tr>
              <a:tr h="170559">
                <a:tc>
                  <a:txBody>
                    <a:bodyPr/>
                    <a:lstStyle/>
                    <a:p>
                      <a:pPr marL="91440" marR="0">
                        <a:lnSpc>
                          <a:spcPct val="115000"/>
                        </a:lnSpc>
                        <a:spcBef>
                          <a:spcPts val="0"/>
                        </a:spcBef>
                        <a:spcAft>
                          <a:spcPts val="0"/>
                        </a:spcAft>
                      </a:pPr>
                      <a:r>
                        <a:rPr lang="en-US" sz="105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All ages</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72.6</a:t>
                      </a:r>
                    </a:p>
                  </a:txBody>
                  <a:tcPr marL="6633" marR="6633"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77.6</a:t>
                      </a:r>
                    </a:p>
                  </a:txBody>
                  <a:tcPr marL="6633" marR="6633" marT="0" marB="0" anchor="ctr">
                    <a:lnL>
                      <a:noFill/>
                    </a:lnL>
                    <a:lnR>
                      <a:noFill/>
                    </a:lnR>
                    <a:lnT>
                      <a:noFill/>
                    </a:lnT>
                    <a:lnB>
                      <a:noFill/>
                    </a:lnB>
                  </a:tcPr>
                </a:tc>
                <a:extLst>
                  <a:ext uri="{0D108BD9-81ED-4DB2-BD59-A6C34878D82A}">
                    <a16:rowId xmlns:a16="http://schemas.microsoft.com/office/drawing/2014/main" val="1042903750"/>
                  </a:ext>
                </a:extLst>
              </a:tr>
              <a:tr h="170559">
                <a:tc>
                  <a:txBody>
                    <a:bodyPr/>
                    <a:lstStyle/>
                    <a:p>
                      <a:pPr marL="91440" marR="0">
                        <a:lnSpc>
                          <a:spcPct val="115000"/>
                        </a:lnSpc>
                        <a:spcBef>
                          <a:spcPts val="0"/>
                        </a:spcBef>
                        <a:spcAft>
                          <a:spcPts val="0"/>
                        </a:spcAft>
                      </a:pPr>
                      <a:r>
                        <a:rPr lang="en-US" sz="105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20-44</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92.7</a:t>
                      </a:r>
                    </a:p>
                  </a:txBody>
                  <a:tcPr marL="6633" marR="6633"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100.0</a:t>
                      </a:r>
                    </a:p>
                  </a:txBody>
                  <a:tcPr marL="6633" marR="6633" marT="0" marB="0" anchor="ctr">
                    <a:lnL>
                      <a:noFill/>
                    </a:lnL>
                    <a:lnR>
                      <a:noFill/>
                    </a:lnR>
                    <a:lnT>
                      <a:noFill/>
                    </a:lnT>
                    <a:lnB>
                      <a:noFill/>
                    </a:lnB>
                  </a:tcPr>
                </a:tc>
                <a:extLst>
                  <a:ext uri="{0D108BD9-81ED-4DB2-BD59-A6C34878D82A}">
                    <a16:rowId xmlns:a16="http://schemas.microsoft.com/office/drawing/2014/main" val="555773118"/>
                  </a:ext>
                </a:extLst>
              </a:tr>
              <a:tr h="170559">
                <a:tc>
                  <a:txBody>
                    <a:bodyPr/>
                    <a:lstStyle/>
                    <a:p>
                      <a:pPr marL="91440" marR="0">
                        <a:lnSpc>
                          <a:spcPct val="115000"/>
                        </a:lnSpc>
                        <a:spcBef>
                          <a:spcPts val="0"/>
                        </a:spcBef>
                        <a:spcAft>
                          <a:spcPts val="0"/>
                        </a:spcAft>
                      </a:pPr>
                      <a:r>
                        <a:rPr lang="en-US" sz="105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45-64</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84.2</a:t>
                      </a:r>
                    </a:p>
                  </a:txBody>
                  <a:tcPr marL="6633" marR="6633"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84.3</a:t>
                      </a:r>
                    </a:p>
                  </a:txBody>
                  <a:tcPr marL="6633" marR="6633" marT="0" marB="0" anchor="ctr">
                    <a:lnL>
                      <a:noFill/>
                    </a:lnL>
                    <a:lnR>
                      <a:noFill/>
                    </a:lnR>
                    <a:lnT>
                      <a:noFill/>
                    </a:lnT>
                    <a:lnB>
                      <a:noFill/>
                    </a:lnB>
                  </a:tcPr>
                </a:tc>
                <a:extLst>
                  <a:ext uri="{0D108BD9-81ED-4DB2-BD59-A6C34878D82A}">
                    <a16:rowId xmlns:a16="http://schemas.microsoft.com/office/drawing/2014/main" val="3245901885"/>
                  </a:ext>
                </a:extLst>
              </a:tr>
              <a:tr h="170559">
                <a:tc>
                  <a:txBody>
                    <a:bodyPr/>
                    <a:lstStyle/>
                    <a:p>
                      <a:pPr marL="91440" marR="0">
                        <a:lnSpc>
                          <a:spcPct val="115000"/>
                        </a:lnSpc>
                        <a:spcBef>
                          <a:spcPts val="0"/>
                        </a:spcBef>
                        <a:spcAft>
                          <a:spcPts val="0"/>
                        </a:spcAft>
                      </a:pPr>
                      <a:r>
                        <a:rPr lang="en-US" sz="105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65-74</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63.6</a:t>
                      </a:r>
                    </a:p>
                  </a:txBody>
                  <a:tcPr marL="6633" marR="6633"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71.7</a:t>
                      </a:r>
                    </a:p>
                  </a:txBody>
                  <a:tcPr marL="6633" marR="6633" marT="0" marB="0" anchor="ctr">
                    <a:lnL>
                      <a:noFill/>
                    </a:lnL>
                    <a:lnR>
                      <a:noFill/>
                    </a:lnR>
                    <a:lnT>
                      <a:noFill/>
                    </a:lnT>
                    <a:lnB>
                      <a:noFill/>
                    </a:lnB>
                  </a:tcPr>
                </a:tc>
                <a:extLst>
                  <a:ext uri="{0D108BD9-81ED-4DB2-BD59-A6C34878D82A}">
                    <a16:rowId xmlns:a16="http://schemas.microsoft.com/office/drawing/2014/main" val="3926132587"/>
                  </a:ext>
                </a:extLst>
              </a:tr>
              <a:tr h="170559">
                <a:tc>
                  <a:txBody>
                    <a:bodyPr/>
                    <a:lstStyle/>
                    <a:p>
                      <a:pPr marL="91440" marR="0">
                        <a:lnSpc>
                          <a:spcPct val="115000"/>
                        </a:lnSpc>
                        <a:spcBef>
                          <a:spcPts val="0"/>
                        </a:spcBef>
                        <a:spcAft>
                          <a:spcPts val="0"/>
                        </a:spcAft>
                      </a:pPr>
                      <a:r>
                        <a:rPr lang="en-US" sz="105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75+</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76.2</a:t>
                      </a:r>
                    </a:p>
                  </a:txBody>
                  <a:tcPr marL="6633" marR="6633"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79.0</a:t>
                      </a:r>
                    </a:p>
                  </a:txBody>
                  <a:tcPr marL="6633" marR="6633"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2579471"/>
                  </a:ext>
                </a:extLst>
              </a:tr>
              <a:tr h="170559">
                <a:tc>
                  <a:txBody>
                    <a:bodyPr/>
                    <a:lstStyle/>
                    <a:p>
                      <a:pPr marL="0" marR="0">
                        <a:lnSpc>
                          <a:spcPct val="115000"/>
                        </a:lnSpc>
                        <a:spcBef>
                          <a:spcPts val="0"/>
                        </a:spcBef>
                        <a:spcAft>
                          <a:spcPts val="0"/>
                        </a:spcAft>
                      </a:pPr>
                      <a:r>
                        <a:rPr lang="en-US" sz="105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Other races</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050">
                        <a:effectLst/>
                        <a:latin typeface="Calibri" panose="020F0502020204030204" pitchFamily="34" charset="0"/>
                      </a:endParaRPr>
                    </a:p>
                  </a:txBody>
                  <a:tcPr marL="6633" marR="6633"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050" dirty="0">
                        <a:effectLst/>
                        <a:latin typeface="Calibri" panose="020F0502020204030204" pitchFamily="34" charset="0"/>
                      </a:endParaRPr>
                    </a:p>
                  </a:txBody>
                  <a:tcPr marL="6633" marR="6633"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342245162"/>
                  </a:ext>
                </a:extLst>
              </a:tr>
              <a:tr h="170559">
                <a:tc>
                  <a:txBody>
                    <a:bodyPr/>
                    <a:lstStyle/>
                    <a:p>
                      <a:pPr marL="91440" marR="0">
                        <a:lnSpc>
                          <a:spcPct val="115000"/>
                        </a:lnSpc>
                        <a:spcBef>
                          <a:spcPts val="0"/>
                        </a:spcBef>
                        <a:spcAft>
                          <a:spcPts val="0"/>
                        </a:spcAft>
                      </a:pPr>
                      <a:r>
                        <a:rPr lang="en-US" sz="105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All ages</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47.2</a:t>
                      </a:r>
                    </a:p>
                  </a:txBody>
                  <a:tcPr marL="6633" marR="6633"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49.2</a:t>
                      </a:r>
                    </a:p>
                  </a:txBody>
                  <a:tcPr marL="6633" marR="6633" marT="0" marB="0" anchor="ctr">
                    <a:lnL>
                      <a:noFill/>
                    </a:lnL>
                    <a:lnR>
                      <a:noFill/>
                    </a:lnR>
                    <a:lnT>
                      <a:noFill/>
                    </a:lnT>
                    <a:lnB>
                      <a:noFill/>
                    </a:lnB>
                  </a:tcPr>
                </a:tc>
                <a:extLst>
                  <a:ext uri="{0D108BD9-81ED-4DB2-BD59-A6C34878D82A}">
                    <a16:rowId xmlns:a16="http://schemas.microsoft.com/office/drawing/2014/main" val="2843898241"/>
                  </a:ext>
                </a:extLst>
              </a:tr>
              <a:tr h="170559">
                <a:tc>
                  <a:txBody>
                    <a:bodyPr/>
                    <a:lstStyle/>
                    <a:p>
                      <a:pPr marL="91440" marR="0">
                        <a:lnSpc>
                          <a:spcPct val="115000"/>
                        </a:lnSpc>
                        <a:spcBef>
                          <a:spcPts val="0"/>
                        </a:spcBef>
                        <a:spcAft>
                          <a:spcPts val="0"/>
                        </a:spcAft>
                      </a:pPr>
                      <a:r>
                        <a:rPr lang="en-US" sz="105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20-44</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93.4</a:t>
                      </a:r>
                    </a:p>
                  </a:txBody>
                  <a:tcPr marL="6633" marR="6633"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88.2</a:t>
                      </a:r>
                    </a:p>
                  </a:txBody>
                  <a:tcPr marL="6633" marR="6633" marT="0" marB="0" anchor="ctr">
                    <a:lnL>
                      <a:noFill/>
                    </a:lnL>
                    <a:lnR>
                      <a:noFill/>
                    </a:lnR>
                    <a:lnT>
                      <a:noFill/>
                    </a:lnT>
                    <a:lnB>
                      <a:noFill/>
                    </a:lnB>
                  </a:tcPr>
                </a:tc>
                <a:extLst>
                  <a:ext uri="{0D108BD9-81ED-4DB2-BD59-A6C34878D82A}">
                    <a16:rowId xmlns:a16="http://schemas.microsoft.com/office/drawing/2014/main" val="245662934"/>
                  </a:ext>
                </a:extLst>
              </a:tr>
              <a:tr h="170559">
                <a:tc>
                  <a:txBody>
                    <a:bodyPr/>
                    <a:lstStyle/>
                    <a:p>
                      <a:pPr marL="91440" marR="0">
                        <a:lnSpc>
                          <a:spcPct val="115000"/>
                        </a:lnSpc>
                        <a:spcBef>
                          <a:spcPts val="0"/>
                        </a:spcBef>
                        <a:spcAft>
                          <a:spcPts val="0"/>
                        </a:spcAft>
                      </a:pPr>
                      <a:r>
                        <a:rPr lang="en-US" sz="105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45-64</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79.5</a:t>
                      </a:r>
                    </a:p>
                  </a:txBody>
                  <a:tcPr marL="6633" marR="6633"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79.3</a:t>
                      </a:r>
                    </a:p>
                  </a:txBody>
                  <a:tcPr marL="6633" marR="6633" marT="0" marB="0" anchor="ctr">
                    <a:lnL>
                      <a:noFill/>
                    </a:lnL>
                    <a:lnR>
                      <a:noFill/>
                    </a:lnR>
                    <a:lnT>
                      <a:noFill/>
                    </a:lnT>
                    <a:lnB>
                      <a:noFill/>
                    </a:lnB>
                  </a:tcPr>
                </a:tc>
                <a:extLst>
                  <a:ext uri="{0D108BD9-81ED-4DB2-BD59-A6C34878D82A}">
                    <a16:rowId xmlns:a16="http://schemas.microsoft.com/office/drawing/2014/main" val="1751380240"/>
                  </a:ext>
                </a:extLst>
              </a:tr>
              <a:tr h="170559">
                <a:tc>
                  <a:txBody>
                    <a:bodyPr/>
                    <a:lstStyle/>
                    <a:p>
                      <a:pPr marL="91440" marR="0">
                        <a:lnSpc>
                          <a:spcPct val="115000"/>
                        </a:lnSpc>
                        <a:spcBef>
                          <a:spcPts val="0"/>
                        </a:spcBef>
                        <a:spcAft>
                          <a:spcPts val="0"/>
                        </a:spcAft>
                      </a:pPr>
                      <a:r>
                        <a:rPr lang="en-US" sz="105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65-74</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31.4</a:t>
                      </a:r>
                    </a:p>
                  </a:txBody>
                  <a:tcPr marL="6633" marR="6633" marT="0" marB="0" anchor="ctr">
                    <a:lnL>
                      <a:noFill/>
                    </a:lnL>
                    <a:lnR>
                      <a:noFill/>
                    </a:lnR>
                    <a:lnT>
                      <a:noFill/>
                    </a:lnT>
                    <a:lnB>
                      <a:noFill/>
                    </a:lnB>
                  </a:tcPr>
                </a:tc>
                <a:tc>
                  <a:txBody>
                    <a:bodyPr/>
                    <a:lstStyle/>
                    <a:p>
                      <a:pPr marL="0" marR="0" algn="ctr">
                        <a:lnSpc>
                          <a:spcPct val="115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38.9</a:t>
                      </a:r>
                    </a:p>
                  </a:txBody>
                  <a:tcPr marL="6633" marR="6633" marT="0" marB="0" anchor="ctr">
                    <a:lnL>
                      <a:noFill/>
                    </a:lnL>
                    <a:lnR>
                      <a:noFill/>
                    </a:lnR>
                    <a:lnT>
                      <a:noFill/>
                    </a:lnT>
                    <a:lnB>
                      <a:noFill/>
                    </a:lnB>
                  </a:tcPr>
                </a:tc>
                <a:extLst>
                  <a:ext uri="{0D108BD9-81ED-4DB2-BD59-A6C34878D82A}">
                    <a16:rowId xmlns:a16="http://schemas.microsoft.com/office/drawing/2014/main" val="1880235287"/>
                  </a:ext>
                </a:extLst>
              </a:tr>
              <a:tr h="170559">
                <a:tc>
                  <a:txBody>
                    <a:bodyPr/>
                    <a:lstStyle/>
                    <a:p>
                      <a:pPr marL="91440" marR="0">
                        <a:lnSpc>
                          <a:spcPct val="115000"/>
                        </a:lnSpc>
                        <a:spcBef>
                          <a:spcPts val="0"/>
                        </a:spcBef>
                        <a:spcAft>
                          <a:spcPts val="0"/>
                        </a:spcAft>
                      </a:pPr>
                      <a:r>
                        <a:rPr lang="en-US" sz="105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75+</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51168" marR="51168"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43.6</a:t>
                      </a:r>
                    </a:p>
                  </a:txBody>
                  <a:tcPr marL="6633" marR="6633"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48.5</a:t>
                      </a:r>
                    </a:p>
                  </a:txBody>
                  <a:tcPr marL="6633" marR="6633"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0560260"/>
                  </a:ext>
                </a:extLst>
              </a:tr>
            </a:tbl>
          </a:graphicData>
        </a:graphic>
      </p:graphicFrame>
      <p:sp>
        <p:nvSpPr>
          <p:cNvPr id="6" name="Rectangle 5"/>
          <p:cNvSpPr/>
          <p:nvPr/>
        </p:nvSpPr>
        <p:spPr>
          <a:xfrm>
            <a:off x="381000" y="5791200"/>
            <a:ext cx="8036472" cy="430887"/>
          </a:xfrm>
          <a:prstGeom prst="rect">
            <a:avLst/>
          </a:prstGeom>
        </p:spPr>
        <p:txBody>
          <a:bodyPr wrap="square">
            <a:spAutoFit/>
          </a:bodyPr>
          <a:lstStyle/>
          <a:p>
            <a:r>
              <a:rPr lang="en-US" sz="1100" dirty="0">
                <a:latin typeface="Calibri" panose="020F0502020204030204" pitchFamily="34" charset="0"/>
                <a:ea typeface="Calibri" panose="020F0502020204030204" pitchFamily="34" charset="0"/>
                <a:cs typeface="Times New Roman" panose="02020603050405020304" pitchFamily="18" charset="0"/>
              </a:rPr>
              <a:t>Data source: Medicare 5% sample. Point prevalent Medicare enrollees alive on January 1, 2015. Abbreviations: CKD, chronic kidney disease; Part D, Medicare prescription drug coverage benefit.</a:t>
            </a:r>
            <a:endParaRPr lang="en-US" sz="1100" dirty="0"/>
          </a:p>
        </p:txBody>
      </p:sp>
    </p:spTree>
    <p:extLst>
      <p:ext uri="{BB962C8B-B14F-4D97-AF65-F5344CB8AC3E}">
        <p14:creationId xmlns:p14="http://schemas.microsoft.com/office/powerpoint/2010/main" val="208589536"/>
      </p:ext>
    </p:extLst>
  </p:cSld>
  <p:clrMapOvr>
    <a:masterClrMapping/>
  </p:clrMapOvr>
</p:sld>
</file>

<file path=ppt/theme/theme1.xml><?xml version="1.0" encoding="utf-8"?>
<a:theme xmlns:a="http://schemas.openxmlformats.org/drawingml/2006/main" name="ADR_PPT_Template_CKD">
  <a:themeElements>
    <a:clrScheme name="USRDS ADR Color Palette">
      <a:dk1>
        <a:sysClr val="windowText" lastClr="000000"/>
      </a:dk1>
      <a:lt1>
        <a:sysClr val="window" lastClr="FFFFFF"/>
      </a:lt1>
      <a:dk2>
        <a:srgbClr val="48070E"/>
      </a:dk2>
      <a:lt2>
        <a:srgbClr val="FFFFFF"/>
      </a:lt2>
      <a:accent1>
        <a:srgbClr val="7A2F36"/>
      </a:accent1>
      <a:accent2>
        <a:srgbClr val="AC6168"/>
      </a:accent2>
      <a:accent3>
        <a:srgbClr val="002966"/>
      </a:accent3>
      <a:accent4>
        <a:srgbClr val="0E5480"/>
      </a:accent4>
      <a:accent5>
        <a:srgbClr val="367CA8"/>
      </a:accent5>
      <a:accent6>
        <a:srgbClr val="FFC76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ADR_PPT_Template_CKD</Template>
  <TotalTime>209</TotalTime>
  <Words>2412</Words>
  <Application>Microsoft Office PowerPoint</Application>
  <PresentationFormat>On-screen Show (4:3)</PresentationFormat>
  <Paragraphs>650</Paragraphs>
  <Slides>20</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SimSun</vt:lpstr>
      <vt:lpstr>Arial</vt:lpstr>
      <vt:lpstr>Calibri</vt:lpstr>
      <vt:lpstr>Candara</vt:lpstr>
      <vt:lpstr>Constantia</vt:lpstr>
      <vt:lpstr>Segoe UI</vt:lpstr>
      <vt:lpstr>Times New Roman</vt:lpstr>
      <vt:lpstr>ADR_PPT_Template_CKD</vt:lpstr>
      <vt:lpstr>PowerPoint Presentation</vt:lpstr>
      <vt:lpstr>vol 1 Figure 7.1 Sources of prescription drug coverage in Medicare enrollees, by population, 2015 </vt:lpstr>
      <vt:lpstr>vol 1 Table 7.1 General Medicare and CKD patients enrolled in Part D </vt:lpstr>
      <vt:lpstr>vol 1 Table 7.2 Medicare Part D parameters for defined standard benefit, 2010 &amp; 2015 </vt:lpstr>
      <vt:lpstr>vol 1 Figure 7.2 Sources of prescription drug coverage in Medicare enrollees, by age, 2015 </vt:lpstr>
      <vt:lpstr>vol 1 Figure 7.2 Sources of prescription drug coverage in Medicare enrollees, by age, 2015 </vt:lpstr>
      <vt:lpstr>vol 1 Figure 7.3 Sources of prescription drug coverage in Medicare enrollees, by race, 2015 </vt:lpstr>
      <vt:lpstr>vol 1 Figure 7.3 Sources of prescription drug coverage in Medicare enrollees, by race, 2015 </vt:lpstr>
      <vt:lpstr>vol 1 Table 7.3 Medicare Part D enrollees with the Low-income Subsidy, by age &amp; race, 2015 </vt:lpstr>
      <vt:lpstr>vol 1 Figure 7.4 Distribution of Low-income Subsidy categories in Part D general Medicare and CKD patients, 2015 </vt:lpstr>
      <vt:lpstr>vol 1 Table 7.4 Total estimated Medicare Part D spending for fee-for-service beneficiaries (in billions),2011-2015 </vt:lpstr>
      <vt:lpstr>vol 1 Figure 7.5 Per person per year &amp; out-of-pocket costs  (in $1,000s) for enrollees, 2015 </vt:lpstr>
      <vt:lpstr>vol 1 Figure 7.5 Per person per year &amp; out-of-pocket costs  (in $1,000s) for enrollees, 2015 </vt:lpstr>
      <vt:lpstr>vol 1 Table 7.5 Per person per year spending ($) for enrollees, 2015 </vt:lpstr>
      <vt:lpstr>vol 1 Table 7.6 Top 15 drug classes received by CKD cohorts in different health plans, by percent of patients, 2015 </vt:lpstr>
      <vt:lpstr>vol 1 Table 7.7 Top 15 drug classes received by different CKD cohorts (Medicare Part D/Medicare Advantage programs/managed care health plans), by spending, 2015</vt:lpstr>
      <vt:lpstr>vol 1 Table 7.7 Top 15 drug classes received by different CKD cohorts (Medicare Part D/ Medicare Advantage programs/managed care health plans), by spending, 2015</vt:lpstr>
      <vt:lpstr>vol 1 Table 7.7 Top 15 drug classes received by different CKD cohorts (Medicare Part D/ Medicare Advantage programs/managed care health plans), by spending, 2015</vt:lpstr>
      <vt:lpstr>vol 1 Figure 7.6 Estimated utilization rate of prescription NSAIDs,  by state, Medicare CKD Patients, 2015 </vt:lpstr>
      <vt:lpstr>vol 1 Figure 7.7 Estimated utilization rate of opioid analgesics,  by state, Medicare CKD Patients, 2015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Ruth Shamraj</dc:creator>
  <cp:lastModifiedBy>Vivian Kurtz</cp:lastModifiedBy>
  <cp:revision>50</cp:revision>
  <dcterms:created xsi:type="dcterms:W3CDTF">2014-11-10T19:37:45Z</dcterms:created>
  <dcterms:modified xsi:type="dcterms:W3CDTF">2017-10-26T22:38:24Z</dcterms:modified>
</cp:coreProperties>
</file>