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259" r:id="rId3"/>
    <p:sldId id="265" r:id="rId4"/>
    <p:sldId id="272" r:id="rId5"/>
    <p:sldId id="266" r:id="rId6"/>
    <p:sldId id="267" r:id="rId7"/>
    <p:sldId id="268" r:id="rId8"/>
    <p:sldId id="269" r:id="rId9"/>
    <p:sldId id="270" r:id="rId10"/>
    <p:sldId id="271"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C12"/>
    <a:srgbClr val="7A2F36"/>
    <a:srgbClr val="AC6168"/>
    <a:srgbClr val="1C6E62"/>
    <a:srgbClr val="367CA8"/>
    <a:srgbClr val="0E5480"/>
    <a:srgbClr val="002966"/>
    <a:srgbClr val="480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2" autoAdjust="0"/>
    <p:restoredTop sz="94660"/>
  </p:normalViewPr>
  <p:slideViewPr>
    <p:cSldViewPr showGuides="1">
      <p:cViewPr varScale="1">
        <p:scale>
          <a:sx n="121" d="100"/>
          <a:sy n="121" d="100"/>
        </p:scale>
        <p:origin x="1410" y="90"/>
      </p:cViewPr>
      <p:guideLst>
        <p:guide orient="horz" pos="2160"/>
        <p:guide pos="2904"/>
      </p:guideLst>
    </p:cSldViewPr>
  </p:slideViewPr>
  <p:notesTextViewPr>
    <p:cViewPr>
      <p:scale>
        <a:sx n="1" d="1"/>
        <a:sy n="1" d="1"/>
      </p:scale>
      <p:origin x="0" y="0"/>
    </p:cViewPr>
  </p:notesTextViewPr>
  <p:notesViewPr>
    <p:cSldViewPr showGuides="1">
      <p:cViewPr varScale="1">
        <p:scale>
          <a:sx n="97" d="100"/>
          <a:sy n="97" d="100"/>
        </p:scale>
        <p:origin x="2682" y="78"/>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10/27/2017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5813" y="685800"/>
            <a:ext cx="4395987" cy="1440183"/>
          </a:xfrm>
          <a:prstGeom prst="rect">
            <a:avLst/>
          </a:prstGeom>
        </p:spPr>
      </p:pic>
      <p:sp>
        <p:nvSpPr>
          <p:cNvPr id="4" name="Footer Placeholder 1"/>
          <p:cNvSpPr txBox="1">
            <a:spLocks/>
          </p:cNvSpPr>
          <p:nvPr userDrawn="1"/>
        </p:nvSpPr>
        <p:spPr>
          <a:xfrm>
            <a:off x="3276600" y="6362700"/>
            <a:ext cx="2590800" cy="495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 ESRD, Chapter 1</a:t>
            </a:r>
            <a:endParaRPr lang="en-US" sz="1400" b="1" dirty="0">
              <a:solidFill>
                <a:schemeClr val="bg1"/>
              </a:solidFill>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txBox="1">
            <a:spLocks/>
          </p:cNvSpPr>
          <p:nvPr userDrawn="1"/>
        </p:nvSpPr>
        <p:spPr>
          <a:xfrm>
            <a:off x="3276600" y="6362700"/>
            <a:ext cx="2590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 Chapter 1</a:t>
            </a:r>
          </a:p>
          <a:p>
            <a:pPr algn="ctr"/>
            <a:endParaRPr lang="en-US" sz="1400" b="1" dirty="0">
              <a:solidFill>
                <a:schemeClr val="bg1"/>
              </a:solidFill>
            </a:endParaRP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A63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smtClean="0"/>
              <a:t>[Footer goes here]</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300" y="6286500"/>
            <a:ext cx="1348103" cy="441656"/>
          </a:xfrm>
          <a:prstGeom prst="rect">
            <a:avLst/>
          </a:prstGeom>
          <a:solidFill>
            <a:schemeClr val="bg1"/>
          </a:solidFill>
          <a:ln w="3175" cap="rnd">
            <a:solidFill>
              <a:schemeClr val="bg2">
                <a:lumMod val="50000"/>
              </a:schemeClr>
            </a:solidFill>
          </a:ln>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0"/>
            <a:ext cx="9144000" cy="1754326"/>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1:</a:t>
            </a:r>
            <a:br>
              <a:rPr lang="en-US" sz="3600" b="1" dirty="0" smtClean="0">
                <a:solidFill>
                  <a:schemeClr val="tx1"/>
                </a:solidFill>
                <a:latin typeface="Candara" panose="020E0502030303020204" pitchFamily="34" charset="0"/>
              </a:rPr>
            </a:br>
            <a:r>
              <a:rPr lang="en-US" sz="3600" b="1" dirty="0" smtClean="0">
                <a:latin typeface="Candara" panose="020E0502030303020204" pitchFamily="34" charset="0"/>
              </a:rPr>
              <a:t>Incidence, Prevalence, Patient Characteristics, and Treatment Modalities</a:t>
            </a:r>
            <a:endParaRPr lang="en-US" sz="3600" b="1" dirty="0" smtClean="0">
              <a:solidFill>
                <a:schemeClr val="tx1"/>
              </a:solidFill>
              <a:latin typeface="Candara" panose="020E0502030303020204" pitchFamily="34" charset="0"/>
            </a:endParaRPr>
          </a:p>
        </p:txBody>
      </p:sp>
      <p:sp>
        <p:nvSpPr>
          <p:cNvPr id="4" name="TextBox 3"/>
          <p:cNvSpPr txBox="1"/>
          <p:nvPr/>
        </p:nvSpPr>
        <p:spPr>
          <a:xfrm>
            <a:off x="876300" y="2725697"/>
            <a:ext cx="7429500" cy="830997"/>
          </a:xfrm>
          <a:prstGeom prst="rect">
            <a:avLst/>
          </a:prstGeom>
          <a:noFill/>
        </p:spPr>
        <p:txBody>
          <a:bodyPr wrap="square" rtlCol="0">
            <a:spAutoFit/>
          </a:bodyPr>
          <a:lstStyle/>
          <a:p>
            <a:pPr algn="ctr"/>
            <a:r>
              <a:rPr lang="en-US" sz="2400" b="1" dirty="0" smtClean="0">
                <a:solidFill>
                  <a:srgbClr val="A63C12"/>
                </a:solidFill>
                <a:latin typeface="Constantia" panose="02030602050306030303" pitchFamily="18" charset="0"/>
              </a:rPr>
              <a:t>2017 </a:t>
            </a:r>
            <a:r>
              <a:rPr lang="en-US" sz="2400" b="1" cap="small" baseline="0" dirty="0" smtClean="0">
                <a:solidFill>
                  <a:srgbClr val="A63C12"/>
                </a:solidFill>
                <a:latin typeface="Constantia" panose="02030602050306030303" pitchFamily="18" charset="0"/>
              </a:rPr>
              <a:t>Annual Data Report</a:t>
            </a:r>
          </a:p>
          <a:p>
            <a:pPr algn="ctr"/>
            <a:r>
              <a:rPr lang="en-US" sz="2400" b="1" cap="small" dirty="0">
                <a:solidFill>
                  <a:srgbClr val="A63C12"/>
                </a:solidFill>
                <a:latin typeface="Constantia" panose="02030602050306030303" pitchFamily="18" charset="0"/>
              </a:rPr>
              <a:t>Volume 2: End-Stage Renal Disease</a:t>
            </a: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0" y="152400"/>
            <a:ext cx="9144000" cy="830262"/>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1.6 Trends in adjusted ESRD incidence rate, by Hispanic ethnicity, in the U.S.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population,2000-2015</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1409178" y="5867400"/>
            <a:ext cx="6743700"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A.2(2). Standardized for age, sex, and race. The standard population was the U.S. population in 2011.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5052" y="1193502"/>
            <a:ext cx="5793896" cy="4525963"/>
          </a:xfrm>
        </p:spPr>
      </p:pic>
    </p:spTree>
    <p:extLst>
      <p:ext uri="{BB962C8B-B14F-4D97-AF65-F5344CB8AC3E}">
        <p14:creationId xmlns:p14="http://schemas.microsoft.com/office/powerpoint/2010/main" val="2994434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0" y="13138"/>
            <a:ext cx="9144000" cy="634562"/>
          </a:xfrm>
        </p:spPr>
        <p:txBody>
          <a:bodyPr/>
          <a:lstStyle/>
          <a:p>
            <a:pPr marL="0" marR="0">
              <a:spcBef>
                <a:spcPts val="600"/>
              </a:spcBef>
              <a:spcAft>
                <a:spcPts val="0"/>
              </a:spcAft>
            </a:pPr>
            <a:r>
              <a:rPr lang="en-US" sz="1800" b="1" spc="-10" dirty="0">
                <a:latin typeface="Calibri" panose="020F0502020204030204" pitchFamily="34" charset="0"/>
                <a:ea typeface="Times New Roman" panose="02020603050405020304" pitchFamily="18" charset="0"/>
                <a:cs typeface="Times New Roman" panose="02020603050405020304" pitchFamily="18" charset="0"/>
              </a:rPr>
              <a:t>vol 2 Table 1.3 Trends in annual number of ESRD prevalent cases, unadjusted and adjusted of ESRD, and annual percentage change, in the U.S. population, </a:t>
            </a:r>
            <a:r>
              <a:rPr lang="en-US" sz="1800" b="1" spc="-10" dirty="0" smtClean="0">
                <a:latin typeface="Calibri" panose="020F0502020204030204" pitchFamily="34" charset="0"/>
                <a:ea typeface="Times New Roman" panose="02020603050405020304" pitchFamily="18" charset="0"/>
                <a:cs typeface="Times New Roman" panose="02020603050405020304" pitchFamily="18" charset="0"/>
              </a:rPr>
              <a:t>1980-2015</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2198178"/>
              </p:ext>
            </p:extLst>
          </p:nvPr>
        </p:nvGraphicFramePr>
        <p:xfrm>
          <a:off x="819150" y="661792"/>
          <a:ext cx="7505700" cy="5213128"/>
        </p:xfrm>
        <a:graphic>
          <a:graphicData uri="http://schemas.openxmlformats.org/drawingml/2006/table">
            <a:tbl>
              <a:tblPr firstRow="1" firstCol="1" bandRow="1"/>
              <a:tblGrid>
                <a:gridCol w="609159">
                  <a:extLst>
                    <a:ext uri="{9D8B030D-6E8A-4147-A177-3AD203B41FA5}">
                      <a16:colId xmlns:a16="http://schemas.microsoft.com/office/drawing/2014/main" val="3040427162"/>
                    </a:ext>
                  </a:extLst>
                </a:gridCol>
                <a:gridCol w="785379">
                  <a:extLst>
                    <a:ext uri="{9D8B030D-6E8A-4147-A177-3AD203B41FA5}">
                      <a16:colId xmlns:a16="http://schemas.microsoft.com/office/drawing/2014/main" val="3350416426"/>
                    </a:ext>
                  </a:extLst>
                </a:gridCol>
                <a:gridCol w="1234995">
                  <a:extLst>
                    <a:ext uri="{9D8B030D-6E8A-4147-A177-3AD203B41FA5}">
                      <a16:colId xmlns:a16="http://schemas.microsoft.com/office/drawing/2014/main" val="767995027"/>
                    </a:ext>
                  </a:extLst>
                </a:gridCol>
                <a:gridCol w="1234995">
                  <a:extLst>
                    <a:ext uri="{9D8B030D-6E8A-4147-A177-3AD203B41FA5}">
                      <a16:colId xmlns:a16="http://schemas.microsoft.com/office/drawing/2014/main" val="1939611100"/>
                    </a:ext>
                  </a:extLst>
                </a:gridCol>
                <a:gridCol w="1235722">
                  <a:extLst>
                    <a:ext uri="{9D8B030D-6E8A-4147-A177-3AD203B41FA5}">
                      <a16:colId xmlns:a16="http://schemas.microsoft.com/office/drawing/2014/main" val="3184788493"/>
                    </a:ext>
                  </a:extLst>
                </a:gridCol>
                <a:gridCol w="1234995">
                  <a:extLst>
                    <a:ext uri="{9D8B030D-6E8A-4147-A177-3AD203B41FA5}">
                      <a16:colId xmlns:a16="http://schemas.microsoft.com/office/drawing/2014/main" val="1002290827"/>
                    </a:ext>
                  </a:extLst>
                </a:gridCol>
                <a:gridCol w="1170455">
                  <a:extLst>
                    <a:ext uri="{9D8B030D-6E8A-4147-A177-3AD203B41FA5}">
                      <a16:colId xmlns:a16="http://schemas.microsoft.com/office/drawing/2014/main" val="1023640691"/>
                    </a:ext>
                  </a:extLst>
                </a:gridCol>
              </a:tblGrid>
              <a:tr h="188261">
                <a:tc>
                  <a:txBody>
                    <a:bodyPr/>
                    <a:lstStyle/>
                    <a:p>
                      <a:pPr marL="0" marR="0">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Times New Roman" panose="02020603050405020304" pitchFamily="18" charset="0"/>
                        </a:rPr>
                        <a:t>Prevalent count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Times New Roman" panose="02020603050405020304" pitchFamily="18" charset="0"/>
                        </a:rPr>
                        <a:t>Unadjusted prevalence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Times New Roman" panose="02020603050405020304" pitchFamily="18" charset="0"/>
                        </a:rPr>
                        <a:t>Age-sex-race Standardized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78478756"/>
                  </a:ext>
                </a:extLst>
              </a:tr>
              <a:tr h="255124">
                <a:tc>
                  <a:txBody>
                    <a:bodyPr/>
                    <a:lstStyle/>
                    <a:p>
                      <a:pPr marL="0" marR="0">
                        <a:lnSpc>
                          <a:spcPct val="115000"/>
                        </a:lnSpc>
                        <a:spcBef>
                          <a:spcPts val="0"/>
                        </a:spcBef>
                        <a:spcAft>
                          <a:spcPts val="0"/>
                        </a:spcAft>
                      </a:pPr>
                      <a:r>
                        <a:rPr lang="en-US" sz="800" b="1" dirty="0">
                          <a:effectLst/>
                          <a:latin typeface="Calibri" panose="020F0502020204030204" pitchFamily="34" charset="0"/>
                          <a:ea typeface="Times New Roman" panose="02020603050405020304" pitchFamily="18" charset="0"/>
                          <a:cs typeface="Times New Roman" panose="02020603050405020304" pitchFamily="18" charset="0"/>
                        </a:rPr>
                        <a:t>Year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No. of</a:t>
                      </a:r>
                      <a:br>
                        <a:rPr lang="en-US" sz="800" b="1">
                          <a:effectLst/>
                          <a:latin typeface="Calibri" panose="020F0502020204030204" pitchFamily="34" charset="0"/>
                          <a:ea typeface="Times New Roman" panose="02020603050405020304" pitchFamily="18" charset="0"/>
                          <a:cs typeface="Times New Roman" panose="02020603050405020304" pitchFamily="18" charset="0"/>
                        </a:rPr>
                      </a:br>
                      <a:r>
                        <a:rPr lang="en-US" sz="800" b="1">
                          <a:effectLst/>
                          <a:latin typeface="Calibri" panose="020F0502020204030204" pitchFamily="34" charset="0"/>
                          <a:ea typeface="Times New Roman" panose="02020603050405020304" pitchFamily="18" charset="0"/>
                          <a:cs typeface="Times New Roman" panose="02020603050405020304" pitchFamily="18" charset="0"/>
                        </a:rPr>
                        <a:t>cases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change from previous year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Prevalence</a:t>
                      </a:r>
                      <a:br>
                        <a:rPr lang="en-US" sz="800" b="1">
                          <a:effectLst/>
                          <a:latin typeface="Calibri" panose="020F0502020204030204" pitchFamily="34" charset="0"/>
                          <a:ea typeface="Times New Roman" panose="02020603050405020304" pitchFamily="18" charset="0"/>
                          <a:cs typeface="Times New Roman" panose="02020603050405020304" pitchFamily="18" charset="0"/>
                        </a:rPr>
                      </a:br>
                      <a:r>
                        <a:rPr lang="en-US" sz="800" b="1">
                          <a:effectLst/>
                          <a:latin typeface="Calibri" panose="020F0502020204030204" pitchFamily="34" charset="0"/>
                          <a:ea typeface="Times New Roman" panose="02020603050405020304" pitchFamily="18" charset="0"/>
                          <a:cs typeface="Times New Roman" panose="02020603050405020304" pitchFamily="18" charset="0"/>
                        </a:rPr>
                        <a:t>(per million year)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change from </a:t>
                      </a:r>
                      <a:br>
                        <a:rPr lang="en-US" sz="800" b="1">
                          <a:effectLst/>
                          <a:latin typeface="Calibri" panose="020F0502020204030204" pitchFamily="34" charset="0"/>
                          <a:ea typeface="Times New Roman" panose="02020603050405020304" pitchFamily="18" charset="0"/>
                          <a:cs typeface="Times New Roman" panose="02020603050405020304" pitchFamily="18" charset="0"/>
                        </a:rPr>
                      </a:br>
                      <a:r>
                        <a:rPr lang="en-US" sz="800" b="1">
                          <a:effectLst/>
                          <a:latin typeface="Calibri" panose="020F0502020204030204" pitchFamily="34" charset="0"/>
                          <a:ea typeface="Times New Roman" panose="02020603050405020304" pitchFamily="18" charset="0"/>
                          <a:cs typeface="Times New Roman" panose="02020603050405020304" pitchFamily="18" charset="0"/>
                        </a:rPr>
                        <a:t>previous year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Prevalence</a:t>
                      </a:r>
                      <a:br>
                        <a:rPr lang="en-US" sz="800" b="1">
                          <a:effectLst/>
                          <a:latin typeface="Calibri" panose="020F0502020204030204" pitchFamily="34" charset="0"/>
                          <a:ea typeface="Times New Roman" panose="02020603050405020304" pitchFamily="18" charset="0"/>
                          <a:cs typeface="Times New Roman" panose="02020603050405020304" pitchFamily="18" charset="0"/>
                        </a:rPr>
                      </a:br>
                      <a:r>
                        <a:rPr lang="en-US" sz="800" b="1">
                          <a:effectLst/>
                          <a:latin typeface="Calibri" panose="020F0502020204030204" pitchFamily="34" charset="0"/>
                          <a:ea typeface="Times New Roman" panose="02020603050405020304" pitchFamily="18" charset="0"/>
                          <a:cs typeface="Times New Roman" panose="02020603050405020304" pitchFamily="18" charset="0"/>
                        </a:rPr>
                        <a:t>(per million year)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change from previous year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674704"/>
                  </a:ext>
                </a:extLst>
              </a:tr>
              <a:tr h="74612">
                <a:tc>
                  <a:txBody>
                    <a:bodyPr/>
                    <a:lstStyle/>
                    <a:p>
                      <a:pPr marL="0" marR="0">
                        <a:lnSpc>
                          <a:spcPct val="115000"/>
                        </a:lnSpc>
                        <a:spcBef>
                          <a:spcPts val="0"/>
                        </a:spcBef>
                        <a:spcAft>
                          <a:spcPts val="0"/>
                        </a:spcAft>
                      </a:pPr>
                      <a:r>
                        <a:rPr lang="en-US" sz="800" b="1" dirty="0">
                          <a:effectLst/>
                          <a:latin typeface="Calibri" panose="020F0502020204030204" pitchFamily="34" charset="0"/>
                          <a:ea typeface="Times New Roman" panose="02020603050405020304" pitchFamily="18" charset="0"/>
                          <a:cs typeface="Times New Roman" panose="02020603050405020304" pitchFamily="18" charset="0"/>
                        </a:rPr>
                        <a:t>1980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56,434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n/a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229.3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n/a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273.7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n/a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02110433"/>
                  </a:ext>
                </a:extLst>
              </a:tr>
              <a:tr h="113405">
                <a:tc>
                  <a:txBody>
                    <a:bodyPr/>
                    <a:lstStyle/>
                    <a:p>
                      <a:pPr marL="0" marR="0">
                        <a:lnSpc>
                          <a:spcPct val="115000"/>
                        </a:lnSpc>
                        <a:spcBef>
                          <a:spcPts val="0"/>
                        </a:spcBef>
                        <a:spcAft>
                          <a:spcPts val="0"/>
                        </a:spcAft>
                      </a:pPr>
                      <a:r>
                        <a:rPr lang="en-US" sz="800" b="1" dirty="0">
                          <a:effectLst/>
                          <a:latin typeface="Calibri" panose="020F0502020204030204" pitchFamily="34" charset="0"/>
                          <a:ea typeface="Times New Roman" panose="02020603050405020304" pitchFamily="18" charset="0"/>
                          <a:cs typeface="Times New Roman" panose="02020603050405020304" pitchFamily="18" charset="0"/>
                        </a:rPr>
                        <a:t>1981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64,252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260.3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311.6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739489117"/>
                  </a:ext>
                </a:extLst>
              </a:tr>
              <a:tr h="113405">
                <a:tc>
                  <a:txBody>
                    <a:bodyPr/>
                    <a:lstStyle/>
                    <a:p>
                      <a:pPr marL="0" marR="0">
                        <a:lnSpc>
                          <a:spcPct val="115000"/>
                        </a:lnSpc>
                        <a:spcBef>
                          <a:spcPts val="0"/>
                        </a:spcBef>
                        <a:spcAft>
                          <a:spcPts val="0"/>
                        </a:spcAft>
                      </a:pPr>
                      <a:r>
                        <a:rPr lang="en-US" sz="800" b="1" dirty="0">
                          <a:effectLst/>
                          <a:latin typeface="Calibri" panose="020F0502020204030204" pitchFamily="34" charset="0"/>
                          <a:ea typeface="Times New Roman" panose="02020603050405020304" pitchFamily="18" charset="0"/>
                          <a:cs typeface="Times New Roman" panose="02020603050405020304" pitchFamily="18" charset="0"/>
                        </a:rPr>
                        <a:t>1982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72,491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12.8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293.5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12.8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352.0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1066576360"/>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1983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85,570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344.8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17.5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414.7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17.8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512649090"/>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1984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95,887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384.8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463.1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1929652724"/>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1985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105,423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421.1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505.9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3239981982"/>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1986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116,109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461.5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552.2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1898532962"/>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1987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127,468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503.9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601.9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3285374771"/>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1988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143,523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564.1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674.7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36640347"/>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1989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162,662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636.2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12.8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760.9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12.8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151933"/>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180,474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698.0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834.5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3013458"/>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1991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199,548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10.6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762.8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909.6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2945241835"/>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220,348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10.4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832.5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990.0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8.8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3163247555"/>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1993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240,557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898.6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7.9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1,065.8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7.7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1243610884"/>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1994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262,626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9.2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969.5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7.9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1,146.0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7.5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3092046910"/>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1995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281,557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7.2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1,027.1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1,209.0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4219327927"/>
                  </a:ext>
                </a:extLst>
              </a:tr>
              <a:tr h="132047">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1996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304,413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8.1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1,096.5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6.8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1,283.9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6.2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1464954334"/>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1997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326,185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7.2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1.160.2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1,349.0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3340498138"/>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1998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348,762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6.9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1.226.1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1,417.0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4230683887"/>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1999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369,623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6.0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1,284.9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1,473.2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106828"/>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390,561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1,343.5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4.6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1,526.5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36207093"/>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410,502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5.1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1,399.1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1,575.2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76465535"/>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429,876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4.7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1,452.8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1,617.8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1831369985"/>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448,514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1,503.2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1,655.6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1435306356"/>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467,038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4.1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1,552.4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1,690.2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1765860899"/>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2005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485,905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4.0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1,600.2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1,722.5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4257885930"/>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2006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506,633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1,652.1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1,758.4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1563249798"/>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526,709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1,701.3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1,789.5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380941785"/>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547,750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1,753.0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1,821.6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584154578"/>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570,416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4.1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1,810.2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1,857.3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53476"/>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592,656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1,865.8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1,890.0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28387285"/>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612,417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1,914.1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1,913.9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712585647"/>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633,912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1,966.4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1,940.8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1121812935"/>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656,856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2,022.1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2.8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1,971.5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817654455"/>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680,320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2,077.1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2.7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2,000.4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a:noFill/>
                    </a:lnB>
                  </a:tcPr>
                </a:tc>
                <a:extLst>
                  <a:ext uri="{0D108BD9-81ED-4DB2-BD59-A6C34878D82A}">
                    <a16:rowId xmlns:a16="http://schemas.microsoft.com/office/drawing/2014/main" val="3094248070"/>
                  </a:ext>
                </a:extLst>
              </a:tr>
              <a:tr h="113405">
                <a:tc>
                  <a:txBody>
                    <a:bodyPr/>
                    <a:lstStyle/>
                    <a:p>
                      <a:pPr marL="0" marR="0">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2015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703,243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3.4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2,127.6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2.4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2,023.6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1.2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342" marR="40342"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005181"/>
                  </a:ext>
                </a:extLst>
              </a:tr>
            </a:tbl>
          </a:graphicData>
        </a:graphic>
      </p:graphicFrame>
      <p:sp>
        <p:nvSpPr>
          <p:cNvPr id="6" name="Rectangle 5"/>
          <p:cNvSpPr/>
          <p:nvPr/>
        </p:nvSpPr>
        <p:spPr>
          <a:xfrm>
            <a:off x="152400" y="5874920"/>
            <a:ext cx="9144000" cy="430887"/>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Reference Tables B.1, B.2, B2(2) and special analyses, USRDS ESRD Database. The special analyses exclude U.S. Territories, unknown/other races. Standardized for age, sex, and race. Abbreviations: ESRD, end-stage renal disease; n/a, not applicable.</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61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1314" y="114300"/>
            <a:ext cx="9144000" cy="895244"/>
          </a:xfrm>
        </p:spPr>
        <p:txBody>
          <a:bodyPr/>
          <a:lstStyle/>
          <a:p>
            <a:pPr marL="0" marR="0">
              <a:spcBef>
                <a:spcPts val="1200"/>
              </a:spcBef>
              <a:spcAft>
                <a:spcPts val="1200"/>
              </a:spcAft>
            </a:pP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vol 2 Figure 1.7 Trends in the (a) unadjusted and standardized prevalence of ESRD, and (b) annual percentage change in the standardized prevalence of ESRD, in the U.S. population, 1980-2015</a:t>
            </a:r>
            <a:endParaRPr lang="en-US" sz="2000" dirty="0"/>
          </a:p>
        </p:txBody>
      </p:sp>
      <p:sp>
        <p:nvSpPr>
          <p:cNvPr id="6" name="Rectangle 5"/>
          <p:cNvSpPr/>
          <p:nvPr/>
        </p:nvSpPr>
        <p:spPr>
          <a:xfrm>
            <a:off x="457200" y="5846289"/>
            <a:ext cx="8153400"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B.2(2) and special analyses, USRDS ESRD Database. Standardized for age, sex, and race. The standard population was the U.S. population in 2011.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3750" y="1601474"/>
            <a:ext cx="6860300" cy="4117094"/>
          </a:xfrm>
        </p:spPr>
      </p:pic>
      <p:sp>
        <p:nvSpPr>
          <p:cNvPr id="10" name="Rectangle 9"/>
          <p:cNvSpPr/>
          <p:nvPr/>
        </p:nvSpPr>
        <p:spPr>
          <a:xfrm>
            <a:off x="3344900" y="1184127"/>
            <a:ext cx="2456827" cy="338554"/>
          </a:xfrm>
          <a:prstGeom prst="rect">
            <a:avLst/>
          </a:prstGeom>
        </p:spPr>
        <p:txBody>
          <a:bodyPr wrap="none">
            <a:spAutoFit/>
          </a:bodyPr>
          <a:lstStyle/>
          <a:p>
            <a:pPr marR="0" lvl="0" algn="ctr">
              <a:spcBef>
                <a:spcPts val="1200"/>
              </a:spcBef>
              <a:spcAft>
                <a:spcPts val="1200"/>
              </a:spcAft>
            </a:pP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(a) Prevalence </a:t>
            </a:r>
            <a:r>
              <a:rPr lang="en-US" sz="1600" b="1" spc="30" dirty="0">
                <a:latin typeface="Calibri" panose="020F0502020204030204" pitchFamily="34" charset="0"/>
                <a:ea typeface="Times New Roman" panose="02020603050405020304" pitchFamily="18" charset="0"/>
                <a:cs typeface="Times New Roman" panose="02020603050405020304" pitchFamily="18" charset="0"/>
              </a:rPr>
              <a:t>per million</a:t>
            </a:r>
            <a:endParaRPr lang="en-US" sz="16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61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1314" y="114300"/>
            <a:ext cx="9144000" cy="914400"/>
          </a:xfrm>
        </p:spPr>
        <p:txBody>
          <a:bodyPr/>
          <a:lstStyle/>
          <a:p>
            <a:pPr marL="0" marR="0">
              <a:spcBef>
                <a:spcPts val="12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1.7 Trends in the (a) unadjusted and standardized prevalence of ESRD, and (b) annual percentage change in the standardized prevalence of ESRD, in the U.S. population,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1980-2015</a:t>
            </a: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2993" y="1518792"/>
            <a:ext cx="6858014" cy="4114808"/>
          </a:xfrm>
        </p:spPr>
      </p:pic>
      <p:sp>
        <p:nvSpPr>
          <p:cNvPr id="6" name="Rectangle 5"/>
          <p:cNvSpPr/>
          <p:nvPr/>
        </p:nvSpPr>
        <p:spPr>
          <a:xfrm>
            <a:off x="571496" y="5662027"/>
            <a:ext cx="8001007"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B.2(2) and special analyses, USRDS ESRD Database. Standardized for age, sex, and race. The standard population was the U.S. population in 2011.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020247" y="1387987"/>
            <a:ext cx="5262980" cy="338554"/>
          </a:xfrm>
          <a:prstGeom prst="rect">
            <a:avLst/>
          </a:prstGeom>
        </p:spPr>
        <p:txBody>
          <a:bodyPr wrap="none">
            <a:spAutoFit/>
          </a:bodyPr>
          <a:lstStyle/>
          <a:p>
            <a:pPr marR="0" lvl="0" algn="ctr" fontAlgn="base">
              <a:spcBef>
                <a:spcPts val="150"/>
              </a:spcBef>
              <a:spcAft>
                <a:spcPts val="3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One-year </a:t>
            </a:r>
            <a:r>
              <a:rPr lang="en-US" sz="1600" b="1" kern="0" dirty="0">
                <a:latin typeface="Calibri" panose="020F0502020204030204" pitchFamily="34" charset="0"/>
                <a:ea typeface="Times New Roman" panose="02020603050405020304" pitchFamily="18" charset="0"/>
                <a:cs typeface="Segoe UI" panose="020B0502040204020203" pitchFamily="34" charset="0"/>
              </a:rPr>
              <a:t>percentage change in standardized prevalence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42066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0" y="274638"/>
            <a:ext cx="9144000" cy="792162"/>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1.8 Trends in the number of ESRD prevalent cases, by modality, in the U.S.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population,1980-2015</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3173" y="1333501"/>
            <a:ext cx="7317654" cy="4391567"/>
          </a:xfrm>
        </p:spPr>
      </p:pic>
      <p:sp>
        <p:nvSpPr>
          <p:cNvPr id="6" name="Rectangle 5"/>
          <p:cNvSpPr/>
          <p:nvPr/>
        </p:nvSpPr>
        <p:spPr>
          <a:xfrm>
            <a:off x="1100725" y="5729765"/>
            <a:ext cx="6591300" cy="276999"/>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D.1. Abbreviation: ESRD, end-stage renal disease.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535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0" y="6569"/>
            <a:ext cx="9144000" cy="641131"/>
          </a:xfrm>
        </p:spPr>
        <p:txBody>
          <a:bodyPr/>
          <a:lstStyle/>
          <a:p>
            <a:pPr marL="0" marR="0">
              <a:spcBef>
                <a:spcPts val="600"/>
              </a:spcBef>
              <a:spcAft>
                <a:spcPts val="0"/>
              </a:spcAft>
            </a:pPr>
            <a:r>
              <a:rPr lang="en-US" sz="2000" b="1" spc="-10" dirty="0">
                <a:latin typeface="Calibri" panose="020F0502020204030204" pitchFamily="34" charset="0"/>
                <a:ea typeface="Times New Roman" panose="02020603050405020304" pitchFamily="18" charset="0"/>
                <a:cs typeface="Times New Roman" panose="02020603050405020304" pitchFamily="18" charset="0"/>
              </a:rPr>
              <a:t>vol 2 Table 1.4 Unadjusted and adjusted* prevalence of ESRD and annual number of ESRD prevalent cases, by modality and ESRD Network, in the U.S. population, </a:t>
            </a:r>
            <a:r>
              <a:rPr lang="en-US" sz="2000" b="1" spc="-10" dirty="0" smtClean="0">
                <a:latin typeface="Calibri" panose="020F0502020204030204" pitchFamily="34" charset="0"/>
                <a:ea typeface="Times New Roman" panose="02020603050405020304" pitchFamily="18" charset="0"/>
                <a:cs typeface="Times New Roman" panose="02020603050405020304" pitchFamily="18" charset="0"/>
              </a:rPr>
              <a:t>2015</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97568082"/>
              </p:ext>
            </p:extLst>
          </p:nvPr>
        </p:nvGraphicFramePr>
        <p:xfrm>
          <a:off x="228599" y="815468"/>
          <a:ext cx="8686801" cy="4525973"/>
        </p:xfrm>
        <a:graphic>
          <a:graphicData uri="http://schemas.openxmlformats.org/drawingml/2006/table">
            <a:tbl>
              <a:tblPr firstRow="1" firstCol="1" bandRow="1"/>
              <a:tblGrid>
                <a:gridCol w="702760">
                  <a:extLst>
                    <a:ext uri="{9D8B030D-6E8A-4147-A177-3AD203B41FA5}">
                      <a16:colId xmlns:a16="http://schemas.microsoft.com/office/drawing/2014/main" val="837436751"/>
                    </a:ext>
                  </a:extLst>
                </a:gridCol>
                <a:gridCol w="1698337">
                  <a:extLst>
                    <a:ext uri="{9D8B030D-6E8A-4147-A177-3AD203B41FA5}">
                      <a16:colId xmlns:a16="http://schemas.microsoft.com/office/drawing/2014/main" val="2778344355"/>
                    </a:ext>
                  </a:extLst>
                </a:gridCol>
                <a:gridCol w="585633">
                  <a:extLst>
                    <a:ext uri="{9D8B030D-6E8A-4147-A177-3AD203B41FA5}">
                      <a16:colId xmlns:a16="http://schemas.microsoft.com/office/drawing/2014/main" val="1513123401"/>
                    </a:ext>
                  </a:extLst>
                </a:gridCol>
                <a:gridCol w="819886">
                  <a:extLst>
                    <a:ext uri="{9D8B030D-6E8A-4147-A177-3AD203B41FA5}">
                      <a16:colId xmlns:a16="http://schemas.microsoft.com/office/drawing/2014/main" val="2718453849"/>
                    </a:ext>
                  </a:extLst>
                </a:gridCol>
                <a:gridCol w="836804">
                  <a:extLst>
                    <a:ext uri="{9D8B030D-6E8A-4147-A177-3AD203B41FA5}">
                      <a16:colId xmlns:a16="http://schemas.microsoft.com/office/drawing/2014/main" val="1171483421"/>
                    </a:ext>
                  </a:extLst>
                </a:gridCol>
                <a:gridCol w="167788">
                  <a:extLst>
                    <a:ext uri="{9D8B030D-6E8A-4147-A177-3AD203B41FA5}">
                      <a16:colId xmlns:a16="http://schemas.microsoft.com/office/drawing/2014/main" val="2338366823"/>
                    </a:ext>
                  </a:extLst>
                </a:gridCol>
                <a:gridCol w="581729">
                  <a:extLst>
                    <a:ext uri="{9D8B030D-6E8A-4147-A177-3AD203B41FA5}">
                      <a16:colId xmlns:a16="http://schemas.microsoft.com/office/drawing/2014/main" val="689420473"/>
                    </a:ext>
                  </a:extLst>
                </a:gridCol>
                <a:gridCol w="609059">
                  <a:extLst>
                    <a:ext uri="{9D8B030D-6E8A-4147-A177-3AD203B41FA5}">
                      <a16:colId xmlns:a16="http://schemas.microsoft.com/office/drawing/2014/main" val="471418893"/>
                    </a:ext>
                  </a:extLst>
                </a:gridCol>
                <a:gridCol w="185451">
                  <a:extLst>
                    <a:ext uri="{9D8B030D-6E8A-4147-A177-3AD203B41FA5}">
                      <a16:colId xmlns:a16="http://schemas.microsoft.com/office/drawing/2014/main" val="3172469804"/>
                    </a:ext>
                  </a:extLst>
                </a:gridCol>
                <a:gridCol w="514056">
                  <a:extLst>
                    <a:ext uri="{9D8B030D-6E8A-4147-A177-3AD203B41FA5}">
                      <a16:colId xmlns:a16="http://schemas.microsoft.com/office/drawing/2014/main" val="3851403671"/>
                    </a:ext>
                  </a:extLst>
                </a:gridCol>
                <a:gridCol w="609059">
                  <a:extLst>
                    <a:ext uri="{9D8B030D-6E8A-4147-A177-3AD203B41FA5}">
                      <a16:colId xmlns:a16="http://schemas.microsoft.com/office/drawing/2014/main" val="2248210059"/>
                    </a:ext>
                  </a:extLst>
                </a:gridCol>
                <a:gridCol w="185451">
                  <a:extLst>
                    <a:ext uri="{9D8B030D-6E8A-4147-A177-3AD203B41FA5}">
                      <a16:colId xmlns:a16="http://schemas.microsoft.com/office/drawing/2014/main" val="2651591747"/>
                    </a:ext>
                  </a:extLst>
                </a:gridCol>
                <a:gridCol w="581729">
                  <a:extLst>
                    <a:ext uri="{9D8B030D-6E8A-4147-A177-3AD203B41FA5}">
                      <a16:colId xmlns:a16="http://schemas.microsoft.com/office/drawing/2014/main" val="1163501001"/>
                    </a:ext>
                  </a:extLst>
                </a:gridCol>
                <a:gridCol w="609059">
                  <a:extLst>
                    <a:ext uri="{9D8B030D-6E8A-4147-A177-3AD203B41FA5}">
                      <a16:colId xmlns:a16="http://schemas.microsoft.com/office/drawing/2014/main" val="2270501843"/>
                    </a:ext>
                  </a:extLst>
                </a:gridCol>
              </a:tblGrid>
              <a:tr h="368476">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Total ESRD</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Hemodialysis</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Peritoneal dialysis</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Transplant</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50753584"/>
                  </a:ext>
                </a:extLst>
              </a:tr>
              <a:tr h="502467">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Network</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States in network*</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No. of </a:t>
                      </a:r>
                      <a:br>
                        <a:rPr lang="en-US" sz="950" b="1">
                          <a:effectLst/>
                          <a:latin typeface="Calibri" panose="020F0502020204030204" pitchFamily="34" charset="0"/>
                          <a:ea typeface="Times New Roman" panose="02020603050405020304" pitchFamily="18" charset="0"/>
                          <a:cs typeface="Times New Roman" panose="02020603050405020304" pitchFamily="18" charset="0"/>
                        </a:rPr>
                      </a:br>
                      <a:r>
                        <a:rPr lang="en-US" sz="950" b="1">
                          <a:effectLst/>
                          <a:latin typeface="Calibri" panose="020F0502020204030204" pitchFamily="34" charset="0"/>
                          <a:ea typeface="Times New Roman" panose="02020603050405020304" pitchFamily="18" charset="0"/>
                          <a:cs typeface="Times New Roman" panose="02020603050405020304" pitchFamily="18" charset="0"/>
                        </a:rPr>
                        <a:t>cases</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Adjusted prevalence (per million)</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b="1" dirty="0">
                          <a:effectLst/>
                          <a:latin typeface="Calibri" panose="020F0502020204030204" pitchFamily="34" charset="0"/>
                          <a:ea typeface="Times New Roman" panose="02020603050405020304" pitchFamily="18" charset="0"/>
                          <a:cs typeface="Times New Roman" panose="02020603050405020304" pitchFamily="18" charset="0"/>
                        </a:rPr>
                        <a:t>Unadjusted prevalence (per million)</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No. of </a:t>
                      </a:r>
                      <a:br>
                        <a:rPr lang="en-US" sz="950" b="1">
                          <a:effectLst/>
                          <a:latin typeface="Calibri" panose="020F0502020204030204" pitchFamily="34" charset="0"/>
                          <a:ea typeface="Times New Roman" panose="02020603050405020304" pitchFamily="18" charset="0"/>
                          <a:cs typeface="Times New Roman" panose="02020603050405020304" pitchFamily="18" charset="0"/>
                        </a:rPr>
                      </a:br>
                      <a:r>
                        <a:rPr lang="en-US" sz="950" b="1">
                          <a:effectLst/>
                          <a:latin typeface="Calibri" panose="020F0502020204030204" pitchFamily="34" charset="0"/>
                          <a:ea typeface="Times New Roman" panose="02020603050405020304" pitchFamily="18" charset="0"/>
                          <a:cs typeface="Times New Roman" panose="02020603050405020304" pitchFamily="18" charset="0"/>
                        </a:rPr>
                        <a:t>cases</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 of </a:t>
                      </a:r>
                      <a:br>
                        <a:rPr lang="en-US" sz="950" b="1">
                          <a:effectLst/>
                          <a:latin typeface="Calibri" panose="020F0502020204030204" pitchFamily="34" charset="0"/>
                          <a:ea typeface="Times New Roman" panose="02020603050405020304" pitchFamily="18" charset="0"/>
                          <a:cs typeface="Times New Roman" panose="02020603050405020304" pitchFamily="18" charset="0"/>
                        </a:rPr>
                      </a:br>
                      <a:r>
                        <a:rPr lang="en-US" sz="950" b="1">
                          <a:effectLst/>
                          <a:latin typeface="Calibri" panose="020F0502020204030204" pitchFamily="34" charset="0"/>
                          <a:ea typeface="Times New Roman" panose="02020603050405020304" pitchFamily="18" charset="0"/>
                          <a:cs typeface="Times New Roman" panose="02020603050405020304" pitchFamily="18" charset="0"/>
                        </a:rPr>
                        <a:t>network</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No. of </a:t>
                      </a:r>
                      <a:br>
                        <a:rPr lang="en-US" sz="950" b="1">
                          <a:effectLst/>
                          <a:latin typeface="Calibri" panose="020F0502020204030204" pitchFamily="34" charset="0"/>
                          <a:ea typeface="Times New Roman" panose="02020603050405020304" pitchFamily="18" charset="0"/>
                          <a:cs typeface="Times New Roman" panose="02020603050405020304" pitchFamily="18" charset="0"/>
                        </a:rPr>
                      </a:br>
                      <a:r>
                        <a:rPr lang="en-US" sz="950" b="1">
                          <a:effectLst/>
                          <a:latin typeface="Calibri" panose="020F0502020204030204" pitchFamily="34" charset="0"/>
                          <a:ea typeface="Times New Roman" panose="02020603050405020304" pitchFamily="18" charset="0"/>
                          <a:cs typeface="Times New Roman" panose="02020603050405020304" pitchFamily="18" charset="0"/>
                        </a:rPr>
                        <a:t>cases</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 of </a:t>
                      </a:r>
                      <a:br>
                        <a:rPr lang="en-US" sz="950" b="1">
                          <a:effectLst/>
                          <a:latin typeface="Calibri" panose="020F0502020204030204" pitchFamily="34" charset="0"/>
                          <a:ea typeface="Times New Roman" panose="02020603050405020304" pitchFamily="18" charset="0"/>
                          <a:cs typeface="Times New Roman" panose="02020603050405020304" pitchFamily="18" charset="0"/>
                        </a:rPr>
                      </a:br>
                      <a:r>
                        <a:rPr lang="en-US" sz="950" b="1">
                          <a:effectLst/>
                          <a:latin typeface="Calibri" panose="020F0502020204030204" pitchFamily="34" charset="0"/>
                          <a:ea typeface="Times New Roman" panose="02020603050405020304" pitchFamily="18" charset="0"/>
                          <a:cs typeface="Times New Roman" panose="02020603050405020304" pitchFamily="18" charset="0"/>
                        </a:rPr>
                        <a:t>network</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No. of </a:t>
                      </a:r>
                      <a:br>
                        <a:rPr lang="en-US" sz="950" b="1">
                          <a:effectLst/>
                          <a:latin typeface="Calibri" panose="020F0502020204030204" pitchFamily="34" charset="0"/>
                          <a:ea typeface="Times New Roman" panose="02020603050405020304" pitchFamily="18" charset="0"/>
                          <a:cs typeface="Times New Roman" panose="02020603050405020304" pitchFamily="18" charset="0"/>
                        </a:rPr>
                      </a:br>
                      <a:r>
                        <a:rPr lang="en-US" sz="950" b="1">
                          <a:effectLst/>
                          <a:latin typeface="Calibri" panose="020F0502020204030204" pitchFamily="34" charset="0"/>
                          <a:ea typeface="Times New Roman" panose="02020603050405020304" pitchFamily="18" charset="0"/>
                          <a:cs typeface="Times New Roman" panose="02020603050405020304" pitchFamily="18" charset="0"/>
                        </a:rPr>
                        <a:t>cases</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 of </a:t>
                      </a:r>
                      <a:br>
                        <a:rPr lang="en-US" sz="950" b="1">
                          <a:effectLst/>
                          <a:latin typeface="Calibri" panose="020F0502020204030204" pitchFamily="34" charset="0"/>
                          <a:ea typeface="Times New Roman" panose="02020603050405020304" pitchFamily="18" charset="0"/>
                          <a:cs typeface="Times New Roman" panose="02020603050405020304" pitchFamily="18" charset="0"/>
                        </a:rPr>
                      </a:br>
                      <a:r>
                        <a:rPr lang="en-US" sz="950" b="1">
                          <a:effectLst/>
                          <a:latin typeface="Calibri" panose="020F0502020204030204" pitchFamily="34" charset="0"/>
                          <a:ea typeface="Times New Roman" panose="02020603050405020304" pitchFamily="18" charset="0"/>
                          <a:cs typeface="Times New Roman" panose="02020603050405020304" pitchFamily="18" charset="0"/>
                        </a:rPr>
                        <a:t>network</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773907"/>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 MS, TN</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36,231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2,375</a:t>
                      </a: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2,493</a:t>
                      </a: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24,557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67.8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2,954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8.2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8,639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23.8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2120259"/>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NC, SC, GA</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61,901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2,295</a:t>
                      </a: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2,437</a:t>
                      </a: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42,206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68.2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5,161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8.3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14,379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23.2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extLst>
                  <a:ext uri="{0D108BD9-81ED-4DB2-BD59-A6C34878D82A}">
                    <a16:rowId xmlns:a16="http://schemas.microsoft.com/office/drawing/2014/main" val="1687942145"/>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31,186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2,284</a:t>
                      </a: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2,405</a:t>
                      </a: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19,036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61.0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2,112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9,960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31.9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878258"/>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MD, DC, VA, WV</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40,283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2,244</a:t>
                      </a: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2,366</a:t>
                      </a: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25,508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63.3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2,540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12,118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30.1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37938493"/>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Southern CA</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58,464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2,233</a:t>
                      </a: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2,370</a:t>
                      </a: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39,367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67.3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4,583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7.8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14,433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24.7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extLst>
                  <a:ext uri="{0D108BD9-81ED-4DB2-BD59-A6C34878D82A}">
                    <a16:rowId xmlns:a16="http://schemas.microsoft.com/office/drawing/2014/main" val="345598731"/>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TX</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62,691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2,162</a:t>
                      </a: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2,254</a:t>
                      </a: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43,515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69.4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4,106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14,910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23.8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294769"/>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NJ, PR, VI</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28,142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2,154</a:t>
                      </a: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2,266</a:t>
                      </a: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13,130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64.0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970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4.7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6,387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31.1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58896913"/>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 LA, OK</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25,861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2,146</a:t>
                      </a: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2,261</a:t>
                      </a: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17,373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dirty="0">
                          <a:effectLst/>
                          <a:latin typeface="Calibri" panose="020F0502020204030204" pitchFamily="34" charset="0"/>
                          <a:ea typeface="Times New Roman" panose="02020603050405020304" pitchFamily="18" charset="0"/>
                          <a:cs typeface="Calibri" panose="020F0502020204030204" pitchFamily="34" charset="0"/>
                        </a:rPr>
                        <a:t>67.2</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2,236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8.6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6,174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23.9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extLst>
                  <a:ext uri="{0D108BD9-81ED-4DB2-BD59-A6C34878D82A}">
                    <a16:rowId xmlns:a16="http://schemas.microsoft.com/office/drawing/2014/main" val="3796811875"/>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NY</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44,189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2,133</a:t>
                      </a: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2,221</a:t>
                      </a: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dirty="0">
                          <a:effectLst/>
                          <a:latin typeface="Calibri" panose="020F0502020204030204" pitchFamily="34" charset="0"/>
                          <a:ea typeface="Times New Roman" panose="02020603050405020304" pitchFamily="18" charset="0"/>
                          <a:cs typeface="Calibri" panose="020F0502020204030204" pitchFamily="34" charset="0"/>
                        </a:rPr>
                        <a:t>29,035</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65.7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1,619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3.7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13,460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30.5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861030"/>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PA</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29,800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2,090</a:t>
                      </a: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2,192</a:t>
                      </a: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18,180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61.0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1,855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9,662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32.4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95354151"/>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Northern CA, HI, GU, AS, MP</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solidFill>
                            <a:srgbClr val="000000"/>
                          </a:solidFill>
                          <a:effectLst/>
                          <a:latin typeface="Calibri" panose="020F0502020204030204" pitchFamily="34" charset="0"/>
                          <a:ea typeface="Calibri" panose="020F0502020204030204" pitchFamily="34" charset="0"/>
                          <a:cs typeface="Calibri" panose="020F0502020204030204" pitchFamily="34" charset="0"/>
                        </a:rPr>
                        <a:t>38,296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2,055</a:t>
                      </a: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2,156</a:t>
                      </a: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22,885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61.4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3,254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8.7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11,019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29.6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extLst>
                  <a:ext uri="{0D108BD9-81ED-4DB2-BD59-A6C34878D82A}">
                    <a16:rowId xmlns:a16="http://schemas.microsoft.com/office/drawing/2014/main" val="3897933181"/>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KY, OH</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47,341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1,986</a:t>
                      </a: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2,077</a:t>
                      </a: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29,914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dirty="0" smtClean="0">
                          <a:effectLst/>
                          <a:latin typeface="Calibri" panose="020F0502020204030204" pitchFamily="34" charset="0"/>
                          <a:ea typeface="Times New Roman" panose="02020603050405020304" pitchFamily="18" charset="0"/>
                          <a:cs typeface="Calibri" panose="020F0502020204030204" pitchFamily="34" charset="0"/>
                        </a:rPr>
                        <a:t>63.2</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3,557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7.5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13,710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29.0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587344"/>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42,167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1,956</a:t>
                      </a: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2,050</a:t>
                      </a: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27,134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64.3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dirty="0">
                          <a:effectLst/>
                          <a:latin typeface="Calibri" panose="020F0502020204030204" pitchFamily="34" charset="0"/>
                          <a:ea typeface="Times New Roman" panose="02020603050405020304" pitchFamily="18" charset="0"/>
                          <a:cs typeface="Calibri" panose="020F0502020204030204" pitchFamily="34" charset="0"/>
                        </a:rPr>
                        <a:t>3,091</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7.3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11,795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28.0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21519454"/>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 MN, ND, SD, WI</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45,422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1,883</a:t>
                      </a: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1,980</a:t>
                      </a: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25,329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55.8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2,608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5.7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17,384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38.3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extLst>
                  <a:ext uri="{0D108BD9-81ED-4DB2-BD59-A6C34878D82A}">
                    <a16:rowId xmlns:a16="http://schemas.microsoft.com/office/drawing/2014/main" val="507560636"/>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 KS, MO, NE</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25,378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1,726</a:t>
                      </a: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1,799</a:t>
                      </a: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14,057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55.4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2,138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8.4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9,119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35.9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429213"/>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AZ, CO, NV, NM, UT, WY</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35,998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1,611</a:t>
                      </a: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1,705</a:t>
                      </a: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21,161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58.8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2,650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7.4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12,049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33.5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44114733"/>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CT, MA, ME, NH, RI, VT</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23,875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1,521</a:t>
                      </a: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1,606</a:t>
                      </a: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13,080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54.8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1,401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5.9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9,325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39.1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a:noFill/>
                    </a:lnB>
                  </a:tcPr>
                </a:tc>
                <a:extLst>
                  <a:ext uri="{0D108BD9-81ED-4DB2-BD59-A6C34878D82A}">
                    <a16:rowId xmlns:a16="http://schemas.microsoft.com/office/drawing/2014/main" val="4281748759"/>
                  </a:ext>
                </a:extLst>
              </a:tr>
              <a:tr h="192370">
                <a:tc>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AK, ID, MT, OR, WA</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22,340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1,437</a:t>
                      </a: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1,508</a:t>
                      </a: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12,060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54.0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1,935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8.7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8,287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37.1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174326"/>
                  </a:ext>
                </a:extLst>
              </a:tr>
              <a:tr h="192370">
                <a:tc gridSpan="2">
                  <a:txBody>
                    <a:bodyPr/>
                    <a:lstStyle/>
                    <a:p>
                      <a:pPr marL="0" marR="0">
                        <a:lnSpc>
                          <a:spcPct val="115000"/>
                        </a:lnSpc>
                        <a:spcBef>
                          <a:spcPts val="0"/>
                        </a:spcBef>
                        <a:spcAft>
                          <a:spcPts val="0"/>
                        </a:spcAft>
                      </a:pPr>
                      <a:r>
                        <a:rPr lang="en-US" sz="9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networks</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703,243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2,026</a:t>
                      </a: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2,129</a:t>
                      </a: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dirty="0">
                          <a:effectLst/>
                          <a:latin typeface="Calibri" panose="020F0502020204030204" pitchFamily="34" charset="0"/>
                          <a:ea typeface="Times New Roman" panose="02020603050405020304" pitchFamily="18" charset="0"/>
                          <a:cs typeface="Calibri" panose="020F0502020204030204" pitchFamily="34" charset="0"/>
                        </a:rPr>
                        <a:t>437,527</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63.3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48,770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7.1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50">
                        <a:effectLst/>
                        <a:latin typeface="Calibri" panose="020F0502020204030204" pitchFamily="34"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Calibri" panose="020F0502020204030204" pitchFamily="34" charset="0"/>
                        </a:rPr>
                        <a:t>202,810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dirty="0">
                          <a:effectLst/>
                          <a:latin typeface="Calibri" panose="020F0502020204030204" pitchFamily="34" charset="0"/>
                          <a:ea typeface="Times New Roman" panose="02020603050405020304" pitchFamily="18" charset="0"/>
                          <a:cs typeface="Calibri" panose="020F0502020204030204" pitchFamily="34" charset="0"/>
                        </a:rPr>
                        <a:t>29.4</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5539" marR="655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19429"/>
                  </a:ext>
                </a:extLst>
              </a:tr>
            </a:tbl>
          </a:graphicData>
        </a:graphic>
      </p:graphicFrame>
      <p:sp>
        <p:nvSpPr>
          <p:cNvPr id="6" name="Rectangle 5"/>
          <p:cNvSpPr/>
          <p:nvPr/>
        </p:nvSpPr>
        <p:spPr>
          <a:xfrm>
            <a:off x="0" y="5524500"/>
            <a:ext cx="9144000" cy="769441"/>
          </a:xfrm>
          <a:prstGeom prst="rect">
            <a:avLst/>
          </a:prstGeom>
        </p:spPr>
        <p:txBody>
          <a:bodyPr wrap="square">
            <a:spAutoFit/>
          </a:bodyPr>
          <a:lstStyle/>
          <a:p>
            <a:pPr>
              <a:spcBef>
                <a:spcPts val="300"/>
              </a:spcBef>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Reference Table B.10 and special analyses, USRDS ESRD Database. The special analyses exclude U.S. Territories, unknown/other races. Standardized for age, sex, and race. The standard population was the U.S. population in 2011. Listed from lowest to highest prevalence per million. *</a:t>
            </a: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Includes 50 states, Washington, D.C. (DC), Puerto Rico (PR), Guam (GU), American Samoa (AS), U.S. Virgin Islands, and Northern Mariana Islands. Northern and Southern California (CA) split into Networks 17 and 18. Unknown counties in California are grouped to Network</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160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281782"/>
            <a:ext cx="9144000" cy="823118"/>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1.9 Map of the adjusted prevalence of ESRD, by Health Service Area, in the U.S. population, 2011-2015*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0767" y="1476721"/>
            <a:ext cx="8242466" cy="3528923"/>
          </a:xfrm>
        </p:spPr>
      </p:pic>
      <p:sp>
        <p:nvSpPr>
          <p:cNvPr id="7" name="Rectangle 6"/>
          <p:cNvSpPr/>
          <p:nvPr/>
        </p:nvSpPr>
        <p:spPr>
          <a:xfrm>
            <a:off x="448157" y="5219700"/>
            <a:ext cx="7696200" cy="830997"/>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Standardized for age, sex, and race. The standard population was the U.S. population in 2011. *Three Health Service Areas were suppressed because the ratio of unadjusted rate to adjusted rate or adjusted rate to unadjusted rate was greater than 3. Values for cells with 10 or fewer patients are suppressed.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83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0" y="274638"/>
            <a:ext cx="9144000" cy="830262"/>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1.10 Trends in the adjusted prevalence of ESRD, by age group, in the U.S. population,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3173" y="1257300"/>
            <a:ext cx="7317654" cy="4391567"/>
          </a:xfrm>
        </p:spPr>
      </p:pic>
      <p:sp>
        <p:nvSpPr>
          <p:cNvPr id="6" name="Rectangle 5"/>
          <p:cNvSpPr/>
          <p:nvPr/>
        </p:nvSpPr>
        <p:spPr>
          <a:xfrm>
            <a:off x="704850" y="5598392"/>
            <a:ext cx="7734300"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B.2(2) and special analyses, USRDS ESRD Database. Point prevalence on December 31 of each year. Standardized for sex and race. The standard population was the U.S. population in 2011. Abbreviations: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304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0" y="51321"/>
            <a:ext cx="9144000" cy="792162"/>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1.11 Trends in adjusted prevalence of ESRD, by race, in the U.S. population,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3173" y="843483"/>
            <a:ext cx="7317654" cy="4879248"/>
          </a:xfrm>
        </p:spPr>
      </p:pic>
      <p:sp>
        <p:nvSpPr>
          <p:cNvPr id="6" name="Rectangle 5"/>
          <p:cNvSpPr/>
          <p:nvPr/>
        </p:nvSpPr>
        <p:spPr>
          <a:xfrm>
            <a:off x="723900" y="5600700"/>
            <a:ext cx="7696200"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B.2(2) and special analyses, USRDS ESRD Database. Point prevalence on December 31 of each year. Standardized for age and sex. The standard population was the U.S. population in 2011. Abbreviations NH/PI: Native Hawaiian/Pacific Islander; AI/AN: Americans Indian/Alaska Natives;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853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3" name="Title 2"/>
          <p:cNvSpPr>
            <a:spLocks noGrp="1"/>
          </p:cNvSpPr>
          <p:nvPr>
            <p:ph type="title"/>
          </p:nvPr>
        </p:nvSpPr>
        <p:spPr>
          <a:xfrm>
            <a:off x="0" y="114300"/>
            <a:ext cx="9144000" cy="830262"/>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1.12 Trends in the adjusted prevalence of ESRD, by Hispanic ethnicity, in the U.S. population,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8093" y="1094362"/>
            <a:ext cx="6787814" cy="4525963"/>
          </a:xfrm>
        </p:spPr>
      </p:pic>
      <p:sp>
        <p:nvSpPr>
          <p:cNvPr id="6" name="Rectangle 5"/>
          <p:cNvSpPr/>
          <p:nvPr/>
        </p:nvSpPr>
        <p:spPr>
          <a:xfrm>
            <a:off x="819150" y="5728686"/>
            <a:ext cx="7505700"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B.1, B.2(2). Point prevalence on December 31 of each year. Standardized for age, sex, and race. The standard population was the U.S. population in 2011.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368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3" name="Title 2"/>
          <p:cNvSpPr>
            <a:spLocks noGrp="1"/>
          </p:cNvSpPr>
          <p:nvPr>
            <p:ph type="title"/>
          </p:nvPr>
        </p:nvSpPr>
        <p:spPr>
          <a:xfrm>
            <a:off x="0" y="37790"/>
            <a:ext cx="9271438" cy="605301"/>
          </a:xfrm>
        </p:spPr>
        <p:txBody>
          <a:bodyPr/>
          <a:lstStyle/>
          <a:p>
            <a:pPr marL="0" marR="0">
              <a:spcBef>
                <a:spcPts val="600"/>
              </a:spcBef>
              <a:spcAft>
                <a:spcPts val="0"/>
              </a:spcAft>
            </a:pPr>
            <a:r>
              <a:rPr lang="en-US" sz="1600" b="1" spc="-10" dirty="0">
                <a:latin typeface="Calibri" panose="020F0502020204030204" pitchFamily="34" charset="0"/>
                <a:ea typeface="Times New Roman" panose="02020603050405020304" pitchFamily="18" charset="0"/>
                <a:cs typeface="Times New Roman" panose="02020603050405020304" pitchFamily="18" charset="0"/>
              </a:rPr>
              <a:t>vol 2 Table 1.1 Trends in annual number of ESRD incident cases, unadjusted and adjusted incidence rates of ESRD, and annual percentage change in the </a:t>
            </a:r>
            <a:r>
              <a:rPr lang="en-US" sz="1600" b="1" spc="-10" dirty="0" smtClean="0">
                <a:latin typeface="Calibri" panose="020F0502020204030204" pitchFamily="34" charset="0"/>
                <a:ea typeface="Times New Roman" panose="02020603050405020304" pitchFamily="18" charset="0"/>
                <a:cs typeface="Times New Roman" panose="02020603050405020304" pitchFamily="18" charset="0"/>
              </a:rPr>
              <a:t>U.S</a:t>
            </a:r>
            <a:r>
              <a:rPr lang="en-US" sz="1600" b="1" spc="-10" dirty="0">
                <a:latin typeface="Calibri" panose="020F0502020204030204" pitchFamily="34" charset="0"/>
                <a:ea typeface="Times New Roman" panose="02020603050405020304" pitchFamily="18" charset="0"/>
                <a:cs typeface="Times New Roman" panose="02020603050405020304" pitchFamily="18" charset="0"/>
              </a:rPr>
              <a:t>. population, </a:t>
            </a:r>
            <a:r>
              <a:rPr lang="en-US" sz="1600" b="1" spc="-10" dirty="0" smtClean="0">
                <a:latin typeface="Calibri" panose="020F0502020204030204" pitchFamily="34" charset="0"/>
                <a:ea typeface="Times New Roman" panose="02020603050405020304" pitchFamily="18" charset="0"/>
                <a:cs typeface="Times New Roman" panose="02020603050405020304" pitchFamily="18" charset="0"/>
              </a:rPr>
              <a:t>1980-2015</a:t>
            </a:r>
            <a:endParaRPr lang="en-US" sz="1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860779"/>
              </p:ext>
            </p:extLst>
          </p:nvPr>
        </p:nvGraphicFramePr>
        <p:xfrm>
          <a:off x="1524000" y="637350"/>
          <a:ext cx="5942451" cy="6151626"/>
        </p:xfrm>
        <a:graphic>
          <a:graphicData uri="http://schemas.openxmlformats.org/drawingml/2006/table">
            <a:tbl>
              <a:tblPr firstRow="1" firstCol="1" bandRow="1"/>
              <a:tblGrid>
                <a:gridCol w="331195">
                  <a:extLst>
                    <a:ext uri="{9D8B030D-6E8A-4147-A177-3AD203B41FA5}">
                      <a16:colId xmlns:a16="http://schemas.microsoft.com/office/drawing/2014/main" val="616844189"/>
                    </a:ext>
                  </a:extLst>
                </a:gridCol>
                <a:gridCol w="564557">
                  <a:extLst>
                    <a:ext uri="{9D8B030D-6E8A-4147-A177-3AD203B41FA5}">
                      <a16:colId xmlns:a16="http://schemas.microsoft.com/office/drawing/2014/main" val="3898561787"/>
                    </a:ext>
                  </a:extLst>
                </a:gridCol>
                <a:gridCol w="902260">
                  <a:extLst>
                    <a:ext uri="{9D8B030D-6E8A-4147-A177-3AD203B41FA5}">
                      <a16:colId xmlns:a16="http://schemas.microsoft.com/office/drawing/2014/main" val="474691771"/>
                    </a:ext>
                  </a:extLst>
                </a:gridCol>
                <a:gridCol w="1135688">
                  <a:extLst>
                    <a:ext uri="{9D8B030D-6E8A-4147-A177-3AD203B41FA5}">
                      <a16:colId xmlns:a16="http://schemas.microsoft.com/office/drawing/2014/main" val="2309123843"/>
                    </a:ext>
                  </a:extLst>
                </a:gridCol>
                <a:gridCol w="838200">
                  <a:extLst>
                    <a:ext uri="{9D8B030D-6E8A-4147-A177-3AD203B41FA5}">
                      <a16:colId xmlns:a16="http://schemas.microsoft.com/office/drawing/2014/main" val="1482966541"/>
                    </a:ext>
                  </a:extLst>
                </a:gridCol>
                <a:gridCol w="1298149">
                  <a:extLst>
                    <a:ext uri="{9D8B030D-6E8A-4147-A177-3AD203B41FA5}">
                      <a16:colId xmlns:a16="http://schemas.microsoft.com/office/drawing/2014/main" val="3171863054"/>
                    </a:ext>
                  </a:extLst>
                </a:gridCol>
                <a:gridCol w="872402">
                  <a:extLst>
                    <a:ext uri="{9D8B030D-6E8A-4147-A177-3AD203B41FA5}">
                      <a16:colId xmlns:a16="http://schemas.microsoft.com/office/drawing/2014/main" val="2773584016"/>
                    </a:ext>
                  </a:extLst>
                </a:gridCol>
              </a:tblGrid>
              <a:tr h="86299">
                <a:tc>
                  <a:txBody>
                    <a:bodyPr/>
                    <a:lstStyle/>
                    <a:p>
                      <a:pPr>
                        <a:lnSpc>
                          <a:spcPct val="115000"/>
                        </a:lnSpc>
                      </a:pPr>
                      <a:endParaRPr lang="en-US" sz="900" dirty="0">
                        <a:effectLst/>
                        <a:latin typeface="Calibri" panose="020F0502020204030204" pitchFamily="34" charset="0"/>
                      </a:endParaRPr>
                    </a:p>
                  </a:txBody>
                  <a:tcPr marL="21135" marR="21135"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Calibri" panose="020F0502020204030204" pitchFamily="34" charset="0"/>
                        </a:rPr>
                        <a:t>Incident count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Calibri" panose="020F0502020204030204" pitchFamily="34" charset="0"/>
                        </a:rPr>
                        <a:t>Unadjusted rate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dirty="0">
                          <a:effectLst/>
                          <a:latin typeface="Calibri" panose="020F0502020204030204" pitchFamily="34" charset="0"/>
                          <a:ea typeface="Times New Roman" panose="02020603050405020304" pitchFamily="18" charset="0"/>
                          <a:cs typeface="Calibri" panose="020F0502020204030204" pitchFamily="34" charset="0"/>
                        </a:rPr>
                        <a:t>Adjusted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74148372"/>
                  </a:ext>
                </a:extLst>
              </a:tr>
              <a:tr h="162032">
                <a:tc>
                  <a:txBody>
                    <a:bodyPr/>
                    <a:lstStyle/>
                    <a:p>
                      <a:pPr marL="0" marR="0" algn="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Calibri" panose="020F0502020204030204" pitchFamily="34" charset="0"/>
                        </a:rPr>
                        <a:t>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Calibri" panose="020F0502020204030204" pitchFamily="34" charset="0"/>
                        </a:rPr>
                        <a:t>No. cases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panose="020F0502020204030204" pitchFamily="34" charset="0"/>
                          <a:ea typeface="Times New Roman" panose="02020603050405020304" pitchFamily="18" charset="0"/>
                          <a:cs typeface="Calibri" panose="020F0502020204030204" pitchFamily="34" charset="0"/>
                        </a:rPr>
                        <a:t>% Change from previous year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Calibri" panose="020F0502020204030204" pitchFamily="34" charset="0"/>
                        </a:rPr>
                        <a:t>Unadjusted rate (per million/year)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Calibri" panose="020F0502020204030204" pitchFamily="34" charset="0"/>
                        </a:rPr>
                        <a:t>% Change from previous 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Calibri" panose="020F0502020204030204" pitchFamily="34" charset="0"/>
                        </a:rPr>
                        <a:t>Adjusted rate (per million/year)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Calibri" panose="020F0502020204030204" pitchFamily="34" charset="0"/>
                        </a:rPr>
                        <a:t>% Change from previous 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673747"/>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17,903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n/a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72293665"/>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20,039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2454305247"/>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22,567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2293082795"/>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25,774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3148119915"/>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27,325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3865805724"/>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30,214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10.6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121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4268590723"/>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33,109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9.6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8.9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2498274386"/>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36,604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10.6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2321135997"/>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40,994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12.0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426325993"/>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46,304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13.0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608204"/>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50,826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9.8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24609895"/>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55,388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9.0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4183938906"/>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60,891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9.9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3380241872"/>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64,488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5.9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242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4.7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3640620051"/>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69,958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8.5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259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976814974"/>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72,199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1060111358"/>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77,000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6.6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278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2137460890"/>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82,120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6.6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5.3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537251816"/>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87,330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6.3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309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1137645762"/>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1999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91,409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4.7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860251"/>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94,702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327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02279471"/>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97,966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336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2.6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4047745138"/>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100,177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340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381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552573787"/>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102,599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382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2226527172"/>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104,465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349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2584709689"/>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106,623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382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1717894283"/>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110,327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362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2648453863"/>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110,316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-0.9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379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4049288172"/>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111,843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1104189212"/>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115,497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2.5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470297"/>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115,829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372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38778910"/>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113,735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358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-3.8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2706935517"/>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115,437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-0.9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2758911294"/>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118,160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0.3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1938966915"/>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121,033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a:noFill/>
                    </a:lnB>
                  </a:tcPr>
                </a:tc>
                <a:extLst>
                  <a:ext uri="{0D108BD9-81ED-4DB2-BD59-A6C34878D82A}">
                    <a16:rowId xmlns:a16="http://schemas.microsoft.com/office/drawing/2014/main" val="3911545143"/>
                  </a:ext>
                </a:extLst>
              </a:tr>
              <a:tr h="118823">
                <a:tc>
                  <a:txBody>
                    <a:bodyPr/>
                    <a:lstStyle/>
                    <a:p>
                      <a:pPr marL="0" marR="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2015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124,114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0.4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35" marR="21135"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783839"/>
                  </a:ext>
                </a:extLst>
              </a:tr>
            </a:tbl>
          </a:graphicData>
        </a:graphic>
      </p:graphicFrame>
      <p:sp>
        <p:nvSpPr>
          <p:cNvPr id="6" name="Rectangle 5"/>
          <p:cNvSpPr/>
          <p:nvPr/>
        </p:nvSpPr>
        <p:spPr>
          <a:xfrm>
            <a:off x="7543800" y="4313020"/>
            <a:ext cx="1600200" cy="2123658"/>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Reference Tables A.1 and special analyses. The special analyses exclude U.S. Territories, unknown/other races. USRDS ESRD Database. Standardized for age, sex, and race. Abbreviations: ESRD, end-stage renal disease; n/a, not applicable. </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3" name="Title 2"/>
          <p:cNvSpPr>
            <a:spLocks noGrp="1"/>
          </p:cNvSpPr>
          <p:nvPr>
            <p:ph type="title"/>
          </p:nvPr>
        </p:nvSpPr>
        <p:spPr>
          <a:xfrm>
            <a:off x="0" y="274638"/>
            <a:ext cx="9144000" cy="830262"/>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1.13 Trends in the number of incident ESRD cases using home dialysis, by type of therapy, in the U.S. population, 1996-2015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3173" y="1333500"/>
            <a:ext cx="7317654" cy="4391567"/>
          </a:xfrm>
        </p:spPr>
      </p:pic>
      <p:sp>
        <p:nvSpPr>
          <p:cNvPr id="6" name="Rectangle 5"/>
          <p:cNvSpPr/>
          <p:nvPr/>
        </p:nvSpPr>
        <p:spPr>
          <a:xfrm>
            <a:off x="1333500" y="5676668"/>
            <a:ext cx="6477000" cy="276999"/>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D.1. Abbreviations: ESRD, end-stage renal disease.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192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3" name="Title 2"/>
          <p:cNvSpPr>
            <a:spLocks noGrp="1"/>
          </p:cNvSpPr>
          <p:nvPr>
            <p:ph type="title"/>
          </p:nvPr>
        </p:nvSpPr>
        <p:spPr>
          <a:xfrm>
            <a:off x="0" y="5255"/>
            <a:ext cx="9144000" cy="1061545"/>
          </a:xfrm>
        </p:spPr>
        <p:txBody>
          <a:bodyPr/>
          <a:lstStyle/>
          <a:p>
            <a:pPr marL="0" marR="0">
              <a:spcBef>
                <a:spcPts val="600"/>
              </a:spcBef>
              <a:spcAft>
                <a:spcPts val="0"/>
              </a:spcAft>
            </a:pPr>
            <a:r>
              <a:rPr lang="en-US" sz="2200" b="1" spc="-10" dirty="0">
                <a:latin typeface="Calibri" panose="020F0502020204030204" pitchFamily="34" charset="0"/>
                <a:ea typeface="Times New Roman" panose="02020603050405020304" pitchFamily="18" charset="0"/>
                <a:cs typeface="Times New Roman" panose="02020603050405020304" pitchFamily="18" charset="0"/>
              </a:rPr>
              <a:t>vol 2 Table 1.5 Number and percentage of incident cases of hemodialysis, peritoneal dialysis, and transplantation by age, sex, race, ethnicity, and primary cause of ESRD, in the U.S. population, 2015</a:t>
            </a:r>
            <a:br>
              <a:rPr lang="en-US" sz="2200" b="1" spc="-1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0998942"/>
              </p:ext>
            </p:extLst>
          </p:nvPr>
        </p:nvGraphicFramePr>
        <p:xfrm>
          <a:off x="1866685" y="1068114"/>
          <a:ext cx="5410630" cy="4946345"/>
        </p:xfrm>
        <a:graphic>
          <a:graphicData uri="http://schemas.openxmlformats.org/drawingml/2006/table">
            <a:tbl>
              <a:tblPr firstRow="1" firstCol="1" bandRow="1"/>
              <a:tblGrid>
                <a:gridCol w="1997716">
                  <a:extLst>
                    <a:ext uri="{9D8B030D-6E8A-4147-A177-3AD203B41FA5}">
                      <a16:colId xmlns:a16="http://schemas.microsoft.com/office/drawing/2014/main" val="1299946382"/>
                    </a:ext>
                  </a:extLst>
                </a:gridCol>
                <a:gridCol w="588433">
                  <a:extLst>
                    <a:ext uri="{9D8B030D-6E8A-4147-A177-3AD203B41FA5}">
                      <a16:colId xmlns:a16="http://schemas.microsoft.com/office/drawing/2014/main" val="128881899"/>
                    </a:ext>
                  </a:extLst>
                </a:gridCol>
                <a:gridCol w="470747">
                  <a:extLst>
                    <a:ext uri="{9D8B030D-6E8A-4147-A177-3AD203B41FA5}">
                      <a16:colId xmlns:a16="http://schemas.microsoft.com/office/drawing/2014/main" val="2628964568"/>
                    </a:ext>
                  </a:extLst>
                </a:gridCol>
                <a:gridCol w="492144">
                  <a:extLst>
                    <a:ext uri="{9D8B030D-6E8A-4147-A177-3AD203B41FA5}">
                      <a16:colId xmlns:a16="http://schemas.microsoft.com/office/drawing/2014/main" val="2126536522"/>
                    </a:ext>
                  </a:extLst>
                </a:gridCol>
                <a:gridCol w="438651">
                  <a:extLst>
                    <a:ext uri="{9D8B030D-6E8A-4147-A177-3AD203B41FA5}">
                      <a16:colId xmlns:a16="http://schemas.microsoft.com/office/drawing/2014/main" val="16979969"/>
                    </a:ext>
                  </a:extLst>
                </a:gridCol>
                <a:gridCol w="385156">
                  <a:extLst>
                    <a:ext uri="{9D8B030D-6E8A-4147-A177-3AD203B41FA5}">
                      <a16:colId xmlns:a16="http://schemas.microsoft.com/office/drawing/2014/main" val="1701776488"/>
                    </a:ext>
                  </a:extLst>
                </a:gridCol>
                <a:gridCol w="556337">
                  <a:extLst>
                    <a:ext uri="{9D8B030D-6E8A-4147-A177-3AD203B41FA5}">
                      <a16:colId xmlns:a16="http://schemas.microsoft.com/office/drawing/2014/main" val="1727665220"/>
                    </a:ext>
                  </a:extLst>
                </a:gridCol>
                <a:gridCol w="481446">
                  <a:extLst>
                    <a:ext uri="{9D8B030D-6E8A-4147-A177-3AD203B41FA5}">
                      <a16:colId xmlns:a16="http://schemas.microsoft.com/office/drawing/2014/main" val="402144257"/>
                    </a:ext>
                  </a:extLst>
                </a:gridCol>
              </a:tblGrid>
              <a:tr h="214325">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HD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PD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Transplant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94886389"/>
                  </a:ext>
                </a:extLst>
              </a:tr>
              <a:tr h="144598">
                <a:tc>
                  <a:txBody>
                    <a:bodyPr/>
                    <a:lstStyle/>
                    <a:p>
                      <a:pPr marL="0" marR="0">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61396"/>
                  </a:ext>
                </a:extLst>
              </a:tr>
              <a:tr h="144598">
                <a:tc>
                  <a:txBody>
                    <a:bodyPr/>
                    <a:lstStyle/>
                    <a:p>
                      <a:pPr marL="0" marR="0">
                        <a:lnSpc>
                          <a:spcPct val="115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90545155"/>
                  </a:ext>
                </a:extLst>
              </a:tr>
              <a:tr h="144598">
                <a:tc>
                  <a:txBody>
                    <a:bodyPr/>
                    <a:lstStyle/>
                    <a:p>
                      <a:pPr marL="91440" marR="0">
                        <a:lnSpc>
                          <a:spcPct val="115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1,399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2983456484"/>
                  </a:ext>
                </a:extLst>
              </a:tr>
              <a:tr h="144598">
                <a:tc>
                  <a:txBody>
                    <a:bodyPr/>
                    <a:lstStyle/>
                    <a:p>
                      <a:pPr marL="91440" marR="0">
                        <a:lnSpc>
                          <a:spcPct val="115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13,855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11,035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2,052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960958622"/>
                  </a:ext>
                </a:extLst>
              </a:tr>
              <a:tr h="144598">
                <a:tc>
                  <a:txBody>
                    <a:bodyPr/>
                    <a:lstStyle/>
                    <a:p>
                      <a:pPr marL="91440" marR="0">
                        <a:lnSpc>
                          <a:spcPct val="115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47,809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41,235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5,057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1,517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1093384833"/>
                  </a:ext>
                </a:extLst>
              </a:tr>
              <a:tr h="144598">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32,125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28,898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2,705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3339127789"/>
                  </a:ext>
                </a:extLst>
              </a:tr>
              <a:tr h="144598">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28,644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26,919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1,683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773832"/>
                  </a:ext>
                </a:extLst>
              </a:tr>
              <a:tr h="144598">
                <a:tc>
                  <a:txBody>
                    <a:bodyPr/>
                    <a:lstStyle/>
                    <a:p>
                      <a:pPr marL="0" marR="0">
                        <a:lnSpc>
                          <a:spcPct val="115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22436315"/>
                  </a:ext>
                </a:extLst>
              </a:tr>
              <a:tr h="144598">
                <a:tc>
                  <a:txBody>
                    <a:bodyPr/>
                    <a:lstStyle/>
                    <a:p>
                      <a:pPr marL="91440" marR="0">
                        <a:lnSpc>
                          <a:spcPct val="115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71,984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63,256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6,839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1,889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873580963"/>
                  </a:ext>
                </a:extLst>
              </a:tr>
              <a:tr h="144598">
                <a:tc>
                  <a:txBody>
                    <a:bodyPr/>
                    <a:lstStyle/>
                    <a:p>
                      <a:pPr marL="91440" marR="0">
                        <a:lnSpc>
                          <a:spcPct val="115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51,848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45,570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5,025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1,253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180498"/>
                  </a:ext>
                </a:extLst>
              </a:tr>
              <a:tr h="144598">
                <a:tc>
                  <a:txBody>
                    <a:bodyPr/>
                    <a:lstStyle/>
                    <a:p>
                      <a:pPr marL="0" marR="0">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70543834"/>
                  </a:ext>
                </a:extLst>
              </a:tr>
              <a:tr h="144598">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83,059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72,504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8,225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2,330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211693000"/>
                  </a:ext>
                </a:extLst>
              </a:tr>
              <a:tr h="144598">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32,429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29,532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2,635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3759294495"/>
                  </a:ext>
                </a:extLst>
              </a:tr>
              <a:tr h="144598">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American Indian or Alaska Native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1,124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988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4127836786"/>
                  </a:ext>
                </a:extLst>
              </a:tr>
              <a:tr h="144598">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5,029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4,028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1855797836"/>
                  </a:ext>
                </a:extLst>
              </a:tr>
              <a:tr h="144598">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Native Hawaiian or Pacific Islander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1,466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1,298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88.5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3685814373"/>
                  </a:ext>
                </a:extLst>
              </a:tr>
              <a:tr h="144598">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or Multiracial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83.1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982973335"/>
                  </a:ext>
                </a:extLst>
              </a:tr>
              <a:tr h="144598">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45.4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77583"/>
                  </a:ext>
                </a:extLst>
              </a:tr>
              <a:tr h="144598">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Ethnicity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5938441"/>
                  </a:ext>
                </a:extLst>
              </a:tr>
              <a:tr h="144598">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18,151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16,201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1,649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317476652"/>
                  </a:ext>
                </a:extLst>
              </a:tr>
              <a:tr h="144598">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Non-Hispanic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104,627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92,113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10,167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2,347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2300636540"/>
                  </a:ext>
                </a:extLst>
              </a:tr>
              <a:tr h="144598">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Unknown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4.6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0016663"/>
                  </a:ext>
                </a:extLst>
              </a:tr>
              <a:tr h="144598">
                <a:tc>
                  <a:txBody>
                    <a:bodyPr/>
                    <a:lstStyle/>
                    <a:p>
                      <a:pPr marL="0" marR="0">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Primary Cause of ESRD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03620830"/>
                  </a:ext>
                </a:extLst>
              </a:tr>
              <a:tr h="144598">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56,218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50,748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5,062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9.0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139067522"/>
                  </a:ext>
                </a:extLst>
              </a:tr>
              <a:tr h="144598">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34,727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31,220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3503135396"/>
                  </a:ext>
                </a:extLst>
              </a:tr>
              <a:tr h="144598">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Glomerulonephritis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9,198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7,063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1,633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502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3806694427"/>
                  </a:ext>
                </a:extLst>
              </a:tr>
              <a:tr h="144598">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Cystic Kidney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2,833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1,764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a:noFill/>
                    </a:lnB>
                  </a:tcPr>
                </a:tc>
                <a:extLst>
                  <a:ext uri="{0D108BD9-81ED-4DB2-BD59-A6C34878D82A}">
                    <a16:rowId xmlns:a16="http://schemas.microsoft.com/office/drawing/2014/main" val="966573121"/>
                  </a:ext>
                </a:extLst>
              </a:tr>
              <a:tr h="144598">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Other/Unknown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20,856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18,031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1,330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1,495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733320"/>
                  </a:ext>
                </a:extLst>
              </a:tr>
              <a:tr h="262905">
                <a:tc>
                  <a:txBody>
                    <a:bodyPr/>
                    <a:lstStyle/>
                    <a:p>
                      <a:pPr marL="0" marR="0">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123,832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108,826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11,864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3,142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2.5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366944"/>
                  </a:ext>
                </a:extLst>
              </a:tr>
            </a:tbl>
          </a:graphicData>
        </a:graphic>
      </p:graphicFrame>
      <p:sp>
        <p:nvSpPr>
          <p:cNvPr id="6" name="Rectangle 5"/>
          <p:cNvSpPr/>
          <p:nvPr/>
        </p:nvSpPr>
        <p:spPr>
          <a:xfrm>
            <a:off x="419100" y="5867400"/>
            <a:ext cx="8305800" cy="430887"/>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The numbers in this table exclude “Other PD” and “Uncertain Dialysis.” Abbreviations: ESRD, end-stage renal disease; HD, hemodialysis, including home hemodialysis and in center hemodialysis; PD, peritoneal dialysis.</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7026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3" name="Title 2"/>
          <p:cNvSpPr>
            <a:spLocks noGrp="1"/>
          </p:cNvSpPr>
          <p:nvPr>
            <p:ph type="title"/>
          </p:nvPr>
        </p:nvSpPr>
        <p:spPr>
          <a:xfrm>
            <a:off x="0" y="274638"/>
            <a:ext cx="9144000" cy="1143000"/>
          </a:xfrm>
        </p:spPr>
        <p:txBody>
          <a:bodyPr/>
          <a:lstStyle/>
          <a:p>
            <a:pPr marL="0" marR="0">
              <a:spcBef>
                <a:spcPts val="1200"/>
              </a:spcBef>
              <a:spcAft>
                <a:spcPts val="1200"/>
              </a:spcAft>
            </a:pPr>
            <a:r>
              <a:rPr lang="en-US" sz="2400" b="1" spc="30" dirty="0">
                <a:latin typeface="Calibri" panose="020F0502020204030204" pitchFamily="34" charset="0"/>
                <a:ea typeface="SimSun" panose="02010600030101010101" pitchFamily="2" charset="-122"/>
                <a:cs typeface="Times New Roman" panose="02020603050405020304" pitchFamily="18" charset="0"/>
              </a:rPr>
              <a:t>vol 2 Figure 1.14 Map of the percentage of incident dialysis cases using home dialysis (</a:t>
            </a:r>
            <a:r>
              <a:rPr lang="en-US" sz="2400" b="1" spc="30" dirty="0">
                <a:latin typeface="Calibri" panose="020F0502020204030204" pitchFamily="34" charset="0"/>
                <a:ea typeface="Calibri" panose="020F0502020204030204" pitchFamily="34" charset="0"/>
                <a:cs typeface="Times New Roman" panose="02020603050405020304" pitchFamily="18" charset="0"/>
              </a:rPr>
              <a:t>peritoneal dialysis or home hemodialysis</a:t>
            </a:r>
            <a:r>
              <a:rPr lang="en-US" sz="2400" b="1" spc="30" dirty="0">
                <a:latin typeface="Calibri" panose="020F0502020204030204" pitchFamily="34" charset="0"/>
                <a:ea typeface="SimSun" panose="02010600030101010101" pitchFamily="2" charset="-122"/>
                <a:cs typeface="Times New Roman" panose="02020603050405020304" pitchFamily="18" charset="0"/>
              </a:rPr>
              <a:t>), by Health Service Area, 2011-2015</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524000"/>
            <a:ext cx="8229600" cy="3927526"/>
          </a:xfrm>
        </p:spPr>
      </p:pic>
      <p:sp>
        <p:nvSpPr>
          <p:cNvPr id="6" name="Rectangle 5"/>
          <p:cNvSpPr/>
          <p:nvPr/>
        </p:nvSpPr>
        <p:spPr>
          <a:xfrm>
            <a:off x="468160" y="5575111"/>
            <a:ext cx="7696200" cy="276999"/>
          </a:xfrm>
          <a:prstGeom prst="rect">
            <a:avLst/>
          </a:prstGeom>
        </p:spPr>
        <p:txBody>
          <a:bodyPr wrap="square">
            <a:spAutoFit/>
          </a:bodyPr>
          <a:lstStyle/>
          <a:p>
            <a:pPr>
              <a:spcBef>
                <a:spcPts val="600"/>
              </a:spcBef>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Values for cells with 10 or fewer patients are suppressed.</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717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3" name="Title 2"/>
          <p:cNvSpPr>
            <a:spLocks noGrp="1"/>
          </p:cNvSpPr>
          <p:nvPr>
            <p:ph type="title"/>
          </p:nvPr>
        </p:nvSpPr>
        <p:spPr>
          <a:xfrm>
            <a:off x="0" y="274638"/>
            <a:ext cx="9144000" cy="792162"/>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1.15 Trends in number of prevalent ESRD cases using home dialysis, by type of therapy, in the United States, 1996-2015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165991"/>
            <a:ext cx="7317654" cy="4391567"/>
          </a:xfrm>
        </p:spPr>
      </p:pic>
      <p:sp>
        <p:nvSpPr>
          <p:cNvPr id="6" name="Rectangle 5"/>
          <p:cNvSpPr/>
          <p:nvPr/>
        </p:nvSpPr>
        <p:spPr>
          <a:xfrm>
            <a:off x="685800" y="5547642"/>
            <a:ext cx="7772400" cy="646331"/>
          </a:xfrm>
          <a:prstGeom prst="rect">
            <a:avLst/>
          </a:prstGeom>
        </p:spPr>
        <p:txBody>
          <a:bodyPr wrap="square">
            <a:spAutoFit/>
          </a:bodyPr>
          <a:lstStyle/>
          <a:p>
            <a:pPr>
              <a:spcBef>
                <a:spcPts val="600"/>
              </a:spcBef>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D.1. December 31 prevalent ESRD patients. Peritoneal dialysis consists of CAPD and CCPD only. Abbreviations: CAPD, continuous ambulatory peritoneal dialysis; CCPD, continuous cycler peritoneal dialysis;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764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a:xfrm>
            <a:off x="0" y="152400"/>
            <a:ext cx="9144000" cy="609600"/>
          </a:xfrm>
        </p:spPr>
        <p:txBody>
          <a:bodyPr/>
          <a:lstStyle/>
          <a:p>
            <a:pPr marL="0" marR="0">
              <a:spcBef>
                <a:spcPts val="600"/>
              </a:spcBef>
              <a:spcAft>
                <a:spcPts val="0"/>
              </a:spcAft>
            </a:pPr>
            <a:r>
              <a:rPr lang="en-US" sz="1800" b="1" spc="-10" dirty="0">
                <a:latin typeface="Calibri" panose="020F0502020204030204" pitchFamily="34" charset="0"/>
                <a:ea typeface="Times New Roman" panose="02020603050405020304" pitchFamily="18" charset="0"/>
                <a:cs typeface="Times New Roman" panose="02020603050405020304" pitchFamily="18" charset="0"/>
              </a:rPr>
              <a:t>vol 2 Table 1.6 Percentage of prevalent cases of hemodialysis, peritoneal dialysis, and transplant by age, sex, race, ethnicity, and primary ESRD diagnosis, in the United States, </a:t>
            </a:r>
            <a:r>
              <a:rPr lang="en-US" sz="1800" b="1" spc="-10" dirty="0" smtClean="0">
                <a:latin typeface="Calibri" panose="020F0502020204030204" pitchFamily="34" charset="0"/>
                <a:ea typeface="Times New Roman" panose="02020603050405020304" pitchFamily="18" charset="0"/>
                <a:cs typeface="Times New Roman" panose="02020603050405020304" pitchFamily="18" charset="0"/>
              </a:rPr>
              <a:t>2015</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96268518"/>
              </p:ext>
            </p:extLst>
          </p:nvPr>
        </p:nvGraphicFramePr>
        <p:xfrm>
          <a:off x="1970169" y="777658"/>
          <a:ext cx="5203662" cy="4920095"/>
        </p:xfrm>
        <a:graphic>
          <a:graphicData uri="http://schemas.openxmlformats.org/drawingml/2006/table">
            <a:tbl>
              <a:tblPr firstRow="1" firstCol="1" bandRow="1"/>
              <a:tblGrid>
                <a:gridCol w="1820252">
                  <a:extLst>
                    <a:ext uri="{9D8B030D-6E8A-4147-A177-3AD203B41FA5}">
                      <a16:colId xmlns:a16="http://schemas.microsoft.com/office/drawing/2014/main" val="1150364970"/>
                    </a:ext>
                  </a:extLst>
                </a:gridCol>
                <a:gridCol w="500087">
                  <a:extLst>
                    <a:ext uri="{9D8B030D-6E8A-4147-A177-3AD203B41FA5}">
                      <a16:colId xmlns:a16="http://schemas.microsoft.com/office/drawing/2014/main" val="590937910"/>
                    </a:ext>
                  </a:extLst>
                </a:gridCol>
                <a:gridCol w="500087">
                  <a:extLst>
                    <a:ext uri="{9D8B030D-6E8A-4147-A177-3AD203B41FA5}">
                      <a16:colId xmlns:a16="http://schemas.microsoft.com/office/drawing/2014/main" val="3217758814"/>
                    </a:ext>
                  </a:extLst>
                </a:gridCol>
                <a:gridCol w="458722">
                  <a:extLst>
                    <a:ext uri="{9D8B030D-6E8A-4147-A177-3AD203B41FA5}">
                      <a16:colId xmlns:a16="http://schemas.microsoft.com/office/drawing/2014/main" val="2279790925"/>
                    </a:ext>
                  </a:extLst>
                </a:gridCol>
                <a:gridCol w="458722">
                  <a:extLst>
                    <a:ext uri="{9D8B030D-6E8A-4147-A177-3AD203B41FA5}">
                      <a16:colId xmlns:a16="http://schemas.microsoft.com/office/drawing/2014/main" val="1133986469"/>
                    </a:ext>
                  </a:extLst>
                </a:gridCol>
                <a:gridCol w="487392">
                  <a:extLst>
                    <a:ext uri="{9D8B030D-6E8A-4147-A177-3AD203B41FA5}">
                      <a16:colId xmlns:a16="http://schemas.microsoft.com/office/drawing/2014/main" val="518679734"/>
                    </a:ext>
                  </a:extLst>
                </a:gridCol>
                <a:gridCol w="500087">
                  <a:extLst>
                    <a:ext uri="{9D8B030D-6E8A-4147-A177-3AD203B41FA5}">
                      <a16:colId xmlns:a16="http://schemas.microsoft.com/office/drawing/2014/main" val="1348102766"/>
                    </a:ext>
                  </a:extLst>
                </a:gridCol>
                <a:gridCol w="478313">
                  <a:extLst>
                    <a:ext uri="{9D8B030D-6E8A-4147-A177-3AD203B41FA5}">
                      <a16:colId xmlns:a16="http://schemas.microsoft.com/office/drawing/2014/main" val="2252263865"/>
                    </a:ext>
                  </a:extLst>
                </a:gridCol>
              </a:tblGrid>
              <a:tr h="266632">
                <a:tc>
                  <a:txBody>
                    <a:bodyPr/>
                    <a:lstStyle/>
                    <a:p>
                      <a:pPr marL="0" marR="0">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Hemodialysis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Peritoneal dialysis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Transplant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42905377"/>
                  </a:ext>
                </a:extLst>
              </a:tr>
              <a:tr h="145071">
                <a:tc>
                  <a:txBody>
                    <a:bodyPr/>
                    <a:lstStyle/>
                    <a:p>
                      <a:pPr marL="0" marR="0">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1606" marR="5160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2988842"/>
                  </a:ext>
                </a:extLst>
              </a:tr>
              <a:tr h="145071">
                <a:tc>
                  <a:txBody>
                    <a:bodyPr/>
                    <a:lstStyle/>
                    <a:p>
                      <a:pPr marL="0" marR="0">
                        <a:lnSpc>
                          <a:spcPct val="115000"/>
                        </a:lnSpc>
                        <a:spcBef>
                          <a:spcPts val="0"/>
                        </a:spcBef>
                        <a:spcAft>
                          <a:spcPts val="0"/>
                        </a:spcAft>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55197370"/>
                  </a:ext>
                </a:extLst>
              </a:tr>
              <a:tr h="145071">
                <a:tc>
                  <a:txBody>
                    <a:bodyPr/>
                    <a:lstStyle/>
                    <a:p>
                      <a:pPr marL="91440" marR="0">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9,738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1,775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6,955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407036368"/>
                  </a:ext>
                </a:extLst>
              </a:tr>
              <a:tr h="145071">
                <a:tc>
                  <a:txBody>
                    <a:bodyPr/>
                    <a:lstStyle/>
                    <a:p>
                      <a:pPr marL="91440" marR="0">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102,744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51,188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9,072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42,484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1679698901"/>
                  </a:ext>
                </a:extLst>
              </a:tr>
              <a:tr h="145071">
                <a:tc>
                  <a:txBody>
                    <a:bodyPr/>
                    <a:lstStyle/>
                    <a:p>
                      <a:pPr marL="91440" marR="0">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308,616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184,098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21,791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102,727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3303125077"/>
                  </a:ext>
                </a:extLst>
              </a:tr>
              <a:tr h="145071">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166,679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112,875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10,899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42,905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481168678"/>
                  </a:ext>
                </a:extLst>
              </a:tr>
              <a:tr h="145071">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113,575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94,401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6,435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12,739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957196"/>
                  </a:ext>
                </a:extLst>
              </a:tr>
              <a:tr h="145071">
                <a:tc>
                  <a:txBody>
                    <a:bodyPr/>
                    <a:lstStyle/>
                    <a:p>
                      <a:pPr marL="0" marR="0">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87082173"/>
                  </a:ext>
                </a:extLst>
              </a:tr>
              <a:tr h="145071">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405,248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254,066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27,262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123,920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3698296665"/>
                  </a:ext>
                </a:extLst>
              </a:tr>
              <a:tr h="145071">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296,046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190,240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21,941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83,865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743645"/>
                  </a:ext>
                </a:extLst>
              </a:tr>
              <a:tr h="145071">
                <a:tc>
                  <a:txBody>
                    <a:bodyPr/>
                    <a:lstStyle/>
                    <a:p>
                      <a:pPr marL="0" marR="0">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93966381"/>
                  </a:ext>
                </a:extLst>
              </a:tr>
              <a:tr h="145071">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430,569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251,259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32,543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146,767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1976734149"/>
                  </a:ext>
                </a:extLst>
              </a:tr>
              <a:tr h="145071">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215,299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160,990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12,304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42,005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432270111"/>
                  </a:ext>
                </a:extLst>
              </a:tr>
              <a:tr h="145071">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American Indian or Alaska Native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7,497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5,228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1,848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3182086687"/>
                  </a:ext>
                </a:extLst>
              </a:tr>
              <a:tr h="145071">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32,968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18,927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57.4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10,937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1500569086"/>
                  </a:ext>
                </a:extLst>
              </a:tr>
              <a:tr h="145071">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Native Hawaiian or Pacific Islander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8,453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6,208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73.4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1,605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775644058"/>
                  </a:ext>
                </a:extLst>
              </a:tr>
              <a:tr h="145071">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or Multiracial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35.3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2,015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2348000818"/>
                  </a:ext>
                </a:extLst>
              </a:tr>
              <a:tr h="145071">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51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2,633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986707"/>
                  </a:ext>
                </a:extLst>
              </a:tr>
              <a:tr h="145071">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Ethnicity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56833460"/>
                  </a:ext>
                </a:extLst>
              </a:tr>
              <a:tr h="145071">
                <a:tc>
                  <a:txBody>
                    <a:bodyPr/>
                    <a:lstStyle/>
                    <a:p>
                      <a:pPr marL="9144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122,272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82,510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7,733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6.3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32,029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3942527459"/>
                  </a:ext>
                </a:extLst>
              </a:tr>
              <a:tr h="145071">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Non-Hispanic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561,794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359,578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41,248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7.3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160,968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3166954199"/>
                  </a:ext>
                </a:extLst>
              </a:tr>
              <a:tr h="145071">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Unknown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17,286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2,249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14,813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270728"/>
                  </a:ext>
                </a:extLst>
              </a:tr>
              <a:tr h="145071">
                <a:tc>
                  <a:txBody>
                    <a:bodyPr/>
                    <a:lstStyle/>
                    <a:p>
                      <a:pPr marL="0" marR="0">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Primary Cause of ESRD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814550"/>
                  </a:ext>
                </a:extLst>
              </a:tr>
              <a:tr h="145071">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267,956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203,295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18,294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46,367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3183923029"/>
                  </a:ext>
                </a:extLst>
              </a:tr>
              <a:tr h="145071">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178,875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130,537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13,459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34,879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2278801452"/>
                  </a:ext>
                </a:extLst>
              </a:tr>
              <a:tr h="145071">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Glomerulonephritis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112,235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44,897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8,785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58,553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3067675264"/>
                  </a:ext>
                </a:extLst>
              </a:tr>
              <a:tr h="145071">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Cystic Kidney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33,194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10,357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2,268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20,569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62.0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a:noFill/>
                    </a:lnB>
                  </a:tcPr>
                </a:tc>
                <a:extLst>
                  <a:ext uri="{0D108BD9-81ED-4DB2-BD59-A6C34878D82A}">
                    <a16:rowId xmlns:a16="http://schemas.microsoft.com/office/drawing/2014/main" val="4207100339"/>
                  </a:ext>
                </a:extLst>
              </a:tr>
              <a:tr h="145071">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Other/Unknown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109,092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55,251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6,399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47,442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43.5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485531"/>
                  </a:ext>
                </a:extLst>
              </a:tr>
              <a:tr h="197346">
                <a:tc>
                  <a:txBody>
                    <a:bodyPr/>
                    <a:lstStyle/>
                    <a:p>
                      <a:pPr marL="0" marR="0">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701,352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444,337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49,205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207,810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29.6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606" marR="516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569991"/>
                  </a:ext>
                </a:extLst>
              </a:tr>
            </a:tbl>
          </a:graphicData>
        </a:graphic>
      </p:graphicFrame>
      <p:sp>
        <p:nvSpPr>
          <p:cNvPr id="6" name="Rectangle 5"/>
          <p:cNvSpPr/>
          <p:nvPr/>
        </p:nvSpPr>
        <p:spPr>
          <a:xfrm>
            <a:off x="1096361" y="5829300"/>
            <a:ext cx="6951279" cy="430887"/>
          </a:xfrm>
          <a:prstGeom prst="rect">
            <a:avLst/>
          </a:prstGeom>
        </p:spPr>
        <p:txBody>
          <a:bodyPr wrap="square">
            <a:spAutoFit/>
          </a:bodyPr>
          <a:lstStyle/>
          <a:p>
            <a:pPr>
              <a:spcBef>
                <a:spcPts val="600"/>
              </a:spcBef>
              <a:spcAft>
                <a:spcPts val="1800"/>
              </a:spcAft>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The numbers in this table exclude “Other PD” and “Uncertain Dialysis.” Abbreviation: ESRD, end-stage renal disease; HD, hemodialysis; PD, peritoneal dialysis. </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34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a:xfrm>
            <a:off x="0" y="274638"/>
            <a:ext cx="9144000" cy="830262"/>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1.16 Map of the percentage of prevalent dialysis cases using home dialysis, by Health Service Area, 2011-2015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371600"/>
            <a:ext cx="8229600" cy="3854698"/>
          </a:xfrm>
        </p:spPr>
      </p:pic>
      <p:sp>
        <p:nvSpPr>
          <p:cNvPr id="6" name="Rectangle 5"/>
          <p:cNvSpPr/>
          <p:nvPr/>
        </p:nvSpPr>
        <p:spPr>
          <a:xfrm>
            <a:off x="462419" y="5600700"/>
            <a:ext cx="7810500" cy="276999"/>
          </a:xfrm>
          <a:prstGeom prst="rect">
            <a:avLst/>
          </a:prstGeom>
        </p:spPr>
        <p:txBody>
          <a:bodyPr wrap="square">
            <a:spAutoFit/>
          </a:bodyPr>
          <a:lstStyle/>
          <a:p>
            <a:pPr>
              <a:spcBef>
                <a:spcPts val="600"/>
              </a:spcBef>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Values for cells with 10 or fewer patients are suppressed.</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300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3" name="Title 2"/>
          <p:cNvSpPr>
            <a:spLocks noGrp="1"/>
          </p:cNvSpPr>
          <p:nvPr>
            <p:ph type="title"/>
          </p:nvPr>
        </p:nvSpPr>
        <p:spPr>
          <a:xfrm>
            <a:off x="0" y="-56856"/>
            <a:ext cx="9144000" cy="1058862"/>
          </a:xfrm>
        </p:spPr>
        <p:txBody>
          <a:bodyPr/>
          <a:lstStyle/>
          <a:p>
            <a:pPr marL="0" marR="0">
              <a:spcBef>
                <a:spcPts val="600"/>
              </a:spcBef>
              <a:spcAft>
                <a:spcPts val="0"/>
              </a:spcAft>
            </a:pPr>
            <a:r>
              <a:rPr lang="en-US" sz="2200" b="1" spc="-10" dirty="0">
                <a:latin typeface="Calibri" panose="020F0502020204030204" pitchFamily="34" charset="0"/>
                <a:ea typeface="Times New Roman" panose="02020603050405020304" pitchFamily="18" charset="0"/>
                <a:cs typeface="Times New Roman" panose="02020603050405020304" pitchFamily="18" charset="0"/>
              </a:rPr>
              <a:t>vol 2 Table 1.7 Distribution of the reported duration of pre-ESRD nephrology care, by (a) demographic and (b) clinical characteristics, among incident ESRD cases in the U.S. population, 2015</a:t>
            </a:r>
            <a:br>
              <a:rPr lang="en-US" sz="2200" b="1" spc="-1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571110"/>
              </p:ext>
            </p:extLst>
          </p:nvPr>
        </p:nvGraphicFramePr>
        <p:xfrm>
          <a:off x="1582531" y="1002006"/>
          <a:ext cx="5978938" cy="4525974"/>
        </p:xfrm>
        <a:graphic>
          <a:graphicData uri="http://schemas.openxmlformats.org/drawingml/2006/table">
            <a:tbl>
              <a:tblPr firstRow="1" firstCol="1" bandRow="1"/>
              <a:tblGrid>
                <a:gridCol w="2376773">
                  <a:extLst>
                    <a:ext uri="{9D8B030D-6E8A-4147-A177-3AD203B41FA5}">
                      <a16:colId xmlns:a16="http://schemas.microsoft.com/office/drawing/2014/main" val="369587926"/>
                    </a:ext>
                  </a:extLst>
                </a:gridCol>
                <a:gridCol w="785304">
                  <a:extLst>
                    <a:ext uri="{9D8B030D-6E8A-4147-A177-3AD203B41FA5}">
                      <a16:colId xmlns:a16="http://schemas.microsoft.com/office/drawing/2014/main" val="2954198106"/>
                    </a:ext>
                  </a:extLst>
                </a:gridCol>
                <a:gridCol w="530264">
                  <a:extLst>
                    <a:ext uri="{9D8B030D-6E8A-4147-A177-3AD203B41FA5}">
                      <a16:colId xmlns:a16="http://schemas.microsoft.com/office/drawing/2014/main" val="2753709362"/>
                    </a:ext>
                  </a:extLst>
                </a:gridCol>
                <a:gridCol w="581405">
                  <a:extLst>
                    <a:ext uri="{9D8B030D-6E8A-4147-A177-3AD203B41FA5}">
                      <a16:colId xmlns:a16="http://schemas.microsoft.com/office/drawing/2014/main" val="3600304244"/>
                    </a:ext>
                  </a:extLst>
                </a:gridCol>
                <a:gridCol w="508730">
                  <a:extLst>
                    <a:ext uri="{9D8B030D-6E8A-4147-A177-3AD203B41FA5}">
                      <a16:colId xmlns:a16="http://schemas.microsoft.com/office/drawing/2014/main" val="738533866"/>
                    </a:ext>
                  </a:extLst>
                </a:gridCol>
                <a:gridCol w="471047">
                  <a:extLst>
                    <a:ext uri="{9D8B030D-6E8A-4147-A177-3AD203B41FA5}">
                      <a16:colId xmlns:a16="http://schemas.microsoft.com/office/drawing/2014/main" val="1326531524"/>
                    </a:ext>
                  </a:extLst>
                </a:gridCol>
                <a:gridCol w="725415">
                  <a:extLst>
                    <a:ext uri="{9D8B030D-6E8A-4147-A177-3AD203B41FA5}">
                      <a16:colId xmlns:a16="http://schemas.microsoft.com/office/drawing/2014/main" val="3267601321"/>
                    </a:ext>
                  </a:extLst>
                </a:gridCol>
              </a:tblGrid>
              <a:tr h="151089">
                <a:tc>
                  <a:txBody>
                    <a:bodyPr/>
                    <a:lstStyle/>
                    <a:p>
                      <a:pPr>
                        <a:lnSpc>
                          <a:spcPct val="115000"/>
                        </a:lnSpc>
                      </a:pPr>
                      <a:endParaRPr lang="en-US" sz="850">
                        <a:effectLst/>
                        <a:latin typeface="Calibri" panose="020F0502020204030204" pitchFamily="34" charset="0"/>
                      </a:endParaRPr>
                    </a:p>
                  </a:txBody>
                  <a:tcPr marL="51802" marR="51802" marT="0" marB="0" anchor="b">
                    <a:lnL>
                      <a:noFill/>
                    </a:lnL>
                    <a:lnR>
                      <a:noFill/>
                    </a:lnR>
                    <a:lnT>
                      <a:noFill/>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a:noFill/>
                    </a:lnT>
                    <a:lnB>
                      <a:noFill/>
                    </a:lnB>
                  </a:tcPr>
                </a:tc>
                <a:tc gridSpan="5">
                  <a:txBody>
                    <a:bodyPr/>
                    <a:lstStyle/>
                    <a:p>
                      <a:pPr marL="0" marR="0" algn="ctr">
                        <a:lnSpc>
                          <a:spcPct val="115000"/>
                        </a:lnSpc>
                        <a:spcBef>
                          <a:spcPts val="0"/>
                        </a:spcBef>
                        <a:spcAft>
                          <a:spcPts val="0"/>
                        </a:spcAft>
                      </a:pPr>
                      <a:r>
                        <a:rPr lang="en-US" sz="850" b="1">
                          <a:effectLst/>
                          <a:latin typeface="Calibri" panose="020F0502020204030204" pitchFamily="34" charset="0"/>
                          <a:ea typeface="Times New Roman" panose="02020603050405020304" pitchFamily="18" charset="0"/>
                          <a:cs typeface="Times New Roman" panose="02020603050405020304" pitchFamily="18" charset="0"/>
                        </a:rPr>
                        <a:t>Duration of pre-ESRD nephrology care</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1693616"/>
                  </a:ext>
                </a:extLst>
              </a:tr>
              <a:tr h="397149">
                <a:tc>
                  <a:txBody>
                    <a:bodyPr/>
                    <a:lstStyle/>
                    <a:p>
                      <a:pPr>
                        <a:lnSpc>
                          <a:spcPct val="115000"/>
                        </a:lnSpc>
                      </a:pPr>
                      <a:endParaRPr lang="en-US" sz="850">
                        <a:effectLst/>
                        <a:latin typeface="Calibri" panose="020F0502020204030204" pitchFamily="34" charset="0"/>
                      </a:endParaRPr>
                    </a:p>
                  </a:txBody>
                  <a:tcPr marL="51802" marR="5180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b="1">
                          <a:effectLst/>
                          <a:latin typeface="Calibri" panose="020F0502020204030204" pitchFamily="34" charset="0"/>
                          <a:ea typeface="Times New Roman" panose="02020603050405020304" pitchFamily="18" charset="0"/>
                          <a:cs typeface="Times New Roman" panose="02020603050405020304" pitchFamily="18" charset="0"/>
                        </a:rPr>
                        <a:t>No. of cases</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b="1">
                          <a:effectLst/>
                          <a:latin typeface="Calibri" panose="020F0502020204030204" pitchFamily="34" charset="0"/>
                          <a:ea typeface="Times New Roman" panose="02020603050405020304" pitchFamily="18" charset="0"/>
                          <a:cs typeface="Times New Roman" panose="02020603050405020304" pitchFamily="18" charset="0"/>
                        </a:rPr>
                        <a:t>&gt;12 months</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b="1">
                          <a:effectLst/>
                          <a:latin typeface="Calibri" panose="020F0502020204030204" pitchFamily="34" charset="0"/>
                          <a:ea typeface="Times New Roman" panose="02020603050405020304" pitchFamily="18" charset="0"/>
                          <a:cs typeface="Times New Roman" panose="02020603050405020304" pitchFamily="18" charset="0"/>
                        </a:rPr>
                        <a:t>6-12 months</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b="1">
                          <a:effectLst/>
                          <a:latin typeface="Calibri" panose="020F0502020204030204" pitchFamily="34" charset="0"/>
                          <a:ea typeface="Times New Roman" panose="02020603050405020304" pitchFamily="18" charset="0"/>
                          <a:cs typeface="Times New Roman" panose="02020603050405020304" pitchFamily="18" charset="0"/>
                        </a:rPr>
                        <a:t>0-6 months</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b="1">
                          <a:effectLst/>
                          <a:latin typeface="Calibri" panose="020F0502020204030204" pitchFamily="34" charset="0"/>
                          <a:ea typeface="Times New Roman" panose="02020603050405020304" pitchFamily="18" charset="0"/>
                          <a:cs typeface="Times New Roman" panose="02020603050405020304" pitchFamily="18" charset="0"/>
                        </a:rPr>
                        <a:t>None</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b="1">
                          <a:effectLst/>
                          <a:latin typeface="Calibri" panose="020F0502020204030204" pitchFamily="34" charset="0"/>
                          <a:ea typeface="Times New Roman" panose="02020603050405020304" pitchFamily="18" charset="0"/>
                          <a:cs typeface="Times New Roman" panose="02020603050405020304" pitchFamily="18" charset="0"/>
                        </a:rPr>
                        <a:t>Unknown</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255620"/>
                  </a:ext>
                </a:extLst>
              </a:tr>
              <a:tr h="176511">
                <a:tc>
                  <a:txBody>
                    <a:bodyPr/>
                    <a:lstStyle/>
                    <a:p>
                      <a:pPr marL="0" marR="0">
                        <a:lnSpc>
                          <a:spcPct val="115000"/>
                        </a:lnSpc>
                        <a:spcBef>
                          <a:spcPts val="0"/>
                        </a:spcBef>
                        <a:spcAft>
                          <a:spcPts val="0"/>
                        </a:spcAft>
                      </a:pPr>
                      <a:r>
                        <a:rPr lang="en-US" sz="850" b="1">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119,580</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30.9</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19.3</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22.4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088077"/>
                  </a:ext>
                </a:extLst>
              </a:tr>
              <a:tr h="152049">
                <a:tc>
                  <a:txBody>
                    <a:bodyPr/>
                    <a:lstStyle/>
                    <a:p>
                      <a:pPr marL="0" marR="0">
                        <a:lnSpc>
                          <a:spcPct val="115000"/>
                        </a:lnSpc>
                        <a:spcBef>
                          <a:spcPts val="0"/>
                        </a:spcBef>
                        <a:spcAft>
                          <a:spcPts val="0"/>
                        </a:spcAft>
                      </a:pPr>
                      <a:r>
                        <a:rPr lang="en-US" sz="850" b="1">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84855620"/>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1,449</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44.1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14.7</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14.1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20.5</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6.5</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extLst>
                  <a:ext uri="{0D108BD9-81ED-4DB2-BD59-A6C34878D82A}">
                    <a16:rowId xmlns:a16="http://schemas.microsoft.com/office/drawing/2014/main" val="1123546552"/>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13,573</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27.4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18.3</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13.9</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Times New Roman" panose="02020603050405020304" pitchFamily="18" charset="0"/>
                          <a:cs typeface="Times New Roman" panose="02020603050405020304" pitchFamily="18" charset="0"/>
                        </a:rPr>
                        <a:t>28.3</a:t>
                      </a:r>
                      <a:endParaRPr lang="en-US"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12.2</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extLst>
                  <a:ext uri="{0D108BD9-81ED-4DB2-BD59-A6C34878D82A}">
                    <a16:rowId xmlns:a16="http://schemas.microsoft.com/office/drawing/2014/main" val="2363276156"/>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45,701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28.9</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19.4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13.6</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23.9</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14.1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extLst>
                  <a:ext uri="{0D108BD9-81ED-4DB2-BD59-A6C34878D82A}">
                    <a16:rowId xmlns:a16="http://schemas.microsoft.com/office/drawing/2014/main" val="3208014516"/>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31,082</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32.6</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19.9</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13.0</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20.1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14.3</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extLst>
                  <a:ext uri="{0D108BD9-81ED-4DB2-BD59-A6C34878D82A}">
                    <a16:rowId xmlns:a16="http://schemas.microsoft.com/office/drawing/2014/main" val="319948971"/>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75+</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27,775</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33.4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19.2</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19.6</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14.9</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249473"/>
                  </a:ext>
                </a:extLst>
              </a:tr>
              <a:tr h="152049">
                <a:tc>
                  <a:txBody>
                    <a:bodyPr/>
                    <a:lstStyle/>
                    <a:p>
                      <a:pPr marL="0" marR="0">
                        <a:lnSpc>
                          <a:spcPct val="115000"/>
                        </a:lnSpc>
                        <a:spcBef>
                          <a:spcPts val="0"/>
                        </a:spcBef>
                        <a:spcAft>
                          <a:spcPts val="0"/>
                        </a:spcAft>
                      </a:pPr>
                      <a:r>
                        <a:rPr lang="en-US" sz="850" b="1">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47734013"/>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50,327</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31.1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19.7</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13.5</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21.6</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14.2</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extLst>
                  <a:ext uri="{0D108BD9-81ED-4DB2-BD59-A6C34878D82A}">
                    <a16:rowId xmlns:a16="http://schemas.microsoft.com/office/drawing/2014/main" val="3603280232"/>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69,253</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30.8</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19.0</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13.3</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22.9</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13.9</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95014"/>
                  </a:ext>
                </a:extLst>
              </a:tr>
              <a:tr h="152049">
                <a:tc>
                  <a:txBody>
                    <a:bodyPr/>
                    <a:lstStyle/>
                    <a:p>
                      <a:pPr marL="0" marR="0">
                        <a:lnSpc>
                          <a:spcPct val="115000"/>
                        </a:lnSpc>
                        <a:spcBef>
                          <a:spcPts val="0"/>
                        </a:spcBef>
                        <a:spcAft>
                          <a:spcPts val="0"/>
                        </a:spcAft>
                      </a:pPr>
                      <a:r>
                        <a:rPr lang="en-US" sz="850" b="1">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51718380"/>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American Indian/Alaska Native</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1,123</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31.3</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20.6</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13.5</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23.8</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10.8</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extLst>
                  <a:ext uri="{0D108BD9-81ED-4DB2-BD59-A6C34878D82A}">
                    <a16:rowId xmlns:a16="http://schemas.microsoft.com/office/drawing/2014/main" val="3366424999"/>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4,850</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33.1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20.2</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14.8</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18.6</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13.3</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extLst>
                  <a:ext uri="{0D108BD9-81ED-4DB2-BD59-A6C34878D82A}">
                    <a16:rowId xmlns:a16="http://schemas.microsoft.com/office/drawing/2014/main" val="3749508965"/>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31,580</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Times New Roman" panose="02020603050405020304" pitchFamily="18" charset="0"/>
                          <a:cs typeface="Times New Roman" panose="02020603050405020304" pitchFamily="18" charset="0"/>
                        </a:rPr>
                        <a:t>27.1</a:t>
                      </a:r>
                      <a:endParaRPr lang="en-US"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19.0</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24.5</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16.0</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extLst>
                  <a:ext uri="{0D108BD9-81ED-4DB2-BD59-A6C34878D82A}">
                    <a16:rowId xmlns:a16="http://schemas.microsoft.com/office/drawing/2014/main" val="2032911798"/>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80,581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32.4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19.4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13.2</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21.7</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extLst>
                  <a:ext uri="{0D108BD9-81ED-4DB2-BD59-A6C34878D82A}">
                    <a16:rowId xmlns:a16="http://schemas.microsoft.com/office/drawing/2014/main" val="1627370258"/>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Native Hawaiian/ Pacific Islander</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1,440</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28.1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19.2</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14.4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27.2</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11.1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extLst>
                  <a:ext uri="{0D108BD9-81ED-4DB2-BD59-A6C34878D82A}">
                    <a16:rowId xmlns:a16="http://schemas.microsoft.com/office/drawing/2014/main" val="2806186886"/>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Other/Unknown</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50</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33.4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478139"/>
                  </a:ext>
                </a:extLst>
              </a:tr>
              <a:tr h="152049">
                <a:tc>
                  <a:txBody>
                    <a:bodyPr/>
                    <a:lstStyle/>
                    <a:p>
                      <a:pPr marL="0" marR="0">
                        <a:lnSpc>
                          <a:spcPct val="115000"/>
                        </a:lnSpc>
                        <a:spcBef>
                          <a:spcPts val="0"/>
                        </a:spcBef>
                        <a:spcAft>
                          <a:spcPts val="0"/>
                        </a:spcAft>
                      </a:pPr>
                      <a:r>
                        <a:rPr lang="en-US" sz="850" b="1">
                          <a:effectLst/>
                          <a:latin typeface="Calibri" panose="020F0502020204030204" pitchFamily="34" charset="0"/>
                          <a:ea typeface="Times New Roman" panose="02020603050405020304" pitchFamily="18" charset="0"/>
                          <a:cs typeface="Times New Roman" panose="02020603050405020304" pitchFamily="18" charset="0"/>
                        </a:rPr>
                        <a:t>Ethnicity</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96434257"/>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Hispanic</a:t>
                      </a: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17,158</a:t>
                      </a: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24.0</a:t>
                      </a: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19.0</a:t>
                      </a: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14.4</a:t>
                      </a: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27.0</a:t>
                      </a: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Calibri" panose="020F0502020204030204" pitchFamily="34" charset="0"/>
                          <a:cs typeface="Times New Roman" panose="02020603050405020304" pitchFamily="18" charset="0"/>
                        </a:rPr>
                        <a:t>15.7</a:t>
                      </a:r>
                    </a:p>
                  </a:txBody>
                  <a:tcPr marL="51802" marR="51802" marT="0" marB="0" anchor="ctr">
                    <a:lnL>
                      <a:noFill/>
                    </a:lnL>
                    <a:lnR>
                      <a:noFill/>
                    </a:lnR>
                    <a:lnT>
                      <a:noFill/>
                    </a:lnT>
                    <a:lnB>
                      <a:noFill/>
                    </a:lnB>
                  </a:tcPr>
                </a:tc>
                <a:extLst>
                  <a:ext uri="{0D108BD9-81ED-4DB2-BD59-A6C34878D82A}">
                    <a16:rowId xmlns:a16="http://schemas.microsoft.com/office/drawing/2014/main" val="1253095645"/>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Non-Hispanic</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102,422</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32.1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19.4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13.2</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21.6</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13.8</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284959"/>
                  </a:ext>
                </a:extLst>
              </a:tr>
              <a:tr h="152049">
                <a:tc>
                  <a:txBody>
                    <a:bodyPr/>
                    <a:lstStyle/>
                    <a:p>
                      <a:pPr marL="0" marR="0">
                        <a:lnSpc>
                          <a:spcPct val="115000"/>
                        </a:lnSpc>
                        <a:spcBef>
                          <a:spcPts val="0"/>
                        </a:spcBef>
                        <a:spcAft>
                          <a:spcPts val="0"/>
                        </a:spcAft>
                      </a:pPr>
                      <a:r>
                        <a:rPr lang="en-US" sz="850" b="1">
                          <a:effectLst/>
                          <a:latin typeface="Calibri" panose="020F0502020204030204" pitchFamily="34" charset="0"/>
                          <a:ea typeface="Times New Roman" panose="02020603050405020304" pitchFamily="18" charset="0"/>
                          <a:cs typeface="Times New Roman" panose="02020603050405020304" pitchFamily="18" charset="0"/>
                        </a:rPr>
                        <a:t>Primary Diagnosis</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50">
                        <a:effectLst/>
                        <a:latin typeface="Calibri" panose="020F0502020204030204" pitchFamily="34" charset="0"/>
                      </a:endParaRPr>
                    </a:p>
                  </a:txBody>
                  <a:tcPr marL="51802" marR="5180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61926887"/>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56,369</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31.6</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21.4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13.6</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19.5</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13.8</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extLst>
                  <a:ext uri="{0D108BD9-81ED-4DB2-BD59-A6C34878D82A}">
                    <a16:rowId xmlns:a16="http://schemas.microsoft.com/office/drawing/2014/main" val="1311774124"/>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34,821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28.0</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18.6</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13.7</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23.3</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16.4</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extLst>
                  <a:ext uri="{0D108BD9-81ED-4DB2-BD59-A6C34878D82A}">
                    <a16:rowId xmlns:a16="http://schemas.microsoft.com/office/drawing/2014/main" val="1881787217"/>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Glomerulonephritis</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9,336</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40.0</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18.1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12.0</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21.6</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8.3</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extLst>
                  <a:ext uri="{0D108BD9-81ED-4DB2-BD59-A6C34878D82A}">
                    <a16:rowId xmlns:a16="http://schemas.microsoft.com/office/drawing/2014/main" val="3101679248"/>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Cystic kidney</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2,873</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57.2</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18.1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9.1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9.2</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6.5</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a:noFill/>
                    </a:lnB>
                  </a:tcPr>
                </a:tc>
                <a:extLst>
                  <a:ext uri="{0D108BD9-81ED-4DB2-BD59-A6C34878D82A}">
                    <a16:rowId xmlns:a16="http://schemas.microsoft.com/office/drawing/2014/main" val="2558015221"/>
                  </a:ext>
                </a:extLst>
              </a:tr>
              <a:tr h="152049">
                <a:tc>
                  <a:txBody>
                    <a:bodyPr/>
                    <a:lstStyle/>
                    <a:p>
                      <a:pPr marL="0" marR="0">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Other/Unknown</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16,181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24.9</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14.7</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13.2</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a:effectLst/>
                          <a:latin typeface="Calibri" panose="020F0502020204030204" pitchFamily="34" charset="0"/>
                          <a:ea typeface="Times New Roman" panose="02020603050405020304" pitchFamily="18" charset="0"/>
                          <a:cs typeface="Times New Roman" panose="02020603050405020304" pitchFamily="18" charset="0"/>
                        </a:rPr>
                        <a:t>33.1</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50" dirty="0">
                          <a:effectLst/>
                          <a:latin typeface="Calibri" panose="020F0502020204030204" pitchFamily="34" charset="0"/>
                          <a:ea typeface="Times New Roman" panose="02020603050405020304" pitchFamily="18" charset="0"/>
                          <a:cs typeface="Times New Roman" panose="02020603050405020304" pitchFamily="18" charset="0"/>
                        </a:rPr>
                        <a:t>14.1</a:t>
                      </a:r>
                      <a:endParaRPr lang="en-US" sz="850" dirty="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118994"/>
                  </a:ext>
                </a:extLst>
              </a:tr>
            </a:tbl>
          </a:graphicData>
        </a:graphic>
      </p:graphicFrame>
      <p:sp>
        <p:nvSpPr>
          <p:cNvPr id="6" name="Rectangle 5"/>
          <p:cNvSpPr/>
          <p:nvPr/>
        </p:nvSpPr>
        <p:spPr>
          <a:xfrm>
            <a:off x="0" y="5527980"/>
            <a:ext cx="9144000" cy="769441"/>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Data Source: Special analyses, USRDS ESRD Database. Population only includes incident cases with CMS form 2728. *Count ≤10. </a:t>
            </a:r>
            <a:r>
              <a:rPr lang="en-US" sz="11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calculated using the CKD-EPI equation (CKD-EPI </a:t>
            </a:r>
            <a:r>
              <a:rPr lang="en-US" sz="11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(ml/min/1.73 m</a:t>
            </a:r>
            <a:r>
              <a:rPr lang="en-US" sz="11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for those aged ≥18 years and the Schwartz equation for those aged &lt;18 years. Abbreviations: AV, arteriovenous; CKD-EPI, chronic kidney disease epidemiology calculation; CV, central venous; </a:t>
            </a:r>
            <a:r>
              <a:rPr lang="en-US" sz="11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estimated glomerular filtration rate; ESA, erythropoiesis-stimulating agents; ESRD, end-stage renal disease; RRT, renal replacement therapy.</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22035" y="1181100"/>
            <a:ext cx="2920992" cy="287002"/>
          </a:xfrm>
          <a:prstGeom prst="rect">
            <a:avLst/>
          </a:prstGeom>
        </p:spPr>
        <p:txBody>
          <a:bodyPr wrap="none">
            <a:spAutoFit/>
          </a:bodyPr>
          <a:lstStyle/>
          <a:p>
            <a:pPr marR="0" lvl="0" algn="ctr">
              <a:lnSpc>
                <a:spcPct val="115000"/>
              </a:lnSpc>
              <a:spcBef>
                <a:spcPts val="1200"/>
              </a:spcBef>
              <a:spcAft>
                <a:spcPts val="0"/>
              </a:spcAft>
              <a:buSzPts val="900"/>
            </a:pPr>
            <a:r>
              <a:rPr lang="en-US" sz="11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Demographic </a:t>
            </a:r>
            <a:r>
              <a:rPr lang="en-US"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characteristics (% within row)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557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3" name="Title 2"/>
          <p:cNvSpPr>
            <a:spLocks noGrp="1"/>
          </p:cNvSpPr>
          <p:nvPr>
            <p:ph type="title"/>
          </p:nvPr>
        </p:nvSpPr>
        <p:spPr>
          <a:xfrm>
            <a:off x="-9206" y="9439"/>
            <a:ext cx="9144000" cy="1058862"/>
          </a:xfrm>
        </p:spPr>
        <p:txBody>
          <a:bodyPr/>
          <a:lstStyle/>
          <a:p>
            <a:pPr marL="0" marR="0">
              <a:spcBef>
                <a:spcPts val="600"/>
              </a:spcBef>
              <a:spcAft>
                <a:spcPts val="0"/>
              </a:spcAft>
            </a:pPr>
            <a:r>
              <a:rPr lang="en-US" sz="2200" b="1" spc="-10" dirty="0">
                <a:latin typeface="Calibri" panose="020F0502020204030204" pitchFamily="34" charset="0"/>
                <a:ea typeface="Times New Roman" panose="02020603050405020304" pitchFamily="18" charset="0"/>
                <a:cs typeface="Times New Roman" panose="02020603050405020304" pitchFamily="18" charset="0"/>
              </a:rPr>
              <a:t>vol 2 Table 1.7 Distribution of the reported duration of pre-ESRD nephrology care, by (a) demographic and (b) clinical characteristics, among incident ESRD cases in the U.S. population, 2015</a:t>
            </a:r>
            <a:br>
              <a:rPr lang="en-US" sz="2200" b="1" spc="-1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6" name="Rectangle 5"/>
          <p:cNvSpPr/>
          <p:nvPr/>
        </p:nvSpPr>
        <p:spPr>
          <a:xfrm>
            <a:off x="15766" y="5448300"/>
            <a:ext cx="9144000" cy="769441"/>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Data Source: Special analyses, USRDS ESRD Database. Population only includes incident cases with CMS form 2728. *Count ≤10. </a:t>
            </a:r>
            <a:r>
              <a:rPr lang="en-US" sz="11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calculated using the CKD-EPI equation (CKD-EPI </a:t>
            </a:r>
            <a:r>
              <a:rPr lang="en-US" sz="11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(ml/min/1.73 m</a:t>
            </a:r>
            <a:r>
              <a:rPr lang="en-US" sz="11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for those aged ≥18 years and the Schwartz equation for those aged &lt;18 years. Abbreviations: AV, arteriovenous; CKD-EPI, chronic kidney disease epidemiology calculation; CV, central venous; </a:t>
            </a:r>
            <a:r>
              <a:rPr lang="en-US" sz="11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estimated glomerular filtration rate; ESA, erythropoiesis-stimulating agents; ESRD, end-stage renal disease; RRT, renal replacement therapy.</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419100" y="1447800"/>
            <a:ext cx="2566729" cy="287002"/>
          </a:xfrm>
          <a:prstGeom prst="rect">
            <a:avLst/>
          </a:prstGeom>
        </p:spPr>
        <p:txBody>
          <a:bodyPr wrap="none">
            <a:spAutoFit/>
          </a:bodyPr>
          <a:lstStyle/>
          <a:p>
            <a:pPr marR="0" lvl="0" algn="ctr">
              <a:lnSpc>
                <a:spcPct val="115000"/>
              </a:lnSpc>
              <a:spcBef>
                <a:spcPts val="1200"/>
              </a:spcBef>
              <a:spcAft>
                <a:spcPts val="0"/>
              </a:spcAft>
              <a:buSzPts val="900"/>
            </a:pPr>
            <a:r>
              <a:rPr lang="en-US" sz="11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 Clinical </a:t>
            </a:r>
            <a:r>
              <a:rPr lang="en-US"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characteristics (% within row)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5902047"/>
              </p:ext>
            </p:extLst>
          </p:nvPr>
        </p:nvGraphicFramePr>
        <p:xfrm>
          <a:off x="1598297" y="1217118"/>
          <a:ext cx="5928995" cy="4095750"/>
        </p:xfrm>
        <a:graphic>
          <a:graphicData uri="http://schemas.openxmlformats.org/drawingml/2006/table">
            <a:tbl>
              <a:tblPr firstRow="1" firstCol="1" bandRow="1"/>
              <a:tblGrid>
                <a:gridCol w="2680970">
                  <a:extLst>
                    <a:ext uri="{9D8B030D-6E8A-4147-A177-3AD203B41FA5}">
                      <a16:colId xmlns:a16="http://schemas.microsoft.com/office/drawing/2014/main" val="740185013"/>
                    </a:ext>
                  </a:extLst>
                </a:gridCol>
                <a:gridCol w="691515">
                  <a:extLst>
                    <a:ext uri="{9D8B030D-6E8A-4147-A177-3AD203B41FA5}">
                      <a16:colId xmlns:a16="http://schemas.microsoft.com/office/drawing/2014/main" val="832574328"/>
                    </a:ext>
                  </a:extLst>
                </a:gridCol>
                <a:gridCol w="467360">
                  <a:extLst>
                    <a:ext uri="{9D8B030D-6E8A-4147-A177-3AD203B41FA5}">
                      <a16:colId xmlns:a16="http://schemas.microsoft.com/office/drawing/2014/main" val="1206067310"/>
                    </a:ext>
                  </a:extLst>
                </a:gridCol>
                <a:gridCol w="512445">
                  <a:extLst>
                    <a:ext uri="{9D8B030D-6E8A-4147-A177-3AD203B41FA5}">
                      <a16:colId xmlns:a16="http://schemas.microsoft.com/office/drawing/2014/main" val="1916057791"/>
                    </a:ext>
                  </a:extLst>
                </a:gridCol>
                <a:gridCol w="447675">
                  <a:extLst>
                    <a:ext uri="{9D8B030D-6E8A-4147-A177-3AD203B41FA5}">
                      <a16:colId xmlns:a16="http://schemas.microsoft.com/office/drawing/2014/main" val="1168412889"/>
                    </a:ext>
                  </a:extLst>
                </a:gridCol>
                <a:gridCol w="444500">
                  <a:extLst>
                    <a:ext uri="{9D8B030D-6E8A-4147-A177-3AD203B41FA5}">
                      <a16:colId xmlns:a16="http://schemas.microsoft.com/office/drawing/2014/main" val="3115268326"/>
                    </a:ext>
                  </a:extLst>
                </a:gridCol>
                <a:gridCol w="684530">
                  <a:extLst>
                    <a:ext uri="{9D8B030D-6E8A-4147-A177-3AD203B41FA5}">
                      <a16:colId xmlns:a16="http://schemas.microsoft.com/office/drawing/2014/main" val="2181069184"/>
                    </a:ext>
                  </a:extLst>
                </a:gridCol>
              </a:tblGrid>
              <a:tr h="268605">
                <a:tc>
                  <a:txBody>
                    <a:bodyPr/>
                    <a:lstStyle/>
                    <a:p>
                      <a:pPr>
                        <a:lnSpc>
                          <a:spcPct val="115000"/>
                        </a:lnSpc>
                      </a:pPr>
                      <a:endParaRPr lang="en-US" sz="1100" dirty="0">
                        <a:effectLst/>
                        <a:latin typeface="Calibri" panose="020F0502020204030204" pitchFamily="34" charset="0"/>
                      </a:endParaRPr>
                    </a:p>
                  </a:txBody>
                  <a:tcPr marL="68580" marR="68580" marT="0" marB="0" anchor="ctr">
                    <a:lnL>
                      <a:noFill/>
                    </a:lnL>
                    <a:lnR>
                      <a:noFill/>
                    </a:lnR>
                    <a:lnT>
                      <a:noFill/>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a:noFill/>
                    </a:lnT>
                    <a:lnB>
                      <a:noFill/>
                    </a:lnB>
                  </a:tcPr>
                </a:tc>
                <a:tc gridSpan="5">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Duration of pre-ESRD nephrology 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6490485"/>
                  </a:ext>
                </a:extLst>
              </a:tr>
              <a:tr h="405130">
                <a:tc>
                  <a:txBody>
                    <a:bodyPr/>
                    <a:lstStyle/>
                    <a:p>
                      <a:pPr>
                        <a:lnSpc>
                          <a:spcPct val="115000"/>
                        </a:lnSpc>
                      </a:pPr>
                      <a:endParaRPr lang="en-US" sz="1100">
                        <a:effectLst/>
                        <a:latin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No. of cases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&gt;12 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6-12 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0-6 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Unknown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8179402"/>
                  </a:ext>
                </a:extLst>
              </a:tr>
              <a:tr h="201295">
                <a:tc>
                  <a:txBody>
                    <a:bodyPr/>
                    <a:lstStyle/>
                    <a:p>
                      <a:pPr marL="0" marR="0">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Dietary 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91572551"/>
                  </a:ext>
                </a:extLst>
              </a:tr>
              <a:tr h="201295">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110,306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27088369"/>
                  </a:ext>
                </a:extLst>
              </a:tr>
              <a:tr h="201295">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9,274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53.2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74671671"/>
                  </a:ext>
                </a:extLst>
              </a:tr>
              <a:tr h="201295">
                <a:tc>
                  <a:txBody>
                    <a:bodyPr/>
                    <a:lstStyle/>
                    <a:p>
                      <a:pPr marL="0" marR="0">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ESA use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a:noFill/>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a:noFill/>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a:noFill/>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a:noFill/>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a:noFill/>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760814400"/>
                  </a:ext>
                </a:extLst>
              </a:tr>
              <a:tr h="201295">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103,238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474206504"/>
                  </a:ext>
                </a:extLst>
              </a:tr>
              <a:tr h="201295">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16,342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53.6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590245"/>
                  </a:ext>
                </a:extLst>
              </a:tr>
              <a:tr h="201295">
                <a:tc>
                  <a:txBody>
                    <a:bodyPr/>
                    <a:lstStyle/>
                    <a:p>
                      <a:pPr marL="0" marR="0">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eGFR at RRT start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23662132"/>
                  </a:ext>
                </a:extLst>
              </a:tr>
              <a:tr h="201295">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&lt;5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16,846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20308392"/>
                  </a:ext>
                </a:extLst>
              </a:tr>
              <a:tr h="201295">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5-&lt;10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56,028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717612122"/>
                  </a:ext>
                </a:extLst>
              </a:tr>
              <a:tr h="201295">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10-&lt;15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32,624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898318897"/>
                  </a:ext>
                </a:extLst>
              </a:tr>
              <a:tr h="201295">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&gt;=15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14,008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140523"/>
                  </a:ext>
                </a:extLst>
              </a:tr>
              <a:tr h="201295">
                <a:tc>
                  <a:txBody>
                    <a:bodyPr/>
                    <a:lstStyle/>
                    <a:p>
                      <a:pPr marL="0" marR="0">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Vascular Access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92325336"/>
                  </a:ext>
                </a:extLst>
              </a:tr>
              <a:tr h="201295">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17,897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54.3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52860975"/>
                  </a:ext>
                </a:extLst>
              </a:tr>
              <a:tr h="201295">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3,147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618322323"/>
                  </a:ext>
                </a:extLst>
              </a:tr>
              <a:tr h="201295">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CV catheter with maturing fistula/graft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19,078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587425771"/>
                  </a:ext>
                </a:extLst>
              </a:tr>
              <a:tr h="201295">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CV catheter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65,153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29043175"/>
                  </a:ext>
                </a:extLst>
              </a:tr>
              <a:tr h="201295">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Other/Unknown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14,305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19063"/>
                  </a:ext>
                </a:extLst>
              </a:tr>
            </a:tbl>
          </a:graphicData>
        </a:graphic>
      </p:graphicFrame>
    </p:spTree>
    <p:extLst>
      <p:ext uri="{BB962C8B-B14F-4D97-AF65-F5344CB8AC3E}">
        <p14:creationId xmlns:p14="http://schemas.microsoft.com/office/powerpoint/2010/main" val="3552930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3" name="Title 2"/>
          <p:cNvSpPr>
            <a:spLocks noGrp="1"/>
          </p:cNvSpPr>
          <p:nvPr>
            <p:ph type="title"/>
          </p:nvPr>
        </p:nvSpPr>
        <p:spPr>
          <a:xfrm>
            <a:off x="152400" y="228600"/>
            <a:ext cx="8839200" cy="1143000"/>
          </a:xfrm>
        </p:spPr>
        <p:txBody>
          <a:bodyPr/>
          <a:lstStyle/>
          <a:p>
            <a:pPr marL="0" marR="0">
              <a:spcBef>
                <a:spcPts val="1200"/>
              </a:spcBef>
              <a:spcAft>
                <a:spcPts val="1200"/>
              </a:spcAft>
            </a:pPr>
            <a:r>
              <a:rPr lang="en-US" sz="2400" b="1" spc="30" dirty="0">
                <a:latin typeface="Calibri" panose="020F0502020204030204" pitchFamily="34" charset="0"/>
                <a:ea typeface="SimSun" panose="02010600030101010101" pitchFamily="2" charset="-122"/>
                <a:cs typeface="Times New Roman" panose="02020603050405020304" pitchFamily="18" charset="0"/>
              </a:rPr>
              <a:t>vol 2 Figure 1.17 Percentage of incident cases who had received &gt;12 months of pre-ESRD nephrology care, by Health Service Area, 2011-2015</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562100"/>
            <a:ext cx="8229600" cy="3490556"/>
          </a:xfrm>
        </p:spPr>
      </p:pic>
      <p:sp>
        <p:nvSpPr>
          <p:cNvPr id="6" name="Rectangle 5"/>
          <p:cNvSpPr/>
          <p:nvPr/>
        </p:nvSpPr>
        <p:spPr>
          <a:xfrm>
            <a:off x="0" y="5520857"/>
            <a:ext cx="9144000"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Population only includes incident cases with CMS form 2728. Values for cells with 10 or fewer patients are suppressed. Abbreviations: ESRD, end-stage renal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Neph</a:t>
            </a:r>
            <a:r>
              <a:rPr lang="en-US" sz="1200" i="1" dirty="0">
                <a:latin typeface="Calibri" panose="020F0502020204030204" pitchFamily="34" charset="0"/>
                <a:ea typeface="Times New Roman" panose="02020603050405020304" pitchFamily="18" charset="0"/>
                <a:cs typeface="Times New Roman" panose="02020603050405020304" pitchFamily="18" charset="0"/>
              </a:rPr>
              <a:t>., nephrology.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08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3" name="Title 2"/>
          <p:cNvSpPr>
            <a:spLocks noGrp="1"/>
          </p:cNvSpPr>
          <p:nvPr>
            <p:ph type="title"/>
          </p:nvPr>
        </p:nvSpPr>
        <p:spPr>
          <a:xfrm>
            <a:off x="0" y="0"/>
            <a:ext cx="9144000" cy="792162"/>
          </a:xfrm>
        </p:spPr>
        <p:txBody>
          <a:bodyPr/>
          <a:lstStyle/>
          <a:p>
            <a:pPr marL="0" marR="0">
              <a:spcBef>
                <a:spcPts val="30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1.18 Trends in the distribution of </a:t>
            </a: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(ml/min/1.73 m</a:t>
            </a:r>
            <a:r>
              <a:rPr lang="en-US" sz="2400" b="1" spc="30" baseline="30000" dirty="0">
                <a:latin typeface="Calibri" panose="020F0502020204030204" pitchFamily="34" charset="0"/>
                <a:ea typeface="Times New Roman" panose="02020603050405020304" pitchFamily="18" charset="0"/>
                <a:cs typeface="Times New Roman" panose="02020603050405020304" pitchFamily="18" charset="0"/>
              </a:rPr>
              <a:t>2</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among incident ESRD patients, 1996-2015</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6" name="Rectangle 5"/>
          <p:cNvSpPr/>
          <p:nvPr/>
        </p:nvSpPr>
        <p:spPr>
          <a:xfrm>
            <a:off x="0" y="5562601"/>
            <a:ext cx="9144000"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t>
            </a:r>
            <a:r>
              <a:rPr lang="en-US" sz="1200" i="1" dirty="0">
                <a:latin typeface="Calibri" panose="020F0502020204030204" pitchFamily="34" charset="0"/>
                <a:ea typeface="SimSun" panose="02010600030101010101" pitchFamily="2" charset="-122"/>
                <a:cs typeface="Times New Roman" panose="02020603050405020304" pitchFamily="18" charset="0"/>
              </a:rPr>
              <a:t>Population only includes incident cases with CMS form 2728.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calculated using the CKD-EPI equation (CKD-EPI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(ml/min/1.73 m</a:t>
            </a:r>
            <a:r>
              <a:rPr lang="en-US" sz="1200" i="1" baseline="30000" dirty="0">
                <a:latin typeface="Calibri" panose="020F0502020204030204" pitchFamily="34" charset="0"/>
                <a:ea typeface="Times New Roman" panose="02020603050405020304" pitchFamily="18" charset="0"/>
                <a:cs typeface="Times New Roman" panose="02020603050405020304" pitchFamily="18" charset="0"/>
              </a:rPr>
              <a:t>2</a:t>
            </a:r>
            <a:r>
              <a:rPr lang="en-US" sz="1200" i="1" dirty="0">
                <a:latin typeface="Calibri" panose="020F0502020204030204" pitchFamily="34" charset="0"/>
                <a:ea typeface="Times New Roman" panose="02020603050405020304" pitchFamily="18" charset="0"/>
                <a:cs typeface="Times New Roman" panose="02020603050405020304" pitchFamily="18" charset="0"/>
              </a:rPr>
              <a:t>) for those aged ≥18 and the Schwartz equation for those aged &lt;18. Abbreviations: CKD-EPI; chronic kidney disease epidemiology calculation;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8970" y="928852"/>
            <a:ext cx="7506060" cy="4525963"/>
          </a:xfrm>
        </p:spPr>
      </p:pic>
    </p:spTree>
    <p:extLst>
      <p:ext uri="{BB962C8B-B14F-4D97-AF65-F5344CB8AC3E}">
        <p14:creationId xmlns:p14="http://schemas.microsoft.com/office/powerpoint/2010/main" val="3526929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a:xfrm>
            <a:off x="171450" y="70630"/>
            <a:ext cx="8801100" cy="1143000"/>
          </a:xfrm>
        </p:spPr>
        <p:txBody>
          <a:bodyPr/>
          <a:lstStyle/>
          <a:p>
            <a:pPr marL="0" marR="0">
              <a:spcBef>
                <a:spcPts val="1200"/>
              </a:spcBef>
              <a:spcAft>
                <a:spcPts val="1200"/>
              </a:spcAft>
            </a:pP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vol 2 Figure 1.1 Trends in the (a) unadjusted and standardized incidence rates of ESRD, and (b) the annual percentage change in the standardized incidence rate of ESRD in the U.S. population, 1980-2015</a:t>
            </a: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850" y="1600200"/>
            <a:ext cx="6860300" cy="4114808"/>
          </a:xfrm>
        </p:spPr>
      </p:pic>
      <p:sp>
        <p:nvSpPr>
          <p:cNvPr id="6" name="Rectangle 5"/>
          <p:cNvSpPr/>
          <p:nvPr/>
        </p:nvSpPr>
        <p:spPr>
          <a:xfrm>
            <a:off x="419100" y="5715008"/>
            <a:ext cx="8305800"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A.2(2) and special analyses, USRDS ESRD Database. Standardized for age, sex, and race. The standard population was the U.S. population in 2011.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22539" y="1240795"/>
            <a:ext cx="3098925" cy="338554"/>
          </a:xfrm>
          <a:prstGeom prst="rect">
            <a:avLst/>
          </a:prstGeom>
        </p:spPr>
        <p:txBody>
          <a:bodyPr wrap="none">
            <a:spAutoFit/>
          </a:bodyPr>
          <a:lstStyle/>
          <a:p>
            <a:pPr marR="0" lvl="0" algn="ctr" fontAlgn="base">
              <a:spcBef>
                <a:spcPts val="150"/>
              </a:spcBef>
              <a:spcAft>
                <a:spcPts val="3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 Incidence </a:t>
            </a:r>
            <a:r>
              <a:rPr lang="en-US" sz="1600" b="1" kern="0" dirty="0">
                <a:latin typeface="Calibri" panose="020F0502020204030204" pitchFamily="34" charset="0"/>
                <a:ea typeface="Times New Roman" panose="02020603050405020304" pitchFamily="18" charset="0"/>
                <a:cs typeface="Segoe UI" panose="020B0502040204020203" pitchFamily="34" charset="0"/>
              </a:rPr>
              <a:t>rate per million/year</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498242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3" name="Title 2"/>
          <p:cNvSpPr>
            <a:spLocks noGrp="1"/>
          </p:cNvSpPr>
          <p:nvPr>
            <p:ph type="title"/>
          </p:nvPr>
        </p:nvSpPr>
        <p:spPr>
          <a:xfrm>
            <a:off x="0" y="0"/>
            <a:ext cx="9144000" cy="974725"/>
          </a:xfrm>
        </p:spPr>
        <p:txBody>
          <a:bodyPr/>
          <a:lstStyle/>
          <a:p>
            <a:pPr marL="0" marR="0">
              <a:spcBef>
                <a:spcPts val="600"/>
              </a:spcBef>
              <a:spcAft>
                <a:spcPts val="0"/>
              </a:spcAft>
            </a:pPr>
            <a:r>
              <a:rPr lang="en-US" sz="2200" b="1" spc="-10" dirty="0">
                <a:latin typeface="Calibri" panose="020F0502020204030204" pitchFamily="34" charset="0"/>
                <a:ea typeface="Times New Roman" panose="02020603050405020304" pitchFamily="18" charset="0"/>
                <a:cs typeface="Times New Roman" panose="02020603050405020304" pitchFamily="18" charset="0"/>
              </a:rPr>
              <a:t>vol 2 Table 1.8 Distributions of laboratory values (mean) and treatment characteristics (%), by age, sex, race, ethnicity, and primary cause of ESRD, among incident ESRD cases, 2015</a:t>
            </a:r>
            <a:br>
              <a:rPr lang="en-US" sz="2200" b="1" spc="-1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9701480"/>
              </p:ext>
            </p:extLst>
          </p:nvPr>
        </p:nvGraphicFramePr>
        <p:xfrm>
          <a:off x="734554" y="1111478"/>
          <a:ext cx="7674893" cy="4542276"/>
        </p:xfrm>
        <a:graphic>
          <a:graphicData uri="http://schemas.openxmlformats.org/drawingml/2006/table">
            <a:tbl>
              <a:tblPr firstRow="1" firstCol="1" bandRow="1"/>
              <a:tblGrid>
                <a:gridCol w="1753720">
                  <a:extLst>
                    <a:ext uri="{9D8B030D-6E8A-4147-A177-3AD203B41FA5}">
                      <a16:colId xmlns:a16="http://schemas.microsoft.com/office/drawing/2014/main" val="413635527"/>
                    </a:ext>
                  </a:extLst>
                </a:gridCol>
                <a:gridCol w="977661">
                  <a:extLst>
                    <a:ext uri="{9D8B030D-6E8A-4147-A177-3AD203B41FA5}">
                      <a16:colId xmlns:a16="http://schemas.microsoft.com/office/drawing/2014/main" val="736808564"/>
                    </a:ext>
                  </a:extLst>
                </a:gridCol>
                <a:gridCol w="731620">
                  <a:extLst>
                    <a:ext uri="{9D8B030D-6E8A-4147-A177-3AD203B41FA5}">
                      <a16:colId xmlns:a16="http://schemas.microsoft.com/office/drawing/2014/main" val="3980180490"/>
                    </a:ext>
                  </a:extLst>
                </a:gridCol>
                <a:gridCol w="634071">
                  <a:extLst>
                    <a:ext uri="{9D8B030D-6E8A-4147-A177-3AD203B41FA5}">
                      <a16:colId xmlns:a16="http://schemas.microsoft.com/office/drawing/2014/main" val="2690155732"/>
                    </a:ext>
                  </a:extLst>
                </a:gridCol>
                <a:gridCol w="146324">
                  <a:extLst>
                    <a:ext uri="{9D8B030D-6E8A-4147-A177-3AD203B41FA5}">
                      <a16:colId xmlns:a16="http://schemas.microsoft.com/office/drawing/2014/main" val="4073744082"/>
                    </a:ext>
                  </a:extLst>
                </a:gridCol>
                <a:gridCol w="682845">
                  <a:extLst>
                    <a:ext uri="{9D8B030D-6E8A-4147-A177-3AD203B41FA5}">
                      <a16:colId xmlns:a16="http://schemas.microsoft.com/office/drawing/2014/main" val="1682712104"/>
                    </a:ext>
                  </a:extLst>
                </a:gridCol>
                <a:gridCol w="536521">
                  <a:extLst>
                    <a:ext uri="{9D8B030D-6E8A-4147-A177-3AD203B41FA5}">
                      <a16:colId xmlns:a16="http://schemas.microsoft.com/office/drawing/2014/main" val="2310990399"/>
                    </a:ext>
                  </a:extLst>
                </a:gridCol>
                <a:gridCol w="144698">
                  <a:extLst>
                    <a:ext uri="{9D8B030D-6E8A-4147-A177-3AD203B41FA5}">
                      <a16:colId xmlns:a16="http://schemas.microsoft.com/office/drawing/2014/main" val="2047054332"/>
                    </a:ext>
                  </a:extLst>
                </a:gridCol>
                <a:gridCol w="830795">
                  <a:extLst>
                    <a:ext uri="{9D8B030D-6E8A-4147-A177-3AD203B41FA5}">
                      <a16:colId xmlns:a16="http://schemas.microsoft.com/office/drawing/2014/main" val="4177303005"/>
                    </a:ext>
                  </a:extLst>
                </a:gridCol>
                <a:gridCol w="579334">
                  <a:extLst>
                    <a:ext uri="{9D8B030D-6E8A-4147-A177-3AD203B41FA5}">
                      <a16:colId xmlns:a16="http://schemas.microsoft.com/office/drawing/2014/main" val="3084456983"/>
                    </a:ext>
                  </a:extLst>
                </a:gridCol>
                <a:gridCol w="142460">
                  <a:extLst>
                    <a:ext uri="{9D8B030D-6E8A-4147-A177-3AD203B41FA5}">
                      <a16:colId xmlns:a16="http://schemas.microsoft.com/office/drawing/2014/main" val="3903691564"/>
                    </a:ext>
                  </a:extLst>
                </a:gridCol>
                <a:gridCol w="514844">
                  <a:extLst>
                    <a:ext uri="{9D8B030D-6E8A-4147-A177-3AD203B41FA5}">
                      <a16:colId xmlns:a16="http://schemas.microsoft.com/office/drawing/2014/main" val="1656516969"/>
                    </a:ext>
                  </a:extLst>
                </a:gridCol>
              </a:tblGrid>
              <a:tr h="278016">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Nutrition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Anemia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Lipids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241188"/>
                  </a:ext>
                </a:extLst>
              </a:tr>
              <a:tr h="299151">
                <a:tc>
                  <a:txBody>
                    <a:bodyPr/>
                    <a:lstStyle/>
                    <a:p>
                      <a:pPr marL="0" marR="0">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eGF</a:t>
                      </a:r>
                      <a:br>
                        <a:rPr lang="en-US" sz="900" b="1">
                          <a:effectLst/>
                          <a:latin typeface="Calibri" panose="020F0502020204030204" pitchFamily="34" charset="0"/>
                          <a:ea typeface="Times New Roman" panose="02020603050405020304" pitchFamily="18" charset="0"/>
                          <a:cs typeface="Times New Roman" panose="02020603050405020304" pitchFamily="18" charset="0"/>
                        </a:rPr>
                      </a:br>
                      <a:r>
                        <a:rPr lang="en-US" sz="900" b="1">
                          <a:effectLst/>
                          <a:latin typeface="Calibri" panose="020F0502020204030204" pitchFamily="34" charset="0"/>
                          <a:ea typeface="Times New Roman" panose="02020603050405020304" pitchFamily="18" charset="0"/>
                          <a:cs typeface="Times New Roman" panose="02020603050405020304" pitchFamily="18" charset="0"/>
                        </a:rPr>
                        <a:t> (mL/min/1.73 m</a:t>
                      </a:r>
                      <a:r>
                        <a:rPr lang="en-US" sz="900" b="1"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Serum albumin (g/dL)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Dietary care</a:t>
                      </a:r>
                      <a:br>
                        <a:rPr lang="en-US" sz="900" b="1">
                          <a:effectLst/>
                          <a:latin typeface="Calibri" panose="020F0502020204030204" pitchFamily="34" charset="0"/>
                          <a:ea typeface="Times New Roman" panose="02020603050405020304" pitchFamily="18" charset="0"/>
                          <a:cs typeface="Times New Roman" panose="02020603050405020304" pitchFamily="18" charset="0"/>
                        </a:rPr>
                      </a:br>
                      <a:r>
                        <a:rPr lang="en-US" sz="9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Hemoglobin</a:t>
                      </a:r>
                      <a:br>
                        <a:rPr lang="en-US" sz="900" b="1">
                          <a:effectLst/>
                          <a:latin typeface="Calibri" panose="020F0502020204030204" pitchFamily="34" charset="0"/>
                          <a:ea typeface="Times New Roman" panose="02020603050405020304" pitchFamily="18" charset="0"/>
                          <a:cs typeface="Times New Roman" panose="02020603050405020304" pitchFamily="18" charset="0"/>
                        </a:rPr>
                      </a:br>
                      <a:r>
                        <a:rPr lang="en-US" sz="900" b="1">
                          <a:effectLst/>
                          <a:latin typeface="Calibri" panose="020F0502020204030204" pitchFamily="34" charset="0"/>
                          <a:ea typeface="Times New Roman" panose="02020603050405020304" pitchFamily="18" charset="0"/>
                          <a:cs typeface="Times New Roman" panose="02020603050405020304" pitchFamily="18" charset="0"/>
                        </a:rPr>
                        <a:t>(g/dL)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ESA use</a:t>
                      </a:r>
                      <a:br>
                        <a:rPr lang="en-US" sz="900" b="1">
                          <a:effectLst/>
                          <a:latin typeface="Calibri" panose="020F0502020204030204" pitchFamily="34" charset="0"/>
                          <a:ea typeface="Times New Roman" panose="02020603050405020304" pitchFamily="18" charset="0"/>
                          <a:cs typeface="Times New Roman" panose="02020603050405020304" pitchFamily="18" charset="0"/>
                        </a:rPr>
                      </a:br>
                      <a:r>
                        <a:rPr lang="en-US" sz="9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Total cholesterol</a:t>
                      </a:r>
                      <a:br>
                        <a:rPr lang="en-US" sz="900" b="1">
                          <a:effectLst/>
                          <a:latin typeface="Calibri" panose="020F0502020204030204" pitchFamily="34" charset="0"/>
                          <a:ea typeface="Times New Roman" panose="02020603050405020304" pitchFamily="18" charset="0"/>
                          <a:cs typeface="Times New Roman" panose="02020603050405020304" pitchFamily="18" charset="0"/>
                        </a:rPr>
                      </a:br>
                      <a:r>
                        <a:rPr lang="en-US" sz="900" b="1">
                          <a:effectLst/>
                          <a:latin typeface="Calibri" panose="020F0502020204030204" pitchFamily="34" charset="0"/>
                          <a:ea typeface="Times New Roman" panose="02020603050405020304" pitchFamily="18" charset="0"/>
                          <a:cs typeface="Times New Roman" panose="02020603050405020304" pitchFamily="18" charset="0"/>
                        </a:rPr>
                        <a:t>(mg/dL)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LDL</a:t>
                      </a:r>
                      <a:br>
                        <a:rPr lang="en-US" sz="900" b="1">
                          <a:effectLst/>
                          <a:latin typeface="Calibri" panose="020F0502020204030204" pitchFamily="34" charset="0"/>
                          <a:ea typeface="Times New Roman" panose="02020603050405020304" pitchFamily="18" charset="0"/>
                          <a:cs typeface="Times New Roman" panose="02020603050405020304" pitchFamily="18" charset="0"/>
                        </a:rPr>
                      </a:br>
                      <a:r>
                        <a:rPr lang="en-US" sz="900" b="1">
                          <a:effectLst/>
                          <a:latin typeface="Calibri" panose="020F0502020204030204" pitchFamily="34" charset="0"/>
                          <a:ea typeface="Times New Roman" panose="02020603050405020304" pitchFamily="18" charset="0"/>
                          <a:cs typeface="Times New Roman" panose="02020603050405020304" pitchFamily="18" charset="0"/>
                        </a:rPr>
                        <a:t>(mg/dL)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HbA1c</a:t>
                      </a:r>
                      <a:br>
                        <a:rPr lang="en-US" sz="900" b="1">
                          <a:effectLst/>
                          <a:latin typeface="Calibri" panose="020F0502020204030204" pitchFamily="34" charset="0"/>
                          <a:ea typeface="Times New Roman" panose="02020603050405020304" pitchFamily="18" charset="0"/>
                          <a:cs typeface="Times New Roman" panose="02020603050405020304" pitchFamily="18" charset="0"/>
                        </a:rPr>
                      </a:br>
                      <a:r>
                        <a:rPr lang="en-US" sz="9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87" marR="7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507032"/>
                  </a:ext>
                </a:extLst>
              </a:tr>
              <a:tr h="164533">
                <a:tc>
                  <a:txBody>
                    <a:bodyPr/>
                    <a:lstStyle/>
                    <a:p>
                      <a:pPr marL="0" marR="0">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77690255"/>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184.0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extLst>
                  <a:ext uri="{0D108BD9-81ED-4DB2-BD59-A6C34878D82A}">
                    <a16:rowId xmlns:a16="http://schemas.microsoft.com/office/drawing/2014/main" val="475695197"/>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171.3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extLst>
                  <a:ext uri="{0D108BD9-81ED-4DB2-BD59-A6C34878D82A}">
                    <a16:rowId xmlns:a16="http://schemas.microsoft.com/office/drawing/2014/main" val="2992893698"/>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159.8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extLst>
                  <a:ext uri="{0D108BD9-81ED-4DB2-BD59-A6C34878D82A}">
                    <a16:rowId xmlns:a16="http://schemas.microsoft.com/office/drawing/2014/main" val="1539632602"/>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150.7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extLst>
                  <a:ext uri="{0D108BD9-81ED-4DB2-BD59-A6C34878D82A}">
                    <a16:rowId xmlns:a16="http://schemas.microsoft.com/office/drawing/2014/main" val="311401336"/>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141.2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23876"/>
                  </a:ext>
                </a:extLst>
              </a:tr>
              <a:tr h="164533">
                <a:tc>
                  <a:txBody>
                    <a:bodyPr/>
                    <a:lstStyle/>
                    <a:p>
                      <a:pPr marL="0" marR="0">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33897148"/>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149.3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extLst>
                  <a:ext uri="{0D108BD9-81ED-4DB2-BD59-A6C34878D82A}">
                    <a16:rowId xmlns:a16="http://schemas.microsoft.com/office/drawing/2014/main" val="3818156533"/>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165.3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326832"/>
                  </a:ext>
                </a:extLst>
              </a:tr>
              <a:tr h="164533">
                <a:tc>
                  <a:txBody>
                    <a:bodyPr/>
                    <a:lstStyle/>
                    <a:p>
                      <a:pPr marL="0" marR="0">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3049249"/>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160.8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extLst>
                  <a:ext uri="{0D108BD9-81ED-4DB2-BD59-A6C34878D82A}">
                    <a16:rowId xmlns:a16="http://schemas.microsoft.com/office/drawing/2014/main" val="578764597"/>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147.3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extLst>
                  <a:ext uri="{0D108BD9-81ED-4DB2-BD59-A6C34878D82A}">
                    <a16:rowId xmlns:a16="http://schemas.microsoft.com/office/drawing/2014/main" val="2233572697"/>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American Indian/Alaska Native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152.7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extLst>
                  <a:ext uri="{0D108BD9-81ED-4DB2-BD59-A6C34878D82A}">
                    <a16:rowId xmlns:a16="http://schemas.microsoft.com/office/drawing/2014/main" val="3315383837"/>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161.4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extLst>
                  <a:ext uri="{0D108BD9-81ED-4DB2-BD59-A6C34878D82A}">
                    <a16:rowId xmlns:a16="http://schemas.microsoft.com/office/drawing/2014/main" val="1035838516"/>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Native Hawaiian/Pacific Islander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155.6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006578"/>
                  </a:ext>
                </a:extLst>
              </a:tr>
              <a:tr h="164533">
                <a:tc>
                  <a:txBody>
                    <a:bodyPr/>
                    <a:lstStyle/>
                    <a:p>
                      <a:pPr marL="0" marR="0">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Ethnicity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47665047"/>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156.1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extLst>
                  <a:ext uri="{0D108BD9-81ED-4DB2-BD59-A6C34878D82A}">
                    <a16:rowId xmlns:a16="http://schemas.microsoft.com/office/drawing/2014/main" val="386349427"/>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No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155.4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532419"/>
                  </a:ext>
                </a:extLst>
              </a:tr>
              <a:tr h="164533">
                <a:tc>
                  <a:txBody>
                    <a:bodyPr/>
                    <a:lstStyle/>
                    <a:p>
                      <a:pPr marL="0" marR="0">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Primary Cause of ESRD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94880766"/>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153.0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extLst>
                  <a:ext uri="{0D108BD9-81ED-4DB2-BD59-A6C34878D82A}">
                    <a16:rowId xmlns:a16="http://schemas.microsoft.com/office/drawing/2014/main" val="4174958989"/>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154.6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extLst>
                  <a:ext uri="{0D108BD9-81ED-4DB2-BD59-A6C34878D82A}">
                    <a16:rowId xmlns:a16="http://schemas.microsoft.com/office/drawing/2014/main" val="1235804333"/>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Glomerulonephritis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174.8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a:noFill/>
                    </a:lnB>
                  </a:tcPr>
                </a:tc>
                <a:extLst>
                  <a:ext uri="{0D108BD9-81ED-4DB2-BD59-A6C34878D82A}">
                    <a16:rowId xmlns:a16="http://schemas.microsoft.com/office/drawing/2014/main" val="233329773"/>
                  </a:ext>
                </a:extLst>
              </a:tr>
              <a:tr h="164533">
                <a:tc>
                  <a:txBody>
                    <a:bodyPr/>
                    <a:lstStyle/>
                    <a:p>
                      <a:pPr marL="9144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Cystic kidney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164.6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140990"/>
                  </a:ext>
                </a:extLst>
              </a:tr>
              <a:tr h="164533">
                <a:tc>
                  <a:txBody>
                    <a:bodyPr/>
                    <a:lstStyle/>
                    <a:p>
                      <a:pPr marL="0" marR="0">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155.5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panose="020F0502020204030204" pitchFamily="34"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6.7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30" marR="585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855153"/>
                  </a:ext>
                </a:extLst>
              </a:tr>
            </a:tbl>
          </a:graphicData>
        </a:graphic>
      </p:graphicFrame>
      <p:sp>
        <p:nvSpPr>
          <p:cNvPr id="6" name="Rectangle 5"/>
          <p:cNvSpPr/>
          <p:nvPr/>
        </p:nvSpPr>
        <p:spPr>
          <a:xfrm>
            <a:off x="0" y="5790507"/>
            <a:ext cx="9144000" cy="430887"/>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Data Source:</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Special analyses, USRDS ESRD Database. </a:t>
            </a: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Abbreviations: </a:t>
            </a:r>
            <a:r>
              <a:rPr lang="en-US" sz="11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estimated glomerular filtration rate</a:t>
            </a: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ESA, erythropoiesis-stimulating agents; ESRD, end-stage renal disease; HbA1c, glycosylated hemoglobin; LDL, low-density lipoprotein. </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633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sp>
        <p:nvSpPr>
          <p:cNvPr id="3" name="Title 2"/>
          <p:cNvSpPr>
            <a:spLocks noGrp="1"/>
          </p:cNvSpPr>
          <p:nvPr>
            <p:ph type="title"/>
          </p:nvPr>
        </p:nvSpPr>
        <p:spPr>
          <a:xfrm>
            <a:off x="-38100" y="190500"/>
            <a:ext cx="9220200" cy="792162"/>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1.19 Map of mean </a:t>
            </a: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at initiation of renal replacement therapy, by Health Service Area,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2011-2015</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221" y="1236334"/>
            <a:ext cx="7619558" cy="3805893"/>
          </a:xfrm>
        </p:spPr>
      </p:pic>
      <p:sp>
        <p:nvSpPr>
          <p:cNvPr id="6" name="Rectangle 5"/>
          <p:cNvSpPr/>
          <p:nvPr/>
        </p:nvSpPr>
        <p:spPr>
          <a:xfrm>
            <a:off x="0" y="5295900"/>
            <a:ext cx="9144000" cy="830997"/>
          </a:xfrm>
          <a:prstGeom prst="rect">
            <a:avLst/>
          </a:prstGeom>
        </p:spPr>
        <p:txBody>
          <a:bodyPr wrap="square">
            <a:spAutoFit/>
          </a:bodyPr>
          <a:lstStyle/>
          <a:p>
            <a:pPr>
              <a:spcBef>
                <a:spcPts val="600"/>
              </a:spcBef>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t>
            </a:r>
            <a:r>
              <a:rPr lang="en-US" sz="1200" i="1" dirty="0">
                <a:latin typeface="Calibri" panose="020F0502020204030204" pitchFamily="34" charset="0"/>
                <a:ea typeface="SimSun" panose="02010600030101010101" pitchFamily="2" charset="-122"/>
                <a:cs typeface="Times New Roman" panose="02020603050405020304" pitchFamily="18" charset="0"/>
              </a:rPr>
              <a:t>Population only includes incident cases with CMS form 2728.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calculated using the CKD-EPI equation (CKD-EPI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(ml/min/1.73 m</a:t>
            </a:r>
            <a:r>
              <a:rPr lang="en-US" sz="1200" i="1" baseline="30000" dirty="0">
                <a:latin typeface="Calibri" panose="020F0502020204030204" pitchFamily="34" charset="0"/>
                <a:ea typeface="Times New Roman" panose="02020603050405020304" pitchFamily="18" charset="0"/>
                <a:cs typeface="Times New Roman" panose="02020603050405020304" pitchFamily="18" charset="0"/>
              </a:rPr>
              <a:t>2</a:t>
            </a:r>
            <a:r>
              <a:rPr lang="en-US" sz="1200" i="1" dirty="0">
                <a:latin typeface="Calibri" panose="020F0502020204030204" pitchFamily="34" charset="0"/>
                <a:ea typeface="Times New Roman" panose="02020603050405020304" pitchFamily="18" charset="0"/>
                <a:cs typeface="Times New Roman" panose="02020603050405020304" pitchFamily="18" charset="0"/>
              </a:rPr>
              <a:t>) for those aged ≥18 and the Schwartz equation for those aged &lt;18. Values for cells with 10 or fewer patients are suppressed.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 CKD-EPI, chronic kidney disease epidemiology calculation.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703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32</a:t>
            </a:fld>
            <a:endParaRPr lang="en-US" dirty="0"/>
          </a:p>
        </p:txBody>
      </p:sp>
      <p:sp>
        <p:nvSpPr>
          <p:cNvPr id="3" name="Title 2"/>
          <p:cNvSpPr>
            <a:spLocks noGrp="1"/>
          </p:cNvSpPr>
          <p:nvPr>
            <p:ph type="title"/>
          </p:nvPr>
        </p:nvSpPr>
        <p:spPr>
          <a:xfrm>
            <a:off x="0" y="190500"/>
            <a:ext cx="9144000" cy="838200"/>
          </a:xfrm>
        </p:spPr>
        <p:txBody>
          <a:bodyPr/>
          <a:lstStyle/>
          <a:p>
            <a:pPr marL="0" marR="0">
              <a:spcBef>
                <a:spcPts val="1200"/>
              </a:spcBef>
              <a:spcAft>
                <a:spcPts val="1200"/>
              </a:spcAft>
            </a:pPr>
            <a:r>
              <a:rPr lang="en-US" sz="2400" b="1" spc="30" dirty="0">
                <a:latin typeface="Calibri" panose="020F0502020204030204" pitchFamily="34" charset="0"/>
                <a:ea typeface="SimSun" panose="02010600030101010101" pitchFamily="2" charset="-122"/>
                <a:cs typeface="Times New Roman" panose="02020603050405020304" pitchFamily="18" charset="0"/>
              </a:rPr>
              <a:t>vol 2 Figure 1.20 Map of average hemoglobin level at initiation of renal replacement therapy, by Health Service Area, 2011-2015</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4761" y="1219200"/>
            <a:ext cx="7414479" cy="3886803"/>
          </a:xfrm>
        </p:spPr>
      </p:pic>
      <p:sp>
        <p:nvSpPr>
          <p:cNvPr id="6" name="Rectangle 5"/>
          <p:cNvSpPr/>
          <p:nvPr/>
        </p:nvSpPr>
        <p:spPr>
          <a:xfrm>
            <a:off x="0" y="5486400"/>
            <a:ext cx="9144000"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t>
            </a:r>
            <a:r>
              <a:rPr lang="en-US" sz="1200" i="1" dirty="0">
                <a:latin typeface="Calibri" panose="020F0502020204030204" pitchFamily="34" charset="0"/>
                <a:ea typeface="SimSun" panose="02010600030101010101" pitchFamily="2" charset="-122"/>
                <a:cs typeface="Times New Roman" panose="02020603050405020304" pitchFamily="18" charset="0"/>
              </a:rPr>
              <a:t>Population only includes incident cases with CMS form 2728. </a:t>
            </a:r>
            <a:r>
              <a:rPr lang="en-US" sz="1200" i="1" dirty="0">
                <a:latin typeface="Calibri" panose="020F0502020204030204" pitchFamily="34" charset="0"/>
                <a:ea typeface="Times New Roman" panose="02020603050405020304" pitchFamily="18" charset="0"/>
                <a:cs typeface="Times New Roman" panose="02020603050405020304" pitchFamily="18" charset="0"/>
              </a:rPr>
              <a:t>Values for cells with 10 or fewer patients are suppressed.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659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33</a:t>
            </a:fld>
            <a:endParaRPr lang="en-US" dirty="0"/>
          </a:p>
        </p:txBody>
      </p:sp>
      <p:sp>
        <p:nvSpPr>
          <p:cNvPr id="3" name="Title 2"/>
          <p:cNvSpPr>
            <a:spLocks noGrp="1"/>
          </p:cNvSpPr>
          <p:nvPr>
            <p:ph type="title"/>
          </p:nvPr>
        </p:nvSpPr>
        <p:spPr>
          <a:xfrm>
            <a:off x="0" y="0"/>
            <a:ext cx="9144000" cy="1028700"/>
          </a:xfrm>
        </p:spPr>
        <p:txBody>
          <a:bodyPr/>
          <a:lstStyle/>
          <a:p>
            <a:pPr marL="0" marR="0">
              <a:spcBef>
                <a:spcPts val="600"/>
              </a:spcBef>
              <a:spcAft>
                <a:spcPts val="0"/>
              </a:spcAft>
            </a:pPr>
            <a:r>
              <a:rPr lang="en-US" sz="2200" b="1" spc="-10" dirty="0">
                <a:latin typeface="Calibri" panose="020F0502020204030204" pitchFamily="34" charset="0"/>
                <a:ea typeface="Times New Roman" panose="02020603050405020304" pitchFamily="18" charset="0"/>
                <a:cs typeface="Times New Roman" panose="02020603050405020304" pitchFamily="18" charset="0"/>
              </a:rPr>
              <a:t>vol 2 Table 1.9 Distribution of duration of pre-ESRD nephrology care, </a:t>
            </a:r>
            <a:r>
              <a:rPr lang="en-US" sz="2200" b="1" spc="-10" dirty="0" smtClean="0">
                <a:latin typeface="Calibri" panose="020F0502020204030204" pitchFamily="34" charset="0"/>
                <a:ea typeface="Times New Roman" panose="02020603050405020304" pitchFamily="18" charset="0"/>
                <a:cs typeface="Times New Roman" panose="02020603050405020304" pitchFamily="18" charset="0"/>
              </a:rPr>
              <a:t/>
            </a:r>
            <a:br>
              <a:rPr lang="en-US" sz="2200" b="1" spc="-10" dirty="0" smtClean="0">
                <a:latin typeface="Calibri" panose="020F0502020204030204" pitchFamily="34" charset="0"/>
                <a:ea typeface="Times New Roman" panose="02020603050405020304" pitchFamily="18" charset="0"/>
                <a:cs typeface="Times New Roman" panose="02020603050405020304" pitchFamily="18" charset="0"/>
              </a:rPr>
            </a:br>
            <a:r>
              <a:rPr lang="en-US" sz="2200" b="1" spc="-10" dirty="0" smtClean="0">
                <a:latin typeface="Calibri" panose="020F0502020204030204" pitchFamily="34" charset="0"/>
                <a:ea typeface="Times New Roman" panose="02020603050405020304" pitchFamily="18" charset="0"/>
                <a:cs typeface="Times New Roman" panose="02020603050405020304" pitchFamily="18" charset="0"/>
              </a:rPr>
              <a:t>hemoglobin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level, and </a:t>
            </a:r>
            <a:r>
              <a:rPr lang="en-US" sz="2200" b="1" spc="-1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 by ESRD Network, among </a:t>
            </a:r>
            <a:r>
              <a:rPr lang="en-US" sz="2200" b="1" spc="-10" dirty="0" smtClean="0">
                <a:latin typeface="Calibri" panose="020F0502020204030204" pitchFamily="34" charset="0"/>
                <a:ea typeface="Times New Roman" panose="02020603050405020304" pitchFamily="18" charset="0"/>
                <a:cs typeface="Times New Roman" panose="02020603050405020304" pitchFamily="18" charset="0"/>
              </a:rPr>
              <a:t>incident </a:t>
            </a:r>
            <a:br>
              <a:rPr lang="en-US" sz="2200" b="1" spc="-10" dirty="0" smtClean="0">
                <a:latin typeface="Calibri" panose="020F0502020204030204" pitchFamily="34" charset="0"/>
                <a:ea typeface="Times New Roman" panose="02020603050405020304" pitchFamily="18" charset="0"/>
                <a:cs typeface="Times New Roman" panose="02020603050405020304" pitchFamily="18" charset="0"/>
              </a:rPr>
            </a:br>
            <a:r>
              <a:rPr lang="en-US" sz="2200" b="1" spc="-10" dirty="0" smtClean="0">
                <a:latin typeface="Calibri" panose="020F0502020204030204" pitchFamily="34" charset="0"/>
                <a:ea typeface="Times New Roman" panose="02020603050405020304" pitchFamily="18" charset="0"/>
                <a:cs typeface="Times New Roman" panose="02020603050405020304" pitchFamily="18" charset="0"/>
              </a:rPr>
              <a:t>ESRD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cases, 2015</a:t>
            </a:r>
            <a:br>
              <a:rPr lang="en-US" sz="2200" b="1" spc="-1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4134778"/>
              </p:ext>
            </p:extLst>
          </p:nvPr>
        </p:nvGraphicFramePr>
        <p:xfrm>
          <a:off x="1114385" y="1055619"/>
          <a:ext cx="6915230" cy="4279900"/>
        </p:xfrm>
        <a:graphic>
          <a:graphicData uri="http://schemas.openxmlformats.org/drawingml/2006/table">
            <a:tbl>
              <a:tblPr firstRow="1" firstCol="1" bandRow="1"/>
              <a:tblGrid>
                <a:gridCol w="585547">
                  <a:extLst>
                    <a:ext uri="{9D8B030D-6E8A-4147-A177-3AD203B41FA5}">
                      <a16:colId xmlns:a16="http://schemas.microsoft.com/office/drawing/2014/main" val="3428221558"/>
                    </a:ext>
                  </a:extLst>
                </a:gridCol>
                <a:gridCol w="1576862">
                  <a:extLst>
                    <a:ext uri="{9D8B030D-6E8A-4147-A177-3AD203B41FA5}">
                      <a16:colId xmlns:a16="http://schemas.microsoft.com/office/drawing/2014/main" val="4010984803"/>
                    </a:ext>
                  </a:extLst>
                </a:gridCol>
                <a:gridCol w="25400">
                  <a:extLst>
                    <a:ext uri="{9D8B030D-6E8A-4147-A177-3AD203B41FA5}">
                      <a16:colId xmlns:a16="http://schemas.microsoft.com/office/drawing/2014/main" val="562033752"/>
                    </a:ext>
                  </a:extLst>
                </a:gridCol>
                <a:gridCol w="620996">
                  <a:extLst>
                    <a:ext uri="{9D8B030D-6E8A-4147-A177-3AD203B41FA5}">
                      <a16:colId xmlns:a16="http://schemas.microsoft.com/office/drawing/2014/main" val="766207315"/>
                    </a:ext>
                  </a:extLst>
                </a:gridCol>
                <a:gridCol w="668473">
                  <a:extLst>
                    <a:ext uri="{9D8B030D-6E8A-4147-A177-3AD203B41FA5}">
                      <a16:colId xmlns:a16="http://schemas.microsoft.com/office/drawing/2014/main" val="134877691"/>
                    </a:ext>
                  </a:extLst>
                </a:gridCol>
                <a:gridCol w="659611">
                  <a:extLst>
                    <a:ext uri="{9D8B030D-6E8A-4147-A177-3AD203B41FA5}">
                      <a16:colId xmlns:a16="http://schemas.microsoft.com/office/drawing/2014/main" val="2783000734"/>
                    </a:ext>
                  </a:extLst>
                </a:gridCol>
                <a:gridCol w="500089">
                  <a:extLst>
                    <a:ext uri="{9D8B030D-6E8A-4147-A177-3AD203B41FA5}">
                      <a16:colId xmlns:a16="http://schemas.microsoft.com/office/drawing/2014/main" val="488340973"/>
                    </a:ext>
                  </a:extLst>
                </a:gridCol>
                <a:gridCol w="634923">
                  <a:extLst>
                    <a:ext uri="{9D8B030D-6E8A-4147-A177-3AD203B41FA5}">
                      <a16:colId xmlns:a16="http://schemas.microsoft.com/office/drawing/2014/main" val="1848269918"/>
                    </a:ext>
                  </a:extLst>
                </a:gridCol>
                <a:gridCol w="973590">
                  <a:extLst>
                    <a:ext uri="{9D8B030D-6E8A-4147-A177-3AD203B41FA5}">
                      <a16:colId xmlns:a16="http://schemas.microsoft.com/office/drawing/2014/main" val="3220740944"/>
                    </a:ext>
                  </a:extLst>
                </a:gridCol>
                <a:gridCol w="669739">
                  <a:extLst>
                    <a:ext uri="{9D8B030D-6E8A-4147-A177-3AD203B41FA5}">
                      <a16:colId xmlns:a16="http://schemas.microsoft.com/office/drawing/2014/main" val="372788893"/>
                    </a:ext>
                  </a:extLst>
                </a:gridCol>
              </a:tblGrid>
              <a:tr h="190500">
                <a:tc rowSpan="2">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Network</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rowSpan="2">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States in network*</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gridSpan="5">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Duration of pre-ESRD nephrology care</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Mean eGFR (ml/min/1.73 m</a:t>
                      </a:r>
                      <a:r>
                        <a:rPr lang="en-US" sz="950" b="1"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95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Mean Hgb</a:t>
                      </a:r>
                      <a:br>
                        <a:rPr lang="en-US" sz="950" b="1">
                          <a:effectLst/>
                          <a:latin typeface="Calibri" panose="020F0502020204030204" pitchFamily="34" charset="0"/>
                          <a:ea typeface="Times New Roman" panose="02020603050405020304" pitchFamily="18" charset="0"/>
                          <a:cs typeface="Times New Roman" panose="02020603050405020304" pitchFamily="18" charset="0"/>
                        </a:rPr>
                      </a:br>
                      <a:r>
                        <a:rPr lang="en-US" sz="950" b="1">
                          <a:effectLst/>
                          <a:latin typeface="Calibri" panose="020F0502020204030204" pitchFamily="34" charset="0"/>
                          <a:ea typeface="Times New Roman" panose="02020603050405020304" pitchFamily="18" charset="0"/>
                          <a:cs typeface="Times New Roman" panose="02020603050405020304" pitchFamily="18" charset="0"/>
                        </a:rPr>
                        <a:t>(g/dL)</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308466"/>
                  </a:ext>
                </a:extLst>
              </a:tr>
              <a:tr h="18288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 in row)</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1732894"/>
                  </a:ext>
                </a:extLst>
              </a:tr>
              <a:tr h="335280">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&gt;12 </a:t>
                      </a:r>
                      <a:br>
                        <a:rPr lang="en-US" sz="950" b="1">
                          <a:effectLst/>
                          <a:latin typeface="Calibri" panose="020F0502020204030204" pitchFamily="34" charset="0"/>
                          <a:ea typeface="Times New Roman" panose="02020603050405020304" pitchFamily="18" charset="0"/>
                          <a:cs typeface="Times New Roman" panose="02020603050405020304" pitchFamily="18" charset="0"/>
                        </a:rPr>
                      </a:br>
                      <a:r>
                        <a:rPr lang="en-US" sz="950" b="1">
                          <a:effectLst/>
                          <a:latin typeface="Calibri" panose="020F0502020204030204" pitchFamily="34" charset="0"/>
                          <a:ea typeface="Times New Roman" panose="02020603050405020304" pitchFamily="18" charset="0"/>
                          <a:cs typeface="Times New Roman" panose="02020603050405020304" pitchFamily="18" charset="0"/>
                        </a:rPr>
                        <a:t>months</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6-12 </a:t>
                      </a:r>
                      <a:br>
                        <a:rPr lang="en-US" sz="950" b="1">
                          <a:effectLst/>
                          <a:latin typeface="Calibri" panose="020F0502020204030204" pitchFamily="34" charset="0"/>
                          <a:ea typeface="Times New Roman" panose="02020603050405020304" pitchFamily="18" charset="0"/>
                          <a:cs typeface="Times New Roman" panose="02020603050405020304" pitchFamily="18" charset="0"/>
                        </a:rPr>
                      </a:br>
                      <a:r>
                        <a:rPr lang="en-US" sz="950" b="1">
                          <a:effectLst/>
                          <a:latin typeface="Calibri" panose="020F0502020204030204" pitchFamily="34" charset="0"/>
                          <a:ea typeface="Times New Roman" panose="02020603050405020304" pitchFamily="18" charset="0"/>
                          <a:cs typeface="Times New Roman" panose="02020603050405020304" pitchFamily="18" charset="0"/>
                        </a:rPr>
                        <a:t>months</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0-6 </a:t>
                      </a:r>
                      <a:br>
                        <a:rPr lang="en-US" sz="950" b="1">
                          <a:effectLst/>
                          <a:latin typeface="Calibri" panose="020F0502020204030204" pitchFamily="34" charset="0"/>
                          <a:ea typeface="Times New Roman" panose="02020603050405020304" pitchFamily="18" charset="0"/>
                          <a:cs typeface="Times New Roman" panose="02020603050405020304" pitchFamily="18" charset="0"/>
                        </a:rPr>
                      </a:br>
                      <a:r>
                        <a:rPr lang="en-US" sz="950" b="1">
                          <a:effectLst/>
                          <a:latin typeface="Calibri" panose="020F0502020204030204" pitchFamily="34" charset="0"/>
                          <a:ea typeface="Times New Roman" panose="02020603050405020304" pitchFamily="18" charset="0"/>
                          <a:cs typeface="Times New Roman" panose="02020603050405020304" pitchFamily="18" charset="0"/>
                        </a:rPr>
                        <a:t>months</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None</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Unknown</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4798815"/>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Southern CA</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21.1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17.5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17.5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22.3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21.5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10.3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8774624"/>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14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TX</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24.3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18.8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dirty="0">
                          <a:effectLst/>
                          <a:latin typeface="Calibri" panose="020F0502020204030204" pitchFamily="34" charset="0"/>
                          <a:ea typeface="Times New Roman" panose="02020603050405020304" pitchFamily="18" charset="0"/>
                          <a:cs typeface="Times New Roman" panose="02020603050405020304" pitchFamily="18" charset="0"/>
                        </a:rPr>
                        <a:t>28.7</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14.2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86477185"/>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10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IL</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25.7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17.9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15.5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19.0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22.0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10.2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684153"/>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FL</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27.0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19.2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12.1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24.3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17.5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10.1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86506630"/>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MD, DC, VA, WV</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28.4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20.4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20.6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16.7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dirty="0">
                          <a:effectLst/>
                          <a:latin typeface="Calibri" panose="020F0502020204030204" pitchFamily="34" charset="0"/>
                          <a:ea typeface="Times New Roman" panose="02020603050405020304" pitchFamily="18" charset="0"/>
                          <a:cs typeface="Times New Roman" panose="02020603050405020304" pitchFamily="18" charset="0"/>
                        </a:rPr>
                        <a:t>9.5</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90533436"/>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NJ, PR, VI</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28.6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19.4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11.7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31.9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8.4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592820"/>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13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AR, LA, OK</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28.8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19.3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10.8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25.8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15.2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14523062"/>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AL, MS, TN</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29.7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18.9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12.2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26.0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13.2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300052042"/>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IN, KY, OH</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30.1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21.7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12.3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17.9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18.1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10.7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244461"/>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Northern CA, HI, GU, AS, MP</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31.9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22.6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14.8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19.4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dirty="0">
                          <a:effectLst/>
                          <a:latin typeface="Calibri" panose="020F0502020204030204" pitchFamily="34" charset="0"/>
                          <a:ea typeface="Times New Roman" panose="02020603050405020304" pitchFamily="18" charset="0"/>
                          <a:cs typeface="Times New Roman" panose="02020603050405020304" pitchFamily="18" charset="0"/>
                        </a:rPr>
                        <a:t>11.3</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62923872"/>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AZ, CO, NV, NM, UT, WY</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32.5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19.2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16.1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20.9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11.3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10.3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737896937"/>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NY</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32.7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17.5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11.4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22.2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16.2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162495"/>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NC, SC, GA</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34.0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19.7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13.6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21.2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11.5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8.9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29866094"/>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12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IA, KS, MO, NE</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34.1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20.8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12.8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23.8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8.5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10.5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195077299"/>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DE, PA</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36.9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18.2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13.1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20.3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11.5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323448"/>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11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MI, MN, ND, SD, WI</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40.6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17.8</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12.5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20.0</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10.5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39559200"/>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AK, ID, MT, OR, WA</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43.7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19.7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13.9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18.3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4.4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9.9</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9.6</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587138743"/>
                  </a:ext>
                </a:extLst>
              </a:tr>
              <a:tr h="182880">
                <a:tc>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CT, MA, ME, NH, RI, VT</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47.4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20.7</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9.5</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14.4</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8.1</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9.2</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Times New Roman" panose="02020603050405020304" pitchFamily="18" charset="0"/>
                          <a:cs typeface="Times New Roman" panose="02020603050405020304" pitchFamily="18" charset="0"/>
                        </a:rPr>
                        <a:t>9.3</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423737"/>
                  </a:ext>
                </a:extLst>
              </a:tr>
              <a:tr h="279400">
                <a:tc gridSpan="2">
                  <a:txBody>
                    <a:bodyPr/>
                    <a:lstStyle/>
                    <a:p>
                      <a:pPr marL="0" marR="0">
                        <a:lnSpc>
                          <a:spcPct val="115000"/>
                        </a:lnSpc>
                        <a:spcBef>
                          <a:spcPts val="0"/>
                        </a:spcBef>
                        <a:spcAft>
                          <a:spcPts val="0"/>
                        </a:spcAft>
                      </a:pPr>
                      <a:r>
                        <a:rPr lang="en-US" sz="950" b="1">
                          <a:effectLst/>
                          <a:latin typeface="Calibri" panose="020F0502020204030204" pitchFamily="34" charset="0"/>
                          <a:ea typeface="Times New Roman" panose="02020603050405020304" pitchFamily="18" charset="0"/>
                          <a:cs typeface="Times New Roman" panose="02020603050405020304" pitchFamily="18" charset="0"/>
                        </a:rPr>
                        <a:t>All networks</a:t>
                      </a:r>
                      <a:endParaRPr lang="en-US" sz="9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31.0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19.3</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13.4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22.4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14.0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9.8</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9.4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111381"/>
                  </a:ext>
                </a:extLst>
              </a:tr>
            </a:tbl>
          </a:graphicData>
        </a:graphic>
      </p:graphicFrame>
      <p:sp>
        <p:nvSpPr>
          <p:cNvPr id="6" name="Rectangle 5"/>
          <p:cNvSpPr/>
          <p:nvPr/>
        </p:nvSpPr>
        <p:spPr>
          <a:xfrm>
            <a:off x="0" y="5334000"/>
            <a:ext cx="9144000" cy="938719"/>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t>
            </a: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Population only includes incident cases with CMS form 2728. </a:t>
            </a:r>
            <a:r>
              <a:rPr lang="en-US" sz="11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calculated using the CKD-EPI equation (CKD-EPI </a:t>
            </a:r>
            <a:r>
              <a:rPr lang="en-US" sz="11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(ml/min/1.73 m2) for those aged ≥18 years and the Schwartz equation for those aged &lt;18 years. Listed from lowest to highest by &gt;12 months duration of pre-ESRD nephrology care. *</a:t>
            </a: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Includes 50 states, Washington, D.C. (DC), Puerto Rico (PR), Guam (GU), American Samoa (AS), U.S. Virgin Islands, and Northern Mariana Islands. Northern and Southern California (CA) split into Networks 17 and 18. </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Abbreviations: ESRD, end-stage renal disease; </a:t>
            </a:r>
            <a:r>
              <a:rPr lang="en-US" sz="11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eGFR</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estimated glomerular filtration rate; CKD-EPI, chronic kidney disease epidemiology calculation; Hgb, hemoglobin. </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54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3" name="Title 2"/>
          <p:cNvSpPr>
            <a:spLocks noGrp="1"/>
          </p:cNvSpPr>
          <p:nvPr>
            <p:ph type="title"/>
          </p:nvPr>
        </p:nvSpPr>
        <p:spPr>
          <a:xfrm>
            <a:off x="218161" y="138480"/>
            <a:ext cx="8707677" cy="1143000"/>
          </a:xfrm>
        </p:spPr>
        <p:txBody>
          <a:bodyPr/>
          <a:lstStyle/>
          <a:p>
            <a:pPr marL="0" marR="0">
              <a:spcBef>
                <a:spcPts val="1200"/>
              </a:spcBef>
              <a:spcAft>
                <a:spcPts val="1200"/>
              </a:spcAft>
            </a:pP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vol 2 Figure 1.1 Trends in the (a) unadjusted and standardized incidence rates of ESRD, and (b) the annual percentage change in the standardized incidence rate of ESRD in the U.S. population, 1980-2015</a:t>
            </a:r>
            <a:b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6" name="Rectangle 5"/>
          <p:cNvSpPr/>
          <p:nvPr/>
        </p:nvSpPr>
        <p:spPr>
          <a:xfrm>
            <a:off x="504114" y="5715008"/>
            <a:ext cx="8115300"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A.2(2) and special analyses, USRDS ESRD Database. Standardized for age, sex, and race. The standard population was the U.S. population in 2011.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807461" y="1290677"/>
            <a:ext cx="5529079" cy="338554"/>
          </a:xfrm>
          <a:prstGeom prst="rect">
            <a:avLst/>
          </a:prstGeom>
        </p:spPr>
        <p:txBody>
          <a:bodyPr wrap="none">
            <a:spAutoFit/>
          </a:bodyPr>
          <a:lstStyle/>
          <a:p>
            <a:pPr marR="0" lvl="0" algn="ctr" fontAlgn="base">
              <a:spcBef>
                <a:spcPts val="150"/>
              </a:spcBef>
              <a:spcAft>
                <a:spcPts val="3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One-year percentage change in standardized incidence rate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2993" y="1600200"/>
            <a:ext cx="6858014" cy="4114808"/>
          </a:xfrm>
        </p:spPr>
      </p:pic>
    </p:spTree>
    <p:extLst>
      <p:ext uri="{BB962C8B-B14F-4D97-AF65-F5344CB8AC3E}">
        <p14:creationId xmlns:p14="http://schemas.microsoft.com/office/powerpoint/2010/main" val="3357530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3" name="Title 2"/>
          <p:cNvSpPr>
            <a:spLocks noGrp="1"/>
          </p:cNvSpPr>
          <p:nvPr>
            <p:ph type="title"/>
          </p:nvPr>
        </p:nvSpPr>
        <p:spPr>
          <a:xfrm>
            <a:off x="0" y="274638"/>
            <a:ext cx="9144000" cy="830262"/>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 Trends in the annual number of ESRD incident cases, by modality, in the U.S. population, 1980-2015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3173" y="1333501"/>
            <a:ext cx="7317654" cy="4391567"/>
          </a:xfrm>
        </p:spPr>
      </p:pic>
      <p:sp>
        <p:nvSpPr>
          <p:cNvPr id="6" name="Rectangle 5"/>
          <p:cNvSpPr/>
          <p:nvPr/>
        </p:nvSpPr>
        <p:spPr>
          <a:xfrm>
            <a:off x="1162050" y="5824034"/>
            <a:ext cx="6819899" cy="276999"/>
          </a:xfrm>
          <a:prstGeom prst="rect">
            <a:avLst/>
          </a:prstGeom>
        </p:spPr>
        <p:txBody>
          <a:bodyPr wrap="square">
            <a:spAutoFit/>
          </a:bodyPr>
          <a:lstStyle/>
          <a:p>
            <a:pPr>
              <a:spcBef>
                <a:spcPts val="600"/>
              </a:spcBef>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D1.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212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152400" y="-16453"/>
            <a:ext cx="9448800" cy="968063"/>
          </a:xfrm>
        </p:spPr>
        <p:txBody>
          <a:bodyPr/>
          <a:lstStyle/>
          <a:p>
            <a:pPr marL="0" marR="0">
              <a:spcBef>
                <a:spcPts val="600"/>
              </a:spcBef>
              <a:spcAft>
                <a:spcPts val="0"/>
              </a:spcAft>
            </a:pPr>
            <a:r>
              <a:rPr lang="en-US" sz="2200" b="1" spc="-10" dirty="0">
                <a:latin typeface="Calibri" panose="020F0502020204030204" pitchFamily="34" charset="0"/>
                <a:ea typeface="Times New Roman" panose="02020603050405020304" pitchFamily="18" charset="0"/>
                <a:cs typeface="Times New Roman" panose="02020603050405020304" pitchFamily="18" charset="0"/>
              </a:rPr>
              <a:t>vol 2 Table 1.2 Unadjusted and adjusted incidence rates of ESRD and annual number of ESRD incident cases, overall and by modality and ESRD Network, in the U.S. population, 2015</a:t>
            </a:r>
            <a:br>
              <a:rPr lang="en-US" sz="2200" b="1" spc="-1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0125634"/>
              </p:ext>
            </p:extLst>
          </p:nvPr>
        </p:nvGraphicFramePr>
        <p:xfrm>
          <a:off x="514352" y="992493"/>
          <a:ext cx="8115297" cy="4535566"/>
        </p:xfrm>
        <a:graphic>
          <a:graphicData uri="http://schemas.openxmlformats.org/drawingml/2006/table">
            <a:tbl>
              <a:tblPr firstRow="1" firstCol="1" bandRow="1"/>
              <a:tblGrid>
                <a:gridCol w="653581">
                  <a:extLst>
                    <a:ext uri="{9D8B030D-6E8A-4147-A177-3AD203B41FA5}">
                      <a16:colId xmlns:a16="http://schemas.microsoft.com/office/drawing/2014/main" val="923152266"/>
                    </a:ext>
                  </a:extLst>
                </a:gridCol>
                <a:gridCol w="1563754">
                  <a:extLst>
                    <a:ext uri="{9D8B030D-6E8A-4147-A177-3AD203B41FA5}">
                      <a16:colId xmlns:a16="http://schemas.microsoft.com/office/drawing/2014/main" val="84856485"/>
                    </a:ext>
                  </a:extLst>
                </a:gridCol>
                <a:gridCol w="529521">
                  <a:extLst>
                    <a:ext uri="{9D8B030D-6E8A-4147-A177-3AD203B41FA5}">
                      <a16:colId xmlns:a16="http://schemas.microsoft.com/office/drawing/2014/main" val="3417167109"/>
                    </a:ext>
                  </a:extLst>
                </a:gridCol>
                <a:gridCol w="847840">
                  <a:extLst>
                    <a:ext uri="{9D8B030D-6E8A-4147-A177-3AD203B41FA5}">
                      <a16:colId xmlns:a16="http://schemas.microsoft.com/office/drawing/2014/main" val="1815113511"/>
                    </a:ext>
                  </a:extLst>
                </a:gridCol>
                <a:gridCol w="789138">
                  <a:extLst>
                    <a:ext uri="{9D8B030D-6E8A-4147-A177-3AD203B41FA5}">
                      <a16:colId xmlns:a16="http://schemas.microsoft.com/office/drawing/2014/main" val="748174647"/>
                    </a:ext>
                  </a:extLst>
                </a:gridCol>
                <a:gridCol w="169447">
                  <a:extLst>
                    <a:ext uri="{9D8B030D-6E8A-4147-A177-3AD203B41FA5}">
                      <a16:colId xmlns:a16="http://schemas.microsoft.com/office/drawing/2014/main" val="1862114433"/>
                    </a:ext>
                  </a:extLst>
                </a:gridCol>
                <a:gridCol w="529521">
                  <a:extLst>
                    <a:ext uri="{9D8B030D-6E8A-4147-A177-3AD203B41FA5}">
                      <a16:colId xmlns:a16="http://schemas.microsoft.com/office/drawing/2014/main" val="3796641127"/>
                    </a:ext>
                  </a:extLst>
                </a:gridCol>
                <a:gridCol w="554939">
                  <a:extLst>
                    <a:ext uri="{9D8B030D-6E8A-4147-A177-3AD203B41FA5}">
                      <a16:colId xmlns:a16="http://schemas.microsoft.com/office/drawing/2014/main" val="2790346743"/>
                    </a:ext>
                  </a:extLst>
                </a:gridCol>
                <a:gridCol w="181550">
                  <a:extLst>
                    <a:ext uri="{9D8B030D-6E8A-4147-A177-3AD203B41FA5}">
                      <a16:colId xmlns:a16="http://schemas.microsoft.com/office/drawing/2014/main" val="3887128798"/>
                    </a:ext>
                  </a:extLst>
                </a:gridCol>
                <a:gridCol w="467795">
                  <a:extLst>
                    <a:ext uri="{9D8B030D-6E8A-4147-A177-3AD203B41FA5}">
                      <a16:colId xmlns:a16="http://schemas.microsoft.com/office/drawing/2014/main" val="1438359144"/>
                    </a:ext>
                  </a:extLst>
                </a:gridCol>
                <a:gridCol w="554939">
                  <a:extLst>
                    <a:ext uri="{9D8B030D-6E8A-4147-A177-3AD203B41FA5}">
                      <a16:colId xmlns:a16="http://schemas.microsoft.com/office/drawing/2014/main" val="2893335672"/>
                    </a:ext>
                  </a:extLst>
                </a:gridCol>
                <a:gridCol w="193653">
                  <a:extLst>
                    <a:ext uri="{9D8B030D-6E8A-4147-A177-3AD203B41FA5}">
                      <a16:colId xmlns:a16="http://schemas.microsoft.com/office/drawing/2014/main" val="3731781254"/>
                    </a:ext>
                  </a:extLst>
                </a:gridCol>
                <a:gridCol w="480503">
                  <a:extLst>
                    <a:ext uri="{9D8B030D-6E8A-4147-A177-3AD203B41FA5}">
                      <a16:colId xmlns:a16="http://schemas.microsoft.com/office/drawing/2014/main" val="2328800871"/>
                    </a:ext>
                  </a:extLst>
                </a:gridCol>
                <a:gridCol w="599116">
                  <a:extLst>
                    <a:ext uri="{9D8B030D-6E8A-4147-A177-3AD203B41FA5}">
                      <a16:colId xmlns:a16="http://schemas.microsoft.com/office/drawing/2014/main" val="4195293387"/>
                    </a:ext>
                  </a:extLst>
                </a:gridCol>
              </a:tblGrid>
              <a:tr h="344848">
                <a:tc>
                  <a:txBody>
                    <a:bodyPr/>
                    <a:lstStyle/>
                    <a:p>
                      <a:pPr marL="0" marR="0" algn="ctr">
                        <a:lnSpc>
                          <a:spcPct val="115000"/>
                        </a:lnSpc>
                        <a:spcBef>
                          <a:spcPts val="0"/>
                        </a:spcBef>
                        <a:spcAft>
                          <a:spcPts val="12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Total ESRD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nSpc>
                          <a:spcPct val="115000"/>
                        </a:lnSpc>
                      </a:pPr>
                      <a:endParaRPr lang="en-US" sz="1000" dirty="0">
                        <a:effectLst/>
                        <a:latin typeface="Calibri" panose="020F0502020204030204" pitchFamily="34"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Hemodialysis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Peritoneal 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Transplant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0115413"/>
                  </a:ext>
                </a:extLst>
              </a:tr>
              <a:tr h="626997">
                <a:tc>
                  <a:txBody>
                    <a:bodyPr/>
                    <a:lstStyle/>
                    <a:p>
                      <a:pPr marL="0" marR="0" algn="ctr">
                        <a:lnSpc>
                          <a:spcPct val="115000"/>
                        </a:lnSpc>
                        <a:spcBef>
                          <a:spcPts val="0"/>
                        </a:spcBef>
                        <a:spcAft>
                          <a:spcPts val="12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Network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2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States in Network*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No. of cases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Adjusted incidence</a:t>
                      </a:r>
                      <a:br>
                        <a:rPr lang="en-US" sz="900" b="1">
                          <a:effectLst/>
                          <a:latin typeface="Calibri" panose="020F0502020204030204" pitchFamily="34" charset="0"/>
                          <a:ea typeface="Times New Roman" panose="02020603050405020304" pitchFamily="18" charset="0"/>
                          <a:cs typeface="Times New Roman" panose="02020603050405020304" pitchFamily="18" charset="0"/>
                        </a:rPr>
                      </a:br>
                      <a:r>
                        <a:rPr lang="en-US" sz="900" b="1">
                          <a:effectLst/>
                          <a:latin typeface="Calibri" panose="020F0502020204030204" pitchFamily="34" charset="0"/>
                          <a:ea typeface="Times New Roman" panose="02020603050405020304" pitchFamily="18" charset="0"/>
                          <a:cs typeface="Times New Roman" panose="02020603050405020304" pitchFamily="18" charset="0"/>
                        </a:rPr>
                        <a:t>rate (per million/year)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Unadjusted incidence rate (per million/year)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No. of cases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 of </a:t>
                      </a:r>
                      <a:br>
                        <a:rPr lang="en-US" sz="900" b="1">
                          <a:effectLst/>
                          <a:latin typeface="Calibri" panose="020F0502020204030204" pitchFamily="34" charset="0"/>
                          <a:ea typeface="Times New Roman" panose="02020603050405020304" pitchFamily="18" charset="0"/>
                          <a:cs typeface="Times New Roman" panose="02020603050405020304" pitchFamily="18" charset="0"/>
                        </a:rPr>
                      </a:br>
                      <a:r>
                        <a:rPr lang="en-US" sz="900" b="1">
                          <a:effectLst/>
                          <a:latin typeface="Calibri" panose="020F0502020204030204" pitchFamily="34" charset="0"/>
                          <a:ea typeface="Times New Roman" panose="02020603050405020304" pitchFamily="18" charset="0"/>
                          <a:cs typeface="Times New Roman" panose="02020603050405020304" pitchFamily="18" charset="0"/>
                        </a:rPr>
                        <a:t>network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No. of cases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 of network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No. of cases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 of network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4201981"/>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TX</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11,472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10,318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896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75102393"/>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Southern CA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9,480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8,365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extLst>
                  <a:ext uri="{0D108BD9-81ED-4DB2-BD59-A6C34878D82A}">
                    <a16:rowId xmlns:a16="http://schemas.microsoft.com/office/drawing/2014/main" val="2844441457"/>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AR, LA, OK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5,200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396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4,509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777073"/>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NJ, PR, VI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5,376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panose="020F0502020204030204" pitchFamily="34"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3,517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6418595"/>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IL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5,387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4,647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extLst>
                  <a:ext uri="{0D108BD9-81ED-4DB2-BD59-A6C34878D82A}">
                    <a16:rowId xmlns:a16="http://schemas.microsoft.com/office/drawing/2014/main" val="1366528420"/>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IN, KY, OH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9,301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8,278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381980"/>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AL, MS, TN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6,688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5,809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60016636"/>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IA, KS, MO, 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4,640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3,919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extLst>
                  <a:ext uri="{0D108BD9-81ED-4DB2-BD59-A6C34878D82A}">
                    <a16:rowId xmlns:a16="http://schemas.microsoft.com/office/drawing/2014/main" val="2115524161"/>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Northern CA, HI, GU, AS, MP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4,914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2521320"/>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DE, PA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5,326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4,737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79320353"/>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MI, MN, ND, SD, WI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7,576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6,597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extLst>
                  <a:ext uri="{0D108BD9-81ED-4DB2-BD59-A6C34878D82A}">
                    <a16:rowId xmlns:a16="http://schemas.microsoft.com/office/drawing/2014/main" val="4025664713"/>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NY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7,548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527041"/>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NC, SC, GA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10,858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9,416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1,209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42247145"/>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MD, DC, VA, WV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extLst>
                  <a:ext uri="{0D108BD9-81ED-4DB2-BD59-A6C34878D82A}">
                    <a16:rowId xmlns:a16="http://schemas.microsoft.com/office/drawing/2014/main" val="3093132645"/>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FL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8,310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7,379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8166283"/>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AZ, CO, NV, NM, UT, WY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6,084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5,241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80850309"/>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CT, MA, ME, NH, RI, VT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3,995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3,467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a:noFill/>
                    </a:lnB>
                  </a:tcPr>
                </a:tc>
                <a:extLst>
                  <a:ext uri="{0D108BD9-81ED-4DB2-BD59-A6C34878D82A}">
                    <a16:rowId xmlns:a16="http://schemas.microsoft.com/office/drawing/2014/main" val="4043978823"/>
                  </a:ext>
                </a:extLst>
              </a:tr>
              <a:tr h="180034">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AK, ID, MT, OR, WA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3,500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2,943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166280"/>
                  </a:ext>
                </a:extLst>
              </a:tr>
              <a:tr h="313498">
                <a:tc gridSpan="2">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All networks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124,114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376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107,198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87.8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11,744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9.6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61337" marR="61337"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2,894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37" marR="613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018317"/>
                  </a:ext>
                </a:extLst>
              </a:tr>
            </a:tbl>
          </a:graphicData>
        </a:graphic>
      </p:graphicFrame>
      <p:sp>
        <p:nvSpPr>
          <p:cNvPr id="6" name="Rectangle 5"/>
          <p:cNvSpPr/>
          <p:nvPr/>
        </p:nvSpPr>
        <p:spPr>
          <a:xfrm>
            <a:off x="-76200" y="5557584"/>
            <a:ext cx="9372600" cy="769441"/>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Reference Table A.10, and special analyses, USRDS ESRD Database. The special analyses exclude U.S. Territories, unknown/other races. Standardized for age, sex, and race. The standard population was the U.S. population in 2011. Listed from highest to lowest adjusted rate per million/year. *</a:t>
            </a:r>
            <a:r>
              <a:rPr lang="en-US" sz="11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Includes 50 states, Washington, D.C. (DC), Puerto Rico (PR), Guam (GU), American Samoa (AS), U.S. Virgin Islands, and Northern Mariana Islands. Northern and Southern California (CA) split into Networks 17 and 18. </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Abbreviations: </a:t>
            </a:r>
            <a:r>
              <a:rPr lang="en-US" sz="11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Af</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Am, African American; ESRD, end-stage renal disease; </a:t>
            </a:r>
            <a:r>
              <a:rPr lang="en-US" sz="11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Hisp</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Hispanic; N Am, Native American.</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828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0" y="274638"/>
            <a:ext cx="9144000" cy="830262"/>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1.3 Map of the adjusted incidence rate of ESRD, by Health Service Area, in the U.S. population, 2011-2015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2845" y="1485900"/>
            <a:ext cx="8238310" cy="3350191"/>
          </a:xfrm>
        </p:spPr>
      </p:pic>
      <p:sp>
        <p:nvSpPr>
          <p:cNvPr id="6" name="Rectangle 5"/>
          <p:cNvSpPr/>
          <p:nvPr/>
        </p:nvSpPr>
        <p:spPr>
          <a:xfrm>
            <a:off x="452845" y="5318766"/>
            <a:ext cx="7696200"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Standardized for age, sex, and race. The standard population was the U.S. population in 2011. Values for cells with 10 or fewer patients are suppressed.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635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0" y="274638"/>
            <a:ext cx="9144000" cy="830262"/>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1.4 Trends in adjusted ESRD incidence rate, by age group, in the U.S. population,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3173" y="1333501"/>
            <a:ext cx="7317654" cy="4391567"/>
          </a:xfrm>
        </p:spPr>
      </p:pic>
      <p:sp>
        <p:nvSpPr>
          <p:cNvPr id="6" name="Rectangle 5"/>
          <p:cNvSpPr/>
          <p:nvPr/>
        </p:nvSpPr>
        <p:spPr>
          <a:xfrm>
            <a:off x="838200" y="5738268"/>
            <a:ext cx="7467600" cy="461665"/>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Reference Table A.2(2) and special analyses, USRDS ESRD Database. Standardized for sex and race. The standard population was the U.S. population in 2011.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863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0" y="114300"/>
            <a:ext cx="9144000" cy="754062"/>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1.5 Trends in adjusted ESRD incidence rate, by race, in the U.S. population, 2000-2015</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6" name="Rectangle 5"/>
          <p:cNvSpPr/>
          <p:nvPr/>
        </p:nvSpPr>
        <p:spPr>
          <a:xfrm>
            <a:off x="952500" y="5611210"/>
            <a:ext cx="7239000" cy="646331"/>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 A.2(2) and special analyses, USRDS ESRD Database. Standardized for age and sex. The standard population was the U.S. population in 2011. Abbreviations; AI/AN:</a:t>
            </a:r>
            <a:r>
              <a:rPr lang="en-US" sz="1200" i="1" spc="-10" dirty="0">
                <a:latin typeface="Calibri" panose="020F0502020204030204" pitchFamily="34" charset="0"/>
                <a:ea typeface="SimSun" panose="02010600030101010101" pitchFamily="2" charset="-122"/>
                <a:cs typeface="Times New Roman" panose="02020603050405020304" pitchFamily="18" charset="0"/>
              </a:rPr>
              <a:t> Americans Indian/Alaska Native</a:t>
            </a:r>
            <a:r>
              <a:rPr lang="en-US" sz="1200" i="1" dirty="0">
                <a:latin typeface="Calibri" panose="020F0502020204030204" pitchFamily="34" charset="0"/>
                <a:ea typeface="Times New Roman" panose="02020603050405020304" pitchFamily="18" charset="0"/>
                <a:cs typeface="Times New Roman" panose="02020603050405020304" pitchFamily="18" charset="0"/>
              </a:rPr>
              <a:t>; NA/PI: Native Hawaiian/Pacific Islander;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5804" y="1093130"/>
            <a:ext cx="5752392" cy="4525963"/>
          </a:xfrm>
        </p:spPr>
      </p:pic>
    </p:spTree>
    <p:extLst>
      <p:ext uri="{BB962C8B-B14F-4D97-AF65-F5344CB8AC3E}">
        <p14:creationId xmlns:p14="http://schemas.microsoft.com/office/powerpoint/2010/main" val="191522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325</TotalTime>
  <Words>5223</Words>
  <Application>Microsoft Office PowerPoint</Application>
  <PresentationFormat>On-screen Show (4:3)</PresentationFormat>
  <Paragraphs>2158</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SimSun</vt:lpstr>
      <vt:lpstr>Arial</vt:lpstr>
      <vt:lpstr>Calibri</vt:lpstr>
      <vt:lpstr>Candara</vt:lpstr>
      <vt:lpstr>Constantia</vt:lpstr>
      <vt:lpstr>Segoe UI</vt:lpstr>
      <vt:lpstr>Times New Roman</vt:lpstr>
      <vt:lpstr>ADR_PPT_Template_CKD</vt:lpstr>
      <vt:lpstr>PowerPoint Presentation</vt:lpstr>
      <vt:lpstr>vol 2 Table 1.1 Trends in annual number of ESRD incident cases, unadjusted and adjusted incidence rates of ESRD, and annual percentage change in the U.S. population, 1980-2015</vt:lpstr>
      <vt:lpstr>vol 2 Figure 1.1 Trends in the (a) unadjusted and standardized incidence rates of ESRD, and (b) the annual percentage change in the standardized incidence rate of ESRD in the U.S. population, 1980-2015</vt:lpstr>
      <vt:lpstr>vol 2 Figure 1.1 Trends in the (a) unadjusted and standardized incidence rates of ESRD, and (b) the annual percentage change in the standardized incidence rate of ESRD in the U.S. population, 1980-2015 </vt:lpstr>
      <vt:lpstr>vol 2 Figure 1.2 Trends in the annual number of ESRD incident cases, by modality, in the U.S. population, 1980-2015 </vt:lpstr>
      <vt:lpstr>vol 2 Table 1.2 Unadjusted and adjusted incidence rates of ESRD and annual number of ESRD incident cases, overall and by modality and ESRD Network, in the U.S. population, 2015 </vt:lpstr>
      <vt:lpstr>vol 2 Figure 1.3 Map of the adjusted incidence rate of ESRD, by Health Service Area, in the U.S. population, 2011-2015 </vt:lpstr>
      <vt:lpstr>vol 2 Figure 1.4 Trends in adjusted ESRD incidence rate, by age group, in the U.S. population, 2000-2015 </vt:lpstr>
      <vt:lpstr>vol 2 Figure 1.5 Trends in adjusted ESRD incidence rate, by race, in the U.S. population, 2000-2015 </vt:lpstr>
      <vt:lpstr>vol 2 Figure 1.6 Trends in adjusted ESRD incidence rate, by Hispanic ethnicity, in the U.S. population,2000-2015 </vt:lpstr>
      <vt:lpstr>vol 2 Table 1.3 Trends in annual number of ESRD prevalent cases, unadjusted and adjusted of ESRD, and annual percentage change, in the U.S. population, 1980-2015</vt:lpstr>
      <vt:lpstr>vol 2 Figure 1.7 Trends in the (a) unadjusted and standardized prevalence of ESRD, and (b) annual percentage change in the standardized prevalence of ESRD, in the U.S. population, 1980-2015</vt:lpstr>
      <vt:lpstr>vol 2 Figure 1.7 Trends in the (a) unadjusted and standardized prevalence of ESRD, and (b) annual percentage change in the standardized prevalence of ESRD, in the U.S. population, 1980-2015</vt:lpstr>
      <vt:lpstr>vol 2 Figure 1.8 Trends in the number of ESRD prevalent cases, by modality, in the U.S. population,1980-2015 </vt:lpstr>
      <vt:lpstr>vol 2 Table 1.4 Unadjusted and adjusted* prevalence of ESRD and annual number of ESRD prevalent cases, by modality and ESRD Network, in the U.S. population, 2015</vt:lpstr>
      <vt:lpstr>vol 2 Figure 1.9 Map of the adjusted prevalence of ESRD, by Health Service Area, in the U.S. population, 2011-2015*  </vt:lpstr>
      <vt:lpstr>vol 2 Figure 1.10 Trends in the adjusted prevalence of ESRD, by age group, in the U.S. population, 2000-2015 </vt:lpstr>
      <vt:lpstr>vol 2 Figure 1.11 Trends in adjusted prevalence of ESRD, by race, in the U.S. population, 2000-2015 </vt:lpstr>
      <vt:lpstr>vol 2 Figure 1.12 Trends in the adjusted prevalence of ESRD, by Hispanic ethnicity, in the U.S. population, 2000-2015 </vt:lpstr>
      <vt:lpstr>vol 2 Figure 1.13 Trends in the number of incident ESRD cases using home dialysis, by type of therapy, in the U.S. population, 1996-2015 </vt:lpstr>
      <vt:lpstr>vol 2 Table 1.5 Number and percentage of incident cases of hemodialysis, peritoneal dialysis, and transplantation by age, sex, race, ethnicity, and primary cause of ESRD, in the U.S. population, 2015 </vt:lpstr>
      <vt:lpstr>vol 2 Figure 1.14 Map of the percentage of incident dialysis cases using home dialysis (peritoneal dialysis or home hemodialysis), by Health Service Area, 2011-2015 </vt:lpstr>
      <vt:lpstr>vol 2 Figure 1.15 Trends in number of prevalent ESRD cases using home dialysis, by type of therapy, in the United States, 1996-2015 </vt:lpstr>
      <vt:lpstr>vol 2 Table 1.6 Percentage of prevalent cases of hemodialysis, peritoneal dialysis, and transplant by age, sex, race, ethnicity, and primary ESRD diagnosis, in the United States, 2015</vt:lpstr>
      <vt:lpstr>vol 2 Figure 1.16 Map of the percentage of prevalent dialysis cases using home dialysis, by Health Service Area, 2011-2015 </vt:lpstr>
      <vt:lpstr>vol 2 Table 1.7 Distribution of the reported duration of pre-ESRD nephrology care, by (a) demographic and (b) clinical characteristics, among incident ESRD cases in the U.S. population, 2015 </vt:lpstr>
      <vt:lpstr>vol 2 Table 1.7 Distribution of the reported duration of pre-ESRD nephrology care, by (a) demographic and (b) clinical characteristics, among incident ESRD cases in the U.S. population, 2015 </vt:lpstr>
      <vt:lpstr>vol 2 Figure 1.17 Percentage of incident cases who had received &gt;12 months of pre-ESRD nephrology care, by Health Service Area, 2011-2015 </vt:lpstr>
      <vt:lpstr>vol 2 Figure 1.18 Trends in the distribution of eGFR (ml/min/1.73 m2) among incident ESRD patients, 1996-2015 </vt:lpstr>
      <vt:lpstr>vol 2 Table 1.8 Distributions of laboratory values (mean) and treatment characteristics (%), by age, sex, race, ethnicity, and primary cause of ESRD, among incident ESRD cases, 2015 </vt:lpstr>
      <vt:lpstr>vol 2 Figure 1.19 Map of mean eGFR at initiation of renal replacement therapy, by Health Service Area, 2011-2015 </vt:lpstr>
      <vt:lpstr>vol 2 Figure 1.20 Map of average hemoglobin level at initiation of renal replacement therapy, by Health Service Area, 2011-2015 </vt:lpstr>
      <vt:lpstr>vol 2 Table 1.9 Distribution of duration of pre-ESRD nephrology care,  hemoglobin level, and eGFR, by ESRD Network, among incident  ESRD cases, 2015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Manilay Pulsinelli</cp:lastModifiedBy>
  <cp:revision>61</cp:revision>
  <dcterms:created xsi:type="dcterms:W3CDTF">2014-11-10T19:37:45Z</dcterms:created>
  <dcterms:modified xsi:type="dcterms:W3CDTF">2017-10-27T16:30:01Z</dcterms:modified>
</cp:coreProperties>
</file>