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256" r:id="rId2"/>
    <p:sldId id="265" r:id="rId3"/>
    <p:sldId id="272" r:id="rId4"/>
    <p:sldId id="273" r:id="rId5"/>
    <p:sldId id="274" r:id="rId6"/>
    <p:sldId id="266" r:id="rId7"/>
    <p:sldId id="279" r:id="rId8"/>
    <p:sldId id="275" r:id="rId9"/>
    <p:sldId id="278" r:id="rId10"/>
    <p:sldId id="267" r:id="rId11"/>
    <p:sldId id="277" r:id="rId12"/>
    <p:sldId id="276" r:id="rId13"/>
    <p:sldId id="268" r:id="rId14"/>
    <p:sldId id="269" r:id="rId15"/>
    <p:sldId id="280" r:id="rId16"/>
    <p:sldId id="270" r:id="rId17"/>
    <p:sldId id="283" r:id="rId18"/>
    <p:sldId id="284" r:id="rId19"/>
    <p:sldId id="271" r:id="rId20"/>
    <p:sldId id="282" r:id="rId21"/>
    <p:sldId id="281"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3C12"/>
    <a:srgbClr val="7A2F36"/>
    <a:srgbClr val="AC6168"/>
    <a:srgbClr val="1C6E62"/>
    <a:srgbClr val="367CA8"/>
    <a:srgbClr val="0E5480"/>
    <a:srgbClr val="002966"/>
    <a:srgbClr val="4807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47" autoAdjust="0"/>
    <p:restoredTop sz="94660"/>
  </p:normalViewPr>
  <p:slideViewPr>
    <p:cSldViewPr showGuides="1">
      <p:cViewPr varScale="1">
        <p:scale>
          <a:sx n="90" d="100"/>
          <a:sy n="90" d="100"/>
        </p:scale>
        <p:origin x="708" y="66"/>
      </p:cViewPr>
      <p:guideLst>
        <p:guide orient="horz" pos="2160"/>
        <p:guide pos="2904"/>
      </p:guideLst>
    </p:cSldViewPr>
  </p:slideViewPr>
  <p:notesTextViewPr>
    <p:cViewPr>
      <p:scale>
        <a:sx n="1" d="1"/>
        <a:sy n="1" d="1"/>
      </p:scale>
      <p:origin x="0" y="0"/>
    </p:cViewPr>
  </p:notesTextViewPr>
  <p:notesViewPr>
    <p:cSldViewPr showGuides="1">
      <p:cViewPr varScale="1">
        <p:scale>
          <a:sx n="97" d="100"/>
          <a:sy n="97" d="100"/>
        </p:scale>
        <p:origin x="2682" y="78"/>
      </p:cViewPr>
      <p:guideLst>
        <p:guide orient="horz" pos="2880"/>
        <p:guide pos="2160"/>
      </p:guideLst>
    </p:cSldViewPr>
  </p:notes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6/8/2018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dirty="0"/>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6/8/2018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dirty="0"/>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85813" y="685800"/>
            <a:ext cx="4395987" cy="1440183"/>
          </a:xfrm>
          <a:prstGeom prst="rect">
            <a:avLst/>
          </a:prstGeom>
        </p:spPr>
      </p:pic>
      <p:sp>
        <p:nvSpPr>
          <p:cNvPr id="4" name="Footer Placeholder 1"/>
          <p:cNvSpPr txBox="1">
            <a:spLocks/>
          </p:cNvSpPr>
          <p:nvPr userDrawn="1"/>
        </p:nvSpPr>
        <p:spPr>
          <a:xfrm>
            <a:off x="3276600" y="6362700"/>
            <a:ext cx="2590800" cy="4953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solidFill>
                  <a:schemeClr val="bg1"/>
                </a:solidFill>
              </a:rPr>
              <a:t>2017 Annual Data Report</a:t>
            </a:r>
          </a:p>
          <a:p>
            <a:pPr algn="ctr"/>
            <a:r>
              <a:rPr lang="en-US" sz="1400" b="1" dirty="0" smtClean="0">
                <a:solidFill>
                  <a:schemeClr val="bg1"/>
                </a:solidFill>
              </a:rPr>
              <a:t>Volume 2 ESRD, Chapter 2</a:t>
            </a:r>
            <a:endParaRPr lang="en-US" sz="1400" b="1" dirty="0">
              <a:solidFill>
                <a:schemeClr val="bg1"/>
              </a:solidFill>
            </a:endParaRPr>
          </a:p>
        </p:txBody>
      </p:sp>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txBox="1">
            <a:spLocks/>
          </p:cNvSpPr>
          <p:nvPr userDrawn="1"/>
        </p:nvSpPr>
        <p:spPr>
          <a:xfrm>
            <a:off x="3276600" y="6362700"/>
            <a:ext cx="25908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solidFill>
                  <a:schemeClr val="bg1"/>
                </a:solidFill>
              </a:rPr>
              <a:t>2017 Annual Data Report</a:t>
            </a:r>
          </a:p>
          <a:p>
            <a:pPr algn="ctr"/>
            <a:r>
              <a:rPr lang="en-US" sz="1400" b="1" dirty="0" smtClean="0">
                <a:solidFill>
                  <a:schemeClr val="bg1"/>
                </a:solidFill>
              </a:rPr>
              <a:t>Volume 2</a:t>
            </a:r>
            <a:r>
              <a:rPr lang="en-US" sz="1400" b="1" baseline="0" dirty="0" smtClean="0">
                <a:solidFill>
                  <a:schemeClr val="bg1"/>
                </a:solidFill>
              </a:rPr>
              <a:t> ESRD</a:t>
            </a:r>
            <a:r>
              <a:rPr lang="en-US" sz="1400" b="1" dirty="0" smtClean="0">
                <a:solidFill>
                  <a:schemeClr val="bg1"/>
                </a:solidFill>
              </a:rPr>
              <a:t>, Chapter 2</a:t>
            </a:r>
            <a:endParaRPr lang="en-US" sz="1400" b="1" dirty="0">
              <a:solidFill>
                <a:schemeClr val="bg1"/>
              </a:solidFill>
            </a:endParaRPr>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98660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A63C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p:cNvSpPr>
            <a:spLocks noGrp="1"/>
          </p:cNvSpPr>
          <p:nvPr>
            <p:ph type="ftr" sz="quarter" idx="3"/>
          </p:nvPr>
        </p:nvSpPr>
        <p:spPr>
          <a:xfrm>
            <a:off x="3581400" y="6477000"/>
            <a:ext cx="1981200" cy="304800"/>
          </a:xfrm>
          <a:prstGeom prst="rect">
            <a:avLst/>
          </a:prstGeom>
        </p:spPr>
        <p:txBody>
          <a:bodyPr/>
          <a:lstStyle>
            <a:lvl1pPr algn="ctr">
              <a:defRPr sz="1400" b="1">
                <a:solidFill>
                  <a:schemeClr val="bg1"/>
                </a:solidFill>
              </a:defRPr>
            </a:lvl1pPr>
          </a:lstStyle>
          <a:p>
            <a:r>
              <a:rPr lang="en-US" dirty="0" smtClean="0"/>
              <a:t>[Footer goes here]</a:t>
            </a: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bg1"/>
                </a:solidFill>
              </a:defRPr>
            </a:lvl1pPr>
          </a:lstStyle>
          <a:p>
            <a:fld id="{3F227FC0-035E-484D-AA62-D30602925625}" type="slidenum">
              <a:rPr lang="en-US" smtClean="0"/>
              <a:pPr/>
              <a:t>‹#›</a:t>
            </a:fld>
            <a:endParaRPr lang="en-US" dirty="0"/>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4300" y="6286500"/>
            <a:ext cx="1348103" cy="441656"/>
          </a:xfrm>
          <a:prstGeom prst="rect">
            <a:avLst/>
          </a:prstGeom>
          <a:solidFill>
            <a:schemeClr val="bg1"/>
          </a:solidFill>
          <a:ln w="3175" cap="rnd">
            <a:solidFill>
              <a:schemeClr val="bg2">
                <a:lumMod val="50000"/>
              </a:schemeClr>
            </a:solidFill>
          </a:ln>
        </p:spPr>
      </p:pic>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62" r:id="rId4"/>
    <p:sldLayoutId id="2147483663" r:id="rId5"/>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810000"/>
            <a:ext cx="9144000" cy="1200329"/>
          </a:xfrm>
          <a:prstGeom prst="rect">
            <a:avLst/>
          </a:prstGeom>
          <a:noFill/>
        </p:spPr>
        <p:txBody>
          <a:bodyPr wrap="square" rtlCol="0">
            <a:spAutoFit/>
          </a:bodyPr>
          <a:lstStyle/>
          <a:p>
            <a:pPr algn="ctr"/>
            <a:r>
              <a:rPr lang="en-US" sz="3600" b="1" dirty="0" smtClean="0">
                <a:solidFill>
                  <a:schemeClr val="tx1"/>
                </a:solidFill>
                <a:latin typeface="Candara" panose="020E0502030303020204" pitchFamily="34" charset="0"/>
              </a:rPr>
              <a:t>Chapter 2:</a:t>
            </a:r>
            <a:br>
              <a:rPr lang="en-US" sz="3600" b="1" dirty="0" smtClean="0">
                <a:solidFill>
                  <a:schemeClr val="tx1"/>
                </a:solidFill>
                <a:latin typeface="Candara" panose="020E0502030303020204" pitchFamily="34" charset="0"/>
              </a:rPr>
            </a:br>
            <a:r>
              <a:rPr lang="en-US" sz="3600" b="1" dirty="0" smtClean="0">
                <a:latin typeface="Candara" panose="020E0502030303020204" pitchFamily="34" charset="0"/>
              </a:rPr>
              <a:t>Clinical Indicators and Preventive Care</a:t>
            </a:r>
            <a:endParaRPr lang="en-US" sz="3600" b="1" dirty="0" smtClean="0">
              <a:solidFill>
                <a:schemeClr val="tx1"/>
              </a:solidFill>
              <a:latin typeface="Candara" panose="020E0502030303020204" pitchFamily="34" charset="0"/>
            </a:endParaRPr>
          </a:p>
        </p:txBody>
      </p:sp>
      <p:sp>
        <p:nvSpPr>
          <p:cNvPr id="4" name="TextBox 3"/>
          <p:cNvSpPr txBox="1"/>
          <p:nvPr/>
        </p:nvSpPr>
        <p:spPr>
          <a:xfrm>
            <a:off x="876300" y="2725697"/>
            <a:ext cx="7429500" cy="830997"/>
          </a:xfrm>
          <a:prstGeom prst="rect">
            <a:avLst/>
          </a:prstGeom>
          <a:noFill/>
        </p:spPr>
        <p:txBody>
          <a:bodyPr wrap="square" rtlCol="0">
            <a:spAutoFit/>
          </a:bodyPr>
          <a:lstStyle/>
          <a:p>
            <a:pPr algn="ctr"/>
            <a:r>
              <a:rPr lang="en-US" sz="2400" b="1" dirty="0" smtClean="0">
                <a:solidFill>
                  <a:srgbClr val="A63C12"/>
                </a:solidFill>
                <a:latin typeface="Constantia" panose="02030602050306030303" pitchFamily="18" charset="0"/>
              </a:rPr>
              <a:t>2017 </a:t>
            </a:r>
            <a:r>
              <a:rPr lang="en-US" sz="2400" b="1" cap="small" baseline="0" dirty="0" smtClean="0">
                <a:solidFill>
                  <a:srgbClr val="A63C12"/>
                </a:solidFill>
                <a:latin typeface="Constantia" panose="02030602050306030303" pitchFamily="18" charset="0"/>
              </a:rPr>
              <a:t>Annual Data Report</a:t>
            </a:r>
          </a:p>
          <a:p>
            <a:pPr algn="ctr"/>
            <a:r>
              <a:rPr lang="en-US" sz="2400" b="1" cap="small" dirty="0">
                <a:solidFill>
                  <a:srgbClr val="A63C12"/>
                </a:solidFill>
                <a:latin typeface="Constantia" panose="02030602050306030303" pitchFamily="18" charset="0"/>
              </a:rPr>
              <a:t>Volume 2: End-Stage Renal Disease</a:t>
            </a:r>
          </a:p>
        </p:txBody>
      </p:sp>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10</a:t>
            </a:fld>
            <a:endParaRPr lang="en-US" dirty="0"/>
          </a:p>
        </p:txBody>
      </p:sp>
      <p:sp>
        <p:nvSpPr>
          <p:cNvPr id="3" name="Title 2"/>
          <p:cNvSpPr>
            <a:spLocks noGrp="1"/>
          </p:cNvSpPr>
          <p:nvPr>
            <p:ph type="title"/>
          </p:nvPr>
        </p:nvSpPr>
        <p:spPr>
          <a:xfrm>
            <a:off x="0" y="168442"/>
            <a:ext cx="9105900" cy="838200"/>
          </a:xfrm>
        </p:spPr>
        <p:txBody>
          <a:bodyPr/>
          <a:lstStyle/>
          <a:p>
            <a:pPr marL="0" marR="0">
              <a:spcBef>
                <a:spcPts val="2400"/>
              </a:spcBef>
              <a:spcAft>
                <a:spcPts val="1200"/>
              </a:spcAft>
            </a:pPr>
            <a:r>
              <a:rPr lang="en-US" sz="2000" b="1" spc="30" dirty="0">
                <a:latin typeface="Calibri" panose="020F0502020204030204" pitchFamily="34" charset="0"/>
                <a:ea typeface="Times New Roman" panose="02020603050405020304" pitchFamily="18" charset="0"/>
                <a:cs typeface="Times New Roman" panose="02020603050405020304" pitchFamily="18" charset="0"/>
              </a:rPr>
              <a:t>vol 2 Figure 2.3 Distribution of monthly Hgb levels in ESA-treated adult hemodialysis patients on dialysis ≥90 days, Medicare claims, </a:t>
            </a: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1995-2015</a:t>
            </a:r>
            <a:endParaRPr lang="en-US" sz="20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2221" y="990600"/>
            <a:ext cx="7019558" cy="4508001"/>
          </a:xfrm>
        </p:spPr>
      </p:pic>
      <p:sp>
        <p:nvSpPr>
          <p:cNvPr id="6" name="Rectangle 5"/>
          <p:cNvSpPr/>
          <p:nvPr/>
        </p:nvSpPr>
        <p:spPr>
          <a:xfrm>
            <a:off x="514350" y="5498601"/>
            <a:ext cx="8115300" cy="646331"/>
          </a:xfrm>
          <a:prstGeom prst="rect">
            <a:avLst/>
          </a:prstGeom>
        </p:spPr>
        <p:txBody>
          <a:bodyPr wrap="square">
            <a:spAutoFit/>
          </a:bodyPr>
          <a:lstStyle/>
          <a:p>
            <a:pPr>
              <a:spcAft>
                <a:spcPts val="24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Distribution of monthly Hgb levels among hemodialysis patients within a given month who had claims for Hgb level and ESA use, were on dialysis ≥90 days and ≥18 years old at the start of the month. Abbreviations: ESA, erythropoiesis-stimulating agents; Hgb, hemoglobin.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4828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11</a:t>
            </a:fld>
            <a:endParaRPr lang="en-US" dirty="0"/>
          </a:p>
        </p:txBody>
      </p:sp>
      <p:sp>
        <p:nvSpPr>
          <p:cNvPr id="3" name="Title 2"/>
          <p:cNvSpPr>
            <a:spLocks noGrp="1"/>
          </p:cNvSpPr>
          <p:nvPr>
            <p:ph type="title"/>
          </p:nvPr>
        </p:nvSpPr>
        <p:spPr>
          <a:xfrm>
            <a:off x="0" y="0"/>
            <a:ext cx="9144000" cy="1143000"/>
          </a:xfrm>
        </p:spPr>
        <p:txBody>
          <a:bodyPr/>
          <a:lstStyle/>
          <a:p>
            <a:pPr marL="0" marR="0">
              <a:spcBef>
                <a:spcPts val="1800"/>
              </a:spcBef>
              <a:spcAft>
                <a:spcPts val="1200"/>
              </a:spcAft>
            </a:pPr>
            <a:r>
              <a:rPr lang="en-US" sz="2000" b="1" spc="30" dirty="0">
                <a:latin typeface="Calibri" panose="020F0502020204030204" pitchFamily="34" charset="0"/>
                <a:ea typeface="Times New Roman" panose="02020603050405020304" pitchFamily="18" charset="0"/>
                <a:cs typeface="Times New Roman" panose="02020603050405020304" pitchFamily="18" charset="0"/>
              </a:rPr>
              <a:t>vol 2 Figure 2.4 Monthly percent IV iron use and mean monthly IV iron dose in adult hemodialysis patients on dialysis ≥90 days, Medicare claims, 2005-2015</a:t>
            </a:r>
            <a:br>
              <a:rPr lang="en-US" sz="20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99402" y="936964"/>
            <a:ext cx="6345195" cy="4525963"/>
          </a:xfrm>
        </p:spPr>
      </p:pic>
      <p:sp>
        <p:nvSpPr>
          <p:cNvPr id="6" name="Rectangle 5"/>
          <p:cNvSpPr/>
          <p:nvPr/>
        </p:nvSpPr>
        <p:spPr>
          <a:xfrm>
            <a:off x="438149" y="5462927"/>
            <a:ext cx="8267700" cy="646331"/>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Monthly IV iron use is among hemodialysis patients on dialysis ≥90 days and ≥18 years old at the start of the given month. Mean IV iron dose was calculated as the average number of mg of IV iron given to all such patients during a month, among patients receiving iron during the month. Abbreviation: IV, intravenous.</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8553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12</a:t>
            </a:fld>
            <a:endParaRPr lang="en-US" dirty="0"/>
          </a:p>
        </p:txBody>
      </p:sp>
      <p:sp>
        <p:nvSpPr>
          <p:cNvPr id="3" name="Title 2"/>
          <p:cNvSpPr>
            <a:spLocks noGrp="1"/>
          </p:cNvSpPr>
          <p:nvPr>
            <p:ph type="title"/>
          </p:nvPr>
        </p:nvSpPr>
        <p:spPr>
          <a:xfrm>
            <a:off x="38100" y="13138"/>
            <a:ext cx="9067800" cy="710762"/>
          </a:xfrm>
        </p:spPr>
        <p:txBody>
          <a:bodyPr/>
          <a:lstStyle/>
          <a:p>
            <a:pPr marL="0" marR="0">
              <a:spcBef>
                <a:spcPts val="0"/>
              </a:spcBef>
              <a:spcAft>
                <a:spcPts val="0"/>
              </a:spcAft>
            </a:pPr>
            <a:r>
              <a:rPr lang="en-US" sz="2000" b="1" spc="30" dirty="0">
                <a:latin typeface="Calibri" panose="020F0502020204030204" pitchFamily="34" charset="0"/>
                <a:ea typeface="Times New Roman" panose="02020603050405020304" pitchFamily="18" charset="0"/>
                <a:cs typeface="Times New Roman" panose="02020603050405020304" pitchFamily="18" charset="0"/>
              </a:rPr>
              <a:t>vol 2 Figure 2.5 Distribution of TSAT levels in adult hemodialysis patients on dialysis for at least 90 days, CROWNWeb data, May 2014, 2015, and 2016</a:t>
            </a:r>
            <a:br>
              <a:rPr lang="en-US" sz="20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5194" y="952500"/>
            <a:ext cx="6033612" cy="4525963"/>
          </a:xfrm>
        </p:spPr>
      </p:pic>
      <p:sp>
        <p:nvSpPr>
          <p:cNvPr id="6" name="Rectangle 5"/>
          <p:cNvSpPr/>
          <p:nvPr/>
        </p:nvSpPr>
        <p:spPr>
          <a:xfrm>
            <a:off x="19050" y="5600700"/>
            <a:ext cx="9105900" cy="600164"/>
          </a:xfrm>
          <a:prstGeom prst="rect">
            <a:avLst/>
          </a:prstGeom>
        </p:spPr>
        <p:txBody>
          <a:bodyPr wrap="square">
            <a:spAutoFit/>
          </a:bodyPr>
          <a:lstStyle/>
          <a:p>
            <a:pPr>
              <a:spcBef>
                <a:spcPts val="600"/>
              </a:spcBef>
              <a:spcAft>
                <a:spcPts val="1200"/>
              </a:spcAft>
              <a:tabLst>
                <a:tab pos="5943600" algn="l"/>
              </a:tabLst>
            </a:pPr>
            <a:r>
              <a:rPr lang="en-US" sz="11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CROWNWeb clinical extracts for May 2014, May 2015 and May 2016. Dialysis patients on treatment for ESRD at least 90 days before the time of measurement of TSAT level for that year, ≥18 years old as of May 1 of that year and who were alive through May 31 of that year. Abbreviations: CROWNWeb, Consolidated Renal Operations in a Web-Enabled Network; TSAT, transferrin saturation.</a:t>
            </a:r>
            <a:endParaRPr lang="en-US" sz="11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25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13</a:t>
            </a:fld>
            <a:endParaRPr lang="en-US" dirty="0"/>
          </a:p>
        </p:txBody>
      </p:sp>
      <p:sp>
        <p:nvSpPr>
          <p:cNvPr id="3" name="Title 2"/>
          <p:cNvSpPr>
            <a:spLocks noGrp="1"/>
          </p:cNvSpPr>
          <p:nvPr>
            <p:ph type="title"/>
          </p:nvPr>
        </p:nvSpPr>
        <p:spPr>
          <a:xfrm>
            <a:off x="0" y="0"/>
            <a:ext cx="9144000" cy="1143000"/>
          </a:xfrm>
        </p:spPr>
        <p:txBody>
          <a:bodyPr/>
          <a:lstStyle/>
          <a:p>
            <a:pPr marL="0" marR="0">
              <a:spcBef>
                <a:spcPts val="0"/>
              </a:spcBef>
              <a:spcAft>
                <a:spcPts val="0"/>
              </a:spcAft>
            </a:pPr>
            <a:r>
              <a:rPr lang="en-US" sz="2000" b="1" spc="30" dirty="0">
                <a:latin typeface="Calibri" panose="020F0502020204030204" pitchFamily="34" charset="0"/>
                <a:ea typeface="Times New Roman" panose="02020603050405020304" pitchFamily="18" charset="0"/>
                <a:cs typeface="Times New Roman" panose="02020603050405020304" pitchFamily="18" charset="0"/>
              </a:rPr>
              <a:t>vol 2 Figure 2.6 Distribution of the most recent value of serum ferritin level taken between March and May in adult hemodialysis patients on dialysis for at least 90 days, CROWNWeb data, 2013-2016 </a:t>
            </a:r>
            <a:br>
              <a:rPr lang="en-US" sz="20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5194" y="1066800"/>
            <a:ext cx="6033612" cy="4525963"/>
          </a:xfrm>
        </p:spPr>
      </p:pic>
      <p:sp>
        <p:nvSpPr>
          <p:cNvPr id="6" name="Rectangle 5"/>
          <p:cNvSpPr/>
          <p:nvPr/>
        </p:nvSpPr>
        <p:spPr>
          <a:xfrm>
            <a:off x="0" y="5609842"/>
            <a:ext cx="9144000" cy="600164"/>
          </a:xfrm>
          <a:prstGeom prst="rect">
            <a:avLst/>
          </a:prstGeom>
        </p:spPr>
        <p:txBody>
          <a:bodyPr wrap="square">
            <a:spAutoFit/>
          </a:bodyPr>
          <a:lstStyle/>
          <a:p>
            <a:pPr>
              <a:spcAft>
                <a:spcPts val="1200"/>
              </a:spcAft>
              <a:tabLst>
                <a:tab pos="5943600" algn="l"/>
              </a:tabLst>
            </a:pPr>
            <a:r>
              <a:rPr lang="en-US" sz="11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CROWNWeb clinical extracts for March to May for years 2014, 2015 and 2016. Dialysis patients initiating treatment for ESRD at least 90 days before the time of measurement of serum ferritin for that year, ≥18 years old as of May 1 of that year and who were alive through May 31 of that year. Abbreviation: CROWNWeb, Consolidated Renal Operations in a Web-Enabled Network.</a:t>
            </a:r>
            <a:endParaRPr lang="en-US" sz="11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4635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14</a:t>
            </a:fld>
            <a:endParaRPr lang="en-US" dirty="0"/>
          </a:p>
        </p:txBody>
      </p:sp>
      <p:sp>
        <p:nvSpPr>
          <p:cNvPr id="3" name="Title 2"/>
          <p:cNvSpPr>
            <a:spLocks noGrp="1"/>
          </p:cNvSpPr>
          <p:nvPr>
            <p:ph type="title"/>
          </p:nvPr>
        </p:nvSpPr>
        <p:spPr>
          <a:xfrm>
            <a:off x="-57150" y="0"/>
            <a:ext cx="9258300" cy="1143000"/>
          </a:xfrm>
        </p:spPr>
        <p:txBody>
          <a:bodyPr/>
          <a:lstStyle/>
          <a:p>
            <a:pPr marL="0" marR="0">
              <a:spcBef>
                <a:spcPts val="1800"/>
              </a:spcBef>
              <a:spcAft>
                <a:spcPts val="1200"/>
              </a:spcAft>
            </a:pP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vol </a:t>
            </a:r>
            <a:r>
              <a:rPr lang="en-US" sz="2000" b="1" spc="30" dirty="0">
                <a:latin typeface="Calibri" panose="020F0502020204030204" pitchFamily="34" charset="0"/>
                <a:ea typeface="Times New Roman" panose="02020603050405020304" pitchFamily="18" charset="0"/>
                <a:cs typeface="Times New Roman" panose="02020603050405020304" pitchFamily="18" charset="0"/>
              </a:rPr>
              <a:t>2 Figure 2.7 Percentage of all adult hemodialysis patients (a) by number of red blood cell transfusions received in a year, and (b) with ≥1 claims for a red blood cell transfusion in a month, overall and by vintage, from Medicare claims, 2011-2015</a:t>
            </a:r>
            <a:br>
              <a:rPr lang="en-US" sz="20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4914" y="1284425"/>
            <a:ext cx="5174171" cy="4525963"/>
          </a:xfrm>
        </p:spPr>
      </p:pic>
      <p:sp>
        <p:nvSpPr>
          <p:cNvPr id="5" name="Rectangle 4"/>
          <p:cNvSpPr/>
          <p:nvPr/>
        </p:nvSpPr>
        <p:spPr>
          <a:xfrm>
            <a:off x="18047" y="5745163"/>
            <a:ext cx="9144000" cy="600164"/>
          </a:xfrm>
          <a:prstGeom prst="rect">
            <a:avLst/>
          </a:prstGeom>
        </p:spPr>
        <p:txBody>
          <a:bodyPr wrap="square">
            <a:spAutoFit/>
          </a:bodyPr>
          <a:lstStyle/>
          <a:p>
            <a:pPr>
              <a:spcAft>
                <a:spcPts val="1200"/>
              </a:spcAft>
              <a:tabLst>
                <a:tab pos="5943600" algn="l"/>
              </a:tabLst>
            </a:pPr>
            <a:r>
              <a:rPr lang="en-US" sz="11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The percentage of hemodialysis patients ≥18 years old at the start of the month with ≥1 red blood cell transfusion claims in a given month among hemodialysis patients having a claim for at least one dialysis session during the month. Additional analysis of RBC transfusion claims completed for patients on dialysis for &lt; 90 days or ≥ 90 days. Abbreviation: RBC, red blood cell.</a:t>
            </a:r>
            <a:endParaRPr lang="en-US" sz="11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1333500" y="1019458"/>
            <a:ext cx="5848350" cy="276999"/>
          </a:xfrm>
          <a:prstGeom prst="rect">
            <a:avLst/>
          </a:prstGeom>
        </p:spPr>
        <p:txBody>
          <a:bodyPr wrap="square">
            <a:spAutoFit/>
          </a:bodyPr>
          <a:lstStyle/>
          <a:p>
            <a:pPr marL="457200" marR="0" indent="-228600" algn="ctr">
              <a:spcBef>
                <a:spcPts val="150"/>
              </a:spcBef>
              <a:spcAft>
                <a:spcPts val="375"/>
              </a:spcAft>
            </a:pPr>
            <a:r>
              <a:rPr lang="en-US" sz="1200" b="1" dirty="0" smtClean="0">
                <a:latin typeface="Calibri" panose="020F0502020204030204" pitchFamily="34" charset="0"/>
                <a:ea typeface="Times New Roman" panose="02020603050405020304" pitchFamily="18" charset="0"/>
                <a:cs typeface="Segoe UI" panose="020B0502040204020203" pitchFamily="34" charset="0"/>
              </a:rPr>
              <a:t>(a) Percent </a:t>
            </a:r>
            <a:r>
              <a:rPr lang="en-US" sz="1200" b="1" dirty="0">
                <a:latin typeface="Calibri" panose="020F0502020204030204" pitchFamily="34" charset="0"/>
                <a:ea typeface="Times New Roman" panose="02020603050405020304" pitchFamily="18" charset="0"/>
                <a:cs typeface="Segoe UI" panose="020B0502040204020203" pitchFamily="34" charset="0"/>
              </a:rPr>
              <a:t>of patients, by number of red blood cell transfusions received in a year</a:t>
            </a:r>
            <a:endParaRPr lang="en-US" sz="1200" b="1" dirty="0">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2174863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15</a:t>
            </a:fld>
            <a:endParaRPr lang="en-US" dirty="0"/>
          </a:p>
        </p:txBody>
      </p:sp>
      <p:sp>
        <p:nvSpPr>
          <p:cNvPr id="3" name="Title 2"/>
          <p:cNvSpPr>
            <a:spLocks noGrp="1"/>
          </p:cNvSpPr>
          <p:nvPr>
            <p:ph type="title"/>
          </p:nvPr>
        </p:nvSpPr>
        <p:spPr>
          <a:xfrm>
            <a:off x="-57150" y="0"/>
            <a:ext cx="9258300" cy="1143000"/>
          </a:xfrm>
        </p:spPr>
        <p:txBody>
          <a:bodyPr/>
          <a:lstStyle/>
          <a:p>
            <a:pPr marL="0" marR="0">
              <a:spcBef>
                <a:spcPts val="1800"/>
              </a:spcBef>
              <a:spcAft>
                <a:spcPts val="1200"/>
              </a:spcAft>
            </a:pP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vol 2 Figure 2.7 Percentage of all adult hemodialysis patients (a) by number of red blood cell transfusions received in a year, and (b) with ≥1 claims for a red blood cell transfusion in a month, overall and by vintage, from Medicare claims, 2011-2015</a:t>
            </a:r>
            <a:b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7566" y="1543848"/>
            <a:ext cx="7299975" cy="4117856"/>
          </a:xfrm>
        </p:spPr>
      </p:pic>
      <p:sp>
        <p:nvSpPr>
          <p:cNvPr id="5" name="Rectangle 4"/>
          <p:cNvSpPr/>
          <p:nvPr/>
        </p:nvSpPr>
        <p:spPr>
          <a:xfrm>
            <a:off x="266700" y="5697002"/>
            <a:ext cx="8610600" cy="600164"/>
          </a:xfrm>
          <a:prstGeom prst="rect">
            <a:avLst/>
          </a:prstGeom>
        </p:spPr>
        <p:txBody>
          <a:bodyPr wrap="square">
            <a:spAutoFit/>
          </a:bodyPr>
          <a:lstStyle/>
          <a:p>
            <a:pPr>
              <a:spcAft>
                <a:spcPts val="1200"/>
              </a:spcAft>
              <a:tabLst>
                <a:tab pos="5943600" algn="l"/>
              </a:tabLst>
            </a:pPr>
            <a:r>
              <a:rPr lang="en-US" sz="11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The percentage of hemodialysis patients ≥18 years old at the start of the month with ≥1 red blood cell transfusion claims in a given month among hemodialysis patients having a claim for at least one dialysis session during the month. Additional analysis of RBC transfusion claims completed for patients on dialysis for &lt; 90 days or ≥ 90 days. Abbreviation: RBC, red blood cell.</a:t>
            </a:r>
            <a:endParaRPr lang="en-US" sz="11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971550" y="1084018"/>
            <a:ext cx="7200900" cy="430887"/>
          </a:xfrm>
          <a:prstGeom prst="rect">
            <a:avLst/>
          </a:prstGeom>
        </p:spPr>
        <p:txBody>
          <a:bodyPr wrap="square">
            <a:spAutoFit/>
          </a:bodyPr>
          <a:lstStyle/>
          <a:p>
            <a:pPr marL="457200" marR="0" indent="-228600" algn="ctr">
              <a:spcBef>
                <a:spcPts val="150"/>
              </a:spcBef>
              <a:spcAft>
                <a:spcPts val="375"/>
              </a:spcAft>
            </a:pPr>
            <a:r>
              <a:rPr lang="en-US" sz="1100" b="1" dirty="0" smtClean="0">
                <a:latin typeface="Calibri" panose="020F0502020204030204" pitchFamily="34" charset="0"/>
                <a:ea typeface="Times New Roman" panose="02020603050405020304" pitchFamily="18" charset="0"/>
                <a:cs typeface="Segoe UI" panose="020B0502040204020203" pitchFamily="34" charset="0"/>
              </a:rPr>
              <a:t>(b) Percent </a:t>
            </a:r>
            <a:r>
              <a:rPr lang="en-US" sz="1100" b="1" dirty="0">
                <a:latin typeface="Calibri" panose="020F0502020204030204" pitchFamily="34" charset="0"/>
                <a:ea typeface="Times New Roman" panose="02020603050405020304" pitchFamily="18" charset="0"/>
                <a:cs typeface="Segoe UI" panose="020B0502040204020203" pitchFamily="34" charset="0"/>
              </a:rPr>
              <a:t>of all patients, patients on dialysis &lt;90 days, or patients on dialysis ≥90 days, who had one or more claims for a red blood cell transfusion in a month</a:t>
            </a:r>
            <a:endParaRPr lang="en-US" sz="1100" b="1" dirty="0">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4034124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16</a:t>
            </a:fld>
            <a:endParaRPr lang="en-US" dirty="0"/>
          </a:p>
        </p:txBody>
      </p:sp>
      <p:sp>
        <p:nvSpPr>
          <p:cNvPr id="3" name="Title 2"/>
          <p:cNvSpPr>
            <a:spLocks noGrp="1"/>
          </p:cNvSpPr>
          <p:nvPr>
            <p:ph type="title"/>
          </p:nvPr>
        </p:nvSpPr>
        <p:spPr>
          <a:xfrm>
            <a:off x="0" y="211339"/>
            <a:ext cx="9144000" cy="907832"/>
          </a:xfrm>
        </p:spPr>
        <p:txBody>
          <a:bodyPr/>
          <a:lstStyle/>
          <a:p>
            <a:r>
              <a:rPr lang="en-US" sz="1600" b="1" dirty="0">
                <a:latin typeface="Calibri" panose="020F0502020204030204" pitchFamily="34" charset="0"/>
                <a:ea typeface="Calibri" panose="020F0502020204030204" pitchFamily="34" charset="0"/>
                <a:cs typeface="Times New Roman" panose="02020603050405020304" pitchFamily="18" charset="0"/>
              </a:rPr>
              <a:t>vol 2 Figure 2.8 Anemia measures among adult peritoneal dialysis patients on dialysis ≥90 days: (a) mean monthly Hgb level and mean weekly EPO alfa dose (averaged over a month), (b) mean monthly Hgb and mean monthly darbepoetin dose, and (c) percent ESA use monthly, Medicare claims, 1995-2015</a:t>
            </a:r>
            <a:endParaRPr lang="en-US" sz="1600" b="1"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55591" y="1752479"/>
            <a:ext cx="6432818" cy="3091593"/>
          </a:xfrm>
        </p:spPr>
      </p:pic>
      <p:sp>
        <p:nvSpPr>
          <p:cNvPr id="5" name="Rectangle 4"/>
          <p:cNvSpPr/>
          <p:nvPr/>
        </p:nvSpPr>
        <p:spPr>
          <a:xfrm>
            <a:off x="0" y="4941727"/>
            <a:ext cx="9144000" cy="1323439"/>
          </a:xfrm>
          <a:prstGeom prst="rect">
            <a:avLst/>
          </a:prstGeom>
        </p:spPr>
        <p:txBody>
          <a:bodyPr wrap="square">
            <a:spAutoFit/>
          </a:bodyPr>
          <a:lstStyle/>
          <a:p>
            <a:pPr>
              <a:spcAft>
                <a:spcPts val="1200"/>
              </a:spcAft>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Mean monthly Hgb level among (a) EPO alfa- and (b) darbepoetin on dialysis ≥ 90 days (1995-2015) or (b) mean monthly Hgb level among all adult peritoneal dialysis patients (April 2012 to December 2015 only) who, within the given month, had a Hgb claim (only 1st reported Hgb value in a month were used) and were on dialysis ≥ 90 days; analyses were restricted to patients ≥ 18 years old and who had been on dialysis ≥ 90 days at the start of the month. Average weekly (EPO alfa, Figure 2.2.a) or monthly (darbepoetin, Figure 2.2.b) doses are shown for peritoneal dialysis patients who within a given month had a corresponding ESA claim. EPO alfa dose is expressed as mean EPO alfa units per week averaged over all a patient’s EPO alfa claims within a given month. Darbepoetin dose is expressed as mean units per month over all of a patient’s corresponding Darbepoetin claims within a given month. PEG-EPO beta dose and Hgb Figure excluded due to small numbers. (c) Monthly ESA use (EPO alfa, Darbepoetin, or PEG-EPO beta) in all hemodialysis patients who were ≥ 18 years and on dialysis ≥ 90 days. Abbreviations: EPO alfa, erythropoietin alfa; PEG-EPO beta, pegylated erythropoetin beta; ESA, erythropoiesis-stimulating agents; Hgb, hemoglobin. </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1996680" y="1347047"/>
            <a:ext cx="5150642" cy="307777"/>
          </a:xfrm>
          <a:prstGeom prst="rect">
            <a:avLst/>
          </a:prstGeom>
        </p:spPr>
        <p:txBody>
          <a:bodyPr wrap="none">
            <a:spAutoFit/>
          </a:bodyPr>
          <a:lstStyle/>
          <a:p>
            <a:pPr marL="457200" marR="0" indent="-228600" algn="ctr">
              <a:spcBef>
                <a:spcPts val="150"/>
              </a:spcBef>
              <a:spcAft>
                <a:spcPts val="375"/>
              </a:spcAft>
            </a:pPr>
            <a:r>
              <a:rPr lang="en-US" sz="1400" b="1" dirty="0" smtClean="0">
                <a:latin typeface="Calibri" panose="020F0502020204030204" pitchFamily="34" charset="0"/>
                <a:ea typeface="Times New Roman" panose="02020603050405020304" pitchFamily="18" charset="0"/>
                <a:cs typeface="Segoe UI" panose="020B0502040204020203" pitchFamily="34" charset="0"/>
              </a:rPr>
              <a:t>(a) Mean </a:t>
            </a:r>
            <a:r>
              <a:rPr lang="en-US" sz="1400" b="1" dirty="0">
                <a:latin typeface="Calibri" panose="020F0502020204030204" pitchFamily="34" charset="0"/>
                <a:ea typeface="Times New Roman" panose="02020603050405020304" pitchFamily="18" charset="0"/>
                <a:cs typeface="Segoe UI" panose="020B0502040204020203" pitchFamily="34" charset="0"/>
              </a:rPr>
              <a:t>monthly Hgb level and mean weekly epoetin alfa dose</a:t>
            </a:r>
            <a:endParaRPr lang="en-US" sz="1400" b="1" dirty="0">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191522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17</a:t>
            </a:fld>
            <a:endParaRPr lang="en-US" dirty="0"/>
          </a:p>
        </p:txBody>
      </p:sp>
      <p:sp>
        <p:nvSpPr>
          <p:cNvPr id="3" name="Title 2"/>
          <p:cNvSpPr>
            <a:spLocks noGrp="1"/>
          </p:cNvSpPr>
          <p:nvPr>
            <p:ph type="title"/>
          </p:nvPr>
        </p:nvSpPr>
        <p:spPr>
          <a:xfrm>
            <a:off x="0" y="188143"/>
            <a:ext cx="9144000" cy="945931"/>
          </a:xfrm>
        </p:spPr>
        <p:txBody>
          <a:bodyPr/>
          <a:lstStyle/>
          <a:p>
            <a:r>
              <a:rPr lang="en-US" sz="1600" b="1" dirty="0">
                <a:latin typeface="Calibri" panose="020F0502020204030204" pitchFamily="34" charset="0"/>
                <a:ea typeface="Calibri" panose="020F0502020204030204" pitchFamily="34" charset="0"/>
                <a:cs typeface="Times New Roman" panose="02020603050405020304" pitchFamily="18" charset="0"/>
              </a:rPr>
              <a:t>vol 2 Figure 2.8 Anemia measures among adult peritoneal dialysis patients on dialysis ≥90 days: (a) mean monthly Hgb level and mean weekly EPO alfa dose (averaged over a month), (b) mean monthly Hgb and mean monthly darbepoetin dose, and (c) percent ESA use monthly, Medicare claims, 1995-2015</a:t>
            </a:r>
            <a:endParaRPr lang="en-US" sz="1600" b="1" dirty="0"/>
          </a:p>
        </p:txBody>
      </p:sp>
      <p:sp>
        <p:nvSpPr>
          <p:cNvPr id="5" name="Rectangle 4"/>
          <p:cNvSpPr/>
          <p:nvPr/>
        </p:nvSpPr>
        <p:spPr>
          <a:xfrm>
            <a:off x="105103" y="4914900"/>
            <a:ext cx="8933793" cy="1323439"/>
          </a:xfrm>
          <a:prstGeom prst="rect">
            <a:avLst/>
          </a:prstGeom>
        </p:spPr>
        <p:txBody>
          <a:bodyPr wrap="square">
            <a:spAutoFit/>
          </a:bodyPr>
          <a:lstStyle/>
          <a:p>
            <a:pPr>
              <a:spcAft>
                <a:spcPts val="1200"/>
              </a:spcAft>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Mean monthly Hgb level among (a) EPO alfa- and (b) darbepoetin on dialysis ≥ 90 days (1995-2015) or (b) mean monthly Hgb level among all adult peritoneal dialysis patients (April 2012 to December 2015 only) who, within the given month, had a Hgb claim (only 1st reported Hgb value in a month were used) and were on dialysis ≥ 90 days; analyses were restricted to patients ≥ 18 years old and who had been on dialysis ≥ 90 days at the start of the month. Average weekly (EPO alfa, Figure 2.2.a) or monthly (darbepoetin, Figure 2.2.b) doses are shown for peritoneal dialysis patients who within a given month had a corresponding ESA claim. EPO alfa dose is expressed as mean EPO alfa units per week averaged over all a patient’s EPO alfa claims within a given month. Darbepoetin dose is expressed as mean units per month over all of a patient’s corresponding Darbepoetin claims within a given month. PEG-EPO beta dose and Hgb Figure excluded due to small numbers. (c) Monthly ESA use (EPO alfa, Darbepoetin, or PEG-EPO beta) in all hemodialysis patients who were ≥ 18 years and on dialysis ≥ 90 days. Abbreviations: EPO alfa, erythropoietin alfa; PEG-EPO beta, pegylated erythropoetin beta; ESA, erythropoiesis-stimulating agents; Hgb, hemoglobin. </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1910447" y="1199658"/>
            <a:ext cx="5286320" cy="307777"/>
          </a:xfrm>
          <a:prstGeom prst="rect">
            <a:avLst/>
          </a:prstGeom>
        </p:spPr>
        <p:txBody>
          <a:bodyPr wrap="none">
            <a:spAutoFit/>
          </a:bodyPr>
          <a:lstStyle/>
          <a:p>
            <a:pPr marL="457200" marR="0" indent="-228600" algn="ctr">
              <a:spcBef>
                <a:spcPts val="150"/>
              </a:spcBef>
              <a:spcAft>
                <a:spcPts val="375"/>
              </a:spcAft>
            </a:pPr>
            <a:r>
              <a:rPr lang="en-US" sz="1400" b="1" dirty="0" smtClean="0">
                <a:latin typeface="Calibri" panose="020F0502020204030204" pitchFamily="34" charset="0"/>
                <a:ea typeface="Times New Roman" panose="02020603050405020304" pitchFamily="18" charset="0"/>
                <a:cs typeface="Segoe UI" panose="020B0502040204020203" pitchFamily="34" charset="0"/>
              </a:rPr>
              <a:t>(b) Mean </a:t>
            </a:r>
            <a:r>
              <a:rPr lang="en-US" sz="1400" b="1" dirty="0">
                <a:latin typeface="Calibri" panose="020F0502020204030204" pitchFamily="34" charset="0"/>
                <a:ea typeface="Times New Roman" panose="02020603050405020304" pitchFamily="18" charset="0"/>
                <a:cs typeface="Segoe UI" panose="020B0502040204020203" pitchFamily="34" charset="0"/>
              </a:rPr>
              <a:t>monthly Hgb level and </a:t>
            </a:r>
            <a:r>
              <a:rPr lang="en-US" sz="1400" b="1" dirty="0" smtClean="0">
                <a:latin typeface="Calibri" panose="020F0502020204030204" pitchFamily="34" charset="0"/>
                <a:ea typeface="Times New Roman" panose="02020603050405020304" pitchFamily="18" charset="0"/>
                <a:cs typeface="Segoe UI" panose="020B0502040204020203" pitchFamily="34" charset="0"/>
              </a:rPr>
              <a:t>mean monthly darbepoetin </a:t>
            </a:r>
            <a:r>
              <a:rPr lang="en-US" sz="1400" b="1" dirty="0">
                <a:latin typeface="Calibri" panose="020F0502020204030204" pitchFamily="34" charset="0"/>
                <a:ea typeface="Times New Roman" panose="02020603050405020304" pitchFamily="18" charset="0"/>
                <a:cs typeface="Segoe UI" panose="020B0502040204020203" pitchFamily="34" charset="0"/>
              </a:rPr>
              <a:t>dose</a:t>
            </a:r>
            <a:endParaRPr lang="en-US" sz="14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1517" y="1573019"/>
            <a:ext cx="5800966" cy="3113843"/>
          </a:xfrm>
        </p:spPr>
      </p:pic>
    </p:spTree>
    <p:extLst>
      <p:ext uri="{BB962C8B-B14F-4D97-AF65-F5344CB8AC3E}">
        <p14:creationId xmlns:p14="http://schemas.microsoft.com/office/powerpoint/2010/main" val="3379637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18</a:t>
            </a:fld>
            <a:endParaRPr lang="en-US" dirty="0"/>
          </a:p>
        </p:txBody>
      </p:sp>
      <p:sp>
        <p:nvSpPr>
          <p:cNvPr id="3" name="Title 2"/>
          <p:cNvSpPr>
            <a:spLocks noGrp="1"/>
          </p:cNvSpPr>
          <p:nvPr>
            <p:ph type="title"/>
          </p:nvPr>
        </p:nvSpPr>
        <p:spPr>
          <a:xfrm>
            <a:off x="0" y="226242"/>
            <a:ext cx="9144000" cy="907832"/>
          </a:xfrm>
        </p:spPr>
        <p:txBody>
          <a:bodyPr/>
          <a:lstStyle/>
          <a:p>
            <a:r>
              <a:rPr lang="en-US" sz="1600" b="1" dirty="0">
                <a:latin typeface="Calibri" panose="020F0502020204030204" pitchFamily="34" charset="0"/>
                <a:ea typeface="Calibri" panose="020F0502020204030204" pitchFamily="34" charset="0"/>
                <a:cs typeface="Times New Roman" panose="02020603050405020304" pitchFamily="18" charset="0"/>
              </a:rPr>
              <a:t>vol 2 Figure 2.8 Anemia measures among adult peritoneal dialysis patients on dialysis ≥90 days: (a) mean monthly Hgb level and mean weekly EPO alfa dose (averaged over a month), (b) mean monthly Hgb and mean monthly darbepoetin dose, and (c) percent ESA use monthly, Medicare claims, 1995-2015</a:t>
            </a:r>
            <a:endParaRPr lang="en-US" sz="1600" b="1" dirty="0"/>
          </a:p>
        </p:txBody>
      </p:sp>
      <p:sp>
        <p:nvSpPr>
          <p:cNvPr id="5" name="Rectangle 4"/>
          <p:cNvSpPr/>
          <p:nvPr/>
        </p:nvSpPr>
        <p:spPr>
          <a:xfrm>
            <a:off x="143203" y="4953000"/>
            <a:ext cx="8857593" cy="1323439"/>
          </a:xfrm>
          <a:prstGeom prst="rect">
            <a:avLst/>
          </a:prstGeom>
        </p:spPr>
        <p:txBody>
          <a:bodyPr wrap="square">
            <a:spAutoFit/>
          </a:bodyPr>
          <a:lstStyle/>
          <a:p>
            <a:pPr>
              <a:spcAft>
                <a:spcPts val="1200"/>
              </a:spcAft>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Mean monthly Hgb level among (a) EPO alfa- and (b) darbepoetin on dialysis ≥ 90 days (1995-2015) or (b) mean monthly Hgb level among all adult peritoneal dialysis patients (April 2012 to December 2015 only) who, within the given month, had a Hgb claim (only 1st reported Hgb value in a month were used) and were on dialysis ≥ 90 days; analyses were restricted to patients ≥ 18 years old and who had been on dialysis ≥ 90 days at the start of the month. Average weekly (EPO alfa, Figure 2.2.a) or monthly (darbepoetin, Figure 2.2.b) doses are shown for peritoneal dialysis patients who within a given month had a corresponding ESA claim. EPO alfa dose is expressed as mean EPO alfa units per week averaged over all a patient’s EPO alfa claims within a given month. Darbepoetin dose is expressed as mean units per month over all of a patient’s corresponding Darbepoetin claims within a given month. PEG-EPO beta dose and Hgb Figure excluded due to small numbers. (c) Monthly ESA use (EPO alfa, Darbepoetin, or PEG-EPO beta) in all hemodialysis patients who were ≥ 18 years and on dialysis ≥ 90 days. Abbreviations: EPO alfa, erythropoietin alfa; PEG-EPO beta, pegylated erythropoetin beta; ESA, erythropoiesis-stimulating agents; Hgb, hemoglobin. </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307849" y="1202823"/>
            <a:ext cx="2491516" cy="307777"/>
          </a:xfrm>
          <a:prstGeom prst="rect">
            <a:avLst/>
          </a:prstGeom>
        </p:spPr>
        <p:txBody>
          <a:bodyPr wrap="none">
            <a:spAutoFit/>
          </a:bodyPr>
          <a:lstStyle/>
          <a:p>
            <a:pPr marL="457200" marR="0" indent="-228600" algn="ctr">
              <a:spcBef>
                <a:spcPts val="150"/>
              </a:spcBef>
              <a:spcAft>
                <a:spcPts val="375"/>
              </a:spcAft>
            </a:pPr>
            <a:r>
              <a:rPr lang="en-US" sz="1400" b="1" dirty="0" smtClean="0">
                <a:latin typeface="Calibri" panose="020F0502020204030204" pitchFamily="34" charset="0"/>
                <a:ea typeface="Times New Roman" panose="02020603050405020304" pitchFamily="18" charset="0"/>
                <a:cs typeface="Segoe UI" panose="020B0502040204020203" pitchFamily="34" charset="0"/>
              </a:rPr>
              <a:t>(c) Percent ESA use monthly</a:t>
            </a:r>
            <a:endParaRPr lang="en-US" sz="14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99102" y="1579350"/>
            <a:ext cx="5145797" cy="3088392"/>
          </a:xfrm>
        </p:spPr>
      </p:pic>
    </p:spTree>
    <p:extLst>
      <p:ext uri="{BB962C8B-B14F-4D97-AF65-F5344CB8AC3E}">
        <p14:creationId xmlns:p14="http://schemas.microsoft.com/office/powerpoint/2010/main" val="3925170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19</a:t>
            </a:fld>
            <a:endParaRPr lang="en-US" dirty="0"/>
          </a:p>
        </p:txBody>
      </p:sp>
      <p:sp>
        <p:nvSpPr>
          <p:cNvPr id="3" name="Title 2"/>
          <p:cNvSpPr>
            <a:spLocks noGrp="1"/>
          </p:cNvSpPr>
          <p:nvPr>
            <p:ph type="title"/>
          </p:nvPr>
        </p:nvSpPr>
        <p:spPr>
          <a:xfrm>
            <a:off x="0" y="114300"/>
            <a:ext cx="9144000" cy="685800"/>
          </a:xfrm>
        </p:spPr>
        <p:txBody>
          <a:bodyPr/>
          <a:lstStyle/>
          <a:p>
            <a:pPr marL="0" marR="0">
              <a:spcBef>
                <a:spcPts val="2400"/>
              </a:spcBef>
              <a:spcAft>
                <a:spcPts val="1800"/>
              </a:spcAft>
            </a:pPr>
            <a:r>
              <a:rPr lang="en-US" sz="2000" b="1" spc="30" dirty="0">
                <a:latin typeface="Calibri" panose="020F0502020204030204" pitchFamily="34" charset="0"/>
                <a:ea typeface="Times New Roman" panose="02020603050405020304" pitchFamily="18" charset="0"/>
                <a:cs typeface="Times New Roman" panose="02020603050405020304" pitchFamily="18" charset="0"/>
              </a:rPr>
              <a:t>vol 2 Figure 2.9 Distribution of monthly Hgb levels in ESA-treated adult peritoneal dialysis patients on dialysis ≥90 days, Medicare claims, 1995-2015</a:t>
            </a:r>
            <a:br>
              <a:rPr lang="en-US" sz="20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28693" y="1066800"/>
            <a:ext cx="7086614" cy="4227585"/>
          </a:xfrm>
        </p:spPr>
      </p:pic>
      <p:sp>
        <p:nvSpPr>
          <p:cNvPr id="6" name="Rectangle 5"/>
          <p:cNvSpPr/>
          <p:nvPr/>
        </p:nvSpPr>
        <p:spPr>
          <a:xfrm>
            <a:off x="457200" y="5561085"/>
            <a:ext cx="8229600" cy="646331"/>
          </a:xfrm>
          <a:prstGeom prst="rect">
            <a:avLst/>
          </a:prstGeom>
        </p:spPr>
        <p:txBody>
          <a:bodyPr wrap="square">
            <a:spAutoFit/>
          </a:bodyPr>
          <a:lstStyle/>
          <a:p>
            <a:pPr>
              <a:spcBef>
                <a:spcPts val="1200"/>
              </a:spcBef>
              <a:spcAft>
                <a:spcPts val="24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Distribution of Hgb levels among peritoneal dialysis patients within a given month who had claims for Hgb level and ESA use, were on dialysis ≥90 days and ≥18 years old at the start of the month. Abbreviations: ESA, erythropoiesis-stimulating agents; Hgb, hemoglobin.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4434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a:t>
            </a:fld>
            <a:endParaRPr lang="en-US" dirty="0"/>
          </a:p>
        </p:txBody>
      </p:sp>
      <p:sp>
        <p:nvSpPr>
          <p:cNvPr id="3" name="Title 2"/>
          <p:cNvSpPr>
            <a:spLocks noGrp="1"/>
          </p:cNvSpPr>
          <p:nvPr>
            <p:ph type="title"/>
          </p:nvPr>
        </p:nvSpPr>
        <p:spPr>
          <a:xfrm>
            <a:off x="-114300" y="11327"/>
            <a:ext cx="9372600" cy="979273"/>
          </a:xfrm>
        </p:spPr>
        <p:txBody>
          <a:bodyPr/>
          <a:lstStyle/>
          <a:p>
            <a:pPr marL="0" marR="0">
              <a:spcBef>
                <a:spcPts val="1800"/>
              </a:spcBef>
              <a:spcAft>
                <a:spcPts val="1200"/>
              </a:spcAft>
            </a:pPr>
            <a:r>
              <a:rPr lang="en-US" sz="1600" b="1" spc="30" dirty="0" smtClean="0">
                <a:latin typeface="Calibri" panose="020F0502020204030204" pitchFamily="34" charset="0"/>
                <a:ea typeface="Times New Roman" panose="02020603050405020304" pitchFamily="18" charset="0"/>
                <a:cs typeface="Times New Roman" panose="02020603050405020304" pitchFamily="18" charset="0"/>
              </a:rPr>
              <a:t>vol 2 Figure 2.1 ESRD clinical indicator levels among prevalent hemodialysis versus peritoneal dialysis patients in CROWNWeb data, May 2016: (a) percentage of patients meeting clinical care guidelines for dialysis adequacy; (b) percent distribution of Hgb levels; (c) percentage of patients with serum calcium &gt;10.2 mg/</a:t>
            </a:r>
            <a:r>
              <a:rPr lang="en-US" sz="1600" b="1" spc="30" dirty="0" err="1" smtClean="0">
                <a:latin typeface="Calibri" panose="020F0502020204030204" pitchFamily="34" charset="0"/>
                <a:ea typeface="Times New Roman" panose="02020603050405020304" pitchFamily="18" charset="0"/>
                <a:cs typeface="Times New Roman" panose="02020603050405020304" pitchFamily="18" charset="0"/>
              </a:rPr>
              <a:t>dL</a:t>
            </a:r>
            <a:r>
              <a:rPr lang="en-US" sz="1600" b="1" spc="30" dirty="0" smtClean="0">
                <a:latin typeface="Calibri" panose="020F0502020204030204" pitchFamily="34" charset="0"/>
                <a:ea typeface="Times New Roman" panose="02020603050405020304" pitchFamily="18" charset="0"/>
                <a:cs typeface="Times New Roman" panose="02020603050405020304" pitchFamily="18" charset="0"/>
              </a:rPr>
              <a:t>; (d) percent distribution of serum albumin levels. </a:t>
            </a:r>
            <a:br>
              <a:rPr lang="en-US" sz="1600" b="1" spc="30" dirty="0" smtClean="0">
                <a:latin typeface="Calibri" panose="020F0502020204030204" pitchFamily="34" charset="0"/>
                <a:ea typeface="Times New Roman" panose="02020603050405020304" pitchFamily="18" charset="0"/>
                <a:cs typeface="Times New Roman" panose="02020603050405020304" pitchFamily="18" charset="0"/>
              </a:rPr>
            </a:br>
            <a:endParaRPr lang="en-US" sz="16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2376" y="1483941"/>
            <a:ext cx="4879248" cy="3660046"/>
          </a:xfrm>
        </p:spPr>
      </p:pic>
      <p:sp>
        <p:nvSpPr>
          <p:cNvPr id="6" name="Rectangle 5"/>
          <p:cNvSpPr/>
          <p:nvPr/>
        </p:nvSpPr>
        <p:spPr>
          <a:xfrm>
            <a:off x="1266825" y="1140600"/>
            <a:ext cx="6610350" cy="523220"/>
          </a:xfrm>
          <a:prstGeom prst="rect">
            <a:avLst/>
          </a:prstGeom>
        </p:spPr>
        <p:txBody>
          <a:bodyPr wrap="square">
            <a:spAutoFit/>
          </a:bodyPr>
          <a:lstStyle/>
          <a:p>
            <a:pPr marL="457200" marR="0" indent="-228600" algn="ctr">
              <a:spcBef>
                <a:spcPts val="150"/>
              </a:spcBef>
              <a:spcAft>
                <a:spcPts val="375"/>
              </a:spcAft>
            </a:pPr>
            <a:r>
              <a:rPr lang="en-US" sz="1400" b="1" dirty="0" smtClean="0">
                <a:latin typeface="Calibri" panose="020F0502020204030204" pitchFamily="34" charset="0"/>
                <a:ea typeface="Times New Roman" panose="02020603050405020304" pitchFamily="18" charset="0"/>
                <a:cs typeface="Segoe UI" panose="020B0502040204020203" pitchFamily="34" charset="0"/>
              </a:rPr>
              <a:t>(a) Percentage </a:t>
            </a:r>
            <a:r>
              <a:rPr lang="en-US" sz="1400" b="1" dirty="0">
                <a:latin typeface="Calibri" panose="020F0502020204030204" pitchFamily="34" charset="0"/>
                <a:ea typeface="Times New Roman" panose="02020603050405020304" pitchFamily="18" charset="0"/>
                <a:cs typeface="Segoe UI" panose="020B0502040204020203" pitchFamily="34" charset="0"/>
              </a:rPr>
              <a:t>of prevalent hemodialysis and peritoneal dialysis patients meeting</a:t>
            </a:r>
            <a:br>
              <a:rPr lang="en-US" sz="1400" b="1" dirty="0">
                <a:latin typeface="Calibri" panose="020F0502020204030204" pitchFamily="34" charset="0"/>
                <a:ea typeface="Times New Roman" panose="02020603050405020304" pitchFamily="18" charset="0"/>
                <a:cs typeface="Segoe UI" panose="020B0502040204020203" pitchFamily="34" charset="0"/>
              </a:rPr>
            </a:br>
            <a:r>
              <a:rPr lang="en-US" sz="1400" b="1" dirty="0">
                <a:latin typeface="Calibri" panose="020F0502020204030204" pitchFamily="34" charset="0"/>
                <a:ea typeface="Times New Roman" panose="02020603050405020304" pitchFamily="18" charset="0"/>
                <a:cs typeface="Segoe UI" panose="020B0502040204020203" pitchFamily="34" charset="0"/>
              </a:rPr>
              <a:t>clinical care guidelines for dialysis adequacy, by modality</a:t>
            </a:r>
            <a:endParaRPr lang="en-US" sz="1400" b="1"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7" name="Rectangle 6"/>
          <p:cNvSpPr/>
          <p:nvPr/>
        </p:nvSpPr>
        <p:spPr>
          <a:xfrm>
            <a:off x="0" y="5143987"/>
            <a:ext cx="9144000" cy="1169551"/>
          </a:xfrm>
          <a:prstGeom prst="rect">
            <a:avLst/>
          </a:prstGeom>
        </p:spPr>
        <p:txBody>
          <a:bodyPr wrap="square">
            <a:spAutoFit/>
          </a:bodyPr>
          <a:lstStyle/>
          <a:p>
            <a:pPr>
              <a:spcAft>
                <a:spcPts val="1200"/>
              </a:spcAft>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Results shown are for laboratory values reported to CROWNWeb for May 2016, restricted to patients as follows: (a) dialysis patients initiating treatment for ESRD at least 1 year prior to May 1, 2016, and who were alive through May 31, 2016; (b) dialysis patients initiating treatment for ESRD at least 90 days prior to May 1, 2016, who were ≥18 years old as of May 1, 2016, and who were alive through May 31, 2016; (c) hemodialysis and peritoneal dialysis patients initiating treatment for ESRD at least 90 days prior to May 1, 2016, who were ≥18 years old as of May 1, 2016, and who were alive through May 31, 2016; and (d) dialysis patients initiating treatment for ESRD at least 90 days prior to May 1, 2016, who were &gt;=18 years old as of May 1, 2016, and who were alive through May 31, 2016. Abbreviations: CROWNWeb, Consolidated Renal Operations in a Web-Enabled Network; ESRD, end-stage renal disease; HD, hemodialysis; Hgb, hemoglobin; Kt/V, see Glossary; PD, peritoneal dialysis.</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82421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20</a:t>
            </a:fld>
            <a:endParaRPr lang="en-US" dirty="0"/>
          </a:p>
        </p:txBody>
      </p:sp>
      <p:sp>
        <p:nvSpPr>
          <p:cNvPr id="3" name="Title 2"/>
          <p:cNvSpPr>
            <a:spLocks noGrp="1"/>
          </p:cNvSpPr>
          <p:nvPr>
            <p:ph type="title"/>
          </p:nvPr>
        </p:nvSpPr>
        <p:spPr>
          <a:xfrm>
            <a:off x="0" y="190500"/>
            <a:ext cx="9144000" cy="762000"/>
          </a:xfrm>
        </p:spPr>
        <p:txBody>
          <a:bodyPr/>
          <a:lstStyle/>
          <a:p>
            <a:pPr marL="0" marR="0">
              <a:spcBef>
                <a:spcPts val="1800"/>
              </a:spcBef>
              <a:spcAft>
                <a:spcPts val="1200"/>
              </a:spcAft>
            </a:pPr>
            <a:r>
              <a:rPr lang="en-US" sz="2000" b="1" spc="30" dirty="0">
                <a:latin typeface="Calibri" panose="020F0502020204030204" pitchFamily="34" charset="0"/>
                <a:ea typeface="Times New Roman" panose="02020603050405020304" pitchFamily="18" charset="0"/>
                <a:cs typeface="Times New Roman" panose="02020603050405020304" pitchFamily="18" charset="0"/>
              </a:rPr>
              <a:t>vol 2 Figure 2.10 Monthly IV iron use and mean monthly IV iron dose in adult peritoneal dialysis patients on dialysis ≥90 days, Medicare claims, 2005-2015</a:t>
            </a:r>
            <a:br>
              <a:rPr lang="en-US" sz="20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11844" y="981060"/>
            <a:ext cx="6320312" cy="4525963"/>
          </a:xfrm>
        </p:spPr>
      </p:pic>
      <p:sp>
        <p:nvSpPr>
          <p:cNvPr id="6" name="Rectangle 5"/>
          <p:cNvSpPr/>
          <p:nvPr/>
        </p:nvSpPr>
        <p:spPr>
          <a:xfrm>
            <a:off x="543426" y="5614905"/>
            <a:ext cx="8077200" cy="646331"/>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Monthly IV iron use is among peritoneal dialysis patients on dialysis ≥90 days and ≥18 years old at the start of the given month. Mean IV iron dose was calculated as the average number of mg of IV iron given to all such patients during a month, among patients receiving iron during the month. Abbreviation: IV, intravenous.</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50144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21</a:t>
            </a:fld>
            <a:endParaRPr lang="en-US" dirty="0"/>
          </a:p>
        </p:txBody>
      </p:sp>
      <p:sp>
        <p:nvSpPr>
          <p:cNvPr id="3" name="Title 2"/>
          <p:cNvSpPr>
            <a:spLocks noGrp="1"/>
          </p:cNvSpPr>
          <p:nvPr>
            <p:ph type="title"/>
          </p:nvPr>
        </p:nvSpPr>
        <p:spPr>
          <a:xfrm>
            <a:off x="0" y="190500"/>
            <a:ext cx="9144000" cy="723900"/>
          </a:xfrm>
        </p:spPr>
        <p:txBody>
          <a:bodyPr/>
          <a:lstStyle/>
          <a:p>
            <a:pPr marL="0" marR="0">
              <a:spcBef>
                <a:spcPts val="0"/>
              </a:spcBef>
              <a:spcAft>
                <a:spcPts val="1200"/>
              </a:spcAft>
            </a:pPr>
            <a:r>
              <a:rPr lang="en-US" sz="2000" b="1" spc="30" dirty="0">
                <a:latin typeface="Calibri" panose="020F0502020204030204" pitchFamily="34" charset="0"/>
                <a:ea typeface="Times New Roman" panose="02020603050405020304" pitchFamily="18" charset="0"/>
                <a:cs typeface="Times New Roman" panose="02020603050405020304" pitchFamily="18" charset="0"/>
              </a:rPr>
              <a:t>vol 2 Figure 2.11 Distribution of TSAT levels in adult peritoneal dialysis patients on dialysis for at least 90 days, CROWNWeb data, May 2014, 2015, and 2016</a:t>
            </a:r>
            <a:br>
              <a:rPr lang="en-US" sz="20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6702" y="952500"/>
            <a:ext cx="6030596" cy="4525963"/>
          </a:xfrm>
        </p:spPr>
      </p:pic>
      <p:sp>
        <p:nvSpPr>
          <p:cNvPr id="6" name="Rectangle 5"/>
          <p:cNvSpPr/>
          <p:nvPr/>
        </p:nvSpPr>
        <p:spPr>
          <a:xfrm>
            <a:off x="419100" y="5478463"/>
            <a:ext cx="8305800" cy="830997"/>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CROWNWeb clinical extracts for March to May for years 2014, 2015 and 2016. Dialysis patients on treatment for ESRD at least 90 days at the time of measurement of TSAT level for that year, ≥18 years old as of May 1st of that year, and who were alive through May 31 of that year. Abbreviations: CROWNWeb, Consolidated Renal Operations in a Web-Enabled Network; TSAT, transferrin saturation.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13442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22</a:t>
            </a:fld>
            <a:endParaRPr lang="en-US" dirty="0"/>
          </a:p>
        </p:txBody>
      </p:sp>
      <p:sp>
        <p:nvSpPr>
          <p:cNvPr id="3" name="Title 2"/>
          <p:cNvSpPr>
            <a:spLocks noGrp="1"/>
          </p:cNvSpPr>
          <p:nvPr>
            <p:ph type="title"/>
          </p:nvPr>
        </p:nvSpPr>
        <p:spPr>
          <a:xfrm>
            <a:off x="0" y="190500"/>
            <a:ext cx="9144000" cy="952500"/>
          </a:xfrm>
        </p:spPr>
        <p:txBody>
          <a:bodyPr/>
          <a:lstStyle/>
          <a:p>
            <a:pPr marL="0" marR="0">
              <a:spcBef>
                <a:spcPts val="600"/>
              </a:spcBef>
              <a:spcAft>
                <a:spcPts val="0"/>
              </a:spcAft>
            </a:pPr>
            <a:r>
              <a:rPr lang="en-US" sz="2000" b="1" spc="30" dirty="0">
                <a:latin typeface="Calibri" panose="020F0502020204030204" pitchFamily="34" charset="0"/>
                <a:ea typeface="Times New Roman" panose="02020603050405020304" pitchFamily="18" charset="0"/>
                <a:cs typeface="Times New Roman" panose="02020603050405020304" pitchFamily="18" charset="0"/>
              </a:rPr>
              <a:t>vol 2 Figure 2.12 Distribution of the most recent serum ferritin level taken between March and May in adult peritoneal dialysis patients on dialysis for at least 90 days, CROWNWeb data, May 2014, 2015, and 2016</a:t>
            </a:r>
          </a:p>
        </p:txBody>
      </p:sp>
      <p:sp>
        <p:nvSpPr>
          <p:cNvPr id="6" name="Rectangle 5"/>
          <p:cNvSpPr/>
          <p:nvPr/>
        </p:nvSpPr>
        <p:spPr>
          <a:xfrm>
            <a:off x="381000" y="5486400"/>
            <a:ext cx="8610600" cy="830997"/>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CROWNWeb clinical extracts for March to May for years 2014, 2015 and 2016. Dialysis patients on treatment for ESRD at least 90 days at the time of measurement of serum ferritin for that year, ≥18 years old as of May 1 of that year, and who were alive through May 31 of that year. Abbreviation: CROWNWeb, Consolidated Renal Operations in a Web-Enabled Network.</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11593" y="1178196"/>
            <a:ext cx="5794107" cy="4346304"/>
          </a:xfrm>
        </p:spPr>
      </p:pic>
    </p:spTree>
    <p:extLst>
      <p:ext uri="{BB962C8B-B14F-4D97-AF65-F5344CB8AC3E}">
        <p14:creationId xmlns:p14="http://schemas.microsoft.com/office/powerpoint/2010/main" val="3202166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23</a:t>
            </a:fld>
            <a:endParaRPr lang="en-US" dirty="0"/>
          </a:p>
        </p:txBody>
      </p:sp>
      <p:sp>
        <p:nvSpPr>
          <p:cNvPr id="3" name="Title 2"/>
          <p:cNvSpPr>
            <a:spLocks noGrp="1"/>
          </p:cNvSpPr>
          <p:nvPr>
            <p:ph type="title"/>
          </p:nvPr>
        </p:nvSpPr>
        <p:spPr>
          <a:xfrm>
            <a:off x="0" y="-1"/>
            <a:ext cx="9144000" cy="1249363"/>
          </a:xfrm>
        </p:spPr>
        <p:txBody>
          <a:bodyPr/>
          <a:lstStyle/>
          <a:p>
            <a:pPr marL="0" marR="0">
              <a:spcBef>
                <a:spcPts val="0"/>
              </a:spcBef>
              <a:spcAft>
                <a:spcPts val="0"/>
              </a:spcAft>
            </a:pPr>
            <a:r>
              <a:rPr lang="en-US" sz="1800" b="1" spc="30" dirty="0" err="1" smtClean="0">
                <a:latin typeface="Calibri" panose="020F0502020204030204" pitchFamily="34" charset="0"/>
                <a:ea typeface="Times New Roman" panose="02020603050405020304" pitchFamily="18" charset="0"/>
                <a:cs typeface="Times New Roman" panose="02020603050405020304" pitchFamily="18" charset="0"/>
              </a:rPr>
              <a:t>vol</a:t>
            </a:r>
            <a:r>
              <a:rPr lang="en-US" sz="1800" b="1" spc="30" dirty="0" smtClean="0">
                <a:latin typeface="Calibri" panose="020F0502020204030204" pitchFamily="34" charset="0"/>
                <a:ea typeface="Times New Roman" panose="02020603050405020304" pitchFamily="18" charset="0"/>
                <a:cs typeface="Times New Roman" panose="02020603050405020304" pitchFamily="18" charset="0"/>
              </a:rPr>
              <a:t> 2 </a:t>
            </a:r>
            <a:r>
              <a:rPr lang="en-US" sz="1800" b="1" spc="30" dirty="0" smtClean="0">
                <a:latin typeface="Calibri" panose="020F0502020204030204" pitchFamily="34" charset="0"/>
                <a:ea typeface="Calibri" panose="020F0502020204030204" pitchFamily="34" charset="0"/>
                <a:cs typeface="Times New Roman" panose="02020603050405020304" pitchFamily="18" charset="0"/>
              </a:rPr>
              <a:t>Figure 2.13 Percentage of all adult peritoneal dialysis patients (a) by number of red blood cell transfusions received in a year, and (b) with ≥1 claims for a red blood cell transfusion in a month, from Medicare claims data</a:t>
            </a:r>
            <a:r>
              <a:rPr lang="en-US" sz="1800" b="1" spc="30" dirty="0" smtClean="0">
                <a:latin typeface="Calibri" panose="020F0502020204030204" pitchFamily="34" charset="0"/>
                <a:ea typeface="Times New Roman" panose="02020603050405020304" pitchFamily="18" charset="0"/>
                <a:cs typeface="Times New Roman" panose="02020603050405020304" pitchFamily="18" charset="0"/>
              </a:rPr>
              <a:t> overall, within 90 days and after at least 90 days of first PD session, </a:t>
            </a:r>
            <a:r>
              <a:rPr lang="en-US" sz="1800" b="1" spc="30" dirty="0" smtClean="0">
                <a:latin typeface="Calibri" panose="020F0502020204030204" pitchFamily="34" charset="0"/>
                <a:ea typeface="Calibri" panose="020F0502020204030204" pitchFamily="34" charset="0"/>
                <a:cs typeface="Times New Roman" panose="02020603050405020304" pitchFamily="18" charset="0"/>
              </a:rPr>
              <a:t>2010-2015</a:t>
            </a:r>
            <a:r>
              <a:rPr lang="en-US" sz="1800" b="1" spc="30" dirty="0" smtClean="0">
                <a:latin typeface="Calibri" panose="020F0502020204030204" pitchFamily="34" charset="0"/>
                <a:ea typeface="Times New Roman" panose="02020603050405020304" pitchFamily="18" charset="0"/>
                <a:cs typeface="Times New Roman" panose="02020603050405020304" pitchFamily="18" charset="0"/>
              </a:rPr>
              <a:t/>
            </a:r>
            <a:br>
              <a:rPr lang="en-US" sz="1800" b="1" spc="30" dirty="0" smtClean="0">
                <a:latin typeface="Calibri" panose="020F0502020204030204" pitchFamily="34" charset="0"/>
                <a:ea typeface="Times New Roman" panose="02020603050405020304" pitchFamily="18" charset="0"/>
                <a:cs typeface="Times New Roman" panose="02020603050405020304" pitchFamily="18" charset="0"/>
              </a:rPr>
            </a:br>
            <a:endParaRPr lang="en-US" sz="1800" b="1"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70629" y="1562100"/>
            <a:ext cx="4802743" cy="4201067"/>
          </a:xfrm>
        </p:spPr>
      </p:pic>
      <p:sp>
        <p:nvSpPr>
          <p:cNvPr id="5" name="Rectangle 4"/>
          <p:cNvSpPr/>
          <p:nvPr/>
        </p:nvSpPr>
        <p:spPr>
          <a:xfrm>
            <a:off x="381000" y="5609278"/>
            <a:ext cx="8382000" cy="830997"/>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The percentage of peritoneal dialysis patients with ≥1 red blood cell transfusion claims in a given month was among peritoneal dialysis patients having a claim for at least one dialysis session during the month, and who were ≥18 years old at the start of the month. Additional analysis of RBC transfusion claims completed for patients on dialysis for &lt; 90 days or ≥ 90 days. Abbreviation: RBC, red blood cell.</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2282879" y="1280138"/>
            <a:ext cx="4578241" cy="307777"/>
          </a:xfrm>
          <a:prstGeom prst="rect">
            <a:avLst/>
          </a:prstGeom>
        </p:spPr>
        <p:txBody>
          <a:bodyPr wrap="none">
            <a:spAutoFit/>
          </a:bodyPr>
          <a:lstStyle/>
          <a:p>
            <a:r>
              <a:rPr lang="en-US" sz="1400" b="1" dirty="0" smtClean="0">
                <a:latin typeface="Calibri" panose="020F0502020204030204" pitchFamily="34" charset="0"/>
                <a:ea typeface="Calibri" panose="020F0502020204030204" pitchFamily="34" charset="0"/>
                <a:cs typeface="Times New Roman" panose="02020603050405020304" pitchFamily="18" charset="0"/>
              </a:rPr>
              <a:t>(a) Number of red blood cell transfusions received in a year</a:t>
            </a:r>
            <a:endParaRPr lang="en-US" sz="2400" b="1" dirty="0"/>
          </a:p>
        </p:txBody>
      </p:sp>
    </p:spTree>
    <p:extLst>
      <p:ext uri="{BB962C8B-B14F-4D97-AF65-F5344CB8AC3E}">
        <p14:creationId xmlns:p14="http://schemas.microsoft.com/office/powerpoint/2010/main" val="1749636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24</a:t>
            </a:fld>
            <a:endParaRPr lang="en-US" dirty="0"/>
          </a:p>
        </p:txBody>
      </p:sp>
      <p:sp>
        <p:nvSpPr>
          <p:cNvPr id="3" name="Title 2"/>
          <p:cNvSpPr>
            <a:spLocks noGrp="1"/>
          </p:cNvSpPr>
          <p:nvPr>
            <p:ph type="title"/>
          </p:nvPr>
        </p:nvSpPr>
        <p:spPr>
          <a:xfrm>
            <a:off x="0" y="-1"/>
            <a:ext cx="9144000" cy="1249363"/>
          </a:xfrm>
        </p:spPr>
        <p:txBody>
          <a:bodyPr/>
          <a:lstStyle/>
          <a:p>
            <a:pPr marL="0" marR="0">
              <a:spcBef>
                <a:spcPts val="0"/>
              </a:spcBef>
              <a:spcAft>
                <a:spcPts val="0"/>
              </a:spcAft>
            </a:pPr>
            <a:r>
              <a:rPr lang="en-US" sz="1800" b="1" spc="30" dirty="0">
                <a:latin typeface="Calibri" panose="020F0502020204030204" pitchFamily="34" charset="0"/>
                <a:ea typeface="Times New Roman" panose="02020603050405020304" pitchFamily="18" charset="0"/>
                <a:cs typeface="Times New Roman" panose="02020603050405020304" pitchFamily="18" charset="0"/>
              </a:rPr>
              <a:t>vol 2 </a:t>
            </a:r>
            <a:r>
              <a:rPr lang="en-US" sz="1800" b="1" spc="30" dirty="0">
                <a:latin typeface="Calibri" panose="020F0502020204030204" pitchFamily="34" charset="0"/>
                <a:ea typeface="Calibri" panose="020F0502020204030204" pitchFamily="34" charset="0"/>
                <a:cs typeface="Times New Roman" panose="02020603050405020304" pitchFamily="18" charset="0"/>
              </a:rPr>
              <a:t>Figure 2.13 Percentage of all adult peritoneal dialysis patients (a) by number of red blood cell transfusions received in a year, and (b) with ≥1 claims for a red blood cell transfusion in a month, from Medicare claims data</a:t>
            </a:r>
            <a:r>
              <a:rPr lang="en-US" sz="1800" b="1" spc="30" dirty="0">
                <a:latin typeface="Calibri" panose="020F0502020204030204" pitchFamily="34" charset="0"/>
                <a:ea typeface="Times New Roman" panose="02020603050405020304" pitchFamily="18" charset="0"/>
                <a:cs typeface="Times New Roman" panose="02020603050405020304" pitchFamily="18" charset="0"/>
              </a:rPr>
              <a:t> overall, within 90 days and after at least 90 days of first PD </a:t>
            </a:r>
            <a:r>
              <a:rPr lang="en-US" sz="1800" b="1" spc="30" dirty="0" smtClean="0">
                <a:latin typeface="Calibri" panose="020F0502020204030204" pitchFamily="34" charset="0"/>
                <a:ea typeface="Times New Roman" panose="02020603050405020304" pitchFamily="18" charset="0"/>
                <a:cs typeface="Times New Roman" panose="02020603050405020304" pitchFamily="18" charset="0"/>
              </a:rPr>
              <a:t>session, </a:t>
            </a:r>
            <a:r>
              <a:rPr lang="en-US" sz="1800" b="1" spc="30" dirty="0" smtClean="0">
                <a:latin typeface="Calibri" panose="020F0502020204030204" pitchFamily="34" charset="0"/>
                <a:ea typeface="Calibri" panose="020F0502020204030204" pitchFamily="34" charset="0"/>
                <a:cs typeface="Times New Roman" panose="02020603050405020304" pitchFamily="18" charset="0"/>
              </a:rPr>
              <a:t>2010-2015</a:t>
            </a:r>
            <a:r>
              <a:rPr lang="en-US" sz="1800" b="1" spc="30" dirty="0">
                <a:latin typeface="Calibri" panose="020F0502020204030204" pitchFamily="34" charset="0"/>
                <a:ea typeface="Times New Roman" panose="02020603050405020304" pitchFamily="18" charset="0"/>
                <a:cs typeface="Times New Roman" panose="02020603050405020304" pitchFamily="18" charset="0"/>
              </a:rPr>
              <a:t/>
            </a:r>
            <a:br>
              <a:rPr lang="en-US" sz="18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1800" b="1" dirty="0"/>
          </a:p>
        </p:txBody>
      </p:sp>
      <p:sp>
        <p:nvSpPr>
          <p:cNvPr id="5" name="Rectangle 4"/>
          <p:cNvSpPr/>
          <p:nvPr/>
        </p:nvSpPr>
        <p:spPr>
          <a:xfrm>
            <a:off x="0" y="5638800"/>
            <a:ext cx="9144000" cy="600164"/>
          </a:xfrm>
          <a:prstGeom prst="rect">
            <a:avLst/>
          </a:prstGeom>
        </p:spPr>
        <p:txBody>
          <a:bodyPr wrap="square">
            <a:spAutoFit/>
          </a:bodyPr>
          <a:lstStyle/>
          <a:p>
            <a:pPr>
              <a:spcAft>
                <a:spcPts val="1200"/>
              </a:spcAft>
              <a:tabLst>
                <a:tab pos="5943600" algn="l"/>
              </a:tabLst>
            </a:pPr>
            <a:r>
              <a:rPr lang="en-US" sz="11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The percentage of peritoneal dialysis patients with ≥1 red blood cell transfusion claims in a given month was among peritoneal dialysis patients having a claim for at least one dialysis session during the month, and who were ≥18 years old at the start of the month. Additional analysis of RBC transfusion claims completed for patients on dialysis for &lt; 90 days or ≥ 90 days. Abbreviation: RBC, red blood cell.</a:t>
            </a:r>
            <a:endParaRPr lang="en-US" sz="11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1562100" y="1371387"/>
            <a:ext cx="6019800" cy="682238"/>
          </a:xfrm>
          <a:prstGeom prst="rect">
            <a:avLst/>
          </a:prstGeom>
        </p:spPr>
        <p:txBody>
          <a:bodyPr wrap="square">
            <a:spAutoFit/>
          </a:bodyPr>
          <a:lstStyle/>
          <a:p>
            <a:pPr marL="457200" marR="0" indent="-228600" algn="ctr">
              <a:spcBef>
                <a:spcPts val="150"/>
              </a:spcBef>
              <a:spcAft>
                <a:spcPts val="375"/>
              </a:spcAft>
            </a:pPr>
            <a:r>
              <a:rPr lang="en-US" sz="1200" b="1" dirty="0" smtClean="0">
                <a:latin typeface="Calibri" panose="020F0502020204030204" pitchFamily="34" charset="0"/>
                <a:ea typeface="Times New Roman" panose="02020603050405020304" pitchFamily="18" charset="0"/>
                <a:cs typeface="Segoe UI" panose="020B0502040204020203" pitchFamily="34" charset="0"/>
              </a:rPr>
              <a:t>(b) Percent </a:t>
            </a:r>
            <a:r>
              <a:rPr lang="en-US" sz="1200" b="1" dirty="0">
                <a:latin typeface="Calibri" panose="020F0502020204030204" pitchFamily="34" charset="0"/>
                <a:ea typeface="Times New Roman" panose="02020603050405020304" pitchFamily="18" charset="0"/>
                <a:cs typeface="Segoe UI" panose="020B0502040204020203" pitchFamily="34" charset="0"/>
              </a:rPr>
              <a:t>of all patients, patients on dialysis &lt;90 days, or patients on dialysis ≥ 90 days, who had ≥1 claim for a red blood cell transfusion in a month</a:t>
            </a:r>
          </a:p>
          <a:p>
            <a:endParaRPr lang="en-US" sz="1100" b="1"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9900" y="1831511"/>
            <a:ext cx="6984201" cy="3911963"/>
          </a:xfrm>
        </p:spPr>
      </p:pic>
    </p:spTree>
    <p:extLst>
      <p:ext uri="{BB962C8B-B14F-4D97-AF65-F5344CB8AC3E}">
        <p14:creationId xmlns:p14="http://schemas.microsoft.com/office/powerpoint/2010/main" val="1160150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25</a:t>
            </a:fld>
            <a:endParaRPr lang="en-US" dirty="0"/>
          </a:p>
        </p:txBody>
      </p:sp>
      <p:sp>
        <p:nvSpPr>
          <p:cNvPr id="3" name="Title 2"/>
          <p:cNvSpPr>
            <a:spLocks noGrp="1"/>
          </p:cNvSpPr>
          <p:nvPr>
            <p:ph type="title"/>
          </p:nvPr>
        </p:nvSpPr>
        <p:spPr>
          <a:xfrm>
            <a:off x="285750" y="190500"/>
            <a:ext cx="8572500" cy="892490"/>
          </a:xfrm>
        </p:spPr>
        <p:txBody>
          <a:bodyPr/>
          <a:lstStyle/>
          <a:p>
            <a:pPr marL="0" marR="0">
              <a:spcBef>
                <a:spcPts val="1800"/>
              </a:spcBef>
              <a:spcAft>
                <a:spcPts val="1200"/>
              </a:spcAft>
            </a:pPr>
            <a:r>
              <a:rPr lang="en-US" sz="2000" b="1" spc="30" dirty="0">
                <a:latin typeface="Calibri" panose="020F0502020204030204" pitchFamily="34" charset="0"/>
                <a:ea typeface="Times New Roman" panose="02020603050405020304" pitchFamily="18" charset="0"/>
                <a:cs typeface="Times New Roman" panose="02020603050405020304" pitchFamily="18" charset="0"/>
              </a:rPr>
              <a:t>vol 2 </a:t>
            </a:r>
            <a:r>
              <a:rPr lang="en-US" sz="2000" b="1" spc="30" dirty="0">
                <a:latin typeface="Calibri" panose="020F0502020204030204" pitchFamily="34" charset="0"/>
                <a:ea typeface="Calibri" panose="020F0502020204030204" pitchFamily="34" charset="0"/>
                <a:cs typeface="Times New Roman" panose="02020603050405020304" pitchFamily="18" charset="0"/>
              </a:rPr>
              <a:t>Figure 2.14 Distribution of serum calcium levels in adult </a:t>
            </a:r>
            <a:r>
              <a:rPr lang="en-US" sz="2000" b="1" spc="30" dirty="0">
                <a:latin typeface="Calibri" panose="020F0502020204030204" pitchFamily="34" charset="0"/>
                <a:ea typeface="Times New Roman" panose="02020603050405020304" pitchFamily="18" charset="0"/>
                <a:cs typeface="Times New Roman" panose="02020603050405020304" pitchFamily="18" charset="0"/>
              </a:rPr>
              <a:t>hemodialysis </a:t>
            </a:r>
            <a:r>
              <a:rPr lang="en-US" sz="2000" b="1" spc="30" dirty="0">
                <a:latin typeface="Calibri" panose="020F0502020204030204" pitchFamily="34" charset="0"/>
                <a:ea typeface="Calibri" panose="020F0502020204030204" pitchFamily="34" charset="0"/>
                <a:cs typeface="Times New Roman" panose="02020603050405020304" pitchFamily="18" charset="0"/>
              </a:rPr>
              <a:t>patients on dialysis for at least 1 year, CROWNWeb data, </a:t>
            </a:r>
            <a:r>
              <a:rPr lang="en-US" sz="2000" b="1" spc="30" dirty="0">
                <a:latin typeface="Calibri" panose="020F0502020204030204" pitchFamily="34" charset="0"/>
                <a:ea typeface="Times New Roman" panose="02020603050405020304" pitchFamily="18" charset="0"/>
                <a:cs typeface="Times New Roman" panose="02020603050405020304" pitchFamily="18" charset="0"/>
              </a:rPr>
              <a:t>May 2014, 2015, and 2016</a:t>
            </a:r>
            <a:r>
              <a:rPr lang="en-US" b="1" spc="30" dirty="0">
                <a:latin typeface="Calibri" panose="020F0502020204030204" pitchFamily="34" charset="0"/>
                <a:ea typeface="Times New Roman" panose="02020603050405020304" pitchFamily="18" charset="0"/>
                <a:cs typeface="Times New Roman" panose="02020603050405020304" pitchFamily="18" charset="0"/>
              </a:rPr>
              <a:t/>
            </a:r>
            <a:br>
              <a:rPr lang="en-US" b="1" spc="30" dirty="0">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22502" y="1240542"/>
            <a:ext cx="5898995" cy="4278805"/>
          </a:xfrm>
        </p:spPr>
      </p:pic>
      <p:sp>
        <p:nvSpPr>
          <p:cNvPr id="5" name="Rectangle 4"/>
          <p:cNvSpPr/>
          <p:nvPr/>
        </p:nvSpPr>
        <p:spPr>
          <a:xfrm>
            <a:off x="0" y="5676900"/>
            <a:ext cx="9144000" cy="600164"/>
          </a:xfrm>
          <a:prstGeom prst="rect">
            <a:avLst/>
          </a:prstGeom>
        </p:spPr>
        <p:txBody>
          <a:bodyPr wrap="square">
            <a:spAutoFit/>
          </a:bodyPr>
          <a:lstStyle/>
          <a:p>
            <a:pPr>
              <a:spcAft>
                <a:spcPts val="1200"/>
              </a:spcAft>
              <a:tabLst>
                <a:tab pos="5943600" algn="l"/>
              </a:tabLst>
            </a:pPr>
            <a:r>
              <a:rPr lang="en-US" sz="1100" i="1" dirty="0">
                <a:latin typeface="Calibri" panose="020F0502020204030204" pitchFamily="34" charset="0"/>
                <a:ea typeface="Calibri" panose="020F0502020204030204" pitchFamily="34" charset="0"/>
                <a:cs typeface="Times New Roman" panose="02020603050405020304" pitchFamily="18" charset="0"/>
              </a:rPr>
              <a:t>Special analyses, USRDS ESRD Database. CROWNWeb clinical extracts for March to May for years 2014, 2015 and 2016. Dialysis patients on treatment for ESRD at least 1 year at the time of measurement of serum calcium for that year, ≥18 years old as of May 1 of that year and who were alive through May 31 of that year. Abbreviation: CROWNWeb, Consolidated Renal Operations in a Web-Enabled Network.</a:t>
            </a:r>
            <a:endParaRPr lang="en-US" sz="11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4175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26</a:t>
            </a:fld>
            <a:endParaRPr lang="en-US" dirty="0"/>
          </a:p>
        </p:txBody>
      </p:sp>
      <p:sp>
        <p:nvSpPr>
          <p:cNvPr id="3" name="Title 2"/>
          <p:cNvSpPr>
            <a:spLocks noGrp="1"/>
          </p:cNvSpPr>
          <p:nvPr>
            <p:ph type="title"/>
          </p:nvPr>
        </p:nvSpPr>
        <p:spPr>
          <a:xfrm>
            <a:off x="247650" y="190500"/>
            <a:ext cx="8648700" cy="671408"/>
          </a:xfrm>
        </p:spPr>
        <p:txBody>
          <a:bodyPr/>
          <a:lstStyle/>
          <a:p>
            <a:pPr marL="0" marR="0">
              <a:spcBef>
                <a:spcPts val="1800"/>
              </a:spcBef>
              <a:spcAft>
                <a:spcPts val="1200"/>
              </a:spcAft>
            </a:pPr>
            <a:r>
              <a:rPr lang="en-US" sz="1800" b="1" spc="30" dirty="0">
                <a:latin typeface="Calibri" panose="020F0502020204030204" pitchFamily="34" charset="0"/>
                <a:ea typeface="Times New Roman" panose="02020603050405020304" pitchFamily="18" charset="0"/>
                <a:cs typeface="Times New Roman" panose="02020603050405020304" pitchFamily="18" charset="0"/>
              </a:rPr>
              <a:t>vol 2 </a:t>
            </a:r>
            <a:r>
              <a:rPr lang="en-US" sz="1800" b="1" spc="30" dirty="0">
                <a:latin typeface="Calibri" panose="020F0502020204030204" pitchFamily="34" charset="0"/>
                <a:ea typeface="Calibri" panose="020F0502020204030204" pitchFamily="34" charset="0"/>
                <a:cs typeface="Times New Roman" panose="02020603050405020304" pitchFamily="18" charset="0"/>
              </a:rPr>
              <a:t>Figure 2.15 Distribution of serum calcium levels in adult peritoneal dialysis patients on dialysis for at least 1 year, CROWNWeb data, </a:t>
            </a:r>
            <a:r>
              <a:rPr lang="en-US" sz="1800" b="1" spc="30" dirty="0">
                <a:latin typeface="Calibri" panose="020F0502020204030204" pitchFamily="34" charset="0"/>
                <a:ea typeface="Times New Roman" panose="02020603050405020304" pitchFamily="18" charset="0"/>
                <a:cs typeface="Times New Roman" panose="02020603050405020304" pitchFamily="18" charset="0"/>
              </a:rPr>
              <a:t>May 2014, 2015, and </a:t>
            </a:r>
            <a:r>
              <a:rPr lang="en-US" sz="1800" b="1" spc="30" dirty="0" smtClean="0">
                <a:latin typeface="Calibri" panose="020F0502020204030204" pitchFamily="34" charset="0"/>
                <a:ea typeface="Times New Roman" panose="02020603050405020304" pitchFamily="18" charset="0"/>
                <a:cs typeface="Times New Roman" panose="02020603050405020304" pitchFamily="18" charset="0"/>
              </a:rPr>
              <a:t>2016</a:t>
            </a:r>
            <a:endParaRPr lang="en-US" sz="18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1573" y="972005"/>
            <a:ext cx="6720854" cy="4490627"/>
          </a:xfrm>
        </p:spPr>
      </p:pic>
      <p:sp>
        <p:nvSpPr>
          <p:cNvPr id="5" name="Rectangle 4"/>
          <p:cNvSpPr/>
          <p:nvPr/>
        </p:nvSpPr>
        <p:spPr>
          <a:xfrm>
            <a:off x="0" y="5600700"/>
            <a:ext cx="9144000" cy="600164"/>
          </a:xfrm>
          <a:prstGeom prst="rect">
            <a:avLst/>
          </a:prstGeom>
        </p:spPr>
        <p:txBody>
          <a:bodyPr wrap="square">
            <a:spAutoFit/>
          </a:bodyPr>
          <a:lstStyle/>
          <a:p>
            <a:pPr>
              <a:spcAft>
                <a:spcPts val="1200"/>
              </a:spcAft>
              <a:tabLst>
                <a:tab pos="5943600" algn="l"/>
              </a:tabLst>
            </a:pPr>
            <a:r>
              <a:rPr lang="en-US" sz="1100" i="1" dirty="0">
                <a:latin typeface="Calibri" panose="020F0502020204030204" pitchFamily="34" charset="0"/>
                <a:ea typeface="Calibri" panose="020F0502020204030204" pitchFamily="34" charset="0"/>
                <a:cs typeface="Times New Roman" panose="02020603050405020304" pitchFamily="18" charset="0"/>
              </a:rPr>
              <a:t>Data Source: Special analyses, USRDS ESRD Database. CROWNWeb clinical extracts for March to May for years 2014, 2015 and 2016. Dialysis patients on treatment for ESRD at least 1 year at the time of measurement of serum calcium for that year, ≥18 years old as of May 1 of that year and who were alive through May 31 of that year. Abbreviation: CROWNWeb, Consolidated Renal Operations in a Web-Enabled Network.</a:t>
            </a:r>
            <a:endParaRPr lang="en-US" sz="11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4750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27</a:t>
            </a:fld>
            <a:endParaRPr lang="en-US" dirty="0"/>
          </a:p>
        </p:txBody>
      </p:sp>
      <p:sp>
        <p:nvSpPr>
          <p:cNvPr id="3" name="Title 2"/>
          <p:cNvSpPr>
            <a:spLocks noGrp="1"/>
          </p:cNvSpPr>
          <p:nvPr>
            <p:ph type="title"/>
          </p:nvPr>
        </p:nvSpPr>
        <p:spPr>
          <a:xfrm>
            <a:off x="457200" y="112932"/>
            <a:ext cx="8229600" cy="1143000"/>
          </a:xfrm>
        </p:spPr>
        <p:txBody>
          <a:bodyPr/>
          <a:lstStyle/>
          <a:p>
            <a:pPr marL="0" marR="0">
              <a:spcBef>
                <a:spcPts val="1800"/>
              </a:spcBef>
              <a:spcAft>
                <a:spcPts val="1200"/>
              </a:spcAft>
            </a:pPr>
            <a:r>
              <a:rPr lang="en-US" sz="2000" b="1" spc="30" dirty="0">
                <a:latin typeface="Calibri" panose="020F0502020204030204" pitchFamily="34" charset="0"/>
                <a:ea typeface="Times New Roman" panose="02020603050405020304" pitchFamily="18" charset="0"/>
                <a:cs typeface="Times New Roman" panose="02020603050405020304" pitchFamily="18" charset="0"/>
              </a:rPr>
              <a:t>vol 2 </a:t>
            </a:r>
            <a:r>
              <a:rPr lang="en-US" sz="2000" b="1" spc="30" dirty="0">
                <a:latin typeface="Calibri" panose="020F0502020204030204" pitchFamily="34" charset="0"/>
                <a:ea typeface="Calibri" panose="020F0502020204030204" pitchFamily="34" charset="0"/>
                <a:cs typeface="Times New Roman" panose="02020603050405020304" pitchFamily="18" charset="0"/>
              </a:rPr>
              <a:t>Figure 2.16 Distribution of serum phosphorus levels in adult </a:t>
            </a:r>
            <a:r>
              <a:rPr lang="en-US" sz="2000" b="1" spc="30" dirty="0">
                <a:latin typeface="Calibri" panose="020F0502020204030204" pitchFamily="34" charset="0"/>
                <a:ea typeface="Times New Roman" panose="02020603050405020304" pitchFamily="18" charset="0"/>
                <a:cs typeface="Times New Roman" panose="02020603050405020304" pitchFamily="18" charset="0"/>
              </a:rPr>
              <a:t>hemodialysis </a:t>
            </a:r>
            <a:r>
              <a:rPr lang="en-US" sz="2000" b="1" spc="30" dirty="0">
                <a:latin typeface="Calibri" panose="020F0502020204030204" pitchFamily="34" charset="0"/>
                <a:ea typeface="Calibri" panose="020F0502020204030204" pitchFamily="34" charset="0"/>
                <a:cs typeface="Times New Roman" panose="02020603050405020304" pitchFamily="18" charset="0"/>
              </a:rPr>
              <a:t>patients on dialysis for at least 1 year, CROWNWeb data,</a:t>
            </a:r>
            <a:r>
              <a:rPr lang="en-US" sz="2000" spc="30" dirty="0">
                <a:latin typeface="Calibri" panose="020F0502020204030204" pitchFamily="34" charset="0"/>
                <a:ea typeface="Calibri" panose="020F0502020204030204" pitchFamily="34" charset="0"/>
                <a:cs typeface="Times New Roman" panose="02020603050405020304" pitchFamily="18" charset="0"/>
              </a:rPr>
              <a:t> </a:t>
            </a:r>
            <a:r>
              <a:rPr lang="en-US" sz="2000" b="1" spc="30" dirty="0">
                <a:latin typeface="Calibri" panose="020F0502020204030204" pitchFamily="34" charset="0"/>
                <a:ea typeface="Times New Roman" panose="02020603050405020304" pitchFamily="18" charset="0"/>
                <a:cs typeface="Times New Roman" panose="02020603050405020304" pitchFamily="18" charset="0"/>
              </a:rPr>
              <a:t>May 2014, 2015, and 2016</a:t>
            </a:r>
            <a:br>
              <a:rPr lang="en-US" sz="20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4522" y="1158120"/>
            <a:ext cx="6174956" cy="4490627"/>
          </a:xfrm>
        </p:spPr>
      </p:pic>
      <p:sp>
        <p:nvSpPr>
          <p:cNvPr id="5" name="Rectangle 4"/>
          <p:cNvSpPr/>
          <p:nvPr/>
        </p:nvSpPr>
        <p:spPr>
          <a:xfrm>
            <a:off x="0" y="5600700"/>
            <a:ext cx="9144000" cy="600164"/>
          </a:xfrm>
          <a:prstGeom prst="rect">
            <a:avLst/>
          </a:prstGeom>
        </p:spPr>
        <p:txBody>
          <a:bodyPr wrap="square">
            <a:spAutoFit/>
          </a:bodyPr>
          <a:lstStyle/>
          <a:p>
            <a:pPr>
              <a:spcAft>
                <a:spcPts val="1200"/>
              </a:spcAft>
              <a:tabLst>
                <a:tab pos="5943600" algn="l"/>
              </a:tabLst>
            </a:pPr>
            <a:r>
              <a:rPr lang="en-US" sz="1100" i="1" dirty="0">
                <a:latin typeface="Calibri" panose="020F0502020204030204" pitchFamily="34" charset="0"/>
                <a:ea typeface="Calibri" panose="020F0502020204030204" pitchFamily="34" charset="0"/>
                <a:cs typeface="Times New Roman" panose="02020603050405020304" pitchFamily="18" charset="0"/>
              </a:rPr>
              <a:t>Data Source: Special analyses, USRDS ESRD Database. CROWNWeb clinical extracts for May 2014, May 2015, and May 2016. Dialysis patients on treatment for ESRD at least 1 year at the time of measurement of serum phosphorus for that year, ≥18 years old as of May 1 of that year and who were alive through May 31 of that year. Abbreviation: CROWNWeb, Consolidated Renal Operations in a Web-Enabled Network.</a:t>
            </a:r>
            <a:endParaRPr lang="en-US" sz="11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8993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28</a:t>
            </a:fld>
            <a:endParaRPr lang="en-US" dirty="0"/>
          </a:p>
        </p:txBody>
      </p:sp>
      <p:sp>
        <p:nvSpPr>
          <p:cNvPr id="3" name="Title 2"/>
          <p:cNvSpPr>
            <a:spLocks noGrp="1"/>
          </p:cNvSpPr>
          <p:nvPr>
            <p:ph type="title"/>
          </p:nvPr>
        </p:nvSpPr>
        <p:spPr>
          <a:xfrm>
            <a:off x="0" y="97166"/>
            <a:ext cx="9144000" cy="1143000"/>
          </a:xfrm>
        </p:spPr>
        <p:txBody>
          <a:bodyPr/>
          <a:lstStyle/>
          <a:p>
            <a:pPr marL="0" marR="0">
              <a:spcBef>
                <a:spcPts val="1800"/>
              </a:spcBef>
              <a:spcAft>
                <a:spcPts val="1200"/>
              </a:spcAft>
            </a:pPr>
            <a:r>
              <a:rPr lang="en-US" sz="2000" b="1" spc="30" dirty="0">
                <a:latin typeface="Calibri" panose="020F0502020204030204" pitchFamily="34" charset="0"/>
                <a:ea typeface="Times New Roman" panose="02020603050405020304" pitchFamily="18" charset="0"/>
                <a:cs typeface="Times New Roman" panose="02020603050405020304" pitchFamily="18" charset="0"/>
              </a:rPr>
              <a:t>vol 2 </a:t>
            </a:r>
            <a:r>
              <a:rPr lang="en-US" sz="2000" b="1" spc="30" dirty="0">
                <a:latin typeface="Calibri" panose="020F0502020204030204" pitchFamily="34" charset="0"/>
                <a:ea typeface="Calibri" panose="020F0502020204030204" pitchFamily="34" charset="0"/>
                <a:cs typeface="Times New Roman" panose="02020603050405020304" pitchFamily="18" charset="0"/>
              </a:rPr>
              <a:t>Figure 2.17 Distribution of serum phosphorus levels in adult peritoneal dialysis patients on dialysis for at least 1 year, CROWNWEB data</a:t>
            </a:r>
            <a:r>
              <a:rPr lang="en-US" sz="2000" b="1" spc="30" dirty="0" smtClean="0">
                <a:latin typeface="Calibri" panose="020F0502020204030204" pitchFamily="34" charset="0"/>
                <a:ea typeface="Calibri" panose="020F0502020204030204" pitchFamily="34" charset="0"/>
                <a:cs typeface="Times New Roman" panose="02020603050405020304" pitchFamily="18" charset="0"/>
              </a:rPr>
              <a:t>,</a:t>
            </a:r>
            <a:br>
              <a:rPr lang="en-US" sz="2000" b="1" spc="30" dirty="0" smtClean="0">
                <a:latin typeface="Calibri" panose="020F0502020204030204" pitchFamily="34" charset="0"/>
                <a:ea typeface="Calibri" panose="020F0502020204030204" pitchFamily="34" charset="0"/>
                <a:cs typeface="Times New Roman" panose="02020603050405020304" pitchFamily="18" charset="0"/>
              </a:rPr>
            </a:br>
            <a:r>
              <a:rPr lang="en-US" sz="2000" b="1" spc="30"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spc="30" dirty="0">
                <a:latin typeface="Calibri" panose="020F0502020204030204" pitchFamily="34" charset="0"/>
                <a:ea typeface="Times New Roman" panose="02020603050405020304" pitchFamily="18" charset="0"/>
                <a:cs typeface="Times New Roman" panose="02020603050405020304" pitchFamily="18" charset="0"/>
              </a:rPr>
              <a:t>May 2014, 2015, and 2016</a:t>
            </a:r>
            <a:br>
              <a:rPr lang="en-US" sz="20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76039" y="1102190"/>
            <a:ext cx="6591923" cy="4490627"/>
          </a:xfrm>
        </p:spPr>
      </p:pic>
      <p:sp>
        <p:nvSpPr>
          <p:cNvPr id="5" name="Rectangle 4"/>
          <p:cNvSpPr/>
          <p:nvPr/>
        </p:nvSpPr>
        <p:spPr>
          <a:xfrm>
            <a:off x="0" y="5600700"/>
            <a:ext cx="9144000" cy="600164"/>
          </a:xfrm>
          <a:prstGeom prst="rect">
            <a:avLst/>
          </a:prstGeom>
        </p:spPr>
        <p:txBody>
          <a:bodyPr wrap="square">
            <a:spAutoFit/>
          </a:bodyPr>
          <a:lstStyle/>
          <a:p>
            <a:pPr>
              <a:spcAft>
                <a:spcPts val="1200"/>
              </a:spcAft>
              <a:tabLst>
                <a:tab pos="5943600" algn="l"/>
              </a:tabLst>
            </a:pPr>
            <a:r>
              <a:rPr lang="en-US" sz="11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CROWNWeb clinical extracts for May 2014, May 2015, and May 2016. Dialysis patients on treatment for ESRD at least 1 year at the time of measurement of serum phosphorus for that year, ≥18 years old as of May 1 of that year and who were alive through May 31 of that year. Abbreviation: CROWNWeb, Consolidated Renal Operations in a Web-Enabled Network.</a:t>
            </a:r>
            <a:endParaRPr lang="en-US" sz="11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4173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29</a:t>
            </a:fld>
            <a:endParaRPr lang="en-US" dirty="0"/>
          </a:p>
        </p:txBody>
      </p:sp>
      <p:sp>
        <p:nvSpPr>
          <p:cNvPr id="3" name="Title 2"/>
          <p:cNvSpPr>
            <a:spLocks noGrp="1"/>
          </p:cNvSpPr>
          <p:nvPr>
            <p:ph type="title"/>
          </p:nvPr>
        </p:nvSpPr>
        <p:spPr>
          <a:xfrm>
            <a:off x="0" y="152400"/>
            <a:ext cx="9144000" cy="1143000"/>
          </a:xfrm>
        </p:spPr>
        <p:txBody>
          <a:bodyPr/>
          <a:lstStyle/>
          <a:p>
            <a:pPr marL="0" marR="0">
              <a:spcBef>
                <a:spcPts val="1800"/>
              </a:spcBef>
              <a:spcAft>
                <a:spcPts val="1200"/>
              </a:spcAft>
            </a:pPr>
            <a:r>
              <a:rPr lang="en-US" sz="2000" b="1" spc="30" dirty="0">
                <a:latin typeface="Calibri" panose="020F0502020204030204" pitchFamily="34" charset="0"/>
                <a:ea typeface="Times New Roman" panose="02020603050405020304" pitchFamily="18" charset="0"/>
                <a:cs typeface="Times New Roman" panose="02020603050405020304" pitchFamily="18" charset="0"/>
              </a:rPr>
              <a:t>vol 2 Figure 2.18 Diabetes-related care among ESRD patients with diabetes mellitus aged 18-75 years, Medicare claims, 2004-2015</a:t>
            </a:r>
            <a:br>
              <a:rPr lang="en-US" sz="20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6889" y="1023737"/>
            <a:ext cx="7890221" cy="4307900"/>
          </a:xfrm>
        </p:spPr>
      </p:pic>
      <p:sp>
        <p:nvSpPr>
          <p:cNvPr id="5" name="Rectangle 4"/>
          <p:cNvSpPr/>
          <p:nvPr/>
        </p:nvSpPr>
        <p:spPr>
          <a:xfrm>
            <a:off x="457200" y="5497981"/>
            <a:ext cx="7924800" cy="646331"/>
          </a:xfrm>
          <a:prstGeom prst="rect">
            <a:avLst/>
          </a:prstGeom>
        </p:spPr>
        <p:txBody>
          <a:bodyPr wrap="square">
            <a:spAutoFit/>
          </a:bodyPr>
          <a:lstStyle/>
          <a:p>
            <a:r>
              <a:rPr lang="en-US" sz="1200" i="1" dirty="0">
                <a:latin typeface="Calibri" panose="020F0502020204030204" pitchFamily="34" charset="0"/>
                <a:ea typeface="Calibri" panose="020F0502020204030204" pitchFamily="34" charset="0"/>
                <a:cs typeface="Times New Roman" panose="02020603050405020304" pitchFamily="18" charset="0"/>
              </a:rPr>
              <a:t>Data Source: Special analyses, USRDS ESRD Database. Point prevalent Medicare ESRD patients aged 18 to 75 years with a diagnosis claim for diabetes mellitus in the previous year; diabetes-related care in the measurement year. Abbreviations: ESRD, end-stage renal disease; HbA1c, glycosylated hemoglobin.</a:t>
            </a:r>
            <a:endParaRPr lang="en-US" sz="1200" i="1" dirty="0"/>
          </a:p>
        </p:txBody>
      </p:sp>
    </p:spTree>
    <p:extLst>
      <p:ext uri="{BB962C8B-B14F-4D97-AF65-F5344CB8AC3E}">
        <p14:creationId xmlns:p14="http://schemas.microsoft.com/office/powerpoint/2010/main" val="3976773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a:t>
            </a:fld>
            <a:endParaRPr lang="en-US" dirty="0"/>
          </a:p>
        </p:txBody>
      </p:sp>
      <p:sp>
        <p:nvSpPr>
          <p:cNvPr id="3" name="Title 2"/>
          <p:cNvSpPr>
            <a:spLocks noGrp="1"/>
          </p:cNvSpPr>
          <p:nvPr>
            <p:ph type="title"/>
          </p:nvPr>
        </p:nvSpPr>
        <p:spPr>
          <a:xfrm>
            <a:off x="-114300" y="11327"/>
            <a:ext cx="9372600" cy="903073"/>
          </a:xfrm>
        </p:spPr>
        <p:txBody>
          <a:bodyPr/>
          <a:lstStyle/>
          <a:p>
            <a:pPr marL="0" marR="0">
              <a:spcBef>
                <a:spcPts val="1800"/>
              </a:spcBef>
              <a:spcAft>
                <a:spcPts val="1200"/>
              </a:spcAft>
            </a:pPr>
            <a:r>
              <a:rPr lang="en-US" sz="1600" b="1" spc="30" dirty="0" smtClean="0">
                <a:latin typeface="Calibri" panose="020F0502020204030204" pitchFamily="34" charset="0"/>
                <a:ea typeface="Times New Roman" panose="02020603050405020304" pitchFamily="18" charset="0"/>
                <a:cs typeface="Times New Roman" panose="02020603050405020304" pitchFamily="18" charset="0"/>
              </a:rPr>
              <a:t>vol 2 Figure 2.1 ESRD clinical indicator levels among prevalent hemodialysis versus peritoneal dialysis patients in CROWNWeb data, May 2016: (a) percentage of patients meeting clinical care guidelines for dialysis adequacy; (b) percent distribution of Hgb levels; (c) percentage of patients with serum calcium &gt;10.2 mg/</a:t>
            </a:r>
            <a:r>
              <a:rPr lang="en-US" sz="1600" b="1" spc="30" dirty="0" err="1" smtClean="0">
                <a:latin typeface="Calibri" panose="020F0502020204030204" pitchFamily="34" charset="0"/>
                <a:ea typeface="Times New Roman" panose="02020603050405020304" pitchFamily="18" charset="0"/>
                <a:cs typeface="Times New Roman" panose="02020603050405020304" pitchFamily="18" charset="0"/>
              </a:rPr>
              <a:t>dL</a:t>
            </a:r>
            <a:r>
              <a:rPr lang="en-US" sz="1600" b="1" spc="30" dirty="0" smtClean="0">
                <a:latin typeface="Calibri" panose="020F0502020204030204" pitchFamily="34" charset="0"/>
                <a:ea typeface="Times New Roman" panose="02020603050405020304" pitchFamily="18" charset="0"/>
                <a:cs typeface="Times New Roman" panose="02020603050405020304" pitchFamily="18" charset="0"/>
              </a:rPr>
              <a:t>; (d) percent distribution of serum albumin levels. </a:t>
            </a:r>
            <a:br>
              <a:rPr lang="en-US" sz="1600" b="1" spc="30" dirty="0" smtClean="0">
                <a:latin typeface="Calibri" panose="020F0502020204030204" pitchFamily="34" charset="0"/>
                <a:ea typeface="Times New Roman" panose="02020603050405020304" pitchFamily="18" charset="0"/>
                <a:cs typeface="Times New Roman" panose="02020603050405020304" pitchFamily="18" charset="0"/>
              </a:rPr>
            </a:br>
            <a:endParaRPr lang="en-US" sz="1600" dirty="0"/>
          </a:p>
        </p:txBody>
      </p:sp>
      <p:sp>
        <p:nvSpPr>
          <p:cNvPr id="7" name="Rectangle 6"/>
          <p:cNvSpPr/>
          <p:nvPr/>
        </p:nvSpPr>
        <p:spPr>
          <a:xfrm>
            <a:off x="-16042" y="5176025"/>
            <a:ext cx="9144000" cy="1169551"/>
          </a:xfrm>
          <a:prstGeom prst="rect">
            <a:avLst/>
          </a:prstGeom>
        </p:spPr>
        <p:txBody>
          <a:bodyPr wrap="square">
            <a:spAutoFit/>
          </a:bodyPr>
          <a:lstStyle/>
          <a:p>
            <a:pPr>
              <a:spcAft>
                <a:spcPts val="1200"/>
              </a:spcAft>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Results shown are for laboratory values reported to CROWNWeb for May 2016, restricted to patients as follows: (a) dialysis patients initiating treatment for ESRD at least 1 year prior to May 1, 2016, and who were alive through May 31, 2016; (b) dialysis patients initiating treatment for ESRD at least 90 days prior to May 1, 2016, who were ≥18 years old as of May 1, 2016, and who were alive through May 31, 2016; (c) hemodialysis and peritoneal dialysis patients initiating treatment for ESRD at least 90 days prior to May 1, 2016, who were ≥18 years old as of May 1, 2016, and who were alive through May 31, 2016; and (d) dialysis patients initiating treatment for ESRD at least 90 days prior to May 1, 2016, who were &gt;=18 years old as of May 1, 2016, and who were alive through May 31, 2016. Abbreviations: CROWNWeb, Consolidated Renal Operations in a Web-Enabled Network; ESRD, end-stage renal disease; HD, hemodialysis; Hgb, hemoglobin; Kt/V, see Glossary; PD, peritoneal dialysis.</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2376" y="1524000"/>
            <a:ext cx="4879248" cy="3660046"/>
          </a:xfrm>
        </p:spPr>
      </p:pic>
      <p:sp>
        <p:nvSpPr>
          <p:cNvPr id="9" name="Rectangle 8"/>
          <p:cNvSpPr/>
          <p:nvPr/>
        </p:nvSpPr>
        <p:spPr>
          <a:xfrm>
            <a:off x="552450" y="1288063"/>
            <a:ext cx="8039100" cy="307777"/>
          </a:xfrm>
          <a:prstGeom prst="rect">
            <a:avLst/>
          </a:prstGeom>
        </p:spPr>
        <p:txBody>
          <a:bodyPr wrap="square">
            <a:spAutoFit/>
          </a:bodyPr>
          <a:lstStyle/>
          <a:p>
            <a:r>
              <a:rPr lang="en-US" sz="1400" b="1" dirty="0" smtClean="0">
                <a:latin typeface="Calibri" panose="020F0502020204030204" pitchFamily="34" charset="0"/>
                <a:ea typeface="Calibri" panose="020F0502020204030204" pitchFamily="34" charset="0"/>
                <a:cs typeface="Times New Roman" panose="02020603050405020304" pitchFamily="18" charset="0"/>
              </a:rPr>
              <a:t>(b) Percent </a:t>
            </a:r>
            <a:r>
              <a:rPr lang="en-US" sz="1400" b="1" dirty="0">
                <a:latin typeface="Calibri" panose="020F0502020204030204" pitchFamily="34" charset="0"/>
                <a:ea typeface="Calibri" panose="020F0502020204030204" pitchFamily="34" charset="0"/>
                <a:cs typeface="Times New Roman" panose="02020603050405020304" pitchFamily="18" charset="0"/>
              </a:rPr>
              <a:t>distribution of Hgb levels among prevalent hemodialysis and peritoneal dialysis patients</a:t>
            </a:r>
            <a:endParaRPr lang="en-US" sz="2400" b="1" dirty="0"/>
          </a:p>
        </p:txBody>
      </p:sp>
    </p:spTree>
    <p:extLst>
      <p:ext uri="{BB962C8B-B14F-4D97-AF65-F5344CB8AC3E}">
        <p14:creationId xmlns:p14="http://schemas.microsoft.com/office/powerpoint/2010/main" val="1689191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30</a:t>
            </a:fld>
            <a:endParaRPr lang="en-US" dirty="0"/>
          </a:p>
        </p:txBody>
      </p:sp>
      <p:sp>
        <p:nvSpPr>
          <p:cNvPr id="3" name="Title 2"/>
          <p:cNvSpPr>
            <a:spLocks noGrp="1"/>
          </p:cNvSpPr>
          <p:nvPr>
            <p:ph type="title"/>
          </p:nvPr>
        </p:nvSpPr>
        <p:spPr>
          <a:xfrm>
            <a:off x="133350" y="113313"/>
            <a:ext cx="8877300" cy="976148"/>
          </a:xfrm>
        </p:spPr>
        <p:txBody>
          <a:bodyPr/>
          <a:lstStyle/>
          <a:p>
            <a:pPr marL="0" marR="0">
              <a:spcBef>
                <a:spcPts val="1800"/>
              </a:spcBef>
              <a:spcAft>
                <a:spcPts val="1200"/>
              </a:spcAft>
            </a:pPr>
            <a:r>
              <a:rPr lang="en-US" sz="1800" b="1" spc="30" dirty="0" smtClean="0">
                <a:latin typeface="Calibri" panose="020F0502020204030204" pitchFamily="34" charset="0"/>
                <a:ea typeface="Times New Roman" panose="02020603050405020304" pitchFamily="18" charset="0"/>
                <a:cs typeface="Times New Roman" panose="02020603050405020304" pitchFamily="18" charset="0"/>
              </a:rPr>
              <a:t>vol 2 Figure 2.19 Percentage of ESRD patients with a claim for seasonal influenza vaccination (August 1-April 30 of subsequent year), (a) overall, (b) by age, (c) by race (d) by ethnicity, and (e) by ESRD treatment modality, Medicare data, 2003-2015 </a:t>
            </a:r>
            <a:br>
              <a:rPr lang="en-US" sz="1800" b="1" spc="30" dirty="0" smtClean="0">
                <a:latin typeface="Calibri" panose="020F0502020204030204" pitchFamily="34" charset="0"/>
                <a:ea typeface="Times New Roman" panose="02020603050405020304" pitchFamily="18" charset="0"/>
                <a:cs typeface="Times New Roman" panose="02020603050405020304" pitchFamily="18" charset="0"/>
              </a:rPr>
            </a:br>
            <a:endParaRPr lang="en-US" sz="18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2993" y="1669172"/>
            <a:ext cx="6858014" cy="3746000"/>
          </a:xfrm>
        </p:spPr>
      </p:pic>
      <p:sp>
        <p:nvSpPr>
          <p:cNvPr id="5" name="Rectangle 4"/>
          <p:cNvSpPr/>
          <p:nvPr/>
        </p:nvSpPr>
        <p:spPr>
          <a:xfrm>
            <a:off x="266700" y="5414079"/>
            <a:ext cx="8610600" cy="830997"/>
          </a:xfrm>
          <a:prstGeom prst="rect">
            <a:avLst/>
          </a:prstGeom>
        </p:spPr>
        <p:txBody>
          <a:bodyPr wrap="square">
            <a:spAutoFit/>
          </a:bodyPr>
          <a:lstStyle/>
          <a:p>
            <a:r>
              <a:rPr lang="en-US" sz="1200" i="1" dirty="0">
                <a:latin typeface="Calibri" panose="020F0502020204030204" pitchFamily="34" charset="0"/>
                <a:ea typeface="Calibri" panose="020F0502020204030204" pitchFamily="34" charset="0"/>
                <a:cs typeface="Times New Roman" panose="02020603050405020304" pitchFamily="18" charset="0"/>
              </a:rPr>
              <a:t>Data Source: Special analyses, USRDS ESRD Database. ESRD patients initiating treatment for ESRD at least 90 days before seasonal period: August 1-April 30 for influenza. (c) Native Hawaiian/Pacific Islander, multiracial, and other/unknown races excluded due to small number of flu vaccination claims. Abbreviations: </a:t>
            </a:r>
            <a:r>
              <a:rPr lang="en-US" sz="1200" i="1" dirty="0" err="1">
                <a:latin typeface="Calibri" panose="020F0502020204030204" pitchFamily="34" charset="0"/>
                <a:ea typeface="Calibri" panose="020F0502020204030204" pitchFamily="34" charset="0"/>
                <a:cs typeface="Times New Roman" panose="02020603050405020304" pitchFamily="18" charset="0"/>
              </a:rPr>
              <a:t>Af</a:t>
            </a:r>
            <a:r>
              <a:rPr lang="en-US" sz="1200" i="1" dirty="0">
                <a:latin typeface="Calibri" panose="020F0502020204030204" pitchFamily="34" charset="0"/>
                <a:ea typeface="Calibri" panose="020F0502020204030204" pitchFamily="34" charset="0"/>
                <a:cs typeface="Times New Roman" panose="02020603050405020304" pitchFamily="18" charset="0"/>
              </a:rPr>
              <a:t> Am, African American; AI, American Indian; AN, Alaska Native; ESRD, end-stage renal disease; HD, hemodialysis; PD, peritoneal dialysis; </a:t>
            </a:r>
            <a:r>
              <a:rPr lang="en-US" sz="1200" i="1" dirty="0" err="1">
                <a:latin typeface="Calibri" panose="020F0502020204030204" pitchFamily="34" charset="0"/>
                <a:ea typeface="Calibri" panose="020F0502020204030204" pitchFamily="34" charset="0"/>
                <a:cs typeface="Times New Roman" panose="02020603050405020304" pitchFamily="18" charset="0"/>
              </a:rPr>
              <a:t>Tx</a:t>
            </a:r>
            <a:r>
              <a:rPr lang="en-US" sz="1200" i="1" dirty="0">
                <a:latin typeface="Calibri" panose="020F0502020204030204" pitchFamily="34" charset="0"/>
                <a:ea typeface="Calibri" panose="020F0502020204030204" pitchFamily="34" charset="0"/>
                <a:cs typeface="Times New Roman" panose="02020603050405020304" pitchFamily="18" charset="0"/>
              </a:rPr>
              <a:t>, transplant.</a:t>
            </a:r>
            <a:endParaRPr lang="en-US" sz="1200" i="1" dirty="0"/>
          </a:p>
        </p:txBody>
      </p:sp>
      <p:sp>
        <p:nvSpPr>
          <p:cNvPr id="7" name="Rectangle 6"/>
          <p:cNvSpPr/>
          <p:nvPr/>
        </p:nvSpPr>
        <p:spPr>
          <a:xfrm>
            <a:off x="3899380" y="1353469"/>
            <a:ext cx="1345241" cy="338554"/>
          </a:xfrm>
          <a:prstGeom prst="rect">
            <a:avLst/>
          </a:prstGeom>
        </p:spPr>
        <p:txBody>
          <a:bodyPr wrap="none">
            <a:spAutoFit/>
          </a:bodyPr>
          <a:lstStyle/>
          <a:p>
            <a:pPr marL="457200" marR="0" indent="-228600" algn="ctr">
              <a:spcBef>
                <a:spcPts val="150"/>
              </a:spcBef>
              <a:spcAft>
                <a:spcPts val="375"/>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(a) Overall </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2452017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31</a:t>
            </a:fld>
            <a:endParaRPr lang="en-US" dirty="0"/>
          </a:p>
        </p:txBody>
      </p:sp>
      <p:sp>
        <p:nvSpPr>
          <p:cNvPr id="3" name="Title 2"/>
          <p:cNvSpPr>
            <a:spLocks noGrp="1"/>
          </p:cNvSpPr>
          <p:nvPr>
            <p:ph type="title"/>
          </p:nvPr>
        </p:nvSpPr>
        <p:spPr>
          <a:xfrm>
            <a:off x="133350" y="114300"/>
            <a:ext cx="8877300" cy="1043152"/>
          </a:xfrm>
        </p:spPr>
        <p:txBody>
          <a:bodyPr/>
          <a:lstStyle/>
          <a:p>
            <a:pPr marL="0" marR="0">
              <a:spcBef>
                <a:spcPts val="1800"/>
              </a:spcBef>
              <a:spcAft>
                <a:spcPts val="1200"/>
              </a:spcAft>
            </a:pPr>
            <a:r>
              <a:rPr lang="en-US" sz="1800" b="1" spc="30" dirty="0" smtClean="0">
                <a:latin typeface="Calibri" panose="020F0502020204030204" pitchFamily="34" charset="0"/>
                <a:ea typeface="Times New Roman" panose="02020603050405020304" pitchFamily="18" charset="0"/>
                <a:cs typeface="Times New Roman" panose="02020603050405020304" pitchFamily="18" charset="0"/>
              </a:rPr>
              <a:t>vol 2 Figure 2.19 Percentage of ESRD patients with a claim for seasonal influenza vaccination (August 1-April 30 of subsequent year), (a) overall, (b) by age, (c) by race (d) by ethnicity, and (e) by ESRD treatment modality, Medicare data, 2003-2015 </a:t>
            </a:r>
            <a:endParaRPr lang="en-US" sz="1800" dirty="0"/>
          </a:p>
        </p:txBody>
      </p:sp>
      <p:sp>
        <p:nvSpPr>
          <p:cNvPr id="5" name="Rectangle 4"/>
          <p:cNvSpPr/>
          <p:nvPr/>
        </p:nvSpPr>
        <p:spPr>
          <a:xfrm>
            <a:off x="266700" y="5454189"/>
            <a:ext cx="8610600" cy="830997"/>
          </a:xfrm>
          <a:prstGeom prst="rect">
            <a:avLst/>
          </a:prstGeom>
        </p:spPr>
        <p:txBody>
          <a:bodyPr wrap="square">
            <a:spAutoFit/>
          </a:bodyPr>
          <a:lstStyle/>
          <a:p>
            <a:r>
              <a:rPr lang="en-US" sz="1200" i="1" dirty="0">
                <a:latin typeface="Calibri" panose="020F0502020204030204" pitchFamily="34" charset="0"/>
                <a:ea typeface="Calibri" panose="020F0502020204030204" pitchFamily="34" charset="0"/>
                <a:cs typeface="Times New Roman" panose="02020603050405020304" pitchFamily="18" charset="0"/>
              </a:rPr>
              <a:t>Data Source: Special analyses, USRDS ESRD Database. ESRD patients initiating treatment for ESRD at least 90 days before seasonal period: August 1-April 30 for influenza. (c) Native Hawaiian/Pacific Islander, multiracial, and other/unknown races excluded due to small number of flu vaccination claims. Abbreviations: </a:t>
            </a:r>
            <a:r>
              <a:rPr lang="en-US" sz="1200" i="1" dirty="0" err="1">
                <a:latin typeface="Calibri" panose="020F0502020204030204" pitchFamily="34" charset="0"/>
                <a:ea typeface="Calibri" panose="020F0502020204030204" pitchFamily="34" charset="0"/>
                <a:cs typeface="Times New Roman" panose="02020603050405020304" pitchFamily="18" charset="0"/>
              </a:rPr>
              <a:t>Af</a:t>
            </a:r>
            <a:r>
              <a:rPr lang="en-US" sz="1200" i="1" dirty="0">
                <a:latin typeface="Calibri" panose="020F0502020204030204" pitchFamily="34" charset="0"/>
                <a:ea typeface="Calibri" panose="020F0502020204030204" pitchFamily="34" charset="0"/>
                <a:cs typeface="Times New Roman" panose="02020603050405020304" pitchFamily="18" charset="0"/>
              </a:rPr>
              <a:t> Am, African American; AI, American Indian; AN, Alaska Native; ESRD, end-stage renal disease; HD, hemodialysis; PD, peritoneal dialysis; </a:t>
            </a:r>
            <a:r>
              <a:rPr lang="en-US" sz="1200" i="1" dirty="0" err="1">
                <a:latin typeface="Calibri" panose="020F0502020204030204" pitchFamily="34" charset="0"/>
                <a:ea typeface="Calibri" panose="020F0502020204030204" pitchFamily="34" charset="0"/>
                <a:cs typeface="Times New Roman" panose="02020603050405020304" pitchFamily="18" charset="0"/>
              </a:rPr>
              <a:t>Tx</a:t>
            </a:r>
            <a:r>
              <a:rPr lang="en-US" sz="1200" i="1" dirty="0">
                <a:latin typeface="Calibri" panose="020F0502020204030204" pitchFamily="34" charset="0"/>
                <a:ea typeface="Calibri" panose="020F0502020204030204" pitchFamily="34" charset="0"/>
                <a:cs typeface="Times New Roman" panose="02020603050405020304" pitchFamily="18" charset="0"/>
              </a:rPr>
              <a:t>, transplant.</a:t>
            </a:r>
            <a:endParaRPr lang="en-US" sz="1200" i="1" dirty="0"/>
          </a:p>
        </p:txBody>
      </p:sp>
      <p:sp>
        <p:nvSpPr>
          <p:cNvPr id="7" name="Rectangle 6"/>
          <p:cNvSpPr/>
          <p:nvPr/>
        </p:nvSpPr>
        <p:spPr>
          <a:xfrm>
            <a:off x="4036726" y="1353469"/>
            <a:ext cx="1070550" cy="338554"/>
          </a:xfrm>
          <a:prstGeom prst="rect">
            <a:avLst/>
          </a:prstGeom>
        </p:spPr>
        <p:txBody>
          <a:bodyPr wrap="none">
            <a:spAutoFit/>
          </a:bodyPr>
          <a:lstStyle/>
          <a:p>
            <a:pPr marL="457200" marR="0" indent="-228600" algn="ctr">
              <a:spcBef>
                <a:spcPts val="150"/>
              </a:spcBef>
              <a:spcAft>
                <a:spcPts val="375"/>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Age </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1469" y="1676168"/>
            <a:ext cx="6861062" cy="3746000"/>
          </a:xfrm>
        </p:spPr>
      </p:pic>
    </p:spTree>
    <p:extLst>
      <p:ext uri="{BB962C8B-B14F-4D97-AF65-F5344CB8AC3E}">
        <p14:creationId xmlns:p14="http://schemas.microsoft.com/office/powerpoint/2010/main" val="3935790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32</a:t>
            </a:fld>
            <a:endParaRPr lang="en-US" dirty="0"/>
          </a:p>
        </p:txBody>
      </p:sp>
      <p:sp>
        <p:nvSpPr>
          <p:cNvPr id="3" name="Title 2"/>
          <p:cNvSpPr>
            <a:spLocks noGrp="1"/>
          </p:cNvSpPr>
          <p:nvPr>
            <p:ph type="title"/>
          </p:nvPr>
        </p:nvSpPr>
        <p:spPr>
          <a:xfrm>
            <a:off x="152400" y="244935"/>
            <a:ext cx="8877300" cy="959523"/>
          </a:xfrm>
        </p:spPr>
        <p:txBody>
          <a:bodyPr/>
          <a:lstStyle/>
          <a:p>
            <a:pPr marL="0" marR="0">
              <a:spcBef>
                <a:spcPts val="1800"/>
              </a:spcBef>
              <a:spcAft>
                <a:spcPts val="1200"/>
              </a:spcAft>
            </a:pPr>
            <a:r>
              <a:rPr lang="en-US" sz="1800" b="1" spc="30" dirty="0" smtClean="0">
                <a:latin typeface="Calibri" panose="020F0502020204030204" pitchFamily="34" charset="0"/>
                <a:ea typeface="Times New Roman" panose="02020603050405020304" pitchFamily="18" charset="0"/>
                <a:cs typeface="Times New Roman" panose="02020603050405020304" pitchFamily="18" charset="0"/>
              </a:rPr>
              <a:t>vol 2 Figure 2.19 Percentage of ESRD patients with a claim for seasonal influenza vaccination (August 1-April 30 of subsequent year), (a) overall, (b) by age, (c) by race (d) by ethnicity, and (e) by ESRD treatment modality, Medicare data, 2003-2015 </a:t>
            </a:r>
            <a:br>
              <a:rPr lang="en-US" sz="1800" b="1" spc="30" dirty="0" smtClean="0">
                <a:latin typeface="Calibri" panose="020F0502020204030204" pitchFamily="34" charset="0"/>
                <a:ea typeface="Times New Roman" panose="02020603050405020304" pitchFamily="18" charset="0"/>
                <a:cs typeface="Times New Roman" panose="02020603050405020304" pitchFamily="18" charset="0"/>
              </a:rPr>
            </a:br>
            <a:endParaRPr lang="en-US" sz="1800" dirty="0"/>
          </a:p>
        </p:txBody>
      </p:sp>
      <p:sp>
        <p:nvSpPr>
          <p:cNvPr id="5" name="Rectangle 4"/>
          <p:cNvSpPr/>
          <p:nvPr/>
        </p:nvSpPr>
        <p:spPr>
          <a:xfrm>
            <a:off x="533400" y="5212926"/>
            <a:ext cx="8115300" cy="830997"/>
          </a:xfrm>
          <a:prstGeom prst="rect">
            <a:avLst/>
          </a:prstGeom>
        </p:spPr>
        <p:txBody>
          <a:bodyPr wrap="square">
            <a:spAutoFit/>
          </a:bodyPr>
          <a:lstStyle/>
          <a:p>
            <a:r>
              <a:rPr lang="en-US" sz="1200" i="1" dirty="0">
                <a:latin typeface="Calibri" panose="020F0502020204030204" pitchFamily="34" charset="0"/>
                <a:ea typeface="Calibri" panose="020F0502020204030204" pitchFamily="34" charset="0"/>
                <a:cs typeface="Times New Roman" panose="02020603050405020304" pitchFamily="18" charset="0"/>
              </a:rPr>
              <a:t>Data Source: Special analyses, USRDS ESRD Database. ESRD patients initiating treatment for ESRD at least 90 days before seasonal period: August 1-April 30 for influenza. (c) Native Hawaiian/Pacific Islander, multiracial, and other/unknown races excluded due to small number of flu vaccination claims. Abbreviations: </a:t>
            </a:r>
            <a:r>
              <a:rPr lang="en-US" sz="1200" i="1" dirty="0" err="1">
                <a:latin typeface="Calibri" panose="020F0502020204030204" pitchFamily="34" charset="0"/>
                <a:ea typeface="Calibri" panose="020F0502020204030204" pitchFamily="34" charset="0"/>
                <a:cs typeface="Times New Roman" panose="02020603050405020304" pitchFamily="18" charset="0"/>
              </a:rPr>
              <a:t>Af</a:t>
            </a:r>
            <a:r>
              <a:rPr lang="en-US" sz="1200" i="1" dirty="0">
                <a:latin typeface="Calibri" panose="020F0502020204030204" pitchFamily="34" charset="0"/>
                <a:ea typeface="Calibri" panose="020F0502020204030204" pitchFamily="34" charset="0"/>
                <a:cs typeface="Times New Roman" panose="02020603050405020304" pitchFamily="18" charset="0"/>
              </a:rPr>
              <a:t> Am, African American; AI, American Indian; AN, Alaska Native; ESRD, end-stage renal disease; HD, hemodialysis; PD, peritoneal dialysis; </a:t>
            </a:r>
            <a:r>
              <a:rPr lang="en-US" sz="1200" i="1" dirty="0" err="1">
                <a:latin typeface="Calibri" panose="020F0502020204030204" pitchFamily="34" charset="0"/>
                <a:ea typeface="Calibri" panose="020F0502020204030204" pitchFamily="34" charset="0"/>
                <a:cs typeface="Times New Roman" panose="02020603050405020304" pitchFamily="18" charset="0"/>
              </a:rPr>
              <a:t>Tx</a:t>
            </a:r>
            <a:r>
              <a:rPr lang="en-US" sz="1200" i="1" dirty="0">
                <a:latin typeface="Calibri" panose="020F0502020204030204" pitchFamily="34" charset="0"/>
                <a:ea typeface="Calibri" panose="020F0502020204030204" pitchFamily="34" charset="0"/>
                <a:cs typeface="Times New Roman" panose="02020603050405020304" pitchFamily="18" charset="0"/>
              </a:rPr>
              <a:t>, transplant.</a:t>
            </a:r>
            <a:endParaRPr lang="en-US" sz="1200" i="1" dirty="0"/>
          </a:p>
        </p:txBody>
      </p:sp>
      <p:sp>
        <p:nvSpPr>
          <p:cNvPr id="7" name="Rectangle 6"/>
          <p:cNvSpPr/>
          <p:nvPr/>
        </p:nvSpPr>
        <p:spPr>
          <a:xfrm>
            <a:off x="4007582" y="1503220"/>
            <a:ext cx="1128835" cy="338554"/>
          </a:xfrm>
          <a:prstGeom prst="rect">
            <a:avLst/>
          </a:prstGeom>
        </p:spPr>
        <p:txBody>
          <a:bodyPr wrap="none">
            <a:spAutoFit/>
          </a:bodyPr>
          <a:lstStyle/>
          <a:p>
            <a:pPr marL="457200" marR="0" indent="-228600" algn="ctr">
              <a:spcBef>
                <a:spcPts val="150"/>
              </a:spcBef>
              <a:spcAft>
                <a:spcPts val="375"/>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(c) Race </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0289" y="2054734"/>
            <a:ext cx="8023419" cy="3158192"/>
          </a:xfrm>
        </p:spPr>
      </p:pic>
    </p:spTree>
    <p:extLst>
      <p:ext uri="{BB962C8B-B14F-4D97-AF65-F5344CB8AC3E}">
        <p14:creationId xmlns:p14="http://schemas.microsoft.com/office/powerpoint/2010/main" val="2960169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33</a:t>
            </a:fld>
            <a:endParaRPr lang="en-US" dirty="0"/>
          </a:p>
        </p:txBody>
      </p:sp>
      <p:sp>
        <p:nvSpPr>
          <p:cNvPr id="3" name="Title 2"/>
          <p:cNvSpPr>
            <a:spLocks noGrp="1"/>
          </p:cNvSpPr>
          <p:nvPr>
            <p:ph type="title"/>
          </p:nvPr>
        </p:nvSpPr>
        <p:spPr>
          <a:xfrm>
            <a:off x="152400" y="233055"/>
            <a:ext cx="8877300" cy="899948"/>
          </a:xfrm>
        </p:spPr>
        <p:txBody>
          <a:bodyPr/>
          <a:lstStyle/>
          <a:p>
            <a:pPr marL="0" marR="0">
              <a:spcBef>
                <a:spcPts val="1800"/>
              </a:spcBef>
              <a:spcAft>
                <a:spcPts val="1200"/>
              </a:spcAft>
            </a:pPr>
            <a:r>
              <a:rPr lang="en-US" sz="1800" b="1" spc="30" dirty="0" smtClean="0">
                <a:latin typeface="Calibri" panose="020F0502020204030204" pitchFamily="34" charset="0"/>
                <a:ea typeface="Times New Roman" panose="02020603050405020304" pitchFamily="18" charset="0"/>
                <a:cs typeface="Times New Roman" panose="02020603050405020304" pitchFamily="18" charset="0"/>
              </a:rPr>
              <a:t>vol 2 Figure 2.19 Percentage of ESRD patients with a claim for seasonal influenza vaccination (August 1-April 30 of subsequent year), (a) overall, (b) by age, (c) by race (d) by ethnicity, and (e) by ESRD treatment modality, Medicare data, 2003-2015 </a:t>
            </a:r>
            <a:br>
              <a:rPr lang="en-US" sz="1800" b="1" spc="30" dirty="0" smtClean="0">
                <a:latin typeface="Calibri" panose="020F0502020204030204" pitchFamily="34" charset="0"/>
                <a:ea typeface="Times New Roman" panose="02020603050405020304" pitchFamily="18" charset="0"/>
                <a:cs typeface="Times New Roman" panose="02020603050405020304" pitchFamily="18" charset="0"/>
              </a:rPr>
            </a:br>
            <a:endParaRPr lang="en-US" sz="1800" dirty="0"/>
          </a:p>
        </p:txBody>
      </p:sp>
      <p:sp>
        <p:nvSpPr>
          <p:cNvPr id="5" name="Rectangle 4"/>
          <p:cNvSpPr/>
          <p:nvPr/>
        </p:nvSpPr>
        <p:spPr>
          <a:xfrm>
            <a:off x="584854" y="5262487"/>
            <a:ext cx="8153400" cy="830997"/>
          </a:xfrm>
          <a:prstGeom prst="rect">
            <a:avLst/>
          </a:prstGeom>
        </p:spPr>
        <p:txBody>
          <a:bodyPr wrap="square">
            <a:spAutoFit/>
          </a:bodyPr>
          <a:lstStyle/>
          <a:p>
            <a:r>
              <a:rPr lang="en-US" sz="1200" i="1" dirty="0">
                <a:latin typeface="Calibri" panose="020F0502020204030204" pitchFamily="34" charset="0"/>
                <a:ea typeface="Calibri" panose="020F0502020204030204" pitchFamily="34" charset="0"/>
                <a:cs typeface="Times New Roman" panose="02020603050405020304" pitchFamily="18" charset="0"/>
              </a:rPr>
              <a:t>Data Source: Special analyses, USRDS ESRD Database. ESRD patients initiating treatment for ESRD at least 90 days before seasonal period: August 1-April 30 for influenza. (c) Native Hawaiian/Pacific Islander, multiracial, and other/unknown races excluded due to small number of flu vaccination claims. Abbreviations: </a:t>
            </a:r>
            <a:r>
              <a:rPr lang="en-US" sz="1200" i="1" dirty="0" err="1">
                <a:latin typeface="Calibri" panose="020F0502020204030204" pitchFamily="34" charset="0"/>
                <a:ea typeface="Calibri" panose="020F0502020204030204" pitchFamily="34" charset="0"/>
                <a:cs typeface="Times New Roman" panose="02020603050405020304" pitchFamily="18" charset="0"/>
              </a:rPr>
              <a:t>Af</a:t>
            </a:r>
            <a:r>
              <a:rPr lang="en-US" sz="1200" i="1" dirty="0">
                <a:latin typeface="Calibri" panose="020F0502020204030204" pitchFamily="34" charset="0"/>
                <a:ea typeface="Calibri" panose="020F0502020204030204" pitchFamily="34" charset="0"/>
                <a:cs typeface="Times New Roman" panose="02020603050405020304" pitchFamily="18" charset="0"/>
              </a:rPr>
              <a:t> Am, African American; AI, American Indian; AN, Alaska Native; ESRD, end-stage renal disease; HD, hemodialysis; PD, peritoneal dialysis; </a:t>
            </a:r>
            <a:r>
              <a:rPr lang="en-US" sz="1200" i="1" dirty="0" err="1">
                <a:latin typeface="Calibri" panose="020F0502020204030204" pitchFamily="34" charset="0"/>
                <a:ea typeface="Calibri" panose="020F0502020204030204" pitchFamily="34" charset="0"/>
                <a:cs typeface="Times New Roman" panose="02020603050405020304" pitchFamily="18" charset="0"/>
              </a:rPr>
              <a:t>Tx</a:t>
            </a:r>
            <a:r>
              <a:rPr lang="en-US" sz="1200" i="1" dirty="0">
                <a:latin typeface="Calibri" panose="020F0502020204030204" pitchFamily="34" charset="0"/>
                <a:ea typeface="Calibri" panose="020F0502020204030204" pitchFamily="34" charset="0"/>
                <a:cs typeface="Times New Roman" panose="02020603050405020304" pitchFamily="18" charset="0"/>
              </a:rPr>
              <a:t>, transplant.</a:t>
            </a:r>
            <a:endParaRPr lang="en-US" sz="1200" i="1" dirty="0"/>
          </a:p>
        </p:txBody>
      </p:sp>
      <p:sp>
        <p:nvSpPr>
          <p:cNvPr id="7" name="Rectangle 6"/>
          <p:cNvSpPr/>
          <p:nvPr/>
        </p:nvSpPr>
        <p:spPr>
          <a:xfrm>
            <a:off x="3827150" y="1527569"/>
            <a:ext cx="1489703" cy="338554"/>
          </a:xfrm>
          <a:prstGeom prst="rect">
            <a:avLst/>
          </a:prstGeom>
        </p:spPr>
        <p:txBody>
          <a:bodyPr wrap="none">
            <a:spAutoFit/>
          </a:bodyPr>
          <a:lstStyle/>
          <a:p>
            <a:pPr marL="457200" marR="0" indent="-228600" algn="ctr">
              <a:spcBef>
                <a:spcPts val="150"/>
              </a:spcBef>
              <a:spcAft>
                <a:spcPts val="375"/>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(d) Ethnicity </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8865" y="1995514"/>
            <a:ext cx="7966269" cy="3235459"/>
          </a:xfrm>
        </p:spPr>
      </p:pic>
    </p:spTree>
    <p:extLst>
      <p:ext uri="{BB962C8B-B14F-4D97-AF65-F5344CB8AC3E}">
        <p14:creationId xmlns:p14="http://schemas.microsoft.com/office/powerpoint/2010/main" val="4032075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34</a:t>
            </a:fld>
            <a:endParaRPr lang="en-US" dirty="0"/>
          </a:p>
        </p:txBody>
      </p:sp>
      <p:sp>
        <p:nvSpPr>
          <p:cNvPr id="3" name="Title 2"/>
          <p:cNvSpPr>
            <a:spLocks noGrp="1"/>
          </p:cNvSpPr>
          <p:nvPr>
            <p:ph type="title"/>
          </p:nvPr>
        </p:nvSpPr>
        <p:spPr>
          <a:xfrm>
            <a:off x="152400" y="157668"/>
            <a:ext cx="8877300" cy="976148"/>
          </a:xfrm>
        </p:spPr>
        <p:txBody>
          <a:bodyPr/>
          <a:lstStyle/>
          <a:p>
            <a:pPr marL="0" marR="0">
              <a:spcBef>
                <a:spcPts val="1800"/>
              </a:spcBef>
              <a:spcAft>
                <a:spcPts val="1200"/>
              </a:spcAft>
            </a:pPr>
            <a:r>
              <a:rPr lang="en-US" sz="1800" b="1" spc="30" dirty="0" smtClean="0">
                <a:latin typeface="Calibri" panose="020F0502020204030204" pitchFamily="34" charset="0"/>
                <a:ea typeface="Times New Roman" panose="02020603050405020304" pitchFamily="18" charset="0"/>
                <a:cs typeface="Times New Roman" panose="02020603050405020304" pitchFamily="18" charset="0"/>
              </a:rPr>
              <a:t>vol 2 Figure 2.19 Percentage of ESRD patients with a claim for seasonal influenza vaccination (August 1-April 30 of subsequent year), (a) overall, (b) by age, (c) by race (d) by ethnicity, and (e) by ESRD treatment modality, Medicare data, 2003-2015 </a:t>
            </a:r>
            <a:br>
              <a:rPr lang="en-US" sz="1800" b="1" spc="30" dirty="0" smtClean="0">
                <a:latin typeface="Calibri" panose="020F0502020204030204" pitchFamily="34" charset="0"/>
                <a:ea typeface="Times New Roman" panose="02020603050405020304" pitchFamily="18" charset="0"/>
                <a:cs typeface="Times New Roman" panose="02020603050405020304" pitchFamily="18" charset="0"/>
              </a:rPr>
            </a:br>
            <a:endParaRPr lang="en-US" sz="1800" dirty="0"/>
          </a:p>
        </p:txBody>
      </p:sp>
      <p:sp>
        <p:nvSpPr>
          <p:cNvPr id="5" name="Rectangle 4"/>
          <p:cNvSpPr/>
          <p:nvPr/>
        </p:nvSpPr>
        <p:spPr>
          <a:xfrm>
            <a:off x="438150" y="5392322"/>
            <a:ext cx="8305800" cy="830997"/>
          </a:xfrm>
          <a:prstGeom prst="rect">
            <a:avLst/>
          </a:prstGeom>
        </p:spPr>
        <p:txBody>
          <a:bodyPr wrap="square">
            <a:spAutoFit/>
          </a:bodyPr>
          <a:lstStyle/>
          <a:p>
            <a:r>
              <a:rPr lang="en-US" sz="1200" i="1" dirty="0">
                <a:latin typeface="Calibri" panose="020F0502020204030204" pitchFamily="34" charset="0"/>
                <a:ea typeface="Calibri" panose="020F0502020204030204" pitchFamily="34" charset="0"/>
                <a:cs typeface="Times New Roman" panose="02020603050405020304" pitchFamily="18" charset="0"/>
              </a:rPr>
              <a:t>Data Source: Special analyses, USRDS ESRD Database. ESRD patients initiating treatment for ESRD at least 90 days before seasonal period: August 1-April 30 for influenza. (c) Native Hawaiian/Pacific Islander, multiracial, and other/unknown races excluded due to small number of flu vaccination claims. Abbreviations: </a:t>
            </a:r>
            <a:r>
              <a:rPr lang="en-US" sz="1200" i="1" dirty="0" err="1">
                <a:latin typeface="Calibri" panose="020F0502020204030204" pitchFamily="34" charset="0"/>
                <a:ea typeface="Calibri" panose="020F0502020204030204" pitchFamily="34" charset="0"/>
                <a:cs typeface="Times New Roman" panose="02020603050405020304" pitchFamily="18" charset="0"/>
              </a:rPr>
              <a:t>Af</a:t>
            </a:r>
            <a:r>
              <a:rPr lang="en-US" sz="1200" i="1" dirty="0">
                <a:latin typeface="Calibri" panose="020F0502020204030204" pitchFamily="34" charset="0"/>
                <a:ea typeface="Calibri" panose="020F0502020204030204" pitchFamily="34" charset="0"/>
                <a:cs typeface="Times New Roman" panose="02020603050405020304" pitchFamily="18" charset="0"/>
              </a:rPr>
              <a:t> Am, African American; AI, American Indian; AN, Alaska Native; ESRD, end-stage renal disease; HD, hemodialysis; PD, peritoneal dialysis; </a:t>
            </a:r>
            <a:r>
              <a:rPr lang="en-US" sz="1200" i="1" dirty="0" err="1">
                <a:latin typeface="Calibri" panose="020F0502020204030204" pitchFamily="34" charset="0"/>
                <a:ea typeface="Calibri" panose="020F0502020204030204" pitchFamily="34" charset="0"/>
                <a:cs typeface="Times New Roman" panose="02020603050405020304" pitchFamily="18" charset="0"/>
              </a:rPr>
              <a:t>Tx</a:t>
            </a:r>
            <a:r>
              <a:rPr lang="en-US" sz="1200" i="1" dirty="0">
                <a:latin typeface="Calibri" panose="020F0502020204030204" pitchFamily="34" charset="0"/>
                <a:ea typeface="Calibri" panose="020F0502020204030204" pitchFamily="34" charset="0"/>
                <a:cs typeface="Times New Roman" panose="02020603050405020304" pitchFamily="18" charset="0"/>
              </a:rPr>
              <a:t>, transplant.</a:t>
            </a:r>
            <a:endParaRPr lang="en-US" sz="1200" i="1" dirty="0"/>
          </a:p>
        </p:txBody>
      </p:sp>
      <p:sp>
        <p:nvSpPr>
          <p:cNvPr id="7" name="Rectangle 6"/>
          <p:cNvSpPr/>
          <p:nvPr/>
        </p:nvSpPr>
        <p:spPr>
          <a:xfrm>
            <a:off x="3817626" y="1273372"/>
            <a:ext cx="1508746" cy="338554"/>
          </a:xfrm>
          <a:prstGeom prst="rect">
            <a:avLst/>
          </a:prstGeom>
        </p:spPr>
        <p:txBody>
          <a:bodyPr wrap="none">
            <a:spAutoFit/>
          </a:bodyPr>
          <a:lstStyle/>
          <a:p>
            <a:pPr marL="457200" marR="0" indent="-228600" algn="ctr">
              <a:spcBef>
                <a:spcPts val="150"/>
              </a:spcBef>
              <a:spcAft>
                <a:spcPts val="375"/>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(e) Modality </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6888" y="1654212"/>
            <a:ext cx="7890221" cy="3789129"/>
          </a:xfrm>
        </p:spPr>
      </p:pic>
    </p:spTree>
    <p:extLst>
      <p:ext uri="{BB962C8B-B14F-4D97-AF65-F5344CB8AC3E}">
        <p14:creationId xmlns:p14="http://schemas.microsoft.com/office/powerpoint/2010/main" val="3827114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a:t>
            </a:fld>
            <a:endParaRPr lang="en-US" dirty="0"/>
          </a:p>
        </p:txBody>
      </p:sp>
      <p:sp>
        <p:nvSpPr>
          <p:cNvPr id="3" name="Title 2"/>
          <p:cNvSpPr>
            <a:spLocks noGrp="1"/>
          </p:cNvSpPr>
          <p:nvPr>
            <p:ph type="title"/>
          </p:nvPr>
        </p:nvSpPr>
        <p:spPr>
          <a:xfrm>
            <a:off x="-114300" y="11327"/>
            <a:ext cx="9372600" cy="1143000"/>
          </a:xfrm>
        </p:spPr>
        <p:txBody>
          <a:bodyPr/>
          <a:lstStyle/>
          <a:p>
            <a:pPr marL="0" marR="0">
              <a:spcBef>
                <a:spcPts val="1800"/>
              </a:spcBef>
              <a:spcAft>
                <a:spcPts val="1200"/>
              </a:spcAft>
            </a:pPr>
            <a:r>
              <a:rPr lang="en-US" sz="1600" b="1" spc="30" dirty="0" smtClean="0">
                <a:latin typeface="Calibri" panose="020F0502020204030204" pitchFamily="34" charset="0"/>
                <a:ea typeface="Times New Roman" panose="02020603050405020304" pitchFamily="18" charset="0"/>
                <a:cs typeface="Times New Roman" panose="02020603050405020304" pitchFamily="18" charset="0"/>
              </a:rPr>
              <a:t>vol 2 Figure 2.1 ESRD clinical indicator levels among prevalent hemodialysis versus peritoneal dialysis patients in CROWNWeb data, May 2016: (a) percentage of patients meeting clinical care guidelines for dialysis adequacy; (b) percent distribution of Hgb levels; (c) percentage of patients with serum calcium &gt;10.2 mg/</a:t>
            </a:r>
            <a:r>
              <a:rPr lang="en-US" sz="1600" b="1" spc="30" dirty="0" err="1" smtClean="0">
                <a:latin typeface="Calibri" panose="020F0502020204030204" pitchFamily="34" charset="0"/>
                <a:ea typeface="Times New Roman" panose="02020603050405020304" pitchFamily="18" charset="0"/>
                <a:cs typeface="Times New Roman" panose="02020603050405020304" pitchFamily="18" charset="0"/>
              </a:rPr>
              <a:t>dL</a:t>
            </a:r>
            <a:r>
              <a:rPr lang="en-US" sz="1600" b="1" spc="30" dirty="0" smtClean="0">
                <a:latin typeface="Calibri" panose="020F0502020204030204" pitchFamily="34" charset="0"/>
                <a:ea typeface="Times New Roman" panose="02020603050405020304" pitchFamily="18" charset="0"/>
                <a:cs typeface="Times New Roman" panose="02020603050405020304" pitchFamily="18" charset="0"/>
              </a:rPr>
              <a:t>; (d) percent distribution of serum albumin levels. </a:t>
            </a:r>
            <a:br>
              <a:rPr lang="en-US" sz="1600" b="1" spc="30" dirty="0" smtClean="0">
                <a:latin typeface="Calibri" panose="020F0502020204030204" pitchFamily="34" charset="0"/>
                <a:ea typeface="Times New Roman" panose="02020603050405020304" pitchFamily="18" charset="0"/>
                <a:cs typeface="Times New Roman" panose="02020603050405020304" pitchFamily="18" charset="0"/>
              </a:rPr>
            </a:br>
            <a:endParaRPr lang="en-US" sz="1600" dirty="0"/>
          </a:p>
        </p:txBody>
      </p:sp>
      <p:sp>
        <p:nvSpPr>
          <p:cNvPr id="7" name="Rectangle 6"/>
          <p:cNvSpPr/>
          <p:nvPr/>
        </p:nvSpPr>
        <p:spPr>
          <a:xfrm>
            <a:off x="0" y="5190627"/>
            <a:ext cx="9144000" cy="1169551"/>
          </a:xfrm>
          <a:prstGeom prst="rect">
            <a:avLst/>
          </a:prstGeom>
        </p:spPr>
        <p:txBody>
          <a:bodyPr wrap="square">
            <a:spAutoFit/>
          </a:bodyPr>
          <a:lstStyle/>
          <a:p>
            <a:pPr>
              <a:spcAft>
                <a:spcPts val="1200"/>
              </a:spcAft>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Results shown are for laboratory values reported to CROWNWeb for May 2016, restricted to patients as follows: (a) dialysis patients initiating treatment for ESRD at least 1 year prior to May 1, 2016, and who were alive through May 31, 2016; (b) dialysis patients initiating treatment for ESRD at least 90 days prior to May 1, 2016, who were ≥18 years old as of May 1, 2016, and who were alive through May 31, 2016; (c) hemodialysis and peritoneal dialysis patients initiating treatment for ESRD at least 90 days prior to May 1, 2016, who were ≥18 years old as of May 1, 2016, and who were alive through May 31, 2016; and (d) dialysis patients initiating treatment for ESRD at least 90 days prior to May 1, 2016, who were &gt;=18 years old as of May 1, 2016, and who were alive through May 31, 2016. Abbreviations: CROWNWeb, Consolidated Renal Operations in a Web-Enabled Network; ESRD, end-stage renal disease; HD, hemodialysis; Hgb, hemoglobin; Kt/V, see Glossary; PD, peritoneal dialysis.</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1188518" y="1305693"/>
            <a:ext cx="6766964" cy="307777"/>
          </a:xfrm>
          <a:prstGeom prst="rect">
            <a:avLst/>
          </a:prstGeom>
        </p:spPr>
        <p:txBody>
          <a:bodyPr wrap="square">
            <a:spAutoFit/>
          </a:bodyPr>
          <a:lstStyle/>
          <a:p>
            <a:pPr marL="457200" marR="0" indent="-228600" algn="ctr">
              <a:spcBef>
                <a:spcPts val="150"/>
              </a:spcBef>
              <a:spcAft>
                <a:spcPts val="375"/>
              </a:spcAft>
            </a:pPr>
            <a:r>
              <a:rPr lang="en-US" sz="1400" b="1" dirty="0" smtClean="0">
                <a:latin typeface="Calibri" panose="020F0502020204030204" pitchFamily="34" charset="0"/>
                <a:ea typeface="Times New Roman" panose="02020603050405020304" pitchFamily="18" charset="0"/>
                <a:cs typeface="Segoe UI" panose="020B0502040204020203" pitchFamily="34" charset="0"/>
              </a:rPr>
              <a:t>(c) Percentage </a:t>
            </a:r>
            <a:r>
              <a:rPr lang="en-US" sz="1400" b="1" dirty="0">
                <a:latin typeface="Calibri" panose="020F0502020204030204" pitchFamily="34" charset="0"/>
                <a:ea typeface="Times New Roman" panose="02020603050405020304" pitchFamily="18" charset="0"/>
                <a:cs typeface="Segoe UI" panose="020B0502040204020203" pitchFamily="34" charset="0"/>
              </a:rPr>
              <a:t>of dialysis patients with serum calcium &gt;10.2 mg/</a:t>
            </a:r>
            <a:r>
              <a:rPr lang="en-US" sz="1400" b="1" dirty="0" err="1">
                <a:latin typeface="Calibri" panose="020F0502020204030204" pitchFamily="34" charset="0"/>
                <a:ea typeface="Times New Roman" panose="02020603050405020304" pitchFamily="18" charset="0"/>
                <a:cs typeface="Segoe UI" panose="020B0502040204020203" pitchFamily="34" charset="0"/>
              </a:rPr>
              <a:t>dL</a:t>
            </a:r>
            <a:r>
              <a:rPr lang="en-US" sz="1400" b="1" dirty="0">
                <a:latin typeface="Calibri" panose="020F0502020204030204" pitchFamily="34" charset="0"/>
                <a:ea typeface="Times New Roman" panose="02020603050405020304" pitchFamily="18" charset="0"/>
                <a:cs typeface="Segoe UI" panose="020B0502040204020203" pitchFamily="34" charset="0"/>
              </a:rPr>
              <a:t>, by modality</a:t>
            </a:r>
            <a:endParaRPr lang="en-US" sz="14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99884" y="1489400"/>
            <a:ext cx="3744233" cy="3624524"/>
          </a:xfrm>
        </p:spPr>
      </p:pic>
    </p:spTree>
    <p:extLst>
      <p:ext uri="{BB962C8B-B14F-4D97-AF65-F5344CB8AC3E}">
        <p14:creationId xmlns:p14="http://schemas.microsoft.com/office/powerpoint/2010/main" val="4109881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a:t>
            </a:fld>
            <a:endParaRPr lang="en-US" dirty="0"/>
          </a:p>
        </p:txBody>
      </p:sp>
      <p:sp>
        <p:nvSpPr>
          <p:cNvPr id="3" name="Title 2"/>
          <p:cNvSpPr>
            <a:spLocks noGrp="1"/>
          </p:cNvSpPr>
          <p:nvPr>
            <p:ph type="title"/>
          </p:nvPr>
        </p:nvSpPr>
        <p:spPr>
          <a:xfrm>
            <a:off x="-114300" y="11327"/>
            <a:ext cx="9372600" cy="1143000"/>
          </a:xfrm>
        </p:spPr>
        <p:txBody>
          <a:bodyPr/>
          <a:lstStyle/>
          <a:p>
            <a:pPr marL="0" marR="0">
              <a:spcBef>
                <a:spcPts val="1800"/>
              </a:spcBef>
              <a:spcAft>
                <a:spcPts val="1200"/>
              </a:spcAft>
            </a:pPr>
            <a:r>
              <a:rPr lang="en-US" sz="1600" b="1" spc="30" dirty="0" smtClean="0">
                <a:latin typeface="Calibri" panose="020F0502020204030204" pitchFamily="34" charset="0"/>
                <a:ea typeface="Times New Roman" panose="02020603050405020304" pitchFamily="18" charset="0"/>
                <a:cs typeface="Times New Roman" panose="02020603050405020304" pitchFamily="18" charset="0"/>
              </a:rPr>
              <a:t>vol 2 Figure 2.1 ESRD clinical indicator levels among prevalent hemodialysis versus peritoneal dialysis patients in CROWNWeb data, May 2016: (a) percentage of patients meeting clinical care guidelines for dialysis adequacy; (b) percent distribution of Hgb levels; (c) percentage of patients with serum calcium &gt;10.2 mg/</a:t>
            </a:r>
            <a:r>
              <a:rPr lang="en-US" sz="1600" b="1" spc="30" dirty="0" err="1" smtClean="0">
                <a:latin typeface="Calibri" panose="020F0502020204030204" pitchFamily="34" charset="0"/>
                <a:ea typeface="Times New Roman" panose="02020603050405020304" pitchFamily="18" charset="0"/>
                <a:cs typeface="Times New Roman" panose="02020603050405020304" pitchFamily="18" charset="0"/>
              </a:rPr>
              <a:t>dL</a:t>
            </a:r>
            <a:r>
              <a:rPr lang="en-US" sz="1600" b="1" spc="30" dirty="0" smtClean="0">
                <a:latin typeface="Calibri" panose="020F0502020204030204" pitchFamily="34" charset="0"/>
                <a:ea typeface="Times New Roman" panose="02020603050405020304" pitchFamily="18" charset="0"/>
                <a:cs typeface="Times New Roman" panose="02020603050405020304" pitchFamily="18" charset="0"/>
              </a:rPr>
              <a:t>; (d) percent distribution of serum albumin levels. </a:t>
            </a:r>
            <a:br>
              <a:rPr lang="en-US" sz="1600" b="1" spc="30" dirty="0" smtClean="0">
                <a:latin typeface="Calibri" panose="020F0502020204030204" pitchFamily="34" charset="0"/>
                <a:ea typeface="Times New Roman" panose="02020603050405020304" pitchFamily="18" charset="0"/>
                <a:cs typeface="Times New Roman" panose="02020603050405020304" pitchFamily="18" charset="0"/>
              </a:rPr>
            </a:br>
            <a:endParaRPr lang="en-US" sz="1600" dirty="0"/>
          </a:p>
        </p:txBody>
      </p:sp>
      <p:sp>
        <p:nvSpPr>
          <p:cNvPr id="7" name="Rectangle 6"/>
          <p:cNvSpPr/>
          <p:nvPr/>
        </p:nvSpPr>
        <p:spPr>
          <a:xfrm>
            <a:off x="0" y="5180643"/>
            <a:ext cx="9144000" cy="1169551"/>
          </a:xfrm>
          <a:prstGeom prst="rect">
            <a:avLst/>
          </a:prstGeom>
        </p:spPr>
        <p:txBody>
          <a:bodyPr wrap="square">
            <a:spAutoFit/>
          </a:bodyPr>
          <a:lstStyle/>
          <a:p>
            <a:pPr>
              <a:spcAft>
                <a:spcPts val="1200"/>
              </a:spcAft>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Results shown are for laboratory values reported to CROWNWeb for May 2016, restricted to patients as follows: (a) dialysis patients initiating treatment for ESRD at least 1 year prior to May 1, 2016, and who were alive through May 31, 2016; (b) dialysis patients initiating treatment for ESRD at least 90 days prior to May 1, 2016, who were ≥18 years old as of May 1, 2016, and who were alive through May 31, 2016; (c) hemodialysis and peritoneal dialysis patients initiating treatment for ESRD at least 90 days prior to May 1, 2016, who were ≥18 years old as of May 1, 2016, and who were alive through May 31, 2016; and (d) dialysis patients initiating treatment for ESRD at least 90 days prior to May 1, 2016, who were &gt;=18 years old as of May 1, 2016, and who were alive through May 31, 2016. Abbreviations: CROWNWeb, Consolidated Renal Operations in a Web-Enabled Network; ESRD, end-stage renal disease; HD, hemodialysis; Hgb, hemoglobin; Kt/V, see Glossary; PD, peritoneal dialysis.</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2376" y="1520597"/>
            <a:ext cx="4879248" cy="3660046"/>
          </a:xfrm>
        </p:spPr>
      </p:pic>
      <p:sp>
        <p:nvSpPr>
          <p:cNvPr id="9" name="Rectangle 8"/>
          <p:cNvSpPr/>
          <p:nvPr/>
        </p:nvSpPr>
        <p:spPr>
          <a:xfrm>
            <a:off x="381000" y="1153622"/>
            <a:ext cx="8382000" cy="523220"/>
          </a:xfrm>
          <a:prstGeom prst="rect">
            <a:avLst/>
          </a:prstGeom>
        </p:spPr>
        <p:txBody>
          <a:bodyPr wrap="square">
            <a:spAutoFit/>
          </a:bodyPr>
          <a:lstStyle/>
          <a:p>
            <a:pPr marL="457200" marR="0" indent="-228600" algn="ctr">
              <a:spcBef>
                <a:spcPts val="150"/>
              </a:spcBef>
              <a:spcAft>
                <a:spcPts val="375"/>
              </a:spcAft>
            </a:pPr>
            <a:r>
              <a:rPr lang="en-US" sz="1400" b="1" dirty="0" smtClean="0">
                <a:latin typeface="Calibri" panose="020F0502020204030204" pitchFamily="34" charset="0"/>
                <a:ea typeface="Times New Roman" panose="02020603050405020304" pitchFamily="18" charset="0"/>
                <a:cs typeface="Segoe UI" panose="020B0502040204020203" pitchFamily="34" charset="0"/>
              </a:rPr>
              <a:t>(d) Percent </a:t>
            </a:r>
            <a:r>
              <a:rPr lang="en-US" sz="1400" b="1" dirty="0">
                <a:latin typeface="Calibri" panose="020F0502020204030204" pitchFamily="34" charset="0"/>
                <a:ea typeface="Times New Roman" panose="02020603050405020304" pitchFamily="18" charset="0"/>
                <a:cs typeface="Segoe UI" panose="020B0502040204020203" pitchFamily="34" charset="0"/>
              </a:rPr>
              <a:t>distribution of serum albumin levels among prevalent hemodialysis</a:t>
            </a:r>
            <a:br>
              <a:rPr lang="en-US" sz="1400" b="1" dirty="0">
                <a:latin typeface="Calibri" panose="020F0502020204030204" pitchFamily="34" charset="0"/>
                <a:ea typeface="Times New Roman" panose="02020603050405020304" pitchFamily="18" charset="0"/>
                <a:cs typeface="Segoe UI" panose="020B0502040204020203" pitchFamily="34" charset="0"/>
              </a:rPr>
            </a:br>
            <a:r>
              <a:rPr lang="en-US" sz="1400" b="1" dirty="0">
                <a:latin typeface="Calibri" panose="020F0502020204030204" pitchFamily="34" charset="0"/>
                <a:ea typeface="Times New Roman" panose="02020603050405020304" pitchFamily="18" charset="0"/>
                <a:cs typeface="Segoe UI" panose="020B0502040204020203" pitchFamily="34" charset="0"/>
              </a:rPr>
              <a:t>and peritoneal dialysis patients</a:t>
            </a:r>
            <a:endParaRPr lang="en-US" sz="1400" b="1" dirty="0">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700656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6</a:t>
            </a:fld>
            <a:endParaRPr lang="en-US" dirty="0"/>
          </a:p>
        </p:txBody>
      </p:sp>
      <p:sp>
        <p:nvSpPr>
          <p:cNvPr id="3" name="Title 2"/>
          <p:cNvSpPr>
            <a:spLocks noGrp="1"/>
          </p:cNvSpPr>
          <p:nvPr>
            <p:ph type="title"/>
          </p:nvPr>
        </p:nvSpPr>
        <p:spPr>
          <a:xfrm>
            <a:off x="7883" y="-1"/>
            <a:ext cx="9086850" cy="1028701"/>
          </a:xfrm>
        </p:spPr>
        <p:txBody>
          <a:bodyPr/>
          <a:lstStyle/>
          <a:p>
            <a:pPr marL="0" marR="0">
              <a:spcBef>
                <a:spcPts val="1800"/>
              </a:spcBef>
              <a:spcAft>
                <a:spcPts val="1200"/>
              </a:spcAft>
            </a:pPr>
            <a:r>
              <a:rPr lang="en-US" sz="1600" b="1" spc="30" dirty="0" smtClean="0">
                <a:latin typeface="Calibri" panose="020F0502020204030204" pitchFamily="34" charset="0"/>
                <a:ea typeface="Times New Roman" panose="02020603050405020304" pitchFamily="18" charset="0"/>
                <a:cs typeface="Times New Roman" panose="02020603050405020304" pitchFamily="18" charset="0"/>
              </a:rPr>
              <a:t>vol 2 Figure 2.2 Anemia measures among adult hemodialysis patients on dialysis ≥90 days: (a) mean monthly Hgb level and mean weekly EPO alfa dose (averaged over a month), (b) mean monthly Hgb level and mean monthly darbepoetin dose, (c) mean monthly Hgb level and mean monthly PEG-EPO beta dose, and (d) percent ESA use monthly, Medicare claims, 1995-2015 </a:t>
            </a:r>
            <a:endParaRPr lang="en-US" sz="1600" dirty="0"/>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56049" y="1770369"/>
            <a:ext cx="5831903" cy="2919838"/>
          </a:xfrm>
        </p:spPr>
      </p:pic>
      <p:sp>
        <p:nvSpPr>
          <p:cNvPr id="12" name="Rectangle 11"/>
          <p:cNvSpPr/>
          <p:nvPr/>
        </p:nvSpPr>
        <p:spPr>
          <a:xfrm>
            <a:off x="1975986" y="1354870"/>
            <a:ext cx="5150642" cy="307777"/>
          </a:xfrm>
          <a:prstGeom prst="rect">
            <a:avLst/>
          </a:prstGeom>
        </p:spPr>
        <p:txBody>
          <a:bodyPr wrap="none">
            <a:spAutoFit/>
          </a:bodyPr>
          <a:lstStyle/>
          <a:p>
            <a:pPr marL="457200" marR="0" indent="-228600" algn="ctr">
              <a:spcBef>
                <a:spcPts val="150"/>
              </a:spcBef>
              <a:spcAft>
                <a:spcPts val="375"/>
              </a:spcAft>
            </a:pPr>
            <a:r>
              <a:rPr lang="en-US" sz="1400" b="1" dirty="0" smtClean="0">
                <a:latin typeface="Calibri" panose="020F0502020204030204" pitchFamily="34" charset="0"/>
                <a:ea typeface="Times New Roman" panose="02020603050405020304" pitchFamily="18" charset="0"/>
                <a:cs typeface="Segoe UI" panose="020B0502040204020203" pitchFamily="34" charset="0"/>
              </a:rPr>
              <a:t>(a) Mean </a:t>
            </a:r>
            <a:r>
              <a:rPr lang="en-US" sz="1400" b="1" dirty="0">
                <a:latin typeface="Calibri" panose="020F0502020204030204" pitchFamily="34" charset="0"/>
                <a:ea typeface="Times New Roman" panose="02020603050405020304" pitchFamily="18" charset="0"/>
                <a:cs typeface="Segoe UI" panose="020B0502040204020203" pitchFamily="34" charset="0"/>
              </a:rPr>
              <a:t>monthly Hgb level and mean weekly epoetin alfa dose</a:t>
            </a:r>
            <a:endParaRPr lang="en-US" sz="1400" b="1"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13" name="Rectangle 12"/>
          <p:cNvSpPr/>
          <p:nvPr/>
        </p:nvSpPr>
        <p:spPr>
          <a:xfrm>
            <a:off x="157707" y="4951817"/>
            <a:ext cx="8787201" cy="1323439"/>
          </a:xfrm>
          <a:prstGeom prst="rect">
            <a:avLst/>
          </a:prstGeom>
        </p:spPr>
        <p:txBody>
          <a:bodyPr wrap="square">
            <a:spAutoFit/>
          </a:bodyPr>
          <a:lstStyle/>
          <a:p>
            <a:pPr>
              <a:spcAft>
                <a:spcPts val="1200"/>
              </a:spcAft>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Mean monthly Hgb level among (a)EPO alfa- (b)darbepoetin (c)PEG-EPO beta patients on dialysis ≥ 90 days (1995-2015) or (a) mean monthly Hgb level among all adult hemodialysis patients (April 2012 to December 2015 only) who, within the given month had a Hgb claim (only 1st reported Hgb value in a month were used) and were on dialysis ≥ 90 days; analyses were restricted to patients ≥ 18 years old and who had been on dialysis ≥ 90 days at the start of the month. Average weekly (EPO alfa, Figure 2.2.a) or monthly (darbepoetin and PEG-EPO beta, Figures 2.2.b and c) doses are shown for hemodialysis patients who within a given month had a corresponding ESA claim. EPO alfa dose is expressed as mean EPO alfa units per week averaged over all of a patient’s EPO alfa claims w/in a given month. Darbepoetin and PEG-EPO beta dose are expressed as mean units per month over all of a patient’s corresponding Darbepoetin or PEG-EPO beta claims within a given month; (d) Monthly ESA use in all hemodialysis patients who were ≥ 18 years and on dialysis ≥ 90 days. Abbreviations: EPO alfa, erythropoietin alfa; PEG-EPO beta, pegylated erythropoetin beta; ESA, erythropoiesis-stimulating agents; Hgb, hemoglobin. </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4212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7</a:t>
            </a:fld>
            <a:endParaRPr lang="en-US" dirty="0"/>
          </a:p>
        </p:txBody>
      </p:sp>
      <p:sp>
        <p:nvSpPr>
          <p:cNvPr id="3" name="Title 2"/>
          <p:cNvSpPr>
            <a:spLocks noGrp="1"/>
          </p:cNvSpPr>
          <p:nvPr>
            <p:ph type="title"/>
          </p:nvPr>
        </p:nvSpPr>
        <p:spPr>
          <a:xfrm>
            <a:off x="7883" y="-1"/>
            <a:ext cx="9086850" cy="1066801"/>
          </a:xfrm>
        </p:spPr>
        <p:txBody>
          <a:bodyPr/>
          <a:lstStyle/>
          <a:p>
            <a:pPr marL="0" marR="0">
              <a:spcBef>
                <a:spcPts val="1800"/>
              </a:spcBef>
              <a:spcAft>
                <a:spcPts val="1200"/>
              </a:spcAft>
            </a:pPr>
            <a:r>
              <a:rPr lang="en-US" sz="1600" b="1" spc="30" dirty="0" smtClean="0">
                <a:latin typeface="Calibri" panose="020F0502020204030204" pitchFamily="34" charset="0"/>
                <a:ea typeface="Times New Roman" panose="02020603050405020304" pitchFamily="18" charset="0"/>
                <a:cs typeface="Times New Roman" panose="02020603050405020304" pitchFamily="18" charset="0"/>
              </a:rPr>
              <a:t>vol 2 Figure 2.2 Anemia measures among adult hemodialysis patients on dialysis ≥90 days: (a) mean monthly Hgb level and mean weekly EPO alfa dose (averaged over a month), (b) mean monthly Hgb level and mean monthly darbepoetin dose, (c) mean monthly Hgb level and mean monthly PEG-EPO beta dose, and (d) percent ESA use monthly, Medicare claims, 1995-2015 </a:t>
            </a:r>
            <a:br>
              <a:rPr lang="en-US" sz="1600" b="1" spc="30" dirty="0" smtClean="0">
                <a:latin typeface="Calibri" panose="020F0502020204030204" pitchFamily="34" charset="0"/>
                <a:ea typeface="Times New Roman" panose="02020603050405020304" pitchFamily="18" charset="0"/>
                <a:cs typeface="Times New Roman" panose="02020603050405020304" pitchFamily="18" charset="0"/>
              </a:rPr>
            </a:br>
            <a:endParaRPr lang="en-US" sz="1600" dirty="0"/>
          </a:p>
        </p:txBody>
      </p:sp>
      <p:sp>
        <p:nvSpPr>
          <p:cNvPr id="12" name="Rectangle 11"/>
          <p:cNvSpPr/>
          <p:nvPr/>
        </p:nvSpPr>
        <p:spPr>
          <a:xfrm>
            <a:off x="1928838" y="1249882"/>
            <a:ext cx="5286320" cy="307777"/>
          </a:xfrm>
          <a:prstGeom prst="rect">
            <a:avLst/>
          </a:prstGeom>
        </p:spPr>
        <p:txBody>
          <a:bodyPr wrap="none">
            <a:spAutoFit/>
          </a:bodyPr>
          <a:lstStyle/>
          <a:p>
            <a:pPr marL="457200" marR="0" indent="-228600" algn="ctr">
              <a:spcBef>
                <a:spcPts val="150"/>
              </a:spcBef>
              <a:spcAft>
                <a:spcPts val="375"/>
              </a:spcAft>
            </a:pPr>
            <a:r>
              <a:rPr lang="en-US" sz="1400" b="1" dirty="0" smtClean="0">
                <a:latin typeface="Calibri" panose="020F0502020204030204" pitchFamily="34" charset="0"/>
                <a:ea typeface="Times New Roman" panose="02020603050405020304" pitchFamily="18" charset="0"/>
                <a:cs typeface="Segoe UI" panose="020B0502040204020203" pitchFamily="34" charset="0"/>
              </a:rPr>
              <a:t>(b) Mean </a:t>
            </a:r>
            <a:r>
              <a:rPr lang="en-US" sz="1400" b="1" dirty="0">
                <a:latin typeface="Calibri" panose="020F0502020204030204" pitchFamily="34" charset="0"/>
                <a:ea typeface="Times New Roman" panose="02020603050405020304" pitchFamily="18" charset="0"/>
                <a:cs typeface="Segoe UI" panose="020B0502040204020203" pitchFamily="34" charset="0"/>
              </a:rPr>
              <a:t>monthly Hgb level and mean </a:t>
            </a:r>
            <a:r>
              <a:rPr lang="en-US" sz="1400" b="1" dirty="0" smtClean="0">
                <a:latin typeface="Calibri" panose="020F0502020204030204" pitchFamily="34" charset="0"/>
                <a:ea typeface="Times New Roman" panose="02020603050405020304" pitchFamily="18" charset="0"/>
                <a:cs typeface="Segoe UI" panose="020B0502040204020203" pitchFamily="34" charset="0"/>
              </a:rPr>
              <a:t>monthly darbepoetin </a:t>
            </a:r>
            <a:r>
              <a:rPr lang="en-US" sz="1400" b="1" dirty="0">
                <a:latin typeface="Calibri" panose="020F0502020204030204" pitchFamily="34" charset="0"/>
                <a:ea typeface="Times New Roman" panose="02020603050405020304" pitchFamily="18" charset="0"/>
                <a:cs typeface="Segoe UI" panose="020B0502040204020203" pitchFamily="34" charset="0"/>
              </a:rPr>
              <a:t>dose</a:t>
            </a:r>
            <a:endParaRPr lang="en-US" sz="1400" b="1"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13" name="Rectangle 12"/>
          <p:cNvSpPr/>
          <p:nvPr/>
        </p:nvSpPr>
        <p:spPr>
          <a:xfrm>
            <a:off x="-38101" y="4994077"/>
            <a:ext cx="9220200" cy="1323439"/>
          </a:xfrm>
          <a:prstGeom prst="rect">
            <a:avLst/>
          </a:prstGeom>
        </p:spPr>
        <p:txBody>
          <a:bodyPr wrap="square">
            <a:spAutoFit/>
          </a:bodyPr>
          <a:lstStyle/>
          <a:p>
            <a:pPr>
              <a:spcAft>
                <a:spcPts val="1200"/>
              </a:spcAft>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Mean monthly Hgb level among (a)EPO alfa- (b)darbepoetin (c)PEG-EPO beta patients on dialysis ≥ 90 days (1995-2015) or (a) mean monthly Hgb level among all adult hemodialysis patients (April 2012 to December 2015 only) who, within the given month had a Hgb claim (only 1st reported Hgb value in a month were used) and were on dialysis ≥ 90 days; analyses were restricted to patients ≥ 18 years old and who had been on dialysis ≥ 90 days at the start of the month. Average weekly (EPO alfa, Figure 2.2.a) or monthly (darbepoetin and PEG-EPO beta, Figures 2.2.b and c) doses are shown for hemodialysis patients who within a given month had a corresponding ESA claim. EPO alfa dose is expressed as mean EPO alfa units per week averaged over all of a patient’s EPO alfa claims w/in a given month. Darbepoetin and PEG-EPO beta dose are expressed as mean units per month over all of a patient’s corresponding Darbepoetin or PEG-EPO beta claims within a given month; (d) Monthly ESA use in all hemodialysis patients who were ≥ 18 years and on dialysis ≥ 90 days. Abbreviations: EPO alfa, erythropoietin alfa; PEG-EPO beta, pegylated erythropoetin beta; ESA, erythropoiesis-stimulating agents; Hgb, hemoglobin. </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60543" y="1689131"/>
            <a:ext cx="5822911" cy="3113843"/>
          </a:xfrm>
        </p:spPr>
      </p:pic>
    </p:spTree>
    <p:extLst>
      <p:ext uri="{BB962C8B-B14F-4D97-AF65-F5344CB8AC3E}">
        <p14:creationId xmlns:p14="http://schemas.microsoft.com/office/powerpoint/2010/main" val="377247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8</a:t>
            </a:fld>
            <a:endParaRPr lang="en-US" dirty="0"/>
          </a:p>
        </p:txBody>
      </p:sp>
      <p:sp>
        <p:nvSpPr>
          <p:cNvPr id="3" name="Title 2"/>
          <p:cNvSpPr>
            <a:spLocks noGrp="1"/>
          </p:cNvSpPr>
          <p:nvPr>
            <p:ph type="title"/>
          </p:nvPr>
        </p:nvSpPr>
        <p:spPr>
          <a:xfrm>
            <a:off x="7883" y="-1"/>
            <a:ext cx="9086850" cy="1104901"/>
          </a:xfrm>
        </p:spPr>
        <p:txBody>
          <a:bodyPr/>
          <a:lstStyle/>
          <a:p>
            <a:pPr marL="0" marR="0">
              <a:spcBef>
                <a:spcPts val="1800"/>
              </a:spcBef>
              <a:spcAft>
                <a:spcPts val="1200"/>
              </a:spcAft>
            </a:pPr>
            <a:r>
              <a:rPr lang="en-US" sz="1600" b="1" spc="30" dirty="0" smtClean="0">
                <a:latin typeface="Calibri" panose="020F0502020204030204" pitchFamily="34" charset="0"/>
                <a:ea typeface="Times New Roman" panose="02020603050405020304" pitchFamily="18" charset="0"/>
                <a:cs typeface="Times New Roman" panose="02020603050405020304" pitchFamily="18" charset="0"/>
              </a:rPr>
              <a:t>vol 2 Figure 2.2 Anemia measures among adult hemodialysis patients on dialysis ≥90 days: (a) mean monthly Hgb level and mean weekly EPO alfa dose (averaged over a month), (b) mean monthly Hgb level and mean monthly darbepoetin dose, (c) mean monthly Hgb level and mean monthly PEG-EPO beta dose, and (d) percent ESA use monthly, Medicare claims, 1995-2015 </a:t>
            </a:r>
            <a:br>
              <a:rPr lang="en-US" sz="1600" b="1" spc="30" dirty="0" smtClean="0">
                <a:latin typeface="Calibri" panose="020F0502020204030204" pitchFamily="34" charset="0"/>
                <a:ea typeface="Times New Roman" panose="02020603050405020304" pitchFamily="18" charset="0"/>
                <a:cs typeface="Times New Roman" panose="02020603050405020304" pitchFamily="18" charset="0"/>
              </a:rPr>
            </a:br>
            <a:endParaRPr lang="en-US" sz="1600" dirty="0"/>
          </a:p>
        </p:txBody>
      </p:sp>
      <p:sp>
        <p:nvSpPr>
          <p:cNvPr id="12" name="Rectangle 11"/>
          <p:cNvSpPr/>
          <p:nvPr/>
        </p:nvSpPr>
        <p:spPr>
          <a:xfrm>
            <a:off x="1876518" y="1244504"/>
            <a:ext cx="5390964" cy="307777"/>
          </a:xfrm>
          <a:prstGeom prst="rect">
            <a:avLst/>
          </a:prstGeom>
        </p:spPr>
        <p:txBody>
          <a:bodyPr wrap="none">
            <a:spAutoFit/>
          </a:bodyPr>
          <a:lstStyle/>
          <a:p>
            <a:pPr marL="457200" marR="0" indent="-228600" algn="ctr">
              <a:spcBef>
                <a:spcPts val="150"/>
              </a:spcBef>
              <a:spcAft>
                <a:spcPts val="375"/>
              </a:spcAft>
            </a:pPr>
            <a:r>
              <a:rPr lang="en-US" sz="1400" b="1" dirty="0" smtClean="0">
                <a:latin typeface="Calibri" panose="020F0502020204030204" pitchFamily="34" charset="0"/>
                <a:ea typeface="Times New Roman" panose="02020603050405020304" pitchFamily="18" charset="0"/>
                <a:cs typeface="Segoe UI" panose="020B0502040204020203" pitchFamily="34" charset="0"/>
              </a:rPr>
              <a:t>(c) Mean </a:t>
            </a:r>
            <a:r>
              <a:rPr lang="en-US" sz="1400" b="1" dirty="0">
                <a:latin typeface="Calibri" panose="020F0502020204030204" pitchFamily="34" charset="0"/>
                <a:ea typeface="Times New Roman" panose="02020603050405020304" pitchFamily="18" charset="0"/>
                <a:cs typeface="Segoe UI" panose="020B0502040204020203" pitchFamily="34" charset="0"/>
              </a:rPr>
              <a:t>monthly Hgb level and </a:t>
            </a:r>
            <a:r>
              <a:rPr lang="en-US" sz="1400" b="1" dirty="0" smtClean="0">
                <a:latin typeface="Calibri" panose="020F0502020204030204" pitchFamily="34" charset="0"/>
                <a:ea typeface="Times New Roman" panose="02020603050405020304" pitchFamily="18" charset="0"/>
                <a:cs typeface="Segoe UI" panose="020B0502040204020203" pitchFamily="34" charset="0"/>
              </a:rPr>
              <a:t>mean monthly PEG-EPO beta-dose</a:t>
            </a:r>
            <a:endParaRPr lang="en-US" sz="1400" b="1"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13" name="Rectangle 12"/>
          <p:cNvSpPr/>
          <p:nvPr/>
        </p:nvSpPr>
        <p:spPr>
          <a:xfrm>
            <a:off x="171450" y="4925330"/>
            <a:ext cx="8801100" cy="1323439"/>
          </a:xfrm>
          <a:prstGeom prst="rect">
            <a:avLst/>
          </a:prstGeom>
        </p:spPr>
        <p:txBody>
          <a:bodyPr wrap="square">
            <a:spAutoFit/>
          </a:bodyPr>
          <a:lstStyle/>
          <a:p>
            <a:pPr>
              <a:spcAft>
                <a:spcPts val="1200"/>
              </a:spcAft>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Mean monthly Hgb level among (a)EPO alfa- (b)darbepoetin (c)PEG-EPO beta patients on dialysis ≥ 90 days (1995-2015) or (a) mean monthly Hgb level among all adult hemodialysis patients (April 2012 to December 2015 only) who, within the given month had a Hgb claim (only 1st reported Hgb value in a month were used) and were on dialysis ≥ 90 days; analyses were restricted to patients ≥ 18 years old and who had been on dialysis ≥ 90 days at the start of the month. Average weekly (EPO alfa, Figure 2.2.a) or monthly (darbepoetin and PEG-EPO beta, Figures 2.2.b and c) doses are shown for hemodialysis patients who within a given month had a corresponding ESA claim. EPO alfa dose is expressed as mean EPO alfa units per week averaged over all of a patient’s EPO alfa claims w/in a given month. Darbepoetin and PEG-EPO beta dose are expressed as mean units per month over all of a patient’s corresponding Darbepoetin or PEG-EPO beta claims within a given month; (d) Monthly ESA use in all hemodialysis patients who were ≥ 18 years and on dialysis ≥ 90 days. Abbreviations: EPO alfa, erythropoietin alfa; PEG-EPO beta, pegylated erythropoetin beta; ESA, erythropoiesis-stimulating agents; Hgb, hemoglobin. </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22959" y="1610635"/>
            <a:ext cx="5298081" cy="3120397"/>
          </a:xfrm>
        </p:spPr>
      </p:pic>
    </p:spTree>
    <p:extLst>
      <p:ext uri="{BB962C8B-B14F-4D97-AF65-F5344CB8AC3E}">
        <p14:creationId xmlns:p14="http://schemas.microsoft.com/office/powerpoint/2010/main" val="2491405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9</a:t>
            </a:fld>
            <a:endParaRPr lang="en-US" dirty="0"/>
          </a:p>
        </p:txBody>
      </p:sp>
      <p:sp>
        <p:nvSpPr>
          <p:cNvPr id="3" name="Title 2"/>
          <p:cNvSpPr>
            <a:spLocks noGrp="1"/>
          </p:cNvSpPr>
          <p:nvPr>
            <p:ph type="title"/>
          </p:nvPr>
        </p:nvSpPr>
        <p:spPr>
          <a:xfrm>
            <a:off x="7883" y="-1"/>
            <a:ext cx="9086850" cy="1066801"/>
          </a:xfrm>
        </p:spPr>
        <p:txBody>
          <a:bodyPr/>
          <a:lstStyle/>
          <a:p>
            <a:pPr marL="0" marR="0">
              <a:spcBef>
                <a:spcPts val="1800"/>
              </a:spcBef>
              <a:spcAft>
                <a:spcPts val="1200"/>
              </a:spcAft>
            </a:pPr>
            <a:r>
              <a:rPr lang="en-US" sz="1600" b="1" spc="30" dirty="0" smtClean="0">
                <a:latin typeface="Calibri" panose="020F0502020204030204" pitchFamily="34" charset="0"/>
                <a:ea typeface="Times New Roman" panose="02020603050405020304" pitchFamily="18" charset="0"/>
                <a:cs typeface="Times New Roman" panose="02020603050405020304" pitchFamily="18" charset="0"/>
              </a:rPr>
              <a:t>vol 2 Figure 2.2 Anemia measures among adult hemodialysis patients on dialysis ≥90 days: (a) mean monthly Hgb level and mean weekly EPO alfa dose (averaged over a month), (b) mean monthly Hgb level and mean monthly darbepoetin dose, (c) mean monthly Hgb level and mean monthly PEG-EPO beta dose, and (d) percent ESA use monthly, Medicare claims, 1995-2015 </a:t>
            </a:r>
            <a:br>
              <a:rPr lang="en-US" sz="1600" b="1" spc="30" dirty="0" smtClean="0">
                <a:latin typeface="Calibri" panose="020F0502020204030204" pitchFamily="34" charset="0"/>
                <a:ea typeface="Times New Roman" panose="02020603050405020304" pitchFamily="18" charset="0"/>
                <a:cs typeface="Times New Roman" panose="02020603050405020304" pitchFamily="18" charset="0"/>
              </a:rPr>
            </a:br>
            <a:endParaRPr lang="en-US" sz="1600" dirty="0"/>
          </a:p>
        </p:txBody>
      </p:sp>
      <p:sp>
        <p:nvSpPr>
          <p:cNvPr id="12" name="Rectangle 11"/>
          <p:cNvSpPr/>
          <p:nvPr/>
        </p:nvSpPr>
        <p:spPr>
          <a:xfrm>
            <a:off x="3086100" y="1217711"/>
            <a:ext cx="2648610" cy="307777"/>
          </a:xfrm>
          <a:prstGeom prst="rect">
            <a:avLst/>
          </a:prstGeom>
        </p:spPr>
        <p:txBody>
          <a:bodyPr wrap="none">
            <a:spAutoFit/>
          </a:bodyPr>
          <a:lstStyle/>
          <a:p>
            <a:pPr marL="457200" marR="0" indent="-228600" algn="ctr">
              <a:spcBef>
                <a:spcPts val="150"/>
              </a:spcBef>
              <a:spcAft>
                <a:spcPts val="375"/>
              </a:spcAft>
            </a:pPr>
            <a:r>
              <a:rPr lang="en-US" sz="1400" b="1" dirty="0" smtClean="0">
                <a:latin typeface="Calibri" panose="020F0502020204030204" pitchFamily="34" charset="0"/>
                <a:ea typeface="Times New Roman" panose="02020603050405020304" pitchFamily="18" charset="0"/>
                <a:cs typeface="Segoe UI" panose="020B0502040204020203" pitchFamily="34" charset="0"/>
              </a:rPr>
              <a:t>(d) Percent monthly ESA  </a:t>
            </a:r>
            <a:r>
              <a:rPr lang="en-US" sz="1400" b="1" dirty="0">
                <a:latin typeface="Calibri" panose="020F0502020204030204" pitchFamily="34" charset="0"/>
                <a:ea typeface="Times New Roman" panose="02020603050405020304" pitchFamily="18" charset="0"/>
                <a:cs typeface="Segoe UI" panose="020B0502040204020203" pitchFamily="34" charset="0"/>
              </a:rPr>
              <a:t>dose</a:t>
            </a:r>
            <a:endParaRPr lang="en-US" sz="1400" b="1"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13" name="Rectangle 12"/>
          <p:cNvSpPr/>
          <p:nvPr/>
        </p:nvSpPr>
        <p:spPr>
          <a:xfrm>
            <a:off x="226958" y="4915704"/>
            <a:ext cx="8648700" cy="1323439"/>
          </a:xfrm>
          <a:prstGeom prst="rect">
            <a:avLst/>
          </a:prstGeom>
        </p:spPr>
        <p:txBody>
          <a:bodyPr wrap="square">
            <a:spAutoFit/>
          </a:bodyPr>
          <a:lstStyle/>
          <a:p>
            <a:pPr>
              <a:spcAft>
                <a:spcPts val="1200"/>
              </a:spcAft>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Mean monthly Hgb level among (a)EPO alfa- (b)darbepoetin (c)PEG-EPO beta patients on dialysis ≥ 90 days (1995-2015) or (a) mean monthly Hgb level among all adult hemodialysis patients (April 2012 to December 2015 only) who, within the given month had a Hgb claim (only 1st reported Hgb value in a month were used) and were on dialysis ≥ 90 days; analyses were restricted to patients ≥ 18 years old and who had been on dialysis ≥ 90 days at the start of the month. Average weekly (EPO alfa, Figure 2.2.a) or monthly (darbepoetin and PEG-EPO beta, Figures 2.2.b and c) doses are shown for hemodialysis patients who within a given month had a corresponding ESA claim. EPO alfa dose is expressed as mean EPO alfa units per week averaged over all of a patient’s EPO alfa claims w/in a given month. Darbepoetin and PEG-EPO beta dose are expressed as mean units per month over all of a patient’s corresponding Darbepoetin or PEG-EPO beta claims within a given month; (d) Monthly ESA use in all hemodialysis patients who were ≥ 18 years and on dialysis ≥ 90 days. Abbreviations: EPO alfa, erythropoietin alfa; PEG-EPO beta, pegylated erythropoetin beta; ESA, erythropoiesis-stimulating agents; Hgb, hemoglobin. </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7652" y="1676400"/>
            <a:ext cx="5488697" cy="3088392"/>
          </a:xfrm>
        </p:spPr>
      </p:pic>
    </p:spTree>
    <p:extLst>
      <p:ext uri="{BB962C8B-B14F-4D97-AF65-F5344CB8AC3E}">
        <p14:creationId xmlns:p14="http://schemas.microsoft.com/office/powerpoint/2010/main" val="708008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378</TotalTime>
  <Words>6408</Words>
  <Application>Microsoft Office PowerPoint</Application>
  <PresentationFormat>On-screen Show (4:3)</PresentationFormat>
  <Paragraphs>122</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Candara</vt:lpstr>
      <vt:lpstr>Constantia</vt:lpstr>
      <vt:lpstr>Segoe UI</vt:lpstr>
      <vt:lpstr>Times New Roman</vt:lpstr>
      <vt:lpstr>ADR_PPT_Template_CKD</vt:lpstr>
      <vt:lpstr>PowerPoint Presentation</vt:lpstr>
      <vt:lpstr>vol 2 Figure 2.1 ESRD clinical indicator levels among prevalent hemodialysis versus peritoneal dialysis patients in CROWNWeb data, May 2016: (a) percentage of patients meeting clinical care guidelines for dialysis adequacy; (b) percent distribution of Hgb levels; (c) percentage of patients with serum calcium &gt;10.2 mg/dL; (d) percent distribution of serum albumin levels.  </vt:lpstr>
      <vt:lpstr>vol 2 Figure 2.1 ESRD clinical indicator levels among prevalent hemodialysis versus peritoneal dialysis patients in CROWNWeb data, May 2016: (a) percentage of patients meeting clinical care guidelines for dialysis adequacy; (b) percent distribution of Hgb levels; (c) percentage of patients with serum calcium &gt;10.2 mg/dL; (d) percent distribution of serum albumin levels.  </vt:lpstr>
      <vt:lpstr>vol 2 Figure 2.1 ESRD clinical indicator levels among prevalent hemodialysis versus peritoneal dialysis patients in CROWNWeb data, May 2016: (a) percentage of patients meeting clinical care guidelines for dialysis adequacy; (b) percent distribution of Hgb levels; (c) percentage of patients with serum calcium &gt;10.2 mg/dL; (d) percent distribution of serum albumin levels.  </vt:lpstr>
      <vt:lpstr>vol 2 Figure 2.1 ESRD clinical indicator levels among prevalent hemodialysis versus peritoneal dialysis patients in CROWNWeb data, May 2016: (a) percentage of patients meeting clinical care guidelines for dialysis adequacy; (b) percent distribution of Hgb levels; (c) percentage of patients with serum calcium &gt;10.2 mg/dL; (d) percent distribution of serum albumin levels.  </vt:lpstr>
      <vt:lpstr>vol 2 Figure 2.2 Anemia measures among adult hemodialysis patients on dialysis ≥90 days: (a) mean monthly Hgb level and mean weekly EPO alfa dose (averaged over a month), (b) mean monthly Hgb level and mean monthly darbepoetin dose, (c) mean monthly Hgb level and mean monthly PEG-EPO beta dose, and (d) percent ESA use monthly, Medicare claims, 1995-2015 </vt:lpstr>
      <vt:lpstr>vol 2 Figure 2.2 Anemia measures among adult hemodialysis patients on dialysis ≥90 days: (a) mean monthly Hgb level and mean weekly EPO alfa dose (averaged over a month), (b) mean monthly Hgb level and mean monthly darbepoetin dose, (c) mean monthly Hgb level and mean monthly PEG-EPO beta dose, and (d) percent ESA use monthly, Medicare claims, 1995-2015  </vt:lpstr>
      <vt:lpstr>vol 2 Figure 2.2 Anemia measures among adult hemodialysis patients on dialysis ≥90 days: (a) mean monthly Hgb level and mean weekly EPO alfa dose (averaged over a month), (b) mean monthly Hgb level and mean monthly darbepoetin dose, (c) mean monthly Hgb level and mean monthly PEG-EPO beta dose, and (d) percent ESA use monthly, Medicare claims, 1995-2015  </vt:lpstr>
      <vt:lpstr>vol 2 Figure 2.2 Anemia measures among adult hemodialysis patients on dialysis ≥90 days: (a) mean monthly Hgb level and mean weekly EPO alfa dose (averaged over a month), (b) mean monthly Hgb level and mean monthly darbepoetin dose, (c) mean monthly Hgb level and mean monthly PEG-EPO beta dose, and (d) percent ESA use monthly, Medicare claims, 1995-2015  </vt:lpstr>
      <vt:lpstr>vol 2 Figure 2.3 Distribution of monthly Hgb levels in ESA-treated adult hemodialysis patients on dialysis ≥90 days, Medicare claims, 1995-2015</vt:lpstr>
      <vt:lpstr>vol 2 Figure 2.4 Monthly percent IV iron use and mean monthly IV iron dose in adult hemodialysis patients on dialysis ≥90 days, Medicare claims, 2005-2015 </vt:lpstr>
      <vt:lpstr>vol 2 Figure 2.5 Distribution of TSAT levels in adult hemodialysis patients on dialysis for at least 90 days, CROWNWeb data, May 2014, 2015, and 2016 </vt:lpstr>
      <vt:lpstr>vol 2 Figure 2.6 Distribution of the most recent value of serum ferritin level taken between March and May in adult hemodialysis patients on dialysis for at least 90 days, CROWNWeb data, 2013-2016  </vt:lpstr>
      <vt:lpstr>vol 2 Figure 2.7 Percentage of all adult hemodialysis patients (a) by number of red blood cell transfusions received in a year, and (b) with ≥1 claims for a red blood cell transfusion in a month, overall and by vintage, from Medicare claims, 2011-2015 </vt:lpstr>
      <vt:lpstr>vol 2 Figure 2.7 Percentage of all adult hemodialysis patients (a) by number of red blood cell transfusions received in a year, and (b) with ≥1 claims for a red blood cell transfusion in a month, overall and by vintage, from Medicare claims, 2011-2015 </vt:lpstr>
      <vt:lpstr>vol 2 Figure 2.8 Anemia measures among adult peritoneal dialysis patients on dialysis ≥90 days: (a) mean monthly Hgb level and mean weekly EPO alfa dose (averaged over a month), (b) mean monthly Hgb and mean monthly darbepoetin dose, and (c) percent ESA use monthly, Medicare claims, 1995-2015</vt:lpstr>
      <vt:lpstr>vol 2 Figure 2.8 Anemia measures among adult peritoneal dialysis patients on dialysis ≥90 days: (a) mean monthly Hgb level and mean weekly EPO alfa dose (averaged over a month), (b) mean monthly Hgb and mean monthly darbepoetin dose, and (c) percent ESA use monthly, Medicare claims, 1995-2015</vt:lpstr>
      <vt:lpstr>vol 2 Figure 2.8 Anemia measures among adult peritoneal dialysis patients on dialysis ≥90 days: (a) mean monthly Hgb level and mean weekly EPO alfa dose (averaged over a month), (b) mean monthly Hgb and mean monthly darbepoetin dose, and (c) percent ESA use monthly, Medicare claims, 1995-2015</vt:lpstr>
      <vt:lpstr>vol 2 Figure 2.9 Distribution of monthly Hgb levels in ESA-treated adult peritoneal dialysis patients on dialysis ≥90 days, Medicare claims, 1995-2015 </vt:lpstr>
      <vt:lpstr>vol 2 Figure 2.10 Monthly IV iron use and mean monthly IV iron dose in adult peritoneal dialysis patients on dialysis ≥90 days, Medicare claims, 2005-2015 </vt:lpstr>
      <vt:lpstr>vol 2 Figure 2.11 Distribution of TSAT levels in adult peritoneal dialysis patients on dialysis for at least 90 days, CROWNWeb data, May 2014, 2015, and 2016 </vt:lpstr>
      <vt:lpstr>vol 2 Figure 2.12 Distribution of the most recent serum ferritin level taken between March and May in adult peritoneal dialysis patients on dialysis for at least 90 days, CROWNWeb data, May 2014, 2015, and 2016</vt:lpstr>
      <vt:lpstr>vol 2 Figure 2.13 Percentage of all adult peritoneal dialysis patients (a) by number of red blood cell transfusions received in a year, and (b) with ≥1 claims for a red blood cell transfusion in a month, from Medicare claims data overall, within 90 days and after at least 90 days of first PD session, 2010-2015 </vt:lpstr>
      <vt:lpstr>vol 2 Figure 2.13 Percentage of all adult peritoneal dialysis patients (a) by number of red blood cell transfusions received in a year, and (b) with ≥1 claims for a red blood cell transfusion in a month, from Medicare claims data overall, within 90 days and after at least 90 days of first PD session, 2010-2015 </vt:lpstr>
      <vt:lpstr>vol 2 Figure 2.14 Distribution of serum calcium levels in adult hemodialysis patients on dialysis for at least 1 year, CROWNWeb data, May 2014, 2015, and 2016 </vt:lpstr>
      <vt:lpstr>vol 2 Figure 2.15 Distribution of serum calcium levels in adult peritoneal dialysis patients on dialysis for at least 1 year, CROWNWeb data, May 2014, 2015, and 2016</vt:lpstr>
      <vt:lpstr>vol 2 Figure 2.16 Distribution of serum phosphorus levels in adult hemodialysis patients on dialysis for at least 1 year, CROWNWeb data, May 2014, 2015, and 2016 </vt:lpstr>
      <vt:lpstr>vol 2 Figure 2.17 Distribution of serum phosphorus levels in adult peritoneal dialysis patients on dialysis for at least 1 year, CROWNWEB data,  May 2014, 2015, and 2016 </vt:lpstr>
      <vt:lpstr>vol 2 Figure 2.18 Diabetes-related care among ESRD patients with diabetes mellitus aged 18-75 years, Medicare claims, 2004-2015 </vt:lpstr>
      <vt:lpstr>vol 2 Figure 2.19 Percentage of ESRD patients with a claim for seasonal influenza vaccination (August 1-April 30 of subsequent year), (a) overall, (b) by age, (c) by race (d) by ethnicity, and (e) by ESRD treatment modality, Medicare data, 2003-2015  </vt:lpstr>
      <vt:lpstr>vol 2 Figure 2.19 Percentage of ESRD patients with a claim for seasonal influenza vaccination (August 1-April 30 of subsequent year), (a) overall, (b) by age, (c) by race (d) by ethnicity, and (e) by ESRD treatment modality, Medicare data, 2003-2015 </vt:lpstr>
      <vt:lpstr>vol 2 Figure 2.19 Percentage of ESRD patients with a claim for seasonal influenza vaccination (August 1-April 30 of subsequent year), (a) overall, (b) by age, (c) by race (d) by ethnicity, and (e) by ESRD treatment modality, Medicare data, 2003-2015  </vt:lpstr>
      <vt:lpstr>vol 2 Figure 2.19 Percentage of ESRD patients with a claim for seasonal influenza vaccination (August 1-April 30 of subsequent year), (a) overall, (b) by age, (c) by race (d) by ethnicity, and (e) by ESRD treatment modality, Medicare data, 2003-2015  </vt:lpstr>
      <vt:lpstr>vol 2 Figure 2.19 Percentage of ESRD patients with a claim for seasonal influenza vaccination (August 1-April 30 of subsequent year), (a) overall, (b) by age, (c) by race (d) by ethnicity, and (e) by ESRD treatment modality, Medicare data, 2003-2015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Janet Leslie</cp:lastModifiedBy>
  <cp:revision>65</cp:revision>
  <dcterms:created xsi:type="dcterms:W3CDTF">2014-11-10T19:37:45Z</dcterms:created>
  <dcterms:modified xsi:type="dcterms:W3CDTF">2018-06-08T16:52:53Z</dcterms:modified>
</cp:coreProperties>
</file>