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56" r:id="rId2"/>
    <p:sldId id="259" r:id="rId3"/>
    <p:sldId id="265" r:id="rId4"/>
    <p:sldId id="272" r:id="rId5"/>
    <p:sldId id="266" r:id="rId6"/>
    <p:sldId id="267" r:id="rId7"/>
    <p:sldId id="268" r:id="rId8"/>
    <p:sldId id="273" r:id="rId9"/>
    <p:sldId id="274" r:id="rId10"/>
    <p:sldId id="277" r:id="rId11"/>
    <p:sldId id="278" r:id="rId12"/>
    <p:sldId id="279" r:id="rId13"/>
    <p:sldId id="280" r:id="rId14"/>
    <p:sldId id="282" r:id="rId15"/>
    <p:sldId id="283" r:id="rId16"/>
    <p:sldId id="269" r:id="rId17"/>
    <p:sldId id="281" r:id="rId18"/>
    <p:sldId id="284" r:id="rId19"/>
    <p:sldId id="285" r:id="rId20"/>
    <p:sldId id="286" r:id="rId21"/>
    <p:sldId id="276" r:id="rId22"/>
    <p:sldId id="275" r:id="rId23"/>
    <p:sldId id="270" r:id="rId24"/>
    <p:sldId id="27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3C12"/>
    <a:srgbClr val="7A2F36"/>
    <a:srgbClr val="AC6168"/>
    <a:srgbClr val="1C6E62"/>
    <a:srgbClr val="367CA8"/>
    <a:srgbClr val="0E5480"/>
    <a:srgbClr val="002966"/>
    <a:srgbClr val="4807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12" autoAdjust="0"/>
    <p:restoredTop sz="94660"/>
  </p:normalViewPr>
  <p:slideViewPr>
    <p:cSldViewPr showGuides="1">
      <p:cViewPr varScale="1">
        <p:scale>
          <a:sx n="75" d="100"/>
          <a:sy n="75" d="100"/>
        </p:scale>
        <p:origin x="432" y="54"/>
      </p:cViewPr>
      <p:guideLst>
        <p:guide orient="horz" pos="2160"/>
        <p:guide pos="2904"/>
      </p:guideLst>
    </p:cSldViewPr>
  </p:slideViewPr>
  <p:notesTextViewPr>
    <p:cViewPr>
      <p:scale>
        <a:sx n="1" d="1"/>
        <a:sy n="1" d="1"/>
      </p:scale>
      <p:origin x="0" y="0"/>
    </p:cViewPr>
  </p:notesTextViewPr>
  <p:notesViewPr>
    <p:cSldViewPr showGuides="1">
      <p:cViewPr varScale="1">
        <p:scale>
          <a:sx n="97" d="100"/>
          <a:sy n="97" d="100"/>
        </p:scale>
        <p:origin x="2682" y="78"/>
      </p:cViewPr>
      <p:guideLst>
        <p:guide orient="horz" pos="2880"/>
        <p:guide pos="2160"/>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106686-F82D-4753-94CB-70FF72A4246B}" type="datetimeFigureOut">
              <a:rPr lang="en-US" smtClean="0"/>
              <a:t>10/26/2017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78B029-9C19-4863-A099-C3EB469D975D}" type="slidenum">
              <a:rPr lang="en-US" smtClean="0"/>
              <a:t>‹#›</a:t>
            </a:fld>
            <a:endParaRPr lang="en-US" dirty="0"/>
          </a:p>
        </p:txBody>
      </p:sp>
    </p:spTree>
    <p:extLst>
      <p:ext uri="{BB962C8B-B14F-4D97-AF65-F5344CB8AC3E}">
        <p14:creationId xmlns:p14="http://schemas.microsoft.com/office/powerpoint/2010/main" val="299512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C62516-1E61-479A-8F13-75B68A779684}" type="datetimeFigureOut">
              <a:rPr lang="en-US" smtClean="0"/>
              <a:t>10/26/2017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EDF32A-2C87-427B-8169-B6092B336250}" type="slidenum">
              <a:rPr lang="en-US" smtClean="0"/>
              <a:t>‹#›</a:t>
            </a:fld>
            <a:endParaRPr lang="en-US" dirty="0"/>
          </a:p>
        </p:txBody>
      </p:sp>
    </p:spTree>
    <p:extLst>
      <p:ext uri="{BB962C8B-B14F-4D97-AF65-F5344CB8AC3E}">
        <p14:creationId xmlns:p14="http://schemas.microsoft.com/office/powerpoint/2010/main" val="625990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85813" y="685800"/>
            <a:ext cx="4395987" cy="1440183"/>
          </a:xfrm>
          <a:prstGeom prst="rect">
            <a:avLst/>
          </a:prstGeom>
        </p:spPr>
      </p:pic>
      <p:sp>
        <p:nvSpPr>
          <p:cNvPr id="4" name="Footer Placeholder 1"/>
          <p:cNvSpPr txBox="1">
            <a:spLocks/>
          </p:cNvSpPr>
          <p:nvPr userDrawn="1"/>
        </p:nvSpPr>
        <p:spPr>
          <a:xfrm>
            <a:off x="3276600" y="6362700"/>
            <a:ext cx="2590800" cy="4953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chemeClr val="bg1"/>
                </a:solidFill>
              </a:rPr>
              <a:t>2017 Annual Data Report</a:t>
            </a:r>
          </a:p>
          <a:p>
            <a:pPr algn="ctr"/>
            <a:r>
              <a:rPr lang="en-US" sz="1400" b="1" dirty="0" smtClean="0">
                <a:solidFill>
                  <a:schemeClr val="bg1"/>
                </a:solidFill>
              </a:rPr>
              <a:t>Volume 2 ESRD, Chapter 8</a:t>
            </a:r>
            <a:endParaRPr lang="en-US" sz="1400" b="1" dirty="0">
              <a:solidFill>
                <a:schemeClr val="bg1"/>
              </a:solidFill>
            </a:endParaRPr>
          </a:p>
        </p:txBody>
      </p:sp>
    </p:spTree>
    <p:extLst>
      <p:ext uri="{BB962C8B-B14F-4D97-AF65-F5344CB8AC3E}">
        <p14:creationId xmlns:p14="http://schemas.microsoft.com/office/powerpoint/2010/main" val="86183158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F227FC0-035E-484D-AA62-D30602925625}" type="slidenum">
              <a:rPr lang="en-US" smtClean="0"/>
              <a:pPr/>
              <a:t>‹#›</a:t>
            </a:fld>
            <a:endParaRPr lang="en-US" dirty="0"/>
          </a:p>
        </p:txBody>
      </p:sp>
      <p:sp>
        <p:nvSpPr>
          <p:cNvPr id="4" name="Title 3"/>
          <p:cNvSpPr>
            <a:spLocks noGrp="1"/>
          </p:cNvSpPr>
          <p:nvPr>
            <p:ph type="title"/>
          </p:nvPr>
        </p:nvSpPr>
        <p:spPr>
          <a:xfrm>
            <a:off x="457200" y="274638"/>
            <a:ext cx="8229600" cy="1143000"/>
          </a:xfrm>
          <a:prstGeom prst="rect">
            <a:avLst/>
          </a:prstGeom>
        </p:spPr>
        <p:txBody>
          <a:bodyPr/>
          <a:lstStyle>
            <a:lvl1pPr>
              <a:defRPr>
                <a:latin typeface="+mn-lt"/>
              </a:defRPr>
            </a:lvl1pPr>
          </a:lstStyle>
          <a:p>
            <a:r>
              <a:rPr lang="en-US" smtClean="0"/>
              <a:t>Click to edit Master title style</a:t>
            </a:r>
            <a:endParaRPr lang="en-US" dirty="0"/>
          </a:p>
        </p:txBody>
      </p:sp>
      <p:sp>
        <p:nvSpPr>
          <p:cNvPr id="11"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
          <p:cNvSpPr txBox="1">
            <a:spLocks/>
          </p:cNvSpPr>
          <p:nvPr userDrawn="1"/>
        </p:nvSpPr>
        <p:spPr>
          <a:xfrm>
            <a:off x="3276600" y="6362700"/>
            <a:ext cx="25908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chemeClr val="bg1"/>
                </a:solidFill>
              </a:rPr>
              <a:t>2017 Annual Data Report</a:t>
            </a:r>
          </a:p>
          <a:p>
            <a:pPr algn="ctr"/>
            <a:r>
              <a:rPr lang="en-US" sz="1400" b="1" dirty="0" smtClean="0">
                <a:solidFill>
                  <a:schemeClr val="bg1"/>
                </a:solidFill>
              </a:rPr>
              <a:t>Volume 2, Chapter 8</a:t>
            </a:r>
            <a:endParaRPr lang="en-US" sz="1400" b="1" dirty="0">
              <a:solidFill>
                <a:schemeClr val="bg1"/>
              </a:solidFill>
            </a:endParaRPr>
          </a:p>
        </p:txBody>
      </p:sp>
    </p:spTree>
    <p:extLst>
      <p:ext uri="{BB962C8B-B14F-4D97-AF65-F5344CB8AC3E}">
        <p14:creationId xmlns:p14="http://schemas.microsoft.com/office/powerpoint/2010/main" val="41195874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3F227FC0-035E-484D-AA62-D30602925625}" type="slidenum">
              <a:rPr lang="en-US" smtClean="0"/>
              <a:pPr/>
              <a:t>‹#›</a:t>
            </a:fld>
            <a:endParaRPr lang="en-US" dirty="0"/>
          </a:p>
        </p:txBody>
      </p:sp>
      <p:sp>
        <p:nvSpPr>
          <p:cNvPr id="5"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42415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F227FC0-035E-484D-AA62-D30602925625}" type="slidenum">
              <a:rPr lang="en-US" smtClean="0"/>
              <a:pPr/>
              <a:t>‹#›</a:t>
            </a:fld>
            <a:endParaRPr lang="en-US" dirty="0"/>
          </a:p>
        </p:txBody>
      </p:sp>
      <p:sp>
        <p:nvSpPr>
          <p:cNvPr id="5"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6"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3986605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F227FC0-035E-484D-AA62-D30602925625}" type="slidenum">
              <a:rPr lang="en-US" smtClean="0"/>
              <a:pPr/>
              <a:t>‹#›</a:t>
            </a:fld>
            <a:endParaRPr lang="en-US" dirty="0"/>
          </a:p>
        </p:txBody>
      </p:sp>
      <p:sp>
        <p:nvSpPr>
          <p:cNvPr id="5" name="Picture Placeholder 2"/>
          <p:cNvSpPr>
            <a:spLocks noGrp="1"/>
          </p:cNvSpPr>
          <p:nvPr>
            <p:ph type="pic" idx="1"/>
          </p:nvPr>
        </p:nvSpPr>
        <p:spPr>
          <a:xfrm>
            <a:off x="381000" y="1219200"/>
            <a:ext cx="8305800" cy="4191000"/>
          </a:xfrm>
          <a:prstGeom prst="rect">
            <a:avLst/>
          </a:prstGeo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6" name="Text Placeholder 3"/>
          <p:cNvSpPr>
            <a:spLocks noGrp="1"/>
          </p:cNvSpPr>
          <p:nvPr>
            <p:ph type="body" sz="half" idx="2"/>
          </p:nvPr>
        </p:nvSpPr>
        <p:spPr>
          <a:xfrm>
            <a:off x="381000" y="5638800"/>
            <a:ext cx="8305800" cy="533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Title 1"/>
          <p:cNvSpPr>
            <a:spLocks noGrp="1"/>
          </p:cNvSpPr>
          <p:nvPr>
            <p:ph type="title"/>
          </p:nvPr>
        </p:nvSpPr>
        <p:spPr>
          <a:xfrm>
            <a:off x="457200" y="274638"/>
            <a:ext cx="8229600" cy="563562"/>
          </a:xfrm>
          <a:prstGeom prst="rect">
            <a:avLst/>
          </a:prstGeom>
        </p:spPr>
        <p:txBody>
          <a:bodyPr/>
          <a:lstStyle>
            <a:lvl1pPr algn="l">
              <a:defRPr sz="1800" b="1"/>
            </a:lvl1pPr>
          </a:lstStyle>
          <a:p>
            <a:r>
              <a:rPr lang="en-US" smtClean="0"/>
              <a:t>Click to edit Master title style</a:t>
            </a:r>
            <a:endParaRPr lang="en-US" dirty="0"/>
          </a:p>
        </p:txBody>
      </p:sp>
    </p:spTree>
    <p:extLst>
      <p:ext uri="{BB962C8B-B14F-4D97-AF65-F5344CB8AC3E}">
        <p14:creationId xmlns:p14="http://schemas.microsoft.com/office/powerpoint/2010/main" val="5781485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a:spLocks noChangeAspect="1"/>
          </p:cNvSpPr>
          <p:nvPr/>
        </p:nvSpPr>
        <p:spPr>
          <a:xfrm>
            <a:off x="0" y="6410325"/>
            <a:ext cx="9144000" cy="457200"/>
          </a:xfrm>
          <a:prstGeom prst="rect">
            <a:avLst/>
          </a:prstGeom>
          <a:solidFill>
            <a:srgbClr val="A63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ooter Placeholder 4"/>
          <p:cNvSpPr>
            <a:spLocks noGrp="1"/>
          </p:cNvSpPr>
          <p:nvPr>
            <p:ph type="ftr" sz="quarter" idx="3"/>
          </p:nvPr>
        </p:nvSpPr>
        <p:spPr>
          <a:xfrm>
            <a:off x="3581400" y="6477000"/>
            <a:ext cx="1981200" cy="304800"/>
          </a:xfrm>
          <a:prstGeom prst="rect">
            <a:avLst/>
          </a:prstGeom>
        </p:spPr>
        <p:txBody>
          <a:bodyPr/>
          <a:lstStyle>
            <a:lvl1pPr algn="ctr">
              <a:defRPr sz="1400" b="1">
                <a:solidFill>
                  <a:schemeClr val="bg1"/>
                </a:solidFill>
              </a:defRPr>
            </a:lvl1pPr>
          </a:lstStyle>
          <a:p>
            <a:r>
              <a:rPr lang="en-US" dirty="0" smtClean="0"/>
              <a:t>[Footer goes here]</a:t>
            </a:r>
            <a:endParaRPr lang="en-US" dirty="0"/>
          </a:p>
        </p:txBody>
      </p:sp>
      <p:sp>
        <p:nvSpPr>
          <p:cNvPr id="12" name="Slide Number Placeholder 5"/>
          <p:cNvSpPr>
            <a:spLocks noGrp="1"/>
          </p:cNvSpPr>
          <p:nvPr>
            <p:ph type="sldNum" sz="quarter" idx="4"/>
          </p:nvPr>
        </p:nvSpPr>
        <p:spPr>
          <a:xfrm>
            <a:off x="7696200" y="6477000"/>
            <a:ext cx="914400" cy="274320"/>
          </a:xfrm>
          <a:prstGeom prst="rect">
            <a:avLst/>
          </a:prstGeom>
        </p:spPr>
        <p:txBody>
          <a:bodyPr/>
          <a:lstStyle>
            <a:lvl1pPr algn="r">
              <a:defRPr sz="1400">
                <a:solidFill>
                  <a:schemeClr val="bg1"/>
                </a:solidFill>
              </a:defRPr>
            </a:lvl1pPr>
          </a:lstStyle>
          <a:p>
            <a:fld id="{3F227FC0-035E-484D-AA62-D30602925625}" type="slidenum">
              <a:rPr lang="en-US" smtClean="0"/>
              <a:pPr/>
              <a:t>‹#›</a:t>
            </a:fld>
            <a:endParaRPr lang="en-US"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4300" y="6286500"/>
            <a:ext cx="1348103" cy="441656"/>
          </a:xfrm>
          <a:prstGeom prst="rect">
            <a:avLst/>
          </a:prstGeom>
          <a:solidFill>
            <a:schemeClr val="bg1"/>
          </a:solidFill>
          <a:ln w="3175" cap="rnd">
            <a:solidFill>
              <a:schemeClr val="bg2">
                <a:lumMod val="50000"/>
              </a:schemeClr>
            </a:solidFill>
          </a:ln>
        </p:spPr>
      </p:pic>
    </p:spTree>
    <p:extLst>
      <p:ext uri="{BB962C8B-B14F-4D97-AF65-F5344CB8AC3E}">
        <p14:creationId xmlns:p14="http://schemas.microsoft.com/office/powerpoint/2010/main" val="3567375214"/>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1" r:id="rId3"/>
    <p:sldLayoutId id="2147483662" r:id="rId4"/>
    <p:sldLayoutId id="2147483663" r:id="rId5"/>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810000"/>
            <a:ext cx="9144000" cy="1200329"/>
          </a:xfrm>
          <a:prstGeom prst="rect">
            <a:avLst/>
          </a:prstGeom>
          <a:noFill/>
        </p:spPr>
        <p:txBody>
          <a:bodyPr wrap="square" rtlCol="0">
            <a:spAutoFit/>
          </a:bodyPr>
          <a:lstStyle/>
          <a:p>
            <a:pPr algn="ctr"/>
            <a:r>
              <a:rPr lang="en-US" sz="3600" b="1" dirty="0" smtClean="0">
                <a:solidFill>
                  <a:schemeClr val="tx1"/>
                </a:solidFill>
                <a:latin typeface="Candara" panose="020E0502030303020204" pitchFamily="34" charset="0"/>
              </a:rPr>
              <a:t>Chapter 8:</a:t>
            </a:r>
            <a:br>
              <a:rPr lang="en-US" sz="3600" b="1" dirty="0" smtClean="0">
                <a:solidFill>
                  <a:schemeClr val="tx1"/>
                </a:solidFill>
                <a:latin typeface="Candara" panose="020E0502030303020204" pitchFamily="34" charset="0"/>
              </a:rPr>
            </a:br>
            <a:r>
              <a:rPr lang="en-US" sz="3600" b="1" dirty="0" smtClean="0">
                <a:latin typeface="Candara" panose="020E0502030303020204" pitchFamily="34" charset="0"/>
              </a:rPr>
              <a:t>Cardiovascular Disease in Patients with ESRD</a:t>
            </a:r>
            <a:endParaRPr lang="en-US" sz="3600" b="1" dirty="0" smtClean="0">
              <a:solidFill>
                <a:schemeClr val="tx1"/>
              </a:solidFill>
              <a:latin typeface="Candara" panose="020E0502030303020204" pitchFamily="34" charset="0"/>
            </a:endParaRPr>
          </a:p>
        </p:txBody>
      </p:sp>
      <p:sp>
        <p:nvSpPr>
          <p:cNvPr id="4" name="TextBox 3"/>
          <p:cNvSpPr txBox="1"/>
          <p:nvPr/>
        </p:nvSpPr>
        <p:spPr>
          <a:xfrm>
            <a:off x="876300" y="2725697"/>
            <a:ext cx="7429500" cy="830997"/>
          </a:xfrm>
          <a:prstGeom prst="rect">
            <a:avLst/>
          </a:prstGeom>
          <a:noFill/>
        </p:spPr>
        <p:txBody>
          <a:bodyPr wrap="square" rtlCol="0">
            <a:spAutoFit/>
          </a:bodyPr>
          <a:lstStyle/>
          <a:p>
            <a:pPr algn="ctr"/>
            <a:r>
              <a:rPr lang="en-US" sz="2400" b="1" dirty="0" smtClean="0">
                <a:solidFill>
                  <a:srgbClr val="A63C12"/>
                </a:solidFill>
                <a:latin typeface="Constantia" panose="02030602050306030303" pitchFamily="18" charset="0"/>
              </a:rPr>
              <a:t>2017 </a:t>
            </a:r>
            <a:r>
              <a:rPr lang="en-US" sz="2400" b="1" cap="small" baseline="0" dirty="0" smtClean="0">
                <a:solidFill>
                  <a:srgbClr val="A63C12"/>
                </a:solidFill>
                <a:latin typeface="Constantia" panose="02030602050306030303" pitchFamily="18" charset="0"/>
              </a:rPr>
              <a:t>Annual Data Report</a:t>
            </a:r>
          </a:p>
          <a:p>
            <a:pPr algn="ctr"/>
            <a:r>
              <a:rPr lang="en-US" sz="2400" b="1" cap="small" dirty="0">
                <a:solidFill>
                  <a:srgbClr val="A63C12"/>
                </a:solidFill>
                <a:latin typeface="Constantia" panose="02030602050306030303" pitchFamily="18" charset="0"/>
              </a:rPr>
              <a:t>Volume 2: End-Stage Renal Disease</a:t>
            </a:r>
          </a:p>
        </p:txBody>
      </p:sp>
    </p:spTree>
    <p:extLst>
      <p:ext uri="{BB962C8B-B14F-4D97-AF65-F5344CB8AC3E}">
        <p14:creationId xmlns:p14="http://schemas.microsoft.com/office/powerpoint/2010/main" val="559614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10</a:t>
            </a:fld>
            <a:endParaRPr lang="en-US" dirty="0"/>
          </a:p>
        </p:txBody>
      </p:sp>
      <p:sp>
        <p:nvSpPr>
          <p:cNvPr id="3" name="Title 2"/>
          <p:cNvSpPr>
            <a:spLocks noGrp="1"/>
          </p:cNvSpPr>
          <p:nvPr>
            <p:ph type="title"/>
          </p:nvPr>
        </p:nvSpPr>
        <p:spPr>
          <a:xfrm>
            <a:off x="-57150" y="112932"/>
            <a:ext cx="9258300" cy="839568"/>
          </a:xfrm>
        </p:spPr>
        <p:txBody>
          <a:bodyPr/>
          <a:lstStyle/>
          <a:p>
            <a:pPr marL="0" marR="0">
              <a:spcBef>
                <a:spcPts val="0"/>
              </a:spcBef>
              <a:spcAft>
                <a:spcPts val="60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2 Figure 8.3 Probability of survival of adult ESRD patients with or without a cardiovascular disease, adjusted for age and sex, 2014-2015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sp>
        <p:nvSpPr>
          <p:cNvPr id="6" name="Rectangle 5"/>
          <p:cNvSpPr/>
          <p:nvPr/>
        </p:nvSpPr>
        <p:spPr>
          <a:xfrm>
            <a:off x="438150" y="5467262"/>
            <a:ext cx="8267700" cy="646331"/>
          </a:xfrm>
          <a:prstGeom prst="rect">
            <a:avLst/>
          </a:prstGeom>
        </p:spPr>
        <p:txBody>
          <a:bodyPr wrap="square">
            <a:spAutoFit/>
          </a:bodyPr>
          <a:lstStyle/>
          <a:p>
            <a:pPr>
              <a:spcAft>
                <a:spcPts val="1200"/>
              </a:spcAft>
              <a:tabLst>
                <a:tab pos="5943600" algn="l"/>
              </a:tabLst>
            </a:pPr>
            <a:r>
              <a:rPr lang="en-US" sz="1200" i="1" dirty="0">
                <a:latin typeface="Calibri" panose="020F0502020204030204" pitchFamily="34" charset="0"/>
                <a:ea typeface="Times New Roman" panose="02020603050405020304" pitchFamily="18" charset="0"/>
                <a:cs typeface="Times New Roman" panose="02020603050405020304" pitchFamily="18" charset="0"/>
              </a:rPr>
              <a:t>Data Source: Special analyses, USRDS ESRD Database. Point prevalent hemodialysis, peritoneal dialysis, and transplant patients aged 22 and older, who are continuously enrolled in Medicare Parts A and B, and with Medicare as primary payer from January 1, 2013 to December 31, 2013, and whose first ESRD service date is at least 90 days prior to January 1, 2013, and survived past 2013.</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3121190" y="1166319"/>
            <a:ext cx="2901628" cy="338554"/>
          </a:xfrm>
          <a:prstGeom prst="rect">
            <a:avLst/>
          </a:prstGeom>
        </p:spPr>
        <p:txBody>
          <a:bodyPr wrap="none">
            <a:spAutoFit/>
          </a:bodyPr>
          <a:lstStyle/>
          <a:p>
            <a:pPr marR="0" lvl="0" algn="ctr">
              <a:spcBef>
                <a:spcPts val="600"/>
              </a:spcBef>
              <a:spcAft>
                <a:spcPts val="600"/>
              </a:spcAft>
            </a:pPr>
            <a:r>
              <a:rPr lang="en-US" sz="1600" b="1" dirty="0" smtClean="0">
                <a:latin typeface="Calibri" panose="020F0502020204030204" pitchFamily="34" charset="0"/>
                <a:ea typeface="Times New Roman" panose="02020603050405020304" pitchFamily="18" charset="0"/>
                <a:cs typeface="Segoe UI" panose="020B0502040204020203" pitchFamily="34" charset="0"/>
              </a:rPr>
              <a:t>(d) </a:t>
            </a:r>
            <a:r>
              <a:rPr lang="en-US" sz="1600" b="1" dirty="0" err="1" smtClean="0">
                <a:latin typeface="Calibri" panose="020F0502020204030204" pitchFamily="34" charset="0"/>
                <a:ea typeface="Times New Roman" panose="02020603050405020304" pitchFamily="18" charset="0"/>
                <a:cs typeface="Segoe UI" panose="020B0502040204020203" pitchFamily="34" charset="0"/>
              </a:rPr>
              <a:t>Valvular</a:t>
            </a:r>
            <a:r>
              <a:rPr lang="en-US" sz="1600" b="1" dirty="0" smtClean="0">
                <a:latin typeface="Calibri" panose="020F0502020204030204" pitchFamily="34" charset="0"/>
                <a:ea typeface="Times New Roman" panose="02020603050405020304" pitchFamily="18" charset="0"/>
                <a:cs typeface="Segoe UI" panose="020B0502040204020203" pitchFamily="34" charset="0"/>
              </a:rPr>
              <a:t> heart </a:t>
            </a:r>
            <a:r>
              <a:rPr lang="en-US" sz="1600" b="1" dirty="0">
                <a:latin typeface="Calibri" panose="020F0502020204030204" pitchFamily="34" charset="0"/>
                <a:ea typeface="Times New Roman" panose="02020603050405020304" pitchFamily="18" charset="0"/>
                <a:cs typeface="Segoe UI" panose="020B0502040204020203" pitchFamily="34" charset="0"/>
              </a:rPr>
              <a:t>disease </a:t>
            </a:r>
            <a:r>
              <a:rPr lang="en-US" sz="1600" b="1" dirty="0" smtClean="0">
                <a:latin typeface="Calibri" panose="020F0502020204030204" pitchFamily="34" charset="0"/>
                <a:ea typeface="Times New Roman" panose="02020603050405020304" pitchFamily="18" charset="0"/>
                <a:cs typeface="Segoe UI" panose="020B0502040204020203" pitchFamily="34" charset="0"/>
              </a:rPr>
              <a:t>(VHD</a:t>
            </a:r>
            <a:r>
              <a:rPr lang="en-US" sz="1600" b="1" dirty="0">
                <a:latin typeface="Calibri" panose="020F0502020204030204" pitchFamily="34" charset="0"/>
                <a:ea typeface="Times New Roman" panose="02020603050405020304" pitchFamily="18" charset="0"/>
                <a:cs typeface="Segoe UI" panose="020B0502040204020203" pitchFamily="34" charset="0"/>
              </a:rPr>
              <a:t>)</a:t>
            </a:r>
            <a:endParaRPr lang="en-US" sz="1600" b="1" dirty="0">
              <a:effectLst/>
              <a:latin typeface="Calibri" panose="020F0502020204030204" pitchFamily="34" charset="0"/>
              <a:ea typeface="Times New Roman" panose="02020603050405020304" pitchFamily="18" charset="0"/>
              <a:cs typeface="Segoe UI" panose="020B0502040204020203" pitchFamily="34" charset="0"/>
            </a:endParaRPr>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19625" y="1596761"/>
            <a:ext cx="7704750" cy="3778613"/>
          </a:xfrm>
        </p:spPr>
      </p:pic>
    </p:spTree>
    <p:extLst>
      <p:ext uri="{BB962C8B-B14F-4D97-AF65-F5344CB8AC3E}">
        <p14:creationId xmlns:p14="http://schemas.microsoft.com/office/powerpoint/2010/main" val="2565828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11</a:t>
            </a:fld>
            <a:endParaRPr lang="en-US" dirty="0"/>
          </a:p>
        </p:txBody>
      </p:sp>
      <p:sp>
        <p:nvSpPr>
          <p:cNvPr id="3" name="Title 2"/>
          <p:cNvSpPr>
            <a:spLocks noGrp="1"/>
          </p:cNvSpPr>
          <p:nvPr>
            <p:ph type="title"/>
          </p:nvPr>
        </p:nvSpPr>
        <p:spPr>
          <a:xfrm>
            <a:off x="-57150" y="112932"/>
            <a:ext cx="9258300" cy="839568"/>
          </a:xfrm>
        </p:spPr>
        <p:txBody>
          <a:bodyPr/>
          <a:lstStyle/>
          <a:p>
            <a:pPr marL="0" marR="0">
              <a:spcBef>
                <a:spcPts val="0"/>
              </a:spcBef>
              <a:spcAft>
                <a:spcPts val="60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2 Figure 8.3 Probability of survival of adult ESRD patients with or without a cardiovascular disease, adjusted for age and sex, 2014-2015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sp>
        <p:nvSpPr>
          <p:cNvPr id="6" name="Rectangle 5"/>
          <p:cNvSpPr/>
          <p:nvPr/>
        </p:nvSpPr>
        <p:spPr>
          <a:xfrm>
            <a:off x="348916" y="5413328"/>
            <a:ext cx="8446168" cy="646331"/>
          </a:xfrm>
          <a:prstGeom prst="rect">
            <a:avLst/>
          </a:prstGeom>
        </p:spPr>
        <p:txBody>
          <a:bodyPr wrap="square">
            <a:spAutoFit/>
          </a:bodyPr>
          <a:lstStyle/>
          <a:p>
            <a:pPr>
              <a:spcAft>
                <a:spcPts val="1200"/>
              </a:spcAft>
              <a:tabLst>
                <a:tab pos="5943600" algn="l"/>
              </a:tabLst>
            </a:pPr>
            <a:r>
              <a:rPr lang="en-US" sz="1200" i="1" dirty="0">
                <a:latin typeface="Calibri" panose="020F0502020204030204" pitchFamily="34" charset="0"/>
                <a:ea typeface="Times New Roman" panose="02020603050405020304" pitchFamily="18" charset="0"/>
                <a:cs typeface="Times New Roman" panose="02020603050405020304" pitchFamily="18" charset="0"/>
              </a:rPr>
              <a:t>Data Source: Special analyses, USRDS ESRD Database. Point prevalent hemodialysis, peritoneal dialysis, and transplant patients aged 22 and older, who are continuously enrolled in Medicare Parts A and B, and with Medicare as primary payer from January 1, 2013 to December 31, 2013, and whose first ESRD service date is at least 90 days prior to January 1, 2013, and survived past 2013.</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1726670" y="1166319"/>
            <a:ext cx="5690660" cy="584775"/>
          </a:xfrm>
          <a:prstGeom prst="rect">
            <a:avLst/>
          </a:prstGeom>
        </p:spPr>
        <p:txBody>
          <a:bodyPr wrap="none">
            <a:spAutoFit/>
          </a:bodyPr>
          <a:lstStyle/>
          <a:p>
            <a:pPr lvl="0"/>
            <a:r>
              <a:rPr lang="en-US" sz="1600" b="1" dirty="0" smtClean="0">
                <a:latin typeface="Calibri" panose="020F0502020204030204" pitchFamily="34" charset="0"/>
                <a:ea typeface="Times New Roman" panose="02020603050405020304" pitchFamily="18" charset="0"/>
                <a:cs typeface="Segoe UI" panose="020B0502040204020203" pitchFamily="34" charset="0"/>
              </a:rPr>
              <a:t>(e) </a:t>
            </a:r>
            <a:r>
              <a:rPr lang="en-US" sz="16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Cerebrovascular accident/transient ischemic attack (CVA/TIA)</a:t>
            </a:r>
            <a:endParaRPr lang="en-US" sz="2800" b="1" dirty="0">
              <a:solidFill>
                <a:prstClr val="black"/>
              </a:solidFill>
            </a:endParaRPr>
          </a:p>
          <a:p>
            <a:pPr marR="0" lvl="0" algn="ctr">
              <a:spcBef>
                <a:spcPts val="600"/>
              </a:spcBef>
              <a:spcAft>
                <a:spcPts val="600"/>
              </a:spcAft>
            </a:pPr>
            <a:endParaRPr lang="en-US" sz="1100" b="1" dirty="0">
              <a:effectLst/>
              <a:latin typeface="Calibri" panose="020F0502020204030204" pitchFamily="34" charset="0"/>
              <a:ea typeface="Times New Roman" panose="02020603050405020304" pitchFamily="18" charset="0"/>
              <a:cs typeface="Segoe UI" panose="020B0502040204020203" pitchFamily="34" charset="0"/>
            </a:endParaRPr>
          </a:p>
        </p:txBody>
      </p:sp>
      <p:pic>
        <p:nvPicPr>
          <p:cNvPr id="9" name="Content Placeholder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97832" y="1562100"/>
            <a:ext cx="7748336" cy="3778613"/>
          </a:xfrm>
        </p:spPr>
      </p:pic>
    </p:spTree>
    <p:extLst>
      <p:ext uri="{BB962C8B-B14F-4D97-AF65-F5344CB8AC3E}">
        <p14:creationId xmlns:p14="http://schemas.microsoft.com/office/powerpoint/2010/main" val="28335660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12</a:t>
            </a:fld>
            <a:endParaRPr lang="en-US" dirty="0"/>
          </a:p>
        </p:txBody>
      </p:sp>
      <p:sp>
        <p:nvSpPr>
          <p:cNvPr id="3" name="Title 2"/>
          <p:cNvSpPr>
            <a:spLocks noGrp="1"/>
          </p:cNvSpPr>
          <p:nvPr>
            <p:ph type="title"/>
          </p:nvPr>
        </p:nvSpPr>
        <p:spPr>
          <a:xfrm>
            <a:off x="-57150" y="112932"/>
            <a:ext cx="9258300" cy="839568"/>
          </a:xfrm>
        </p:spPr>
        <p:txBody>
          <a:bodyPr/>
          <a:lstStyle/>
          <a:p>
            <a:pPr marL="0" marR="0">
              <a:spcBef>
                <a:spcPts val="0"/>
              </a:spcBef>
              <a:spcAft>
                <a:spcPts val="60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2 Figure 8.3 Probability of survival of adult ESRD patients with or without a cardiovascular disease, adjusted for age and sex, 2014-2015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sp>
        <p:nvSpPr>
          <p:cNvPr id="6" name="Rectangle 5"/>
          <p:cNvSpPr/>
          <p:nvPr/>
        </p:nvSpPr>
        <p:spPr>
          <a:xfrm>
            <a:off x="266700" y="5527478"/>
            <a:ext cx="8610600" cy="646331"/>
          </a:xfrm>
          <a:prstGeom prst="rect">
            <a:avLst/>
          </a:prstGeom>
        </p:spPr>
        <p:txBody>
          <a:bodyPr wrap="square">
            <a:spAutoFit/>
          </a:bodyPr>
          <a:lstStyle/>
          <a:p>
            <a:pPr>
              <a:spcAft>
                <a:spcPts val="1200"/>
              </a:spcAft>
              <a:tabLst>
                <a:tab pos="5943600" algn="l"/>
              </a:tabLst>
            </a:pPr>
            <a:r>
              <a:rPr lang="en-US" sz="1200" i="1" dirty="0">
                <a:latin typeface="Calibri" panose="020F0502020204030204" pitchFamily="34" charset="0"/>
                <a:ea typeface="Times New Roman" panose="02020603050405020304" pitchFamily="18" charset="0"/>
                <a:cs typeface="Times New Roman" panose="02020603050405020304" pitchFamily="18" charset="0"/>
              </a:rPr>
              <a:t>Data Source: Special analyses, USRDS ESRD Database. Point prevalent hemodialysis, peritoneal dialysis, and transplant patients aged 22 and older, who are continuously enrolled in Medicare Parts A and B, and with Medicare as primary payer from January 1, 2013 to December 31, 2013, and whose first ESRD service date is at least 90 days prior to January 1, 2013, and survived past 2013.</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2986665" y="1166319"/>
            <a:ext cx="3170676" cy="338554"/>
          </a:xfrm>
          <a:prstGeom prst="rect">
            <a:avLst/>
          </a:prstGeom>
        </p:spPr>
        <p:txBody>
          <a:bodyPr wrap="none">
            <a:spAutoFit/>
          </a:bodyPr>
          <a:lstStyle/>
          <a:p>
            <a:pPr marR="0" lvl="0" algn="ctr">
              <a:spcBef>
                <a:spcPts val="600"/>
              </a:spcBef>
              <a:spcAft>
                <a:spcPts val="600"/>
              </a:spcAft>
            </a:pPr>
            <a:r>
              <a:rPr lang="en-US" sz="1600" b="1" dirty="0" smtClean="0">
                <a:latin typeface="Calibri" panose="020F0502020204030204" pitchFamily="34" charset="0"/>
                <a:ea typeface="Times New Roman" panose="02020603050405020304" pitchFamily="18" charset="0"/>
                <a:cs typeface="Segoe UI" panose="020B0502040204020203" pitchFamily="34" charset="0"/>
              </a:rPr>
              <a:t>(f) Peripheral arterial </a:t>
            </a:r>
            <a:r>
              <a:rPr lang="en-US" sz="1600" b="1" dirty="0">
                <a:latin typeface="Calibri" panose="020F0502020204030204" pitchFamily="34" charset="0"/>
                <a:ea typeface="Times New Roman" panose="02020603050405020304" pitchFamily="18" charset="0"/>
                <a:cs typeface="Segoe UI" panose="020B0502040204020203" pitchFamily="34" charset="0"/>
              </a:rPr>
              <a:t>disease </a:t>
            </a:r>
            <a:r>
              <a:rPr lang="en-US" sz="1600" b="1" dirty="0" smtClean="0">
                <a:latin typeface="Calibri" panose="020F0502020204030204" pitchFamily="34" charset="0"/>
                <a:ea typeface="Times New Roman" panose="02020603050405020304" pitchFamily="18" charset="0"/>
                <a:cs typeface="Segoe UI" panose="020B0502040204020203" pitchFamily="34" charset="0"/>
              </a:rPr>
              <a:t>(PAD</a:t>
            </a:r>
            <a:r>
              <a:rPr lang="en-US" sz="1600" b="1" dirty="0">
                <a:latin typeface="Calibri" panose="020F0502020204030204" pitchFamily="34" charset="0"/>
                <a:ea typeface="Times New Roman" panose="02020603050405020304" pitchFamily="18" charset="0"/>
                <a:cs typeface="Segoe UI" panose="020B0502040204020203" pitchFamily="34" charset="0"/>
              </a:rPr>
              <a:t>)</a:t>
            </a:r>
            <a:endParaRPr lang="en-US" sz="1600" b="1" dirty="0">
              <a:effectLst/>
              <a:latin typeface="Calibri" panose="020F0502020204030204" pitchFamily="34" charset="0"/>
              <a:ea typeface="Times New Roman" panose="02020603050405020304" pitchFamily="18" charset="0"/>
              <a:cs typeface="Segoe UI" panose="020B0502040204020203" pitchFamily="34" charset="0"/>
            </a:endParaRPr>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34713" y="1626869"/>
            <a:ext cx="7674575" cy="3778613"/>
          </a:xfrm>
        </p:spPr>
      </p:pic>
    </p:spTree>
    <p:extLst>
      <p:ext uri="{BB962C8B-B14F-4D97-AF65-F5344CB8AC3E}">
        <p14:creationId xmlns:p14="http://schemas.microsoft.com/office/powerpoint/2010/main" val="3955261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13</a:t>
            </a:fld>
            <a:endParaRPr lang="en-US" dirty="0"/>
          </a:p>
        </p:txBody>
      </p:sp>
      <p:sp>
        <p:nvSpPr>
          <p:cNvPr id="3" name="Title 2"/>
          <p:cNvSpPr>
            <a:spLocks noGrp="1"/>
          </p:cNvSpPr>
          <p:nvPr>
            <p:ph type="title"/>
          </p:nvPr>
        </p:nvSpPr>
        <p:spPr>
          <a:xfrm>
            <a:off x="-57150" y="112932"/>
            <a:ext cx="9258300" cy="839568"/>
          </a:xfrm>
        </p:spPr>
        <p:txBody>
          <a:bodyPr/>
          <a:lstStyle/>
          <a:p>
            <a:pPr marL="0" marR="0">
              <a:spcBef>
                <a:spcPts val="0"/>
              </a:spcBef>
              <a:spcAft>
                <a:spcPts val="60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2 Figure 8.3 Probability of survival of adult ESRD patients with or without a cardiovascular disease, adjusted for age and sex, 2014-2015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sp>
        <p:nvSpPr>
          <p:cNvPr id="6" name="Rectangle 5"/>
          <p:cNvSpPr/>
          <p:nvPr/>
        </p:nvSpPr>
        <p:spPr>
          <a:xfrm>
            <a:off x="457200" y="5485656"/>
            <a:ext cx="8229600" cy="646331"/>
          </a:xfrm>
          <a:prstGeom prst="rect">
            <a:avLst/>
          </a:prstGeom>
        </p:spPr>
        <p:txBody>
          <a:bodyPr wrap="square">
            <a:spAutoFit/>
          </a:bodyPr>
          <a:lstStyle/>
          <a:p>
            <a:pPr>
              <a:spcAft>
                <a:spcPts val="1200"/>
              </a:spcAft>
              <a:tabLst>
                <a:tab pos="5943600" algn="l"/>
              </a:tabLst>
            </a:pPr>
            <a:r>
              <a:rPr lang="en-US" sz="1200" i="1" dirty="0">
                <a:latin typeface="Calibri" panose="020F0502020204030204" pitchFamily="34" charset="0"/>
                <a:ea typeface="Times New Roman" panose="02020603050405020304" pitchFamily="18" charset="0"/>
                <a:cs typeface="Times New Roman" panose="02020603050405020304" pitchFamily="18" charset="0"/>
              </a:rPr>
              <a:t>Data Source: Special analyses, USRDS ESRD Database. Point prevalent hemodialysis, peritoneal dialysis, and transplant patients aged 22 and older, who are continuously enrolled in Medicare Parts A and B, and with Medicare as primary payer from January 1, 2013 to December 31, 2013, and whose first ESRD service date is at least 90 days prior to January 1, 2013, and survived past 2013.</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3446119" y="1166319"/>
            <a:ext cx="2251770" cy="338554"/>
          </a:xfrm>
          <a:prstGeom prst="rect">
            <a:avLst/>
          </a:prstGeom>
        </p:spPr>
        <p:txBody>
          <a:bodyPr wrap="none">
            <a:spAutoFit/>
          </a:bodyPr>
          <a:lstStyle/>
          <a:p>
            <a:pPr marR="0" lvl="0" algn="ctr">
              <a:spcBef>
                <a:spcPts val="600"/>
              </a:spcBef>
              <a:spcAft>
                <a:spcPts val="600"/>
              </a:spcAft>
            </a:pPr>
            <a:r>
              <a:rPr lang="en-US" sz="1600" b="1" dirty="0" smtClean="0">
                <a:latin typeface="Calibri" panose="020F0502020204030204" pitchFamily="34" charset="0"/>
                <a:ea typeface="Times New Roman" panose="02020603050405020304" pitchFamily="18" charset="0"/>
                <a:cs typeface="Segoe UI" panose="020B0502040204020203" pitchFamily="34" charset="0"/>
              </a:rPr>
              <a:t>(g) Atrial fibrillation (AF)</a:t>
            </a:r>
            <a:endParaRPr lang="en-US" sz="1600" b="1" dirty="0">
              <a:effectLst/>
              <a:latin typeface="Calibri" panose="020F0502020204030204" pitchFamily="34" charset="0"/>
              <a:ea typeface="Times New Roman" panose="02020603050405020304" pitchFamily="18" charset="0"/>
              <a:cs typeface="Segoe UI" panose="020B0502040204020203" pitchFamily="34" charset="0"/>
            </a:endParaRPr>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4830" y="1605958"/>
            <a:ext cx="7634341" cy="3778613"/>
          </a:xfrm>
        </p:spPr>
      </p:pic>
    </p:spTree>
    <p:extLst>
      <p:ext uri="{BB962C8B-B14F-4D97-AF65-F5344CB8AC3E}">
        <p14:creationId xmlns:p14="http://schemas.microsoft.com/office/powerpoint/2010/main" val="24976525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14</a:t>
            </a:fld>
            <a:endParaRPr lang="en-US" dirty="0"/>
          </a:p>
        </p:txBody>
      </p:sp>
      <p:sp>
        <p:nvSpPr>
          <p:cNvPr id="3" name="Title 2"/>
          <p:cNvSpPr>
            <a:spLocks noGrp="1"/>
          </p:cNvSpPr>
          <p:nvPr>
            <p:ph type="title"/>
          </p:nvPr>
        </p:nvSpPr>
        <p:spPr>
          <a:xfrm>
            <a:off x="-57150" y="112932"/>
            <a:ext cx="9258300" cy="839568"/>
          </a:xfrm>
        </p:spPr>
        <p:txBody>
          <a:bodyPr/>
          <a:lstStyle/>
          <a:p>
            <a:pPr marL="0" marR="0">
              <a:spcBef>
                <a:spcPts val="0"/>
              </a:spcBef>
              <a:spcAft>
                <a:spcPts val="60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2 Figure 8.3 Probability of survival of adult ESRD patients with or without a cardiovascular disease, adjusted for age and sex, 2014-2015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sp>
        <p:nvSpPr>
          <p:cNvPr id="6" name="Rectangle 5"/>
          <p:cNvSpPr/>
          <p:nvPr/>
        </p:nvSpPr>
        <p:spPr>
          <a:xfrm>
            <a:off x="167784" y="5523078"/>
            <a:ext cx="8442816" cy="646331"/>
          </a:xfrm>
          <a:prstGeom prst="rect">
            <a:avLst/>
          </a:prstGeom>
        </p:spPr>
        <p:txBody>
          <a:bodyPr wrap="square">
            <a:spAutoFit/>
          </a:bodyPr>
          <a:lstStyle/>
          <a:p>
            <a:pPr>
              <a:spcAft>
                <a:spcPts val="1200"/>
              </a:spcAft>
              <a:tabLst>
                <a:tab pos="5943600" algn="l"/>
              </a:tabLst>
            </a:pPr>
            <a:r>
              <a:rPr lang="en-US" sz="1200" i="1" dirty="0">
                <a:latin typeface="Calibri" panose="020F0502020204030204" pitchFamily="34" charset="0"/>
                <a:ea typeface="Times New Roman" panose="02020603050405020304" pitchFamily="18" charset="0"/>
                <a:cs typeface="Times New Roman" panose="02020603050405020304" pitchFamily="18" charset="0"/>
              </a:rPr>
              <a:t>Data Source: Special analyses, USRDS ESRD Database. Point prevalent hemodialysis, peritoneal dialysis, and transplant patients aged 22 and older, who are continuously enrolled in Medicare Parts A and B, and with Medicare as primary payer from January 1, 2013 to December 31, 2013, and whose first ESRD service date is at least 90 days prior to January 1, 2013, and survived past 2013.</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1792298" y="1166319"/>
            <a:ext cx="5559407" cy="338554"/>
          </a:xfrm>
          <a:prstGeom prst="rect">
            <a:avLst/>
          </a:prstGeom>
        </p:spPr>
        <p:txBody>
          <a:bodyPr wrap="none">
            <a:spAutoFit/>
          </a:bodyPr>
          <a:lstStyle/>
          <a:p>
            <a:pPr marR="0" lvl="0" algn="ctr">
              <a:spcBef>
                <a:spcPts val="600"/>
              </a:spcBef>
              <a:spcAft>
                <a:spcPts val="600"/>
              </a:spcAft>
            </a:pPr>
            <a:r>
              <a:rPr lang="en-US" sz="1600" b="1" dirty="0" smtClean="0">
                <a:latin typeface="Calibri" panose="020F0502020204030204" pitchFamily="34" charset="0"/>
                <a:ea typeface="Times New Roman" panose="02020603050405020304" pitchFamily="18" charset="0"/>
                <a:cs typeface="Segoe UI" panose="020B0502040204020203" pitchFamily="34" charset="0"/>
              </a:rPr>
              <a:t>(h) Sudden cardiac arrest and ventricular arrhythmias (SCA/VA)</a:t>
            </a:r>
            <a:endParaRPr lang="en-US" sz="1600" b="1" dirty="0">
              <a:effectLst/>
              <a:latin typeface="Calibri" panose="020F0502020204030204" pitchFamily="34" charset="0"/>
              <a:ea typeface="Times New Roman" panose="02020603050405020304" pitchFamily="18" charset="0"/>
              <a:cs typeface="Segoe UI" panose="020B0502040204020203" pitchFamily="34" charset="0"/>
            </a:endParaRPr>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01185" y="1624669"/>
            <a:ext cx="7741631" cy="3778613"/>
          </a:xfrm>
        </p:spPr>
      </p:pic>
    </p:spTree>
    <p:extLst>
      <p:ext uri="{BB962C8B-B14F-4D97-AF65-F5344CB8AC3E}">
        <p14:creationId xmlns:p14="http://schemas.microsoft.com/office/powerpoint/2010/main" val="927814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15</a:t>
            </a:fld>
            <a:endParaRPr lang="en-US" dirty="0"/>
          </a:p>
        </p:txBody>
      </p:sp>
      <p:sp>
        <p:nvSpPr>
          <p:cNvPr id="3" name="Title 2"/>
          <p:cNvSpPr>
            <a:spLocks noGrp="1"/>
          </p:cNvSpPr>
          <p:nvPr>
            <p:ph type="title"/>
          </p:nvPr>
        </p:nvSpPr>
        <p:spPr>
          <a:xfrm>
            <a:off x="-57150" y="112932"/>
            <a:ext cx="9258300" cy="839568"/>
          </a:xfrm>
        </p:spPr>
        <p:txBody>
          <a:bodyPr/>
          <a:lstStyle/>
          <a:p>
            <a:pPr marL="0" marR="0">
              <a:spcBef>
                <a:spcPts val="0"/>
              </a:spcBef>
              <a:spcAft>
                <a:spcPts val="60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2 Figure 8.3 Probability of survival of adult ESRD patients with or without a cardiovascular disease, adjusted for age and sex, 2014-2015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sp>
        <p:nvSpPr>
          <p:cNvPr id="6" name="Rectangle 5"/>
          <p:cNvSpPr/>
          <p:nvPr/>
        </p:nvSpPr>
        <p:spPr>
          <a:xfrm>
            <a:off x="351430" y="5527478"/>
            <a:ext cx="8441139" cy="646331"/>
          </a:xfrm>
          <a:prstGeom prst="rect">
            <a:avLst/>
          </a:prstGeom>
        </p:spPr>
        <p:txBody>
          <a:bodyPr wrap="square">
            <a:spAutoFit/>
          </a:bodyPr>
          <a:lstStyle/>
          <a:p>
            <a:pPr>
              <a:spcAft>
                <a:spcPts val="1200"/>
              </a:spcAft>
              <a:tabLst>
                <a:tab pos="5943600" algn="l"/>
              </a:tabLst>
            </a:pPr>
            <a:r>
              <a:rPr lang="en-US" sz="1200" i="1" dirty="0">
                <a:latin typeface="Calibri" panose="020F0502020204030204" pitchFamily="34" charset="0"/>
                <a:ea typeface="Times New Roman" panose="02020603050405020304" pitchFamily="18" charset="0"/>
                <a:cs typeface="Times New Roman" panose="02020603050405020304" pitchFamily="18" charset="0"/>
              </a:rPr>
              <a:t>Data Source: Special analyses, USRDS ESRD Database. Point prevalent hemodialysis, peritoneal dialysis, and transplant patients aged 22 and older, who are continuously enrolled in Medicare Parts A and B, and with Medicare as primary payer from January 1, 2013 to December 31, 2013, and whose first ESRD service date is at least 90 days prior to January 1, 2013, and survived past 2013.</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1722952" y="1166319"/>
            <a:ext cx="5698098" cy="338554"/>
          </a:xfrm>
          <a:prstGeom prst="rect">
            <a:avLst/>
          </a:prstGeom>
        </p:spPr>
        <p:txBody>
          <a:bodyPr wrap="none">
            <a:spAutoFit/>
          </a:bodyPr>
          <a:lstStyle/>
          <a:p>
            <a:pPr marR="0" lvl="0" algn="ctr">
              <a:spcBef>
                <a:spcPts val="600"/>
              </a:spcBef>
              <a:spcAft>
                <a:spcPts val="600"/>
              </a:spcAft>
            </a:pPr>
            <a:r>
              <a:rPr lang="en-US" sz="1600" b="1" dirty="0" smtClean="0">
                <a:latin typeface="Calibri" panose="020F0502020204030204" pitchFamily="34" charset="0"/>
                <a:ea typeface="Times New Roman" panose="02020603050405020304" pitchFamily="18" charset="0"/>
                <a:cs typeface="Segoe UI" panose="020B0502040204020203" pitchFamily="34" charset="0"/>
              </a:rPr>
              <a:t>(</a:t>
            </a:r>
            <a:r>
              <a:rPr lang="en-US" sz="1600" b="1" dirty="0" err="1" smtClean="0">
                <a:latin typeface="Calibri" panose="020F0502020204030204" pitchFamily="34" charset="0"/>
                <a:ea typeface="Times New Roman" panose="02020603050405020304" pitchFamily="18" charset="0"/>
                <a:cs typeface="Segoe UI" panose="020B0502040204020203" pitchFamily="34" charset="0"/>
              </a:rPr>
              <a:t>i</a:t>
            </a:r>
            <a:r>
              <a:rPr lang="en-US" sz="1600" b="1" dirty="0" smtClean="0">
                <a:latin typeface="Calibri" panose="020F0502020204030204" pitchFamily="34" charset="0"/>
                <a:ea typeface="Times New Roman" panose="02020603050405020304" pitchFamily="18" charset="0"/>
                <a:cs typeface="Segoe UI" panose="020B0502040204020203" pitchFamily="34" charset="0"/>
              </a:rPr>
              <a:t>) Venous thromboembolism and pulmonary embolism (VTE/PE)</a:t>
            </a:r>
            <a:endParaRPr lang="en-US" sz="1600" b="1" dirty="0">
              <a:effectLst/>
              <a:latin typeface="Calibri" panose="020F0502020204030204" pitchFamily="34" charset="0"/>
              <a:ea typeface="Times New Roman" panose="02020603050405020304" pitchFamily="18" charset="0"/>
              <a:cs typeface="Segoe UI" panose="020B0502040204020203" pitchFamily="34" charset="0"/>
            </a:endParaRPr>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02861" y="1626869"/>
            <a:ext cx="7738278" cy="3778613"/>
          </a:xfrm>
        </p:spPr>
      </p:pic>
    </p:spTree>
    <p:extLst>
      <p:ext uri="{BB962C8B-B14F-4D97-AF65-F5344CB8AC3E}">
        <p14:creationId xmlns:p14="http://schemas.microsoft.com/office/powerpoint/2010/main" val="21675515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16</a:t>
            </a:fld>
            <a:endParaRPr lang="en-US" dirty="0"/>
          </a:p>
        </p:txBody>
      </p:sp>
      <p:sp>
        <p:nvSpPr>
          <p:cNvPr id="3" name="Title 2"/>
          <p:cNvSpPr>
            <a:spLocks noGrp="1"/>
          </p:cNvSpPr>
          <p:nvPr>
            <p:ph type="title"/>
          </p:nvPr>
        </p:nvSpPr>
        <p:spPr>
          <a:xfrm>
            <a:off x="-57150" y="274638"/>
            <a:ext cx="9258300" cy="830262"/>
          </a:xfrm>
        </p:spPr>
        <p:txBody>
          <a:bodyPr/>
          <a:lstStyle/>
          <a:p>
            <a:pPr marL="0" marR="0">
              <a:spcBef>
                <a:spcPts val="1200"/>
              </a:spcBef>
              <a:spcAft>
                <a:spcPts val="60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2 Table 8.2 Two-year survival of adult ESRD patients with or without a cardiovascular disease, adjusted for age and sex, 2014-2015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84998567"/>
              </p:ext>
            </p:extLst>
          </p:nvPr>
        </p:nvGraphicFramePr>
        <p:xfrm>
          <a:off x="1228726" y="1524000"/>
          <a:ext cx="6686549" cy="2744851"/>
        </p:xfrm>
        <a:graphic>
          <a:graphicData uri="http://schemas.openxmlformats.org/drawingml/2006/table">
            <a:tbl>
              <a:tblPr firstRow="1" firstCol="1" bandRow="1"/>
              <a:tblGrid>
                <a:gridCol w="1899367">
                  <a:extLst>
                    <a:ext uri="{9D8B030D-6E8A-4147-A177-3AD203B41FA5}">
                      <a16:colId xmlns:a16="http://schemas.microsoft.com/office/drawing/2014/main" val="2501328533"/>
                    </a:ext>
                  </a:extLst>
                </a:gridCol>
                <a:gridCol w="2393591">
                  <a:extLst>
                    <a:ext uri="{9D8B030D-6E8A-4147-A177-3AD203B41FA5}">
                      <a16:colId xmlns:a16="http://schemas.microsoft.com/office/drawing/2014/main" val="3481571831"/>
                    </a:ext>
                  </a:extLst>
                </a:gridCol>
                <a:gridCol w="2393591">
                  <a:extLst>
                    <a:ext uri="{9D8B030D-6E8A-4147-A177-3AD203B41FA5}">
                      <a16:colId xmlns:a16="http://schemas.microsoft.com/office/drawing/2014/main" val="47772558"/>
                    </a:ext>
                  </a:extLst>
                </a:gridCol>
              </a:tblGrid>
              <a:tr h="240030">
                <a:tc>
                  <a:txBody>
                    <a:bodyPr/>
                    <a:lstStyle/>
                    <a:p>
                      <a:pPr marL="0" marR="0">
                        <a:lnSpc>
                          <a:spcPct val="115000"/>
                        </a:lnSpc>
                        <a:spcBef>
                          <a:spcPts val="0"/>
                        </a:spcBef>
                        <a:spcAft>
                          <a:spcPts val="0"/>
                        </a:spcAft>
                      </a:pPr>
                      <a:r>
                        <a:rPr lang="en-US" sz="1400" b="1" dirty="0">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Presence of cardiovascular disease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12113077"/>
                  </a:ext>
                </a:extLst>
              </a:tr>
              <a:tr h="290830">
                <a:tc>
                  <a:txBody>
                    <a:bodyPr/>
                    <a:lstStyle/>
                    <a:p>
                      <a:pPr marL="0" marR="0">
                        <a:lnSpc>
                          <a:spcPct val="115000"/>
                        </a:lnSpc>
                        <a:spcBef>
                          <a:spcPts val="0"/>
                        </a:spcBef>
                        <a:spcAft>
                          <a:spcPts val="0"/>
                        </a:spcAft>
                      </a:pPr>
                      <a:r>
                        <a:rPr lang="en-US" sz="1400" b="1">
                          <a:effectLst/>
                          <a:latin typeface="Calibri" panose="020F0502020204030204" pitchFamily="34" charset="0"/>
                          <a:ea typeface="Times New Roman" panose="02020603050405020304" pitchFamily="18" charset="0"/>
                          <a:cs typeface="Times New Roman" panose="02020603050405020304" pitchFamily="18" charset="0"/>
                        </a:rPr>
                        <a:t>Cardiovascular disease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Times New Roman" panose="02020603050405020304" pitchFamily="18" charset="0"/>
                          <a:cs typeface="Times New Roman" panose="02020603050405020304" pitchFamily="18" charset="0"/>
                        </a:rPr>
                        <a:t>Survival when present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Times New Roman" panose="02020603050405020304" pitchFamily="18" charset="0"/>
                          <a:cs typeface="Times New Roman" panose="02020603050405020304" pitchFamily="18" charset="0"/>
                        </a:rPr>
                        <a:t>Survival when not present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2229428"/>
                  </a:ext>
                </a:extLst>
              </a:tr>
              <a:tr h="209550">
                <a:tc>
                  <a:txBody>
                    <a:bodyPr/>
                    <a:lstStyle/>
                    <a:p>
                      <a:pPr marL="0" marR="0">
                        <a:lnSpc>
                          <a:spcPct val="115000"/>
                        </a:lnSpc>
                        <a:spcBef>
                          <a:spcPts val="0"/>
                        </a:spcBef>
                        <a:spcAft>
                          <a:spcPts val="0"/>
                        </a:spcAft>
                      </a:pPr>
                      <a:r>
                        <a:rPr lang="en-US" sz="1400" b="1">
                          <a:effectLst/>
                          <a:latin typeface="Calibri" panose="020F0502020204030204" pitchFamily="34" charset="0"/>
                          <a:ea typeface="Times New Roman" panose="02020603050405020304" pitchFamily="18" charset="0"/>
                          <a:cs typeface="Times New Roman" panose="02020603050405020304" pitchFamily="18" charset="0"/>
                        </a:rPr>
                        <a:t>CAD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66.8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82.3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06643315"/>
                  </a:ext>
                </a:extLst>
              </a:tr>
              <a:tr h="209550">
                <a:tc>
                  <a:txBody>
                    <a:bodyPr/>
                    <a:lstStyle/>
                    <a:p>
                      <a:pPr marL="0" marR="0">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AMI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59.4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78.6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4132616996"/>
                  </a:ext>
                </a:extLst>
              </a:tr>
              <a:tr h="190500">
                <a:tc>
                  <a:txBody>
                    <a:bodyPr/>
                    <a:lstStyle/>
                    <a:p>
                      <a:pPr marL="0" marR="0">
                        <a:lnSpc>
                          <a:spcPct val="115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HF</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66.7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83.5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42380110"/>
                  </a:ext>
                </a:extLst>
              </a:tr>
              <a:tr h="190500">
                <a:tc>
                  <a:txBody>
                    <a:bodyPr/>
                    <a:lstStyle/>
                    <a:p>
                      <a:pPr marL="0" marR="0">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VHD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63.2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78.3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970778402"/>
                  </a:ext>
                </a:extLst>
              </a:tr>
              <a:tr h="190500">
                <a:tc>
                  <a:txBody>
                    <a:bodyPr/>
                    <a:lstStyle/>
                    <a:p>
                      <a:pPr marL="0" marR="0">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CVA/TIA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65.7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78.9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800019588"/>
                  </a:ext>
                </a:extLst>
              </a:tr>
              <a:tr h="190500">
                <a:tc>
                  <a:txBody>
                    <a:bodyPr/>
                    <a:lstStyle/>
                    <a:p>
                      <a:pPr marL="0" marR="0">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66.8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81.3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960232852"/>
                  </a:ext>
                </a:extLst>
              </a:tr>
              <a:tr h="190500">
                <a:tc>
                  <a:txBody>
                    <a:bodyPr/>
                    <a:lstStyle/>
                    <a:p>
                      <a:pPr marL="0" marR="0">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AF</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62.7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79.0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87725006"/>
                  </a:ext>
                </a:extLst>
              </a:tr>
              <a:tr h="190500">
                <a:tc>
                  <a:txBody>
                    <a:bodyPr/>
                    <a:lstStyle/>
                    <a:p>
                      <a:pPr marL="0" marR="0">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SCA/VA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56.9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77.4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444577876"/>
                  </a:ext>
                </a:extLst>
              </a:tr>
              <a:tr h="245745">
                <a:tc>
                  <a:txBody>
                    <a:bodyPr/>
                    <a:lstStyle/>
                    <a:p>
                      <a:pPr marL="0" marR="0">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VTE/PE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65.0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77.3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716063"/>
                  </a:ext>
                </a:extLst>
              </a:tr>
            </a:tbl>
          </a:graphicData>
        </a:graphic>
      </p:graphicFrame>
      <p:sp>
        <p:nvSpPr>
          <p:cNvPr id="6" name="Rectangle 5"/>
          <p:cNvSpPr/>
          <p:nvPr/>
        </p:nvSpPr>
        <p:spPr>
          <a:xfrm>
            <a:off x="0" y="4610100"/>
            <a:ext cx="9144000" cy="938719"/>
          </a:xfrm>
          <a:prstGeom prst="rect">
            <a:avLst/>
          </a:prstGeom>
        </p:spPr>
        <p:txBody>
          <a:bodyPr wrap="square">
            <a:spAutoFit/>
          </a:bodyPr>
          <a:lstStyle/>
          <a:p>
            <a:pPr>
              <a:spcBef>
                <a:spcPts val="1000"/>
              </a:spcBef>
              <a:spcAft>
                <a:spcPts val="1000"/>
              </a:spcAft>
            </a:pPr>
            <a:r>
              <a:rPr lang="en-US" sz="11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Data Source: Special analyses, USRDS ESRD Database. Point prevalent hemodialysis, peritoneal dialysis, and transplant patients aged 22 and older, who are continuously enrolled in Medicare Parts A and B, and with Medicare as primary payer from January 1, 2013 to December 31, 2013, and whose first ESRD service date is at least 90 days prior to January 1, 2013, and survived past 2013. Abbreviations: AF, atrial fibrillation; AMI, acute myocardial infarction; CAD, coronary artery disease; CVA/TIA, cerebrovascular accident/transient ischemic attack; HF, heart failure; PAD, peripheral arterial disease; SCA/VA, sudden cardiac arrest and ventricular arrhythmias; VHD, </a:t>
            </a:r>
            <a:r>
              <a:rPr lang="en-US" sz="1100" i="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valvular</a:t>
            </a:r>
            <a:r>
              <a:rPr lang="en-US" sz="11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heart disease; VTE/PE, venous thromboembolism and pulmonary embolism.</a:t>
            </a:r>
            <a:endParaRPr lang="en-US" sz="11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4863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17</a:t>
            </a:fld>
            <a:endParaRPr lang="en-US" dirty="0"/>
          </a:p>
        </p:txBody>
      </p:sp>
      <p:sp>
        <p:nvSpPr>
          <p:cNvPr id="3" name="Title 2"/>
          <p:cNvSpPr>
            <a:spLocks noGrp="1"/>
          </p:cNvSpPr>
          <p:nvPr>
            <p:ph type="title"/>
          </p:nvPr>
        </p:nvSpPr>
        <p:spPr>
          <a:xfrm>
            <a:off x="0" y="18581"/>
            <a:ext cx="9144000" cy="1143000"/>
          </a:xfrm>
        </p:spPr>
        <p:txBody>
          <a:bodyPr/>
          <a:lstStyle/>
          <a:p>
            <a:pPr marL="0" marR="0">
              <a:spcBef>
                <a:spcPts val="1800"/>
              </a:spcBef>
              <a:spcAft>
                <a:spcPts val="1200"/>
              </a:spcAft>
            </a:pPr>
            <a:r>
              <a:rPr lang="en-US" sz="2400" b="1" spc="30" dirty="0" smtClean="0">
                <a:latin typeface="Calibri" panose="020F0502020204030204" pitchFamily="34" charset="0"/>
                <a:ea typeface="Times New Roman" panose="02020603050405020304" pitchFamily="18" charset="0"/>
                <a:cs typeface="Times New Roman" panose="02020603050405020304" pitchFamily="18" charset="0"/>
              </a:rPr>
              <a:t>vol 2 Figure 8.4 Probability of survival of adult ESRD patients with or without a completed cardiovascular procedure, adjusted for age and sex, 2014-2015</a:t>
            </a:r>
            <a:r>
              <a:rPr lang="en-US" b="1" spc="30" dirty="0" smtClean="0">
                <a:latin typeface="Calibri" panose="020F0502020204030204" pitchFamily="34" charset="0"/>
                <a:ea typeface="Times New Roman" panose="02020603050405020304" pitchFamily="18" charset="0"/>
                <a:cs typeface="Times New Roman" panose="02020603050405020304" pitchFamily="18" charset="0"/>
              </a:rPr>
              <a:t/>
            </a:r>
            <a:br>
              <a:rPr lang="en-US" b="1" spc="30" dirty="0" smtClean="0">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49801" y="1730193"/>
            <a:ext cx="7644399" cy="3778613"/>
          </a:xfrm>
        </p:spPr>
      </p:pic>
      <p:sp>
        <p:nvSpPr>
          <p:cNvPr id="5" name="Rectangle 4"/>
          <p:cNvSpPr/>
          <p:nvPr/>
        </p:nvSpPr>
        <p:spPr>
          <a:xfrm>
            <a:off x="0" y="5619441"/>
            <a:ext cx="9144000" cy="600164"/>
          </a:xfrm>
          <a:prstGeom prst="rect">
            <a:avLst/>
          </a:prstGeom>
        </p:spPr>
        <p:txBody>
          <a:bodyPr wrap="square">
            <a:spAutoFit/>
          </a:bodyPr>
          <a:lstStyle/>
          <a:p>
            <a:pPr>
              <a:spcAft>
                <a:spcPts val="600"/>
              </a:spcAft>
              <a:tabLst>
                <a:tab pos="5943600" algn="l"/>
              </a:tabLst>
            </a:pPr>
            <a:r>
              <a:rPr lang="en-US" sz="1100" i="1" dirty="0">
                <a:latin typeface="Calibri" panose="020F0502020204030204" pitchFamily="34" charset="0"/>
                <a:ea typeface="Times New Roman" panose="02020603050405020304" pitchFamily="18" charset="0"/>
                <a:cs typeface="Times New Roman" panose="02020603050405020304" pitchFamily="18" charset="0"/>
              </a:rPr>
              <a:t>Data Source: Special analyses, USRDS ESRD Database. Point prevalent hemodialysis, peritoneal dialysis, and transplant patients aged 22 and older, who are continuously enrolled in Medicare Parts A and B, and with Medicare as primary payer from January 1, 2013 to December 31, 2013, and whose first ESRD service date is at least 90 days prior to January 1, 2013, and survived past 2013. </a:t>
            </a:r>
            <a:endParaRPr lang="en-US" sz="11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2426862" y="1437573"/>
            <a:ext cx="4290277" cy="338554"/>
          </a:xfrm>
          <a:prstGeom prst="rect">
            <a:avLst/>
          </a:prstGeom>
        </p:spPr>
        <p:txBody>
          <a:bodyPr wrap="none">
            <a:spAutoFit/>
          </a:bodyPr>
          <a:lstStyle/>
          <a:p>
            <a:pPr marL="457200" marR="0" indent="-228600" algn="ctr">
              <a:spcBef>
                <a:spcPts val="600"/>
              </a:spcBef>
              <a:spcAft>
                <a:spcPts val="600"/>
              </a:spcAft>
            </a:pPr>
            <a:r>
              <a:rPr lang="en-US" sz="1600" b="1" dirty="0" smtClean="0">
                <a:latin typeface="Calibri" panose="020F0502020204030204" pitchFamily="34" charset="0"/>
                <a:ea typeface="Times New Roman" panose="02020603050405020304" pitchFamily="18" charset="0"/>
                <a:cs typeface="Segoe UI" panose="020B0502040204020203" pitchFamily="34" charset="0"/>
              </a:rPr>
              <a:t>(a) Percutaneous </a:t>
            </a:r>
            <a:r>
              <a:rPr lang="en-US" sz="1600" b="1" dirty="0">
                <a:latin typeface="Calibri" panose="020F0502020204030204" pitchFamily="34" charset="0"/>
                <a:ea typeface="Times New Roman" panose="02020603050405020304" pitchFamily="18" charset="0"/>
                <a:cs typeface="Segoe UI" panose="020B0502040204020203" pitchFamily="34" charset="0"/>
              </a:rPr>
              <a:t>coronary interventions (PCI)</a:t>
            </a:r>
            <a:endParaRPr lang="en-US" sz="1600" b="1" dirty="0">
              <a:effectLst/>
              <a:latin typeface="Calibri" panose="020F0502020204030204"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15002096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18</a:t>
            </a:fld>
            <a:endParaRPr lang="en-US" dirty="0"/>
          </a:p>
        </p:txBody>
      </p:sp>
      <p:sp>
        <p:nvSpPr>
          <p:cNvPr id="3" name="Title 2"/>
          <p:cNvSpPr>
            <a:spLocks noGrp="1"/>
          </p:cNvSpPr>
          <p:nvPr>
            <p:ph type="title"/>
          </p:nvPr>
        </p:nvSpPr>
        <p:spPr>
          <a:xfrm>
            <a:off x="0" y="37178"/>
            <a:ext cx="9144000" cy="1143000"/>
          </a:xfrm>
        </p:spPr>
        <p:txBody>
          <a:bodyPr/>
          <a:lstStyle/>
          <a:p>
            <a:pPr marL="0" marR="0">
              <a:spcBef>
                <a:spcPts val="1800"/>
              </a:spcBef>
              <a:spcAft>
                <a:spcPts val="1200"/>
              </a:spcAft>
            </a:pPr>
            <a:r>
              <a:rPr lang="en-US" sz="2400" b="1" spc="30" dirty="0" smtClean="0">
                <a:latin typeface="Calibri" panose="020F0502020204030204" pitchFamily="34" charset="0"/>
                <a:ea typeface="Times New Roman" panose="02020603050405020304" pitchFamily="18" charset="0"/>
                <a:cs typeface="Times New Roman" panose="02020603050405020304" pitchFamily="18" charset="0"/>
              </a:rPr>
              <a:t>vol 2 Figure 8.4 Probability of survival of adult ESRD patients with or without a completed cardiovascular procedure, adjusted for age and sex, 2014-2015</a:t>
            </a:r>
            <a:r>
              <a:rPr lang="en-US" b="1" spc="30" dirty="0" smtClean="0">
                <a:latin typeface="Calibri" panose="020F0502020204030204" pitchFamily="34" charset="0"/>
                <a:ea typeface="Times New Roman" panose="02020603050405020304" pitchFamily="18" charset="0"/>
                <a:cs typeface="Times New Roman" panose="02020603050405020304" pitchFamily="18" charset="0"/>
              </a:rPr>
              <a:t/>
            </a:r>
            <a:br>
              <a:rPr lang="en-US" b="1" spc="30" dirty="0" smtClean="0">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sp>
        <p:nvSpPr>
          <p:cNvPr id="5" name="Rectangle 4"/>
          <p:cNvSpPr/>
          <p:nvPr/>
        </p:nvSpPr>
        <p:spPr>
          <a:xfrm>
            <a:off x="0" y="5619441"/>
            <a:ext cx="9144000" cy="600164"/>
          </a:xfrm>
          <a:prstGeom prst="rect">
            <a:avLst/>
          </a:prstGeom>
        </p:spPr>
        <p:txBody>
          <a:bodyPr wrap="square">
            <a:spAutoFit/>
          </a:bodyPr>
          <a:lstStyle/>
          <a:p>
            <a:pPr>
              <a:spcAft>
                <a:spcPts val="600"/>
              </a:spcAft>
              <a:tabLst>
                <a:tab pos="5943600" algn="l"/>
              </a:tabLst>
            </a:pPr>
            <a:r>
              <a:rPr lang="en-US" sz="1100" i="1" dirty="0">
                <a:latin typeface="Calibri" panose="020F0502020204030204" pitchFamily="34" charset="0"/>
                <a:ea typeface="Times New Roman" panose="02020603050405020304" pitchFamily="18" charset="0"/>
                <a:cs typeface="Times New Roman" panose="02020603050405020304" pitchFamily="18" charset="0"/>
              </a:rPr>
              <a:t>Data Source: Special analyses, USRDS ESRD Database. Point prevalent hemodialysis, peritoneal dialysis, and transplant patients aged 22 and older, who are continuously enrolled in Medicare Parts A and B, and with Medicare as primary payer from January 1, 2013 to December 31, 2013, and whose first ESRD service date is at least 90 days prior to January 1, 2013, and survived past 2013. </a:t>
            </a:r>
            <a:endParaRPr lang="en-US" sz="11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2550582" y="1437573"/>
            <a:ext cx="4042838" cy="338554"/>
          </a:xfrm>
          <a:prstGeom prst="rect">
            <a:avLst/>
          </a:prstGeom>
        </p:spPr>
        <p:txBody>
          <a:bodyPr wrap="none">
            <a:spAutoFit/>
          </a:bodyPr>
          <a:lstStyle/>
          <a:p>
            <a:pPr marL="457200" marR="0" indent="-228600" algn="ctr">
              <a:spcBef>
                <a:spcPts val="600"/>
              </a:spcBef>
              <a:spcAft>
                <a:spcPts val="600"/>
              </a:spcAft>
            </a:pPr>
            <a:r>
              <a:rPr lang="en-US" sz="1600" b="1" dirty="0" smtClean="0">
                <a:latin typeface="Calibri" panose="020F0502020204030204" pitchFamily="34" charset="0"/>
                <a:ea typeface="Times New Roman" panose="02020603050405020304" pitchFamily="18" charset="0"/>
                <a:cs typeface="Segoe UI" panose="020B0502040204020203" pitchFamily="34" charset="0"/>
              </a:rPr>
              <a:t>(b) Coronary artery bypass grafting (CABG)</a:t>
            </a:r>
            <a:endParaRPr lang="en-US" sz="1600" b="1" dirty="0">
              <a:effectLst/>
              <a:latin typeface="Calibri" panose="020F0502020204030204" pitchFamily="34" charset="0"/>
              <a:ea typeface="Times New Roman" panose="02020603050405020304" pitchFamily="18" charset="0"/>
              <a:cs typeface="Segoe UI" panose="020B0502040204020203" pitchFamily="34" charset="0"/>
            </a:endParaRPr>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24655" y="1696555"/>
            <a:ext cx="7694691" cy="3778613"/>
          </a:xfrm>
        </p:spPr>
      </p:pic>
    </p:spTree>
    <p:extLst>
      <p:ext uri="{BB962C8B-B14F-4D97-AF65-F5344CB8AC3E}">
        <p14:creationId xmlns:p14="http://schemas.microsoft.com/office/powerpoint/2010/main" val="3110960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19</a:t>
            </a:fld>
            <a:endParaRPr lang="en-US" dirty="0"/>
          </a:p>
        </p:txBody>
      </p:sp>
      <p:sp>
        <p:nvSpPr>
          <p:cNvPr id="3" name="Title 2"/>
          <p:cNvSpPr>
            <a:spLocks noGrp="1"/>
          </p:cNvSpPr>
          <p:nvPr>
            <p:ph type="title"/>
          </p:nvPr>
        </p:nvSpPr>
        <p:spPr>
          <a:xfrm>
            <a:off x="0" y="18393"/>
            <a:ext cx="9144000" cy="1143000"/>
          </a:xfrm>
        </p:spPr>
        <p:txBody>
          <a:bodyPr/>
          <a:lstStyle/>
          <a:p>
            <a:pPr marL="0" marR="0">
              <a:spcBef>
                <a:spcPts val="1800"/>
              </a:spcBef>
              <a:spcAft>
                <a:spcPts val="1200"/>
              </a:spcAft>
            </a:pPr>
            <a:r>
              <a:rPr lang="en-US" sz="2400" b="1" spc="30" dirty="0" smtClean="0">
                <a:latin typeface="Calibri" panose="020F0502020204030204" pitchFamily="34" charset="0"/>
                <a:ea typeface="Times New Roman" panose="02020603050405020304" pitchFamily="18" charset="0"/>
                <a:cs typeface="Times New Roman" panose="02020603050405020304" pitchFamily="18" charset="0"/>
              </a:rPr>
              <a:t>vol 2 Figure 8.4 Probability of survival of adult ESRD patients with or without a completed cardiovascular procedure, adjusted for age and sex, 2014-2015</a:t>
            </a:r>
            <a:r>
              <a:rPr lang="en-US" b="1" spc="30" dirty="0" smtClean="0">
                <a:latin typeface="Calibri" panose="020F0502020204030204" pitchFamily="34" charset="0"/>
                <a:ea typeface="Times New Roman" panose="02020603050405020304" pitchFamily="18" charset="0"/>
                <a:cs typeface="Times New Roman" panose="02020603050405020304" pitchFamily="18" charset="0"/>
              </a:rPr>
              <a:t/>
            </a:r>
            <a:br>
              <a:rPr lang="en-US" b="1" spc="30" dirty="0" smtClean="0">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sp>
        <p:nvSpPr>
          <p:cNvPr id="5" name="Rectangle 4"/>
          <p:cNvSpPr/>
          <p:nvPr/>
        </p:nvSpPr>
        <p:spPr>
          <a:xfrm>
            <a:off x="0" y="5619441"/>
            <a:ext cx="9144000" cy="600164"/>
          </a:xfrm>
          <a:prstGeom prst="rect">
            <a:avLst/>
          </a:prstGeom>
        </p:spPr>
        <p:txBody>
          <a:bodyPr wrap="square">
            <a:spAutoFit/>
          </a:bodyPr>
          <a:lstStyle/>
          <a:p>
            <a:pPr>
              <a:spcAft>
                <a:spcPts val="600"/>
              </a:spcAft>
              <a:tabLst>
                <a:tab pos="5943600" algn="l"/>
              </a:tabLst>
            </a:pPr>
            <a:r>
              <a:rPr lang="en-US" sz="1100" i="1" dirty="0">
                <a:latin typeface="Calibri" panose="020F0502020204030204" pitchFamily="34" charset="0"/>
                <a:ea typeface="Times New Roman" panose="02020603050405020304" pitchFamily="18" charset="0"/>
                <a:cs typeface="Times New Roman" panose="02020603050405020304" pitchFamily="18" charset="0"/>
              </a:rPr>
              <a:t>Data Source: Special analyses, USRDS ESRD Database. Point prevalent hemodialysis, peritoneal dialysis, and transplant patients aged 22 and older, who are continuously enrolled in Medicare Parts A and B, and with Medicare as primary payer from January 1, 2013 to December 31, 2013, and whose first ESRD service date is at least 90 days prior to January 1, 2013, and survived past 2013. </a:t>
            </a:r>
            <a:endParaRPr lang="en-US" sz="11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115749" y="1437573"/>
            <a:ext cx="8912504" cy="307777"/>
          </a:xfrm>
          <a:prstGeom prst="rect">
            <a:avLst/>
          </a:prstGeom>
        </p:spPr>
        <p:txBody>
          <a:bodyPr wrap="none">
            <a:spAutoFit/>
          </a:bodyPr>
          <a:lstStyle/>
          <a:p>
            <a:pPr marL="457200" marR="0" indent="-228600" algn="ctr">
              <a:spcBef>
                <a:spcPts val="600"/>
              </a:spcBef>
              <a:spcAft>
                <a:spcPts val="600"/>
              </a:spcAft>
            </a:pPr>
            <a:r>
              <a:rPr lang="en-US" sz="1400" b="1" dirty="0" smtClean="0">
                <a:latin typeface="Calibri" panose="020F0502020204030204" pitchFamily="34" charset="0"/>
                <a:ea typeface="Times New Roman" panose="02020603050405020304" pitchFamily="18" charset="0"/>
                <a:cs typeface="Segoe UI" panose="020B0502040204020203" pitchFamily="34" charset="0"/>
              </a:rPr>
              <a:t>(c) Implantable cardioverter defibrillators/cardiac resynchronization therapy with defibrillator devices (ICD/CRT-D)</a:t>
            </a:r>
            <a:endParaRPr lang="en-US" sz="1400" b="1" dirty="0">
              <a:effectLst/>
              <a:latin typeface="Calibri" panose="020F0502020204030204" pitchFamily="34" charset="0"/>
              <a:ea typeface="Times New Roman" panose="02020603050405020304" pitchFamily="18" charset="0"/>
              <a:cs typeface="Segoe UI" panose="020B0502040204020203" pitchFamily="34" charset="0"/>
            </a:endParaRPr>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97832" y="1822963"/>
            <a:ext cx="7748336" cy="3778613"/>
          </a:xfrm>
        </p:spPr>
      </p:pic>
    </p:spTree>
    <p:extLst>
      <p:ext uri="{BB962C8B-B14F-4D97-AF65-F5344CB8AC3E}">
        <p14:creationId xmlns:p14="http://schemas.microsoft.com/office/powerpoint/2010/main" val="3907352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2</a:t>
            </a:fld>
            <a:endParaRPr lang="en-US" dirty="0"/>
          </a:p>
        </p:txBody>
      </p:sp>
      <p:sp>
        <p:nvSpPr>
          <p:cNvPr id="3" name="Title 2"/>
          <p:cNvSpPr>
            <a:spLocks noGrp="1"/>
          </p:cNvSpPr>
          <p:nvPr>
            <p:ph type="title"/>
          </p:nvPr>
        </p:nvSpPr>
        <p:spPr>
          <a:xfrm>
            <a:off x="0" y="152400"/>
            <a:ext cx="9144000" cy="830262"/>
          </a:xfrm>
        </p:spPr>
        <p:txBody>
          <a:bodyPr/>
          <a:lstStyle/>
          <a:p>
            <a:pPr marL="0" marR="0">
              <a:spcBef>
                <a:spcPts val="1800"/>
              </a:spcBef>
              <a:spcAft>
                <a:spcPts val="120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2 Figure 8.1 Prevalence of cardiovascular diseases in adult ESRD patients, by treatment modality, 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23181" y="1289990"/>
            <a:ext cx="6897638" cy="3813056"/>
          </a:xfrm>
        </p:spPr>
      </p:pic>
      <p:sp>
        <p:nvSpPr>
          <p:cNvPr id="6" name="Rectangle 5"/>
          <p:cNvSpPr/>
          <p:nvPr/>
        </p:nvSpPr>
        <p:spPr>
          <a:xfrm>
            <a:off x="0" y="5230953"/>
            <a:ext cx="9144000" cy="938719"/>
          </a:xfrm>
          <a:prstGeom prst="rect">
            <a:avLst/>
          </a:prstGeom>
        </p:spPr>
        <p:txBody>
          <a:bodyPr wrap="square">
            <a:spAutoFit/>
          </a:bodyPr>
          <a:lstStyle/>
          <a:p>
            <a:pPr>
              <a:spcAft>
                <a:spcPts val="1200"/>
              </a:spcAft>
              <a:tabLst>
                <a:tab pos="5943600" algn="l"/>
                <a:tab pos="6345238" algn="l"/>
              </a:tabLst>
            </a:pPr>
            <a:r>
              <a:rPr lang="en-US" sz="1100" i="1" dirty="0">
                <a:latin typeface="Calibri" panose="020F0502020204030204" pitchFamily="34" charset="0"/>
                <a:ea typeface="Times New Roman" panose="02020603050405020304" pitchFamily="18" charset="0"/>
                <a:cs typeface="Times New Roman" panose="02020603050405020304" pitchFamily="18" charset="0"/>
              </a:rPr>
              <a:t>Data Source: Special analyses, USRDS ESRD Database. Point prevalent hemodialysis, peritoneal dialysis, and transplant patients aged 22 and older, who are continuously enrolled in Medicare Parts A and B, and with Medicare as primary payer from January 1, 2015 to December 31, 2015, and ESRD service date is at least 90 days prior to January 1, 2015. Abbreviations: AF, atrial fibrillation; AMI, acute myocardial infarction; CAD, coronary artery disease; CVA/TIA, cerebrovascular accident/transient ischemic attack; CVD, cardiovascular disease; HF, heart failure; PAD, peripheral arterial disease; SCA/VA, sudden cardiac arrest and ventricular arrhythmias; VHD, </a:t>
            </a:r>
            <a:r>
              <a:rPr lang="en-US" sz="1100" i="1" dirty="0" err="1">
                <a:latin typeface="Calibri" panose="020F0502020204030204" pitchFamily="34" charset="0"/>
                <a:ea typeface="Times New Roman" panose="02020603050405020304" pitchFamily="18" charset="0"/>
                <a:cs typeface="Times New Roman" panose="02020603050405020304" pitchFamily="18" charset="0"/>
              </a:rPr>
              <a:t>valvular</a:t>
            </a:r>
            <a:r>
              <a:rPr lang="en-US" sz="1100" i="1" dirty="0">
                <a:latin typeface="Calibri" panose="020F0502020204030204" pitchFamily="34" charset="0"/>
                <a:ea typeface="Times New Roman" panose="02020603050405020304" pitchFamily="18" charset="0"/>
                <a:cs typeface="Times New Roman" panose="02020603050405020304" pitchFamily="18" charset="0"/>
              </a:rPr>
              <a:t> heart disease; VTE/PE, venous thromboembolism and pulmonary embolism.</a:t>
            </a:r>
            <a:endParaRPr lang="en-US" sz="11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14849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20</a:t>
            </a:fld>
            <a:endParaRPr lang="en-US" dirty="0"/>
          </a:p>
        </p:txBody>
      </p:sp>
      <p:sp>
        <p:nvSpPr>
          <p:cNvPr id="3" name="Title 2"/>
          <p:cNvSpPr>
            <a:spLocks noGrp="1"/>
          </p:cNvSpPr>
          <p:nvPr>
            <p:ph type="title"/>
          </p:nvPr>
        </p:nvSpPr>
        <p:spPr>
          <a:xfrm>
            <a:off x="0" y="2628"/>
            <a:ext cx="9144000" cy="1143000"/>
          </a:xfrm>
        </p:spPr>
        <p:txBody>
          <a:bodyPr/>
          <a:lstStyle/>
          <a:p>
            <a:pPr marL="0" marR="0">
              <a:spcBef>
                <a:spcPts val="1800"/>
              </a:spcBef>
              <a:spcAft>
                <a:spcPts val="1200"/>
              </a:spcAft>
            </a:pPr>
            <a:r>
              <a:rPr lang="en-US" sz="2400" b="1" spc="30" dirty="0" smtClean="0">
                <a:latin typeface="Calibri" panose="020F0502020204030204" pitchFamily="34" charset="0"/>
                <a:ea typeface="Times New Roman" panose="02020603050405020304" pitchFamily="18" charset="0"/>
                <a:cs typeface="Times New Roman" panose="02020603050405020304" pitchFamily="18" charset="0"/>
              </a:rPr>
              <a:t>vol 2 Figure 8.4 Probability of survival of adult ESRD patients with or without a completed cardiovascular procedure, adjusted for age and sex, 2014-2015</a:t>
            </a:r>
            <a:r>
              <a:rPr lang="en-US" b="1" spc="30" dirty="0" smtClean="0">
                <a:latin typeface="Calibri" panose="020F0502020204030204" pitchFamily="34" charset="0"/>
                <a:ea typeface="Times New Roman" panose="02020603050405020304" pitchFamily="18" charset="0"/>
                <a:cs typeface="Times New Roman" panose="02020603050405020304" pitchFamily="18" charset="0"/>
              </a:rPr>
              <a:t/>
            </a:r>
            <a:br>
              <a:rPr lang="en-US" b="1" spc="30" dirty="0" smtClean="0">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sp>
        <p:nvSpPr>
          <p:cNvPr id="5" name="Rectangle 4"/>
          <p:cNvSpPr/>
          <p:nvPr/>
        </p:nvSpPr>
        <p:spPr>
          <a:xfrm>
            <a:off x="0" y="5619441"/>
            <a:ext cx="9144000" cy="600164"/>
          </a:xfrm>
          <a:prstGeom prst="rect">
            <a:avLst/>
          </a:prstGeom>
        </p:spPr>
        <p:txBody>
          <a:bodyPr wrap="square">
            <a:spAutoFit/>
          </a:bodyPr>
          <a:lstStyle/>
          <a:p>
            <a:pPr>
              <a:spcAft>
                <a:spcPts val="600"/>
              </a:spcAft>
              <a:tabLst>
                <a:tab pos="5943600" algn="l"/>
              </a:tabLst>
            </a:pPr>
            <a:r>
              <a:rPr lang="en-US" sz="1100" i="1" dirty="0">
                <a:latin typeface="Calibri" panose="020F0502020204030204" pitchFamily="34" charset="0"/>
                <a:ea typeface="Times New Roman" panose="02020603050405020304" pitchFamily="18" charset="0"/>
                <a:cs typeface="Times New Roman" panose="02020603050405020304" pitchFamily="18" charset="0"/>
              </a:rPr>
              <a:t>Data Source: Special analyses, USRDS ESRD Database. Point prevalent hemodialysis, peritoneal dialysis, and transplant patients aged 22 and older, who are continuously enrolled in Medicare Parts A and B, and with Medicare as primary payer from January 1, 2013 to December 31, 2013, and whose first ESRD service date is at least 90 days prior to January 1, 2013, and survived past 2013. </a:t>
            </a:r>
            <a:endParaRPr lang="en-US" sz="11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1583202" y="1437573"/>
            <a:ext cx="5977598" cy="338554"/>
          </a:xfrm>
          <a:prstGeom prst="rect">
            <a:avLst/>
          </a:prstGeom>
        </p:spPr>
        <p:txBody>
          <a:bodyPr wrap="none">
            <a:spAutoFit/>
          </a:bodyPr>
          <a:lstStyle/>
          <a:p>
            <a:pPr marL="457200" marR="0" indent="-228600" algn="ctr">
              <a:spcBef>
                <a:spcPts val="600"/>
              </a:spcBef>
              <a:spcAft>
                <a:spcPts val="600"/>
              </a:spcAft>
            </a:pPr>
            <a:r>
              <a:rPr lang="en-US" sz="1600" b="1" dirty="0" smtClean="0">
                <a:latin typeface="Calibri" panose="020F0502020204030204" pitchFamily="34" charset="0"/>
                <a:ea typeface="Times New Roman" panose="02020603050405020304" pitchFamily="18" charset="0"/>
                <a:cs typeface="Segoe UI" panose="020B0502040204020203" pitchFamily="34" charset="0"/>
              </a:rPr>
              <a:t>(d) Carotid artery stenting and carotid endarterectomy (CAS/CEA)</a:t>
            </a:r>
            <a:endParaRPr lang="en-US" sz="1600" b="1" dirty="0">
              <a:effectLst/>
              <a:latin typeface="Calibri" panose="020F0502020204030204" pitchFamily="34" charset="0"/>
              <a:ea typeface="Times New Roman" panose="02020603050405020304" pitchFamily="18" charset="0"/>
              <a:cs typeface="Segoe UI" panose="020B0502040204020203" pitchFamily="34" charset="0"/>
            </a:endParaRPr>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02861" y="1830318"/>
            <a:ext cx="7738278" cy="3778613"/>
          </a:xfrm>
        </p:spPr>
      </p:pic>
    </p:spTree>
    <p:extLst>
      <p:ext uri="{BB962C8B-B14F-4D97-AF65-F5344CB8AC3E}">
        <p14:creationId xmlns:p14="http://schemas.microsoft.com/office/powerpoint/2010/main" val="28177805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21</a:t>
            </a:fld>
            <a:endParaRPr lang="en-US" dirty="0"/>
          </a:p>
        </p:txBody>
      </p:sp>
      <p:sp>
        <p:nvSpPr>
          <p:cNvPr id="3" name="Title 2"/>
          <p:cNvSpPr>
            <a:spLocks noGrp="1"/>
          </p:cNvSpPr>
          <p:nvPr>
            <p:ph type="title"/>
          </p:nvPr>
        </p:nvSpPr>
        <p:spPr>
          <a:xfrm>
            <a:off x="0" y="266700"/>
            <a:ext cx="9144000" cy="1143000"/>
          </a:xfrm>
        </p:spPr>
        <p:txBody>
          <a:bodyPr/>
          <a:lstStyle/>
          <a:p>
            <a:pPr marL="0" marR="0">
              <a:spcBef>
                <a:spcPts val="2400"/>
              </a:spcBef>
              <a:spcAft>
                <a:spcPts val="60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2 Table 8.3 Two-year survival of adult ESRD patients with or without a completed cardiovascular procedure, adjusted for age and sex, 2014-2015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04567216"/>
              </p:ext>
            </p:extLst>
          </p:nvPr>
        </p:nvGraphicFramePr>
        <p:xfrm>
          <a:off x="533401" y="1981200"/>
          <a:ext cx="8077199" cy="1516126"/>
        </p:xfrm>
        <a:graphic>
          <a:graphicData uri="http://schemas.openxmlformats.org/drawingml/2006/table">
            <a:tbl>
              <a:tblPr firstRow="1" firstCol="1" bandRow="1"/>
              <a:tblGrid>
                <a:gridCol w="2535343">
                  <a:extLst>
                    <a:ext uri="{9D8B030D-6E8A-4147-A177-3AD203B41FA5}">
                      <a16:colId xmlns:a16="http://schemas.microsoft.com/office/drawing/2014/main" val="4002699287"/>
                    </a:ext>
                  </a:extLst>
                </a:gridCol>
                <a:gridCol w="2770928">
                  <a:extLst>
                    <a:ext uri="{9D8B030D-6E8A-4147-A177-3AD203B41FA5}">
                      <a16:colId xmlns:a16="http://schemas.microsoft.com/office/drawing/2014/main" val="3201595238"/>
                    </a:ext>
                  </a:extLst>
                </a:gridCol>
                <a:gridCol w="2770928">
                  <a:extLst>
                    <a:ext uri="{9D8B030D-6E8A-4147-A177-3AD203B41FA5}">
                      <a16:colId xmlns:a16="http://schemas.microsoft.com/office/drawing/2014/main" val="2944658982"/>
                    </a:ext>
                  </a:extLst>
                </a:gridCol>
              </a:tblGrid>
              <a:tr h="308610">
                <a:tc>
                  <a:txBody>
                    <a:bodyPr/>
                    <a:lstStyle/>
                    <a:p>
                      <a:pPr marL="0" marR="0">
                        <a:lnSpc>
                          <a:spcPct val="115000"/>
                        </a:lnSpc>
                        <a:spcBef>
                          <a:spcPts val="0"/>
                        </a:spcBef>
                        <a:spcAft>
                          <a:spcPts val="0"/>
                        </a:spcAft>
                      </a:pPr>
                      <a:r>
                        <a:rPr lang="en-US" sz="1200" b="1">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Presence of cardiovascular procedure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434818296"/>
                  </a:ext>
                </a:extLst>
              </a:tr>
              <a:tr h="330835">
                <a:tc>
                  <a:txBody>
                    <a:bodyPr/>
                    <a:lstStyle/>
                    <a:p>
                      <a:pPr marL="0" marR="0">
                        <a:lnSpc>
                          <a:spcPct val="115000"/>
                        </a:lnSpc>
                        <a:spcBef>
                          <a:spcPts val="0"/>
                        </a:spcBef>
                        <a:spcAft>
                          <a:spcPts val="0"/>
                        </a:spcAft>
                      </a:pPr>
                      <a:r>
                        <a:rPr lang="en-US" sz="1200" b="1">
                          <a:effectLst/>
                          <a:latin typeface="Calibri" panose="020F0502020204030204" pitchFamily="34" charset="0"/>
                          <a:ea typeface="Times New Roman" panose="02020603050405020304" pitchFamily="18" charset="0"/>
                          <a:cs typeface="Times New Roman" panose="02020603050405020304" pitchFamily="18" charset="0"/>
                        </a:rPr>
                        <a:t>Cardiovascular procedure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panose="020F0502020204030204" pitchFamily="34" charset="0"/>
                          <a:ea typeface="Times New Roman" panose="02020603050405020304" pitchFamily="18" charset="0"/>
                          <a:cs typeface="Times New Roman" panose="02020603050405020304" pitchFamily="18" charset="0"/>
                        </a:rPr>
                        <a:t>Survival when present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panose="020F0502020204030204" pitchFamily="34" charset="0"/>
                          <a:ea typeface="Times New Roman" panose="02020603050405020304" pitchFamily="18" charset="0"/>
                          <a:cs typeface="Times New Roman" panose="02020603050405020304" pitchFamily="18" charset="0"/>
                        </a:rPr>
                        <a:t>Survival when not present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7354492"/>
                  </a:ext>
                </a:extLst>
              </a:tr>
              <a:tr h="190500">
                <a:tc>
                  <a:txBody>
                    <a:bodyPr/>
                    <a:lstStyle/>
                    <a:p>
                      <a:pPr marL="0" marR="0">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PCI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53.3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62.7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9853178"/>
                  </a:ext>
                </a:extLst>
              </a:tr>
              <a:tr h="190500">
                <a:tc>
                  <a:txBody>
                    <a:bodyPr/>
                    <a:lstStyle/>
                    <a:p>
                      <a:pPr marL="0" marR="0">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CABG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64.8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62.2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036474188"/>
                  </a:ext>
                </a:extLst>
              </a:tr>
              <a:tr h="190500">
                <a:tc>
                  <a:txBody>
                    <a:bodyPr/>
                    <a:lstStyle/>
                    <a:p>
                      <a:pPr marL="0" marR="0">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ICD/CRT-D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49.1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63.6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116546921"/>
                  </a:ext>
                </a:extLst>
              </a:tr>
              <a:tr h="245745">
                <a:tc>
                  <a:txBody>
                    <a:bodyPr/>
                    <a:lstStyle/>
                    <a:p>
                      <a:pPr marL="0" marR="0">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CAS/CEA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59.2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66.1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9972514"/>
                  </a:ext>
                </a:extLst>
              </a:tr>
            </a:tbl>
          </a:graphicData>
        </a:graphic>
      </p:graphicFrame>
      <p:sp>
        <p:nvSpPr>
          <p:cNvPr id="6" name="Rectangle 5"/>
          <p:cNvSpPr/>
          <p:nvPr/>
        </p:nvSpPr>
        <p:spPr>
          <a:xfrm>
            <a:off x="0" y="3810000"/>
            <a:ext cx="9144000" cy="938719"/>
          </a:xfrm>
          <a:prstGeom prst="rect">
            <a:avLst/>
          </a:prstGeom>
        </p:spPr>
        <p:txBody>
          <a:bodyPr wrap="square">
            <a:spAutoFit/>
          </a:bodyPr>
          <a:lstStyle/>
          <a:p>
            <a:pPr>
              <a:spcBef>
                <a:spcPts val="1000"/>
              </a:spcBef>
              <a:spcAft>
                <a:spcPts val="1000"/>
              </a:spcAft>
            </a:pPr>
            <a:r>
              <a:rPr lang="en-US" sz="11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Data Source: Special analyses, USRDS ESRD Database. Point prevalent hemodialysis, peritoneal dialysis, and transplant patients aged 22 and older, who are continuously enrolled in Medicare Parts A and B, and with Medicare as primary payer from January 1, 2013 to December 31, 2013, and whose first ESRD service date is at least 90 days prior to January 1, 2013, and survived past 2013. Abbreviations: CABG, coronary artery bypass grafting; CAS/CEA, carotid artery stunting and carotid artery endarterectomy; ICD/CRT-D, implantable cardioverter defibrillators/cardiac resynchronization therapy with defibrillator devices; PCI, percutaneous coronary interventions.</a:t>
            </a:r>
            <a:endParaRPr lang="en-US" sz="11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88533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22</a:t>
            </a:fld>
            <a:endParaRPr lang="en-US" dirty="0"/>
          </a:p>
        </p:txBody>
      </p:sp>
      <p:sp>
        <p:nvSpPr>
          <p:cNvPr id="3" name="Title 2"/>
          <p:cNvSpPr>
            <a:spLocks noGrp="1"/>
          </p:cNvSpPr>
          <p:nvPr>
            <p:ph type="title"/>
          </p:nvPr>
        </p:nvSpPr>
        <p:spPr>
          <a:xfrm>
            <a:off x="0" y="0"/>
            <a:ext cx="9144000" cy="723900"/>
          </a:xfrm>
        </p:spPr>
        <p:txBody>
          <a:bodyPr/>
          <a:lstStyle/>
          <a:p>
            <a:pPr marL="0" marR="0">
              <a:spcBef>
                <a:spcPts val="0"/>
              </a:spcBef>
              <a:spcAft>
                <a:spcPts val="0"/>
              </a:spcAft>
            </a:pPr>
            <a:r>
              <a:rPr lang="en-US" sz="1900" b="1" spc="30" dirty="0" smtClean="0">
                <a:latin typeface="Calibri" panose="020F0502020204030204" pitchFamily="34" charset="0"/>
                <a:ea typeface="Times New Roman" panose="02020603050405020304" pitchFamily="18" charset="0"/>
                <a:cs typeface="Times New Roman" panose="02020603050405020304" pitchFamily="18" charset="0"/>
              </a:rPr>
              <a:t>vol 2 Table 8.4 Cardiovascular pharmacological treatments by (a) comorbidities and (b) procedures in adult ESRD patients, by modality, 2015 (cont.)</a:t>
            </a:r>
            <a:r>
              <a:rPr lang="en-US" b="1" spc="30" dirty="0" smtClean="0">
                <a:latin typeface="Calibri" panose="020F0502020204030204" pitchFamily="34" charset="0"/>
                <a:ea typeface="Times New Roman" panose="02020603050405020304" pitchFamily="18" charset="0"/>
                <a:cs typeface="Times New Roman" panose="02020603050405020304" pitchFamily="18" charset="0"/>
              </a:rPr>
              <a:t/>
            </a:r>
            <a:br>
              <a:rPr lang="en-US" b="1" spc="30" dirty="0" smtClean="0">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66653163"/>
              </p:ext>
            </p:extLst>
          </p:nvPr>
        </p:nvGraphicFramePr>
        <p:xfrm>
          <a:off x="1609725" y="854705"/>
          <a:ext cx="5924549" cy="5621586"/>
        </p:xfrm>
        <a:graphic>
          <a:graphicData uri="http://schemas.openxmlformats.org/drawingml/2006/table">
            <a:tbl>
              <a:tblPr firstRow="1" firstCol="1" bandRow="1"/>
              <a:tblGrid>
                <a:gridCol w="868084">
                  <a:extLst>
                    <a:ext uri="{9D8B030D-6E8A-4147-A177-3AD203B41FA5}">
                      <a16:colId xmlns:a16="http://schemas.microsoft.com/office/drawing/2014/main" val="991482740"/>
                    </a:ext>
                  </a:extLst>
                </a:gridCol>
                <a:gridCol w="790472">
                  <a:extLst>
                    <a:ext uri="{9D8B030D-6E8A-4147-A177-3AD203B41FA5}">
                      <a16:colId xmlns:a16="http://schemas.microsoft.com/office/drawing/2014/main" val="2194350782"/>
                    </a:ext>
                  </a:extLst>
                </a:gridCol>
                <a:gridCol w="661295">
                  <a:extLst>
                    <a:ext uri="{9D8B030D-6E8A-4147-A177-3AD203B41FA5}">
                      <a16:colId xmlns:a16="http://schemas.microsoft.com/office/drawing/2014/main" val="633425907"/>
                    </a:ext>
                  </a:extLst>
                </a:gridCol>
                <a:gridCol w="661295">
                  <a:extLst>
                    <a:ext uri="{9D8B030D-6E8A-4147-A177-3AD203B41FA5}">
                      <a16:colId xmlns:a16="http://schemas.microsoft.com/office/drawing/2014/main" val="3749757724"/>
                    </a:ext>
                  </a:extLst>
                </a:gridCol>
                <a:gridCol w="668738">
                  <a:extLst>
                    <a:ext uri="{9D8B030D-6E8A-4147-A177-3AD203B41FA5}">
                      <a16:colId xmlns:a16="http://schemas.microsoft.com/office/drawing/2014/main" val="3323391700"/>
                    </a:ext>
                  </a:extLst>
                </a:gridCol>
                <a:gridCol w="839378">
                  <a:extLst>
                    <a:ext uri="{9D8B030D-6E8A-4147-A177-3AD203B41FA5}">
                      <a16:colId xmlns:a16="http://schemas.microsoft.com/office/drawing/2014/main" val="918003486"/>
                    </a:ext>
                  </a:extLst>
                </a:gridCol>
                <a:gridCol w="839378">
                  <a:extLst>
                    <a:ext uri="{9D8B030D-6E8A-4147-A177-3AD203B41FA5}">
                      <a16:colId xmlns:a16="http://schemas.microsoft.com/office/drawing/2014/main" val="3638328857"/>
                    </a:ext>
                  </a:extLst>
                </a:gridCol>
                <a:gridCol w="595909">
                  <a:extLst>
                    <a:ext uri="{9D8B030D-6E8A-4147-A177-3AD203B41FA5}">
                      <a16:colId xmlns:a16="http://schemas.microsoft.com/office/drawing/2014/main" val="1805300639"/>
                    </a:ext>
                  </a:extLst>
                </a:gridCol>
              </a:tblGrid>
              <a:tr h="117745">
                <a:tc rowSpan="2">
                  <a:txBody>
                    <a:bodyPr/>
                    <a:lstStyle/>
                    <a:p>
                      <a:pPr>
                        <a:lnSpc>
                          <a:spcPct val="115000"/>
                        </a:lnSpc>
                      </a:pPr>
                      <a:endParaRPr lang="en-US" sz="700">
                        <a:effectLst/>
                        <a:latin typeface="Calibri" panose="020F0502020204030204" pitchFamily="34"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marL="0" marR="41275" algn="r">
                        <a:lnSpc>
                          <a:spcPct val="115000"/>
                        </a:lnSpc>
                        <a:spcBef>
                          <a:spcPts val="0"/>
                        </a:spcBef>
                        <a:spcAft>
                          <a:spcPts val="0"/>
                        </a:spcAft>
                      </a:pP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Patients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b">
                    <a:lnL>
                      <a:noFill/>
                    </a:lnL>
                    <a:lnR>
                      <a:noFill/>
                    </a:lnR>
                    <a:lnT>
                      <a:noFill/>
                    </a:lnT>
                    <a:lnB w="12700" cap="flat" cmpd="sng" algn="ctr">
                      <a:solidFill>
                        <a:srgbClr val="000000"/>
                      </a:solidFill>
                      <a:prstDash val="solid"/>
                      <a:round/>
                      <a:headEnd type="none" w="med" len="med"/>
                      <a:tailEnd type="none" w="med" len="med"/>
                    </a:lnB>
                  </a:tcPr>
                </a:tc>
                <a:tc gridSpan="6">
                  <a:txBody>
                    <a:bodyPr/>
                    <a:lstStyle/>
                    <a:p>
                      <a:pPr marL="0" marR="0" algn="ctr">
                        <a:lnSpc>
                          <a:spcPct val="115000"/>
                        </a:lnSpc>
                        <a:spcBef>
                          <a:spcPts val="0"/>
                        </a:spcBef>
                        <a:spcAft>
                          <a:spcPts val="0"/>
                        </a:spcAft>
                      </a:pP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Percentage of patients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6501254"/>
                  </a:ext>
                </a:extLst>
              </a:tr>
              <a:tr h="23549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Beta- blockers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Statins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P2Y</a:t>
                      </a:r>
                      <a:r>
                        <a:rPr lang="en-US" sz="700" b="1" baseline="-25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a:t>
                      </a: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inhibitors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Warfarin</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Direct Oral Anticoagulants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ACEIs/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ARBs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8288336"/>
                  </a:ext>
                </a:extLst>
              </a:tr>
              <a:tr h="117745">
                <a:tc>
                  <a:txBody>
                    <a:bodyPr/>
                    <a:lstStyle/>
                    <a:p>
                      <a:pPr marL="0" marR="0">
                        <a:lnSpc>
                          <a:spcPct val="115000"/>
                        </a:lnSpc>
                        <a:spcBef>
                          <a:spcPts val="0"/>
                        </a:spcBef>
                        <a:spcAft>
                          <a:spcPts val="0"/>
                        </a:spcAft>
                      </a:pP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Any CVD</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69562025"/>
                  </a:ext>
                </a:extLst>
              </a:tr>
              <a:tr h="117745">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151,130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60.2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46.6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36.4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extLst>
                  <a:ext uri="{0D108BD9-81ED-4DB2-BD59-A6C34878D82A}">
                    <a16:rowId xmlns:a16="http://schemas.microsoft.com/office/drawing/2014/main" val="166342047"/>
                  </a:ext>
                </a:extLst>
              </a:tr>
              <a:tr h="157308">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12,144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60.1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47.5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extLst>
                  <a:ext uri="{0D108BD9-81ED-4DB2-BD59-A6C34878D82A}">
                    <a16:rowId xmlns:a16="http://schemas.microsoft.com/office/drawing/2014/main" val="1233175015"/>
                  </a:ext>
                </a:extLst>
              </a:tr>
              <a:tr h="117745">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30,158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58.2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52.5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1259120"/>
                  </a:ext>
                </a:extLst>
              </a:tr>
              <a:tr h="117745">
                <a:tc gridSpan="3">
                  <a:txBody>
                    <a:bodyPr/>
                    <a:lstStyle/>
                    <a:p>
                      <a:pPr marL="0" marR="0">
                        <a:lnSpc>
                          <a:spcPct val="115000"/>
                        </a:lnSpc>
                        <a:spcBef>
                          <a:spcPts val="0"/>
                        </a:spcBef>
                        <a:spcAft>
                          <a:spcPts val="0"/>
                        </a:spcAft>
                      </a:pP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Coronary artery disease (CAD)</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700">
                        <a:effectLst/>
                        <a:latin typeface="Calibri" panose="020F0502020204030204" pitchFamily="34"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81551656"/>
                  </a:ext>
                </a:extLst>
              </a:tr>
              <a:tr h="117745">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90,475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64.0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54.6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extLst>
                  <a:ext uri="{0D108BD9-81ED-4DB2-BD59-A6C34878D82A}">
                    <a16:rowId xmlns:a16="http://schemas.microsoft.com/office/drawing/2014/main" val="2125452852"/>
                  </a:ext>
                </a:extLst>
              </a:tr>
              <a:tr h="157308">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7,224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62.7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54.8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27.4</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extLst>
                  <a:ext uri="{0D108BD9-81ED-4DB2-BD59-A6C34878D82A}">
                    <a16:rowId xmlns:a16="http://schemas.microsoft.com/office/drawing/2014/main" val="3800465202"/>
                  </a:ext>
                </a:extLst>
              </a:tr>
              <a:tr h="117745">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16,152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62.5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59.2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694521"/>
                  </a:ext>
                </a:extLst>
              </a:tr>
              <a:tr h="117745">
                <a:tc gridSpan="3">
                  <a:txBody>
                    <a:bodyPr/>
                    <a:lstStyle/>
                    <a:p>
                      <a:pPr marL="0" marR="0">
                        <a:lnSpc>
                          <a:spcPct val="115000"/>
                        </a:lnSpc>
                        <a:spcBef>
                          <a:spcPts val="0"/>
                        </a:spcBef>
                        <a:spcAft>
                          <a:spcPts val="0"/>
                        </a:spcAft>
                      </a:pP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Acute myocardial infarction (AMI)</a:t>
                      </a:r>
                      <a:r>
                        <a:rPr lang="en-US" sz="700" b="1" baseline="30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26986542"/>
                  </a:ext>
                </a:extLst>
              </a:tr>
              <a:tr h="117745">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28,770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68.5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36.4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42.0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extLst>
                  <a:ext uri="{0D108BD9-81ED-4DB2-BD59-A6C34878D82A}">
                    <a16:rowId xmlns:a16="http://schemas.microsoft.com/office/drawing/2014/main" val="2458829765"/>
                  </a:ext>
                </a:extLst>
              </a:tr>
              <a:tr h="157308">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2,411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67.2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59.7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44.3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extLst>
                  <a:ext uri="{0D108BD9-81ED-4DB2-BD59-A6C34878D82A}">
                    <a16:rowId xmlns:a16="http://schemas.microsoft.com/office/drawing/2014/main" val="1622747370"/>
                  </a:ext>
                </a:extLst>
              </a:tr>
              <a:tr h="117745">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3,723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67.7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63.2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37.5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135767"/>
                  </a:ext>
                </a:extLst>
              </a:tr>
              <a:tr h="117745">
                <a:tc gridSpan="3">
                  <a:txBody>
                    <a:bodyPr/>
                    <a:lstStyle/>
                    <a:p>
                      <a:pPr marL="0" marR="0">
                        <a:lnSpc>
                          <a:spcPct val="115000"/>
                        </a:lnSpc>
                        <a:spcBef>
                          <a:spcPts val="0"/>
                        </a:spcBef>
                        <a:spcAft>
                          <a:spcPts val="0"/>
                        </a:spcAft>
                      </a:pP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Heart failure (HF)</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41561123"/>
                  </a:ext>
                </a:extLst>
              </a:tr>
              <a:tr h="117745">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86,319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65.7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48.8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extLst>
                  <a:ext uri="{0D108BD9-81ED-4DB2-BD59-A6C34878D82A}">
                    <a16:rowId xmlns:a16="http://schemas.microsoft.com/office/drawing/2014/main" val="754840678"/>
                  </a:ext>
                </a:extLst>
              </a:tr>
              <a:tr h="157308">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5,947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65.7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49.0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43.6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extLst>
                  <a:ext uri="{0D108BD9-81ED-4DB2-BD59-A6C34878D82A}">
                    <a16:rowId xmlns:a16="http://schemas.microsoft.com/office/drawing/2014/main" val="553787824"/>
                  </a:ext>
                </a:extLst>
              </a:tr>
              <a:tr h="117745">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10,206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64.1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54.2</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6325264"/>
                  </a:ext>
                </a:extLst>
              </a:tr>
              <a:tr h="117745">
                <a:tc gridSpan="3">
                  <a:txBody>
                    <a:bodyPr/>
                    <a:lstStyle/>
                    <a:p>
                      <a:pPr marL="0" marR="0">
                        <a:lnSpc>
                          <a:spcPct val="115000"/>
                        </a:lnSpc>
                        <a:spcBef>
                          <a:spcPts val="0"/>
                        </a:spcBef>
                        <a:spcAft>
                          <a:spcPts val="0"/>
                        </a:spcAft>
                      </a:pP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Valvular heart disease (VHD)</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36042043"/>
                  </a:ext>
                </a:extLst>
              </a:tr>
              <a:tr h="117745">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30,888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63.3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47.7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2.8</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extLst>
                  <a:ext uri="{0D108BD9-81ED-4DB2-BD59-A6C34878D82A}">
                    <a16:rowId xmlns:a16="http://schemas.microsoft.com/office/drawing/2014/main" val="2653504315"/>
                  </a:ext>
                </a:extLst>
              </a:tr>
              <a:tr h="157308">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2,577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63.4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48.2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extLst>
                  <a:ext uri="{0D108BD9-81ED-4DB2-BD59-A6C34878D82A}">
                    <a16:rowId xmlns:a16="http://schemas.microsoft.com/office/drawing/2014/main" val="2836404496"/>
                  </a:ext>
                </a:extLst>
              </a:tr>
              <a:tr h="117745">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5,365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60.2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52.4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3666754"/>
                  </a:ext>
                </a:extLst>
              </a:tr>
              <a:tr h="117745">
                <a:tc gridSpan="5">
                  <a:txBody>
                    <a:bodyPr/>
                    <a:lstStyle/>
                    <a:p>
                      <a:pPr marL="0" marR="0">
                        <a:lnSpc>
                          <a:spcPct val="115000"/>
                        </a:lnSpc>
                        <a:spcBef>
                          <a:spcPts val="0"/>
                        </a:spcBef>
                        <a:spcAft>
                          <a:spcPts val="0"/>
                        </a:spcAft>
                      </a:pPr>
                      <a:r>
                        <a:rPr lang="en-US" sz="700" b="1" spc="-2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Cerebrovascular accident/transient ischemic attack (CVA/TIA)</a:t>
                      </a:r>
                      <a:r>
                        <a:rPr lang="en-US" sz="700" b="1" spc="-20" baseline="30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18650612"/>
                  </a:ext>
                </a:extLst>
              </a:tr>
              <a:tr h="117745">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36,896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63.4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55.7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extLst>
                  <a:ext uri="{0D108BD9-81ED-4DB2-BD59-A6C34878D82A}">
                    <a16:rowId xmlns:a16="http://schemas.microsoft.com/office/drawing/2014/main" val="467218228"/>
                  </a:ext>
                </a:extLst>
              </a:tr>
              <a:tr h="157308">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2,690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61.3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55.0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42.5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extLst>
                  <a:ext uri="{0D108BD9-81ED-4DB2-BD59-A6C34878D82A}">
                    <a16:rowId xmlns:a16="http://schemas.microsoft.com/office/drawing/2014/main" val="1034458310"/>
                  </a:ext>
                </a:extLst>
              </a:tr>
              <a:tr h="117745">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5,328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58.9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58.0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3270199"/>
                  </a:ext>
                </a:extLst>
              </a:tr>
              <a:tr h="117745">
                <a:tc gridSpan="3">
                  <a:txBody>
                    <a:bodyPr/>
                    <a:lstStyle/>
                    <a:p>
                      <a:pPr marL="0" marR="0">
                        <a:lnSpc>
                          <a:spcPct val="115000"/>
                        </a:lnSpc>
                        <a:spcBef>
                          <a:spcPts val="0"/>
                        </a:spcBef>
                        <a:spcAft>
                          <a:spcPts val="0"/>
                        </a:spcAft>
                      </a:pP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Peripheral artery disease (PAD)</a:t>
                      </a:r>
                      <a:r>
                        <a:rPr lang="en-US" sz="700" b="1" baseline="30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700">
                        <a:effectLst/>
                        <a:latin typeface="Calibri" panose="020F0502020204030204" pitchFamily="34"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53999026"/>
                  </a:ext>
                </a:extLst>
              </a:tr>
              <a:tr h="117745">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77,324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59.8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49.3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36.0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extLst>
                  <a:ext uri="{0D108BD9-81ED-4DB2-BD59-A6C34878D82A}">
                    <a16:rowId xmlns:a16="http://schemas.microsoft.com/office/drawing/2014/main" val="1199727058"/>
                  </a:ext>
                </a:extLst>
              </a:tr>
              <a:tr h="157308">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5,034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58.7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50.2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extLst>
                  <a:ext uri="{0D108BD9-81ED-4DB2-BD59-A6C34878D82A}">
                    <a16:rowId xmlns:a16="http://schemas.microsoft.com/office/drawing/2014/main" val="883850817"/>
                  </a:ext>
                </a:extLst>
              </a:tr>
              <a:tr h="117745">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11,431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58.9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53.9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5599650"/>
                  </a:ext>
                </a:extLst>
              </a:tr>
              <a:tr h="117745">
                <a:tc gridSpan="2">
                  <a:txBody>
                    <a:bodyPr/>
                    <a:lstStyle/>
                    <a:p>
                      <a:pPr marL="0" marR="0">
                        <a:lnSpc>
                          <a:spcPct val="115000"/>
                        </a:lnSpc>
                        <a:spcBef>
                          <a:spcPts val="0"/>
                        </a:spcBef>
                        <a:spcAft>
                          <a:spcPts val="0"/>
                        </a:spcAft>
                      </a:pP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Atrial fibrillation (AF)</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49668408"/>
                  </a:ext>
                </a:extLst>
              </a:tr>
              <a:tr h="117745">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41,141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60.3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47.3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extLst>
                  <a:ext uri="{0D108BD9-81ED-4DB2-BD59-A6C34878D82A}">
                    <a16:rowId xmlns:a16="http://schemas.microsoft.com/office/drawing/2014/main" val="3115798764"/>
                  </a:ext>
                </a:extLst>
              </a:tr>
              <a:tr h="157308">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2,979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59.2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46.5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extLst>
                  <a:ext uri="{0D108BD9-81ED-4DB2-BD59-A6C34878D82A}">
                    <a16:rowId xmlns:a16="http://schemas.microsoft.com/office/drawing/2014/main" val="319643970"/>
                  </a:ext>
                </a:extLst>
              </a:tr>
              <a:tr h="117745">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7,796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62.1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50.4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35.9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016516"/>
                  </a:ext>
                </a:extLst>
              </a:tr>
              <a:tr h="117745">
                <a:tc gridSpan="5">
                  <a:txBody>
                    <a:bodyPr/>
                    <a:lstStyle/>
                    <a:p>
                      <a:pPr marL="0" marR="0">
                        <a:lnSpc>
                          <a:spcPct val="115000"/>
                        </a:lnSpc>
                        <a:spcBef>
                          <a:spcPts val="0"/>
                        </a:spcBef>
                        <a:spcAft>
                          <a:spcPts val="0"/>
                        </a:spcAft>
                      </a:pP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Cardiac arrest and ventricular arrhythmias (SCA/VA)</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61790390"/>
                  </a:ext>
                </a:extLst>
              </a:tr>
              <a:tr h="117745">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10,245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67.1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50.1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extLst>
                  <a:ext uri="{0D108BD9-81ED-4DB2-BD59-A6C34878D82A}">
                    <a16:rowId xmlns:a16="http://schemas.microsoft.com/office/drawing/2014/main" val="3046258619"/>
                  </a:ext>
                </a:extLst>
              </a:tr>
              <a:tr h="157308">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957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63.8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48.4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extLst>
                  <a:ext uri="{0D108BD9-81ED-4DB2-BD59-A6C34878D82A}">
                    <a16:rowId xmlns:a16="http://schemas.microsoft.com/office/drawing/2014/main" val="3082645448"/>
                  </a:ext>
                </a:extLst>
              </a:tr>
              <a:tr h="117745">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1,400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66.2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55.0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35.2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2252935"/>
                  </a:ext>
                </a:extLst>
              </a:tr>
              <a:tr h="117745">
                <a:tc gridSpan="6">
                  <a:txBody>
                    <a:bodyPr/>
                    <a:lstStyle/>
                    <a:p>
                      <a:pPr marL="0" marR="0">
                        <a:lnSpc>
                          <a:spcPct val="115000"/>
                        </a:lnSpc>
                        <a:spcBef>
                          <a:spcPts val="0"/>
                        </a:spcBef>
                        <a:spcAft>
                          <a:spcPts val="0"/>
                        </a:spcAft>
                      </a:pPr>
                      <a:r>
                        <a:rPr lang="en-US" sz="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Venous thromboembolism and pulmonary embolism (VTE/PE)</a:t>
                      </a: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37476718"/>
                  </a:ext>
                </a:extLst>
              </a:tr>
              <a:tr h="117745">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15,078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58.5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42.8</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33.5</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extLst>
                  <a:ext uri="{0D108BD9-81ED-4DB2-BD59-A6C34878D82A}">
                    <a16:rowId xmlns:a16="http://schemas.microsoft.com/office/drawing/2014/main" val="3561877458"/>
                  </a:ext>
                </a:extLst>
              </a:tr>
              <a:tr h="157308">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993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58.7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16.4</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42.9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5.6</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37.9</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a:noFill/>
                    </a:lnB>
                  </a:tcPr>
                </a:tc>
                <a:extLst>
                  <a:ext uri="{0D108BD9-81ED-4DB2-BD59-A6C34878D82A}">
                    <a16:rowId xmlns:a16="http://schemas.microsoft.com/office/drawing/2014/main" val="343222110"/>
                  </a:ext>
                </a:extLst>
              </a:tr>
              <a:tr h="110859">
                <a:tc>
                  <a:txBody>
                    <a:bodyPr/>
                    <a:lstStyle/>
                    <a:p>
                      <a:pPr marL="0" marR="0" indent="91440">
                        <a:lnSpc>
                          <a:spcPct val="115000"/>
                        </a:lnSpc>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3,497</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56.0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48.0</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8.3</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48.2</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11.1</a:t>
                      </a:r>
                      <a:endParaRPr lang="en-US" sz="70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30.9</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9568" marR="37941"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2813592"/>
                  </a:ext>
                </a:extLst>
              </a:tr>
            </a:tbl>
          </a:graphicData>
        </a:graphic>
      </p:graphicFrame>
      <p:sp>
        <p:nvSpPr>
          <p:cNvPr id="6" name="Rectangle 5"/>
          <p:cNvSpPr/>
          <p:nvPr/>
        </p:nvSpPr>
        <p:spPr>
          <a:xfrm>
            <a:off x="3420080" y="658498"/>
            <a:ext cx="2303837" cy="261610"/>
          </a:xfrm>
          <a:prstGeom prst="rect">
            <a:avLst/>
          </a:prstGeom>
        </p:spPr>
        <p:txBody>
          <a:bodyPr wrap="none">
            <a:spAutoFit/>
          </a:bodyPr>
          <a:lstStyle/>
          <a:p>
            <a:pPr marL="457200" marR="0" indent="-228600" algn="ctr">
              <a:spcBef>
                <a:spcPts val="600"/>
              </a:spcBef>
              <a:spcAft>
                <a:spcPts val="600"/>
              </a:spcAft>
            </a:pPr>
            <a:r>
              <a:rPr lang="en-US" sz="1100" b="1" dirty="0" smtClean="0">
                <a:latin typeface="Calibri" panose="020F0502020204030204" pitchFamily="34" charset="0"/>
                <a:ea typeface="Times New Roman" panose="02020603050405020304" pitchFamily="18" charset="0"/>
                <a:cs typeface="Segoe UI" panose="020B0502040204020203" pitchFamily="34" charset="0"/>
              </a:rPr>
              <a:t>(a) Cardiovascular </a:t>
            </a:r>
            <a:r>
              <a:rPr lang="en-US" sz="1100" b="1" dirty="0">
                <a:latin typeface="Calibri" panose="020F0502020204030204" pitchFamily="34" charset="0"/>
                <a:ea typeface="Times New Roman" panose="02020603050405020304" pitchFamily="18" charset="0"/>
                <a:cs typeface="Segoe UI" panose="020B0502040204020203" pitchFamily="34" charset="0"/>
              </a:rPr>
              <a:t>comorbidities</a:t>
            </a:r>
            <a:endParaRPr lang="en-US" sz="1100" b="1" dirty="0">
              <a:effectLst/>
              <a:latin typeface="Calibri" panose="020F0502020204030204"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29092575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23</a:t>
            </a:fld>
            <a:endParaRPr lang="en-US" dirty="0"/>
          </a:p>
        </p:txBody>
      </p:sp>
      <p:sp>
        <p:nvSpPr>
          <p:cNvPr id="3" name="Title 2"/>
          <p:cNvSpPr>
            <a:spLocks noGrp="1"/>
          </p:cNvSpPr>
          <p:nvPr>
            <p:ph type="title"/>
          </p:nvPr>
        </p:nvSpPr>
        <p:spPr>
          <a:xfrm>
            <a:off x="0" y="0"/>
            <a:ext cx="9144000" cy="677862"/>
          </a:xfrm>
        </p:spPr>
        <p:txBody>
          <a:bodyPr/>
          <a:lstStyle/>
          <a:p>
            <a:pPr marL="0" marR="0">
              <a:spcBef>
                <a:spcPts val="0"/>
              </a:spcBef>
              <a:spcAft>
                <a:spcPts val="0"/>
              </a:spcAft>
            </a:pPr>
            <a:r>
              <a:rPr lang="en-US" sz="1900" b="1" spc="30" dirty="0" smtClean="0">
                <a:latin typeface="Calibri" panose="020F0502020204030204" pitchFamily="34" charset="0"/>
                <a:ea typeface="Times New Roman" panose="02020603050405020304" pitchFamily="18" charset="0"/>
                <a:cs typeface="Times New Roman" panose="02020603050405020304" pitchFamily="18" charset="0"/>
              </a:rPr>
              <a:t>vol 2 Table 8.4 Cardiovascular pharmacological treatments by (a) comorbidities and (b) procedures in adult ESRD patients, by modality, 2015</a:t>
            </a:r>
            <a:br>
              <a:rPr lang="en-US" sz="1900" b="1" spc="30" dirty="0" smtClean="0">
                <a:latin typeface="Calibri" panose="020F0502020204030204" pitchFamily="34" charset="0"/>
                <a:ea typeface="Times New Roman" panose="02020603050405020304" pitchFamily="18" charset="0"/>
                <a:cs typeface="Times New Roman" panose="02020603050405020304" pitchFamily="18" charset="0"/>
              </a:rPr>
            </a:br>
            <a:endParaRPr lang="en-US" sz="19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48832027"/>
              </p:ext>
            </p:extLst>
          </p:nvPr>
        </p:nvGraphicFramePr>
        <p:xfrm>
          <a:off x="1148716" y="1181100"/>
          <a:ext cx="6846569" cy="3282696"/>
        </p:xfrm>
        <a:graphic>
          <a:graphicData uri="http://schemas.openxmlformats.org/drawingml/2006/table">
            <a:tbl>
              <a:tblPr firstRow="1" firstCol="1" bandRow="1"/>
              <a:tblGrid>
                <a:gridCol w="1194034">
                  <a:extLst>
                    <a:ext uri="{9D8B030D-6E8A-4147-A177-3AD203B41FA5}">
                      <a16:colId xmlns:a16="http://schemas.microsoft.com/office/drawing/2014/main" val="3753497480"/>
                    </a:ext>
                  </a:extLst>
                </a:gridCol>
                <a:gridCol w="706873">
                  <a:extLst>
                    <a:ext uri="{9D8B030D-6E8A-4147-A177-3AD203B41FA5}">
                      <a16:colId xmlns:a16="http://schemas.microsoft.com/office/drawing/2014/main" val="144717195"/>
                    </a:ext>
                  </a:extLst>
                </a:gridCol>
                <a:gridCol w="765626">
                  <a:extLst>
                    <a:ext uri="{9D8B030D-6E8A-4147-A177-3AD203B41FA5}">
                      <a16:colId xmlns:a16="http://schemas.microsoft.com/office/drawing/2014/main" val="700534192"/>
                    </a:ext>
                  </a:extLst>
                </a:gridCol>
                <a:gridCol w="765626">
                  <a:extLst>
                    <a:ext uri="{9D8B030D-6E8A-4147-A177-3AD203B41FA5}">
                      <a16:colId xmlns:a16="http://schemas.microsoft.com/office/drawing/2014/main" val="3310023925"/>
                    </a:ext>
                  </a:extLst>
                </a:gridCol>
                <a:gridCol w="765626">
                  <a:extLst>
                    <a:ext uri="{9D8B030D-6E8A-4147-A177-3AD203B41FA5}">
                      <a16:colId xmlns:a16="http://schemas.microsoft.com/office/drawing/2014/main" val="318701376"/>
                    </a:ext>
                  </a:extLst>
                </a:gridCol>
                <a:gridCol w="996354">
                  <a:extLst>
                    <a:ext uri="{9D8B030D-6E8A-4147-A177-3AD203B41FA5}">
                      <a16:colId xmlns:a16="http://schemas.microsoft.com/office/drawing/2014/main" val="4273920816"/>
                    </a:ext>
                  </a:extLst>
                </a:gridCol>
                <a:gridCol w="996354">
                  <a:extLst>
                    <a:ext uri="{9D8B030D-6E8A-4147-A177-3AD203B41FA5}">
                      <a16:colId xmlns:a16="http://schemas.microsoft.com/office/drawing/2014/main" val="3448448649"/>
                    </a:ext>
                  </a:extLst>
                </a:gridCol>
                <a:gridCol w="656076">
                  <a:extLst>
                    <a:ext uri="{9D8B030D-6E8A-4147-A177-3AD203B41FA5}">
                      <a16:colId xmlns:a16="http://schemas.microsoft.com/office/drawing/2014/main" val="4085218323"/>
                    </a:ext>
                  </a:extLst>
                </a:gridCol>
              </a:tblGrid>
              <a:tr h="285750">
                <a:tc rowSpan="2">
                  <a:txBody>
                    <a:bodyPr/>
                    <a:lstStyle/>
                    <a:p>
                      <a:pPr>
                        <a:lnSpc>
                          <a:spcPct val="115000"/>
                        </a:lnSpc>
                      </a:pPr>
                      <a:endParaRPr lang="en-US" sz="1100">
                        <a:effectLst/>
                        <a:latin typeface="Calibri" panose="020F0502020204030204" pitchFamily="34"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marL="0" marR="41275" algn="r">
                        <a:lnSpc>
                          <a:spcPct val="11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Patients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b">
                    <a:lnL>
                      <a:noFill/>
                    </a:lnL>
                    <a:lnR>
                      <a:noFill/>
                    </a:lnR>
                    <a:lnT>
                      <a:noFill/>
                    </a:lnT>
                    <a:lnB w="12700" cap="flat" cmpd="sng" algn="ctr">
                      <a:solidFill>
                        <a:srgbClr val="000000"/>
                      </a:solidFill>
                      <a:prstDash val="solid"/>
                      <a:round/>
                      <a:headEnd type="none" w="med" len="med"/>
                      <a:tailEnd type="none" w="med" len="med"/>
                    </a:lnB>
                  </a:tcPr>
                </a:tc>
                <a:tc gridSpan="6">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Percentage of patients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3868745"/>
                  </a:ext>
                </a:extLst>
              </a:tr>
              <a:tr h="15240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Beta- blockers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Statins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P2Y</a:t>
                      </a:r>
                      <a:r>
                        <a:rPr lang="en-US" sz="1100" b="1" baseline="-25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a:t>
                      </a:r>
                      <a:r>
                        <a:rPr lang="en-US"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inhibitors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Warfarin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Direct Oral Anticoagulants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ACEIs/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ARBs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5472962"/>
                  </a:ext>
                </a:extLst>
              </a:tr>
              <a:tr h="173990">
                <a:tc gridSpan="7">
                  <a:txBody>
                    <a:bodyPr/>
                    <a:lstStyle/>
                    <a:p>
                      <a:pPr marL="0" marR="0">
                        <a:lnSpc>
                          <a:spcPct val="115000"/>
                        </a:lnSpc>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Revascularization – percutaneous coronary interventions (PCI)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43532514"/>
                  </a:ext>
                </a:extLst>
              </a:tr>
              <a:tr h="152400">
                <a:tc>
                  <a:txBody>
                    <a:bodyPr/>
                    <a:lstStyle/>
                    <a:p>
                      <a:pPr marL="0" marR="0" indent="9144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3,353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extLst>
                  <a:ext uri="{0D108BD9-81ED-4DB2-BD59-A6C34878D82A}">
                    <a16:rowId xmlns:a16="http://schemas.microsoft.com/office/drawing/2014/main" val="1572130952"/>
                  </a:ext>
                </a:extLst>
              </a:tr>
              <a:tr h="152400">
                <a:tc>
                  <a:txBody>
                    <a:bodyPr/>
                    <a:lstStyle/>
                    <a:p>
                      <a:pPr marL="0" marR="0" indent="9144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66.8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extLst>
                  <a:ext uri="{0D108BD9-81ED-4DB2-BD59-A6C34878D82A}">
                    <a16:rowId xmlns:a16="http://schemas.microsoft.com/office/drawing/2014/main" val="3798706577"/>
                  </a:ext>
                </a:extLst>
              </a:tr>
              <a:tr h="152400">
                <a:tc>
                  <a:txBody>
                    <a:bodyPr/>
                    <a:lstStyle/>
                    <a:p>
                      <a:pPr marL="0" marR="0" indent="9144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75.5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7546372"/>
                  </a:ext>
                </a:extLst>
              </a:tr>
              <a:tr h="173990">
                <a:tc gridSpan="6">
                  <a:txBody>
                    <a:bodyPr/>
                    <a:lstStyle/>
                    <a:p>
                      <a:pPr marL="0" marR="0">
                        <a:lnSpc>
                          <a:spcPct val="115000"/>
                        </a:lnSpc>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Revascularization – coronary artery bypass graft (CABG)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nSpc>
                          <a:spcPct val="115000"/>
                        </a:lnSpc>
                      </a:pPr>
                      <a:endParaRPr lang="en-US" sz="1100">
                        <a:effectLst/>
                        <a:latin typeface="Calibri" panose="020F0502020204030204" pitchFamily="34" charset="0"/>
                      </a:endParaRPr>
                    </a:p>
                  </a:txBody>
                  <a:tcPr marL="18415" marR="7302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panose="020F0502020204030204" pitchFamily="34" charset="0"/>
                      </a:endParaRPr>
                    </a:p>
                  </a:txBody>
                  <a:tcPr marL="18415" marR="73025"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78921667"/>
                  </a:ext>
                </a:extLst>
              </a:tr>
              <a:tr h="152400">
                <a:tc>
                  <a:txBody>
                    <a:bodyPr/>
                    <a:lstStyle/>
                    <a:p>
                      <a:pPr marL="0" marR="0" indent="9144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46.6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extLst>
                  <a:ext uri="{0D108BD9-81ED-4DB2-BD59-A6C34878D82A}">
                    <a16:rowId xmlns:a16="http://schemas.microsoft.com/office/drawing/2014/main" val="3454123507"/>
                  </a:ext>
                </a:extLst>
              </a:tr>
              <a:tr h="152400">
                <a:tc>
                  <a:txBody>
                    <a:bodyPr/>
                    <a:lstStyle/>
                    <a:p>
                      <a:pPr marL="0" marR="0" indent="9144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35.9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46.8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extLst>
                  <a:ext uri="{0D108BD9-81ED-4DB2-BD59-A6C34878D82A}">
                    <a16:rowId xmlns:a16="http://schemas.microsoft.com/office/drawing/2014/main" val="1483164895"/>
                  </a:ext>
                </a:extLst>
              </a:tr>
              <a:tr h="152400">
                <a:tc>
                  <a:txBody>
                    <a:bodyPr/>
                    <a:lstStyle/>
                    <a:p>
                      <a:pPr marL="0" marR="0" indent="9144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4275316"/>
                  </a:ext>
                </a:extLst>
              </a:tr>
              <a:tr h="173990">
                <a:tc gridSpan="8">
                  <a:txBody>
                    <a:bodyPr/>
                    <a:lstStyle/>
                    <a:p>
                      <a:pPr marL="0" marR="0">
                        <a:lnSpc>
                          <a:spcPct val="115000"/>
                        </a:lnSpc>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Implantable cardioverter defibrillators &amp; cardiac resynchronization therapy with defibrillator (ICD/CRT-D)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83496130"/>
                  </a:ext>
                </a:extLst>
              </a:tr>
              <a:tr h="152400">
                <a:tc>
                  <a:txBody>
                    <a:bodyPr/>
                    <a:lstStyle/>
                    <a:p>
                      <a:pPr marL="0" marR="0" indent="9144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76.4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56.3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extLst>
                  <a:ext uri="{0D108BD9-81ED-4DB2-BD59-A6C34878D82A}">
                    <a16:rowId xmlns:a16="http://schemas.microsoft.com/office/drawing/2014/main" val="2711783841"/>
                  </a:ext>
                </a:extLst>
              </a:tr>
              <a:tr h="152400">
                <a:tc>
                  <a:txBody>
                    <a:bodyPr/>
                    <a:lstStyle/>
                    <a:p>
                      <a:pPr marL="0" marR="0" indent="9144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59.2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extLst>
                  <a:ext uri="{0D108BD9-81ED-4DB2-BD59-A6C34878D82A}">
                    <a16:rowId xmlns:a16="http://schemas.microsoft.com/office/drawing/2014/main" val="2293786864"/>
                  </a:ext>
                </a:extLst>
              </a:tr>
              <a:tr h="152400">
                <a:tc>
                  <a:txBody>
                    <a:bodyPr/>
                    <a:lstStyle/>
                    <a:p>
                      <a:pPr marL="0" marR="0" indent="9144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78.5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69.2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4445319"/>
                  </a:ext>
                </a:extLst>
              </a:tr>
              <a:tr h="173990">
                <a:tc gridSpan="8">
                  <a:txBody>
                    <a:bodyPr/>
                    <a:lstStyle/>
                    <a:p>
                      <a:pPr marL="0" marR="0">
                        <a:lnSpc>
                          <a:spcPct val="115000"/>
                        </a:lnSpc>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Carotid artery stenting and carotid artery endarterectomy (CAS/CEA)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18441636"/>
                  </a:ext>
                </a:extLst>
              </a:tr>
              <a:tr h="152400">
                <a:tc>
                  <a:txBody>
                    <a:bodyPr/>
                    <a:lstStyle/>
                    <a:p>
                      <a:pPr marL="0" marR="0" indent="9144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59.7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43.7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extLst>
                  <a:ext uri="{0D108BD9-81ED-4DB2-BD59-A6C34878D82A}">
                    <a16:rowId xmlns:a16="http://schemas.microsoft.com/office/drawing/2014/main" val="1803162148"/>
                  </a:ext>
                </a:extLst>
              </a:tr>
              <a:tr h="152400">
                <a:tc>
                  <a:txBody>
                    <a:bodyPr/>
                    <a:lstStyle/>
                    <a:p>
                      <a:pPr marL="0" marR="0" indent="9144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a:noFill/>
                    </a:lnB>
                  </a:tcPr>
                </a:tc>
                <a:extLst>
                  <a:ext uri="{0D108BD9-81ED-4DB2-BD59-A6C34878D82A}">
                    <a16:rowId xmlns:a16="http://schemas.microsoft.com/office/drawing/2014/main" val="366181538"/>
                  </a:ext>
                </a:extLst>
              </a:tr>
              <a:tr h="152400">
                <a:tc>
                  <a:txBody>
                    <a:bodyPr/>
                    <a:lstStyle/>
                    <a:p>
                      <a:pPr marL="0" marR="0" indent="91440">
                        <a:lnSpc>
                          <a:spcPct val="115000"/>
                        </a:lnSpc>
                        <a:spcBef>
                          <a:spcPts val="0"/>
                        </a:spcBef>
                        <a:spcAft>
                          <a:spcPts val="0"/>
                        </a:spcAft>
                      </a:pPr>
                      <a:r>
                        <a:rPr lang="en-US"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57.3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415" marR="73025"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7500873"/>
                  </a:ext>
                </a:extLst>
              </a:tr>
            </a:tbl>
          </a:graphicData>
        </a:graphic>
      </p:graphicFrame>
      <p:sp>
        <p:nvSpPr>
          <p:cNvPr id="6" name="Rectangle 5"/>
          <p:cNvSpPr/>
          <p:nvPr/>
        </p:nvSpPr>
        <p:spPr>
          <a:xfrm>
            <a:off x="0" y="4747123"/>
            <a:ext cx="9144000" cy="1446550"/>
          </a:xfrm>
          <a:prstGeom prst="rect">
            <a:avLst/>
          </a:prstGeom>
        </p:spPr>
        <p:txBody>
          <a:bodyPr wrap="square">
            <a:spAutoFit/>
          </a:bodyPr>
          <a:lstStyle/>
          <a:p>
            <a:pPr>
              <a:spcBef>
                <a:spcPts val="1000"/>
              </a:spcBef>
              <a:spcAft>
                <a:spcPts val="1000"/>
              </a:spcAft>
            </a:pPr>
            <a:r>
              <a:rPr lang="en-US" sz="11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Data Source: Special analyses, USRDS ESRD Database. Point prevalent hemodialysis, peritoneal dialysis, and transplant patients aged 22 and older, who are continuously enrolled in Medicare Parts A, B, and D, and with Medicare as primary payer from January 1, 2015 to December 31, 2015, and ESRD service date is at least 90 days prior to January 1, 2015. Abbreviations: ACEIs/ARBs, Angiotensin converting enzyme inhibitors and angiotensin receptor blockers; AF, atrial fibrillation; AMI, acute myocardial infarction; CAD, coronary artery disease; CABG, coronary artery bypass grafting; CAS/CEA, carotid artery stenting and carotid endarterectomy; CVA/TIA, cerebrovascular accident/transient ischemic attack; CVD, cardiovascular disease; HF, heart failure; ICD/CRT-D, implantable cardioverter defibrillators/cardiac resynchronization therapy with defibrillator devices; PAD, peripheral arterial disease; PCI, percutaneous coronary interventions; SCA/VA, sudden cardiac arrest and ventricular arrhythmias; VHD, </a:t>
            </a:r>
            <a:r>
              <a:rPr lang="en-US" sz="1100" i="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valvular</a:t>
            </a:r>
            <a:r>
              <a:rPr lang="en-US" sz="11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heart disease; VTE/PE, venous thromboembolism and pulmonary embolism.</a:t>
            </a:r>
            <a:endParaRPr lang="en-US" sz="11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3492217" y="895145"/>
            <a:ext cx="2159566" cy="261610"/>
          </a:xfrm>
          <a:prstGeom prst="rect">
            <a:avLst/>
          </a:prstGeom>
        </p:spPr>
        <p:txBody>
          <a:bodyPr wrap="none">
            <a:spAutoFit/>
          </a:bodyPr>
          <a:lstStyle/>
          <a:p>
            <a:pPr marL="457200" marR="0" indent="-228600" algn="ctr">
              <a:spcBef>
                <a:spcPts val="600"/>
              </a:spcBef>
              <a:spcAft>
                <a:spcPts val="600"/>
              </a:spcAft>
            </a:pPr>
            <a:r>
              <a:rPr lang="en-US" sz="1100" b="1" dirty="0" smtClean="0">
                <a:latin typeface="Calibri" panose="020F0502020204030204" pitchFamily="34" charset="0"/>
                <a:ea typeface="Times New Roman" panose="02020603050405020304" pitchFamily="18" charset="0"/>
                <a:cs typeface="Segoe UI" panose="020B0502040204020203" pitchFamily="34" charset="0"/>
              </a:rPr>
              <a:t>(b) Cardiovascular </a:t>
            </a:r>
            <a:r>
              <a:rPr lang="en-US" sz="1100" b="1" dirty="0">
                <a:latin typeface="Calibri" panose="020F0502020204030204" pitchFamily="34" charset="0"/>
                <a:ea typeface="Times New Roman" panose="02020603050405020304" pitchFamily="18" charset="0"/>
                <a:cs typeface="Segoe UI" panose="020B0502040204020203" pitchFamily="34" charset="0"/>
              </a:rPr>
              <a:t>procedures</a:t>
            </a:r>
            <a:endParaRPr lang="en-US" sz="1100" b="1" dirty="0">
              <a:effectLst/>
              <a:latin typeface="Calibri" panose="020F0502020204030204"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1915226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24</a:t>
            </a:fld>
            <a:endParaRPr lang="en-US" dirty="0"/>
          </a:p>
        </p:txBody>
      </p:sp>
      <p:sp>
        <p:nvSpPr>
          <p:cNvPr id="3" name="Title 2"/>
          <p:cNvSpPr>
            <a:spLocks noGrp="1"/>
          </p:cNvSpPr>
          <p:nvPr>
            <p:ph type="title"/>
          </p:nvPr>
        </p:nvSpPr>
        <p:spPr>
          <a:xfrm>
            <a:off x="-38100" y="274638"/>
            <a:ext cx="9220200" cy="487362"/>
          </a:xfrm>
        </p:spPr>
        <p:txBody>
          <a:bodyPr/>
          <a:lstStyle/>
          <a:p>
            <a:pPr marL="0" marR="0">
              <a:spcBef>
                <a:spcPts val="1200"/>
              </a:spcBef>
              <a:spcAft>
                <a:spcPts val="120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2 Figure 8.5</a:t>
            </a:r>
            <a:r>
              <a:rPr lang="en-US" sz="2400" spc="30" dirty="0">
                <a:latin typeface="Calibri" panose="020F0502020204030204" pitchFamily="34" charset="0"/>
                <a:ea typeface="Times New Roman" panose="02020603050405020304" pitchFamily="18" charset="0"/>
                <a:cs typeface="Times New Roman" panose="02020603050405020304" pitchFamily="18" charset="0"/>
              </a:rPr>
              <a:t> </a:t>
            </a:r>
            <a:r>
              <a:rPr lang="en-US" sz="2400" b="1" spc="30" dirty="0">
                <a:latin typeface="Calibri" panose="020F0502020204030204" pitchFamily="34" charset="0"/>
                <a:ea typeface="Times New Roman" panose="02020603050405020304" pitchFamily="18" charset="0"/>
                <a:cs typeface="Times New Roman" panose="02020603050405020304" pitchFamily="18" charset="0"/>
              </a:rPr>
              <a:t>Heart failure in adult ESRD patients by modality, 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1068" y="1143000"/>
            <a:ext cx="7781864" cy="4154128"/>
          </a:xfrm>
        </p:spPr>
      </p:pic>
      <p:sp>
        <p:nvSpPr>
          <p:cNvPr id="6" name="Rectangle 5"/>
          <p:cNvSpPr/>
          <p:nvPr/>
        </p:nvSpPr>
        <p:spPr>
          <a:xfrm>
            <a:off x="0" y="5448300"/>
            <a:ext cx="9144000" cy="600164"/>
          </a:xfrm>
          <a:prstGeom prst="rect">
            <a:avLst/>
          </a:prstGeom>
        </p:spPr>
        <p:txBody>
          <a:bodyPr wrap="square">
            <a:spAutoFit/>
          </a:bodyPr>
          <a:lstStyle/>
          <a:p>
            <a:pPr>
              <a:spcBef>
                <a:spcPts val="600"/>
              </a:spcBef>
              <a:spcAft>
                <a:spcPts val="1200"/>
              </a:spcAft>
              <a:tabLst>
                <a:tab pos="5943600" algn="l"/>
              </a:tabLst>
            </a:pPr>
            <a:r>
              <a:rPr lang="en-US" sz="1100" i="1" dirty="0">
                <a:latin typeface="Calibri" panose="020F0502020204030204" pitchFamily="34" charset="0"/>
                <a:ea typeface="Times New Roman" panose="02020603050405020304" pitchFamily="18" charset="0"/>
                <a:cs typeface="Times New Roman" panose="02020603050405020304" pitchFamily="18" charset="0"/>
              </a:rPr>
              <a:t>Data Source: Special analyses, USRDS ESRD Database. Point prevalent hemodialysis and peritoneal dialysis patients aged 22 and older, who are continuously enrolled in Medicare Parts A and B, and with Medicare as primary payer from January 1, 2015 to December 31, 2015, and ESRD service date is at least 90 days prior to January 1, 2015. Abbreviations: HD, hemodialysis; PD, peritoneal dialysis.</a:t>
            </a:r>
            <a:endParaRPr lang="en-US" sz="11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4434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3</a:t>
            </a:fld>
            <a:endParaRPr lang="en-US" dirty="0"/>
          </a:p>
        </p:txBody>
      </p:sp>
      <p:sp>
        <p:nvSpPr>
          <p:cNvPr id="3" name="Title 2"/>
          <p:cNvSpPr>
            <a:spLocks noGrp="1"/>
          </p:cNvSpPr>
          <p:nvPr>
            <p:ph type="title"/>
          </p:nvPr>
        </p:nvSpPr>
        <p:spPr>
          <a:xfrm>
            <a:off x="18393" y="0"/>
            <a:ext cx="9144000" cy="763368"/>
          </a:xfrm>
        </p:spPr>
        <p:txBody>
          <a:bodyPr/>
          <a:lstStyle/>
          <a:p>
            <a:pPr marL="0" marR="0">
              <a:spcBef>
                <a:spcPts val="0"/>
              </a:spcBef>
              <a:spcAft>
                <a:spcPts val="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2 Figure 8.2 Prevalence of cardiovascular diseases in adult ESRD patients, by age, 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78282" y="838200"/>
            <a:ext cx="6787437" cy="4525963"/>
          </a:xfrm>
        </p:spPr>
      </p:pic>
      <p:sp>
        <p:nvSpPr>
          <p:cNvPr id="6" name="Rectangle 5"/>
          <p:cNvSpPr/>
          <p:nvPr/>
        </p:nvSpPr>
        <p:spPr>
          <a:xfrm>
            <a:off x="9197" y="5295900"/>
            <a:ext cx="9125607" cy="938719"/>
          </a:xfrm>
          <a:prstGeom prst="rect">
            <a:avLst/>
          </a:prstGeom>
        </p:spPr>
        <p:txBody>
          <a:bodyPr wrap="square">
            <a:spAutoFit/>
          </a:bodyPr>
          <a:lstStyle/>
          <a:p>
            <a:pPr>
              <a:tabLst>
                <a:tab pos="5943600" algn="l"/>
              </a:tabLst>
            </a:pPr>
            <a:r>
              <a:rPr lang="en-US" sz="1100" i="1" dirty="0">
                <a:latin typeface="Calibri" panose="020F0502020204030204" pitchFamily="34" charset="0"/>
                <a:ea typeface="Times New Roman" panose="02020603050405020304" pitchFamily="18" charset="0"/>
                <a:cs typeface="Times New Roman" panose="02020603050405020304" pitchFamily="18" charset="0"/>
              </a:rPr>
              <a:t>Data Source: Special analyses, USRDS ESRD Database. Point prevalent hemodialysis and peritoneal dialysis patients aged 22 and older, who are continuously enrolled in Medicare Parts A and B, and with Medicare as primary payer from January 1, 2015 to December 31, 2015, and ESRD service date is at least 90 days prior to January 1, 2015. Abbreviations: AF, atrial fibrillation; AMI, acute myocardial infarction; CAD, coronary artery disease; CVA/TIA, cerebrovascular accident/transient ischemic attack; CVD, cardiovascular disease; HD, hemodialysis; HF, heart failure; PAD, peripheral arterial disease; PD, peritoneal dialysis; SCA/VA, sudden cardiac arrest and ventricular arrhythmias; VHD, </a:t>
            </a:r>
            <a:r>
              <a:rPr lang="en-US" sz="1100" i="1" dirty="0" err="1">
                <a:latin typeface="Calibri" panose="020F0502020204030204" pitchFamily="34" charset="0"/>
                <a:ea typeface="Times New Roman" panose="02020603050405020304" pitchFamily="18" charset="0"/>
                <a:cs typeface="Times New Roman" panose="02020603050405020304" pitchFamily="18" charset="0"/>
              </a:rPr>
              <a:t>valvular</a:t>
            </a:r>
            <a:r>
              <a:rPr lang="en-US" sz="1100" i="1" dirty="0">
                <a:latin typeface="Calibri" panose="020F0502020204030204" pitchFamily="34" charset="0"/>
                <a:ea typeface="Times New Roman" panose="02020603050405020304" pitchFamily="18" charset="0"/>
                <a:cs typeface="Times New Roman" panose="02020603050405020304" pitchFamily="18" charset="0"/>
              </a:rPr>
              <a:t> heart disease; VTE/PE, venous thromboembolism and pulmonary embolism.</a:t>
            </a:r>
            <a:endParaRPr lang="en-US" sz="11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3739080" y="838200"/>
            <a:ext cx="2330766" cy="338554"/>
          </a:xfrm>
          <a:prstGeom prst="rect">
            <a:avLst/>
          </a:prstGeom>
        </p:spPr>
        <p:txBody>
          <a:bodyPr wrap="none">
            <a:spAutoFit/>
          </a:bodyPr>
          <a:lstStyle/>
          <a:p>
            <a:r>
              <a:rPr lang="en-US" sz="1600" b="1" dirty="0" smtClean="0">
                <a:latin typeface="Calibri" panose="020F0502020204030204" pitchFamily="34" charset="0"/>
                <a:ea typeface="Calibri" panose="020F0502020204030204" pitchFamily="34" charset="0"/>
                <a:cs typeface="Times New Roman" panose="02020603050405020304" pitchFamily="18" charset="0"/>
              </a:rPr>
              <a:t>(a) Hemodialysis </a:t>
            </a:r>
            <a:r>
              <a:rPr lang="en-US" sz="1600" b="1" dirty="0">
                <a:latin typeface="Calibri" panose="020F0502020204030204" pitchFamily="34" charset="0"/>
                <a:ea typeface="Calibri" panose="020F0502020204030204" pitchFamily="34" charset="0"/>
                <a:cs typeface="Times New Roman" panose="02020603050405020304" pitchFamily="18" charset="0"/>
              </a:rPr>
              <a:t>patients</a:t>
            </a:r>
            <a:endParaRPr lang="en-US" sz="2800" b="1" dirty="0"/>
          </a:p>
        </p:txBody>
      </p:sp>
    </p:spTree>
    <p:extLst>
      <p:ext uri="{BB962C8B-B14F-4D97-AF65-F5344CB8AC3E}">
        <p14:creationId xmlns:p14="http://schemas.microsoft.com/office/powerpoint/2010/main" val="1498242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4</a:t>
            </a:fld>
            <a:endParaRPr lang="en-US" dirty="0"/>
          </a:p>
        </p:txBody>
      </p:sp>
      <p:sp>
        <p:nvSpPr>
          <p:cNvPr id="3" name="Title 2"/>
          <p:cNvSpPr>
            <a:spLocks noGrp="1"/>
          </p:cNvSpPr>
          <p:nvPr>
            <p:ph type="title"/>
          </p:nvPr>
        </p:nvSpPr>
        <p:spPr>
          <a:xfrm>
            <a:off x="18393" y="0"/>
            <a:ext cx="9144000" cy="763368"/>
          </a:xfrm>
        </p:spPr>
        <p:txBody>
          <a:bodyPr/>
          <a:lstStyle/>
          <a:p>
            <a:pPr marL="0" marR="0">
              <a:spcBef>
                <a:spcPts val="0"/>
              </a:spcBef>
              <a:spcAft>
                <a:spcPts val="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2 Figure 8.2 Prevalence of cardiovascular diseases in adult ESRD patients, by age, 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sp>
        <p:nvSpPr>
          <p:cNvPr id="6" name="Rectangle 5"/>
          <p:cNvSpPr/>
          <p:nvPr/>
        </p:nvSpPr>
        <p:spPr>
          <a:xfrm>
            <a:off x="9197" y="5295900"/>
            <a:ext cx="9125607" cy="938719"/>
          </a:xfrm>
          <a:prstGeom prst="rect">
            <a:avLst/>
          </a:prstGeom>
        </p:spPr>
        <p:txBody>
          <a:bodyPr wrap="square">
            <a:spAutoFit/>
          </a:bodyPr>
          <a:lstStyle/>
          <a:p>
            <a:pPr>
              <a:tabLst>
                <a:tab pos="5943600" algn="l"/>
              </a:tabLst>
            </a:pPr>
            <a:r>
              <a:rPr lang="en-US" sz="1100" i="1" dirty="0">
                <a:latin typeface="Calibri" panose="020F0502020204030204" pitchFamily="34" charset="0"/>
                <a:ea typeface="Times New Roman" panose="02020603050405020304" pitchFamily="18" charset="0"/>
                <a:cs typeface="Times New Roman" panose="02020603050405020304" pitchFamily="18" charset="0"/>
              </a:rPr>
              <a:t>Data Source: Special analyses, USRDS ESRD Database. Point prevalent hemodialysis and peritoneal dialysis patients aged 22 and older, who are continuously enrolled in Medicare Parts A and B, and with Medicare as primary payer from January 1, 2015 to December 31, 2015, and ESRD service date is at least 90 days prior to January 1, 2015. Abbreviations: AF, atrial fibrillation; AMI, acute myocardial infarction; CAD, coronary artery disease; CVA/TIA, cerebrovascular accident/transient ischemic attack; CVD, cardiovascular disease; HD, hemodialysis; HF, heart failure; PAD, peripheral arterial disease; PD, peritoneal dialysis; SCA/VA, sudden cardiac arrest and ventricular arrhythmias; VHD, </a:t>
            </a:r>
            <a:r>
              <a:rPr lang="en-US" sz="1100" i="1" dirty="0" err="1">
                <a:latin typeface="Calibri" panose="020F0502020204030204" pitchFamily="34" charset="0"/>
                <a:ea typeface="Times New Roman" panose="02020603050405020304" pitchFamily="18" charset="0"/>
                <a:cs typeface="Times New Roman" panose="02020603050405020304" pitchFamily="18" charset="0"/>
              </a:rPr>
              <a:t>valvular</a:t>
            </a:r>
            <a:r>
              <a:rPr lang="en-US" sz="1100" i="1" dirty="0">
                <a:latin typeface="Calibri" panose="020F0502020204030204" pitchFamily="34" charset="0"/>
                <a:ea typeface="Times New Roman" panose="02020603050405020304" pitchFamily="18" charset="0"/>
                <a:cs typeface="Times New Roman" panose="02020603050405020304" pitchFamily="18" charset="0"/>
              </a:rPr>
              <a:t> heart disease; VTE/PE, venous thromboembolism and pulmonary embolism.</a:t>
            </a:r>
            <a:endParaRPr lang="en-US" sz="11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3739080" y="838200"/>
            <a:ext cx="2437399" cy="307777"/>
          </a:xfrm>
          <a:prstGeom prst="rect">
            <a:avLst/>
          </a:prstGeom>
        </p:spPr>
        <p:txBody>
          <a:bodyPr wrap="none">
            <a:spAutoFit/>
          </a:bodyPr>
          <a:lstStyle/>
          <a:p>
            <a:r>
              <a:rPr lang="en-US" sz="1400" b="1" dirty="0" smtClean="0">
                <a:latin typeface="Calibri" panose="020F0502020204030204" pitchFamily="34" charset="0"/>
                <a:ea typeface="Calibri" panose="020F0502020204030204" pitchFamily="34" charset="0"/>
                <a:cs typeface="Times New Roman" panose="02020603050405020304" pitchFamily="18" charset="0"/>
              </a:rPr>
              <a:t>(b) Peritoneal dialysis </a:t>
            </a:r>
            <a:r>
              <a:rPr lang="en-US" sz="1400" b="1" dirty="0">
                <a:latin typeface="Calibri" panose="020F0502020204030204" pitchFamily="34" charset="0"/>
                <a:ea typeface="Calibri" panose="020F0502020204030204" pitchFamily="34" charset="0"/>
                <a:cs typeface="Times New Roman" panose="02020603050405020304" pitchFamily="18" charset="0"/>
              </a:rPr>
              <a:t>patients</a:t>
            </a:r>
            <a:endParaRPr lang="en-US" sz="2400" b="1" dirty="0"/>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96674" y="838200"/>
            <a:ext cx="6787437" cy="4525963"/>
          </a:xfrm>
        </p:spPr>
      </p:pic>
    </p:spTree>
    <p:extLst>
      <p:ext uri="{BB962C8B-B14F-4D97-AF65-F5344CB8AC3E}">
        <p14:creationId xmlns:p14="http://schemas.microsoft.com/office/powerpoint/2010/main" val="1427347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5</a:t>
            </a:fld>
            <a:endParaRPr lang="en-US" dirty="0"/>
          </a:p>
        </p:txBody>
      </p:sp>
      <p:sp>
        <p:nvSpPr>
          <p:cNvPr id="3" name="Title 2"/>
          <p:cNvSpPr>
            <a:spLocks noGrp="1"/>
          </p:cNvSpPr>
          <p:nvPr>
            <p:ph type="title"/>
          </p:nvPr>
        </p:nvSpPr>
        <p:spPr>
          <a:xfrm>
            <a:off x="-95250" y="14452"/>
            <a:ext cx="9334500" cy="517302"/>
          </a:xfrm>
        </p:spPr>
        <p:txBody>
          <a:bodyPr/>
          <a:lstStyle/>
          <a:p>
            <a:pPr marL="0" marR="0">
              <a:spcBef>
                <a:spcPts val="0"/>
              </a:spcBef>
              <a:spcAft>
                <a:spcPts val="0"/>
              </a:spcAft>
            </a:pPr>
            <a:r>
              <a:rPr lang="en-US" sz="1600" b="1" spc="30" dirty="0" smtClean="0">
                <a:latin typeface="Calibri" panose="020F0502020204030204" pitchFamily="34" charset="0"/>
                <a:ea typeface="Times New Roman" panose="02020603050405020304" pitchFamily="18" charset="0"/>
                <a:cs typeface="Times New Roman" panose="02020603050405020304" pitchFamily="18" charset="0"/>
              </a:rPr>
              <a:t>vol 2 Table 8.1 Prevalence of (a) cardiovascular comorbidities &amp; (b) cardiovascular procedures in adult ESRD patients, by treatment modality, age, race, &amp; sex, 2015 (cont.)</a:t>
            </a:r>
            <a:br>
              <a:rPr lang="en-US" sz="1600" b="1" spc="30" dirty="0" smtClean="0">
                <a:latin typeface="Calibri" panose="020F0502020204030204" pitchFamily="34" charset="0"/>
                <a:ea typeface="Times New Roman" panose="02020603050405020304" pitchFamily="18" charset="0"/>
                <a:cs typeface="Times New Roman" panose="02020603050405020304" pitchFamily="18" charset="0"/>
              </a:rPr>
            </a:br>
            <a:endParaRPr lang="en-US" sz="16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33859384"/>
              </p:ext>
            </p:extLst>
          </p:nvPr>
        </p:nvGraphicFramePr>
        <p:xfrm>
          <a:off x="209550" y="738502"/>
          <a:ext cx="8724897" cy="5531749"/>
        </p:xfrm>
        <a:graphic>
          <a:graphicData uri="http://schemas.openxmlformats.org/drawingml/2006/table">
            <a:tbl>
              <a:tblPr firstRow="1" firstCol="1" bandRow="1"/>
              <a:tblGrid>
                <a:gridCol w="1580940">
                  <a:extLst>
                    <a:ext uri="{9D8B030D-6E8A-4147-A177-3AD203B41FA5}">
                      <a16:colId xmlns:a16="http://schemas.microsoft.com/office/drawing/2014/main" val="3863975195"/>
                    </a:ext>
                  </a:extLst>
                </a:gridCol>
                <a:gridCol w="592094">
                  <a:extLst>
                    <a:ext uri="{9D8B030D-6E8A-4147-A177-3AD203B41FA5}">
                      <a16:colId xmlns:a16="http://schemas.microsoft.com/office/drawing/2014/main" val="4104537641"/>
                    </a:ext>
                  </a:extLst>
                </a:gridCol>
                <a:gridCol w="450744">
                  <a:extLst>
                    <a:ext uri="{9D8B030D-6E8A-4147-A177-3AD203B41FA5}">
                      <a16:colId xmlns:a16="http://schemas.microsoft.com/office/drawing/2014/main" val="4129687245"/>
                    </a:ext>
                  </a:extLst>
                </a:gridCol>
                <a:gridCol w="514443">
                  <a:extLst>
                    <a:ext uri="{9D8B030D-6E8A-4147-A177-3AD203B41FA5}">
                      <a16:colId xmlns:a16="http://schemas.microsoft.com/office/drawing/2014/main" val="1590147275"/>
                    </a:ext>
                  </a:extLst>
                </a:gridCol>
                <a:gridCol w="515049">
                  <a:extLst>
                    <a:ext uri="{9D8B030D-6E8A-4147-A177-3AD203B41FA5}">
                      <a16:colId xmlns:a16="http://schemas.microsoft.com/office/drawing/2014/main" val="3850678731"/>
                    </a:ext>
                  </a:extLst>
                </a:gridCol>
                <a:gridCol w="514443">
                  <a:extLst>
                    <a:ext uri="{9D8B030D-6E8A-4147-A177-3AD203B41FA5}">
                      <a16:colId xmlns:a16="http://schemas.microsoft.com/office/drawing/2014/main" val="1039680623"/>
                    </a:ext>
                  </a:extLst>
                </a:gridCol>
                <a:gridCol w="515049">
                  <a:extLst>
                    <a:ext uri="{9D8B030D-6E8A-4147-A177-3AD203B41FA5}">
                      <a16:colId xmlns:a16="http://schemas.microsoft.com/office/drawing/2014/main" val="3190090636"/>
                    </a:ext>
                  </a:extLst>
                </a:gridCol>
                <a:gridCol w="515049">
                  <a:extLst>
                    <a:ext uri="{9D8B030D-6E8A-4147-A177-3AD203B41FA5}">
                      <a16:colId xmlns:a16="http://schemas.microsoft.com/office/drawing/2014/main" val="462102058"/>
                    </a:ext>
                  </a:extLst>
                </a:gridCol>
                <a:gridCol w="514443">
                  <a:extLst>
                    <a:ext uri="{9D8B030D-6E8A-4147-A177-3AD203B41FA5}">
                      <a16:colId xmlns:a16="http://schemas.microsoft.com/office/drawing/2014/main" val="3396318634"/>
                    </a:ext>
                  </a:extLst>
                </a:gridCol>
                <a:gridCol w="438610">
                  <a:extLst>
                    <a:ext uri="{9D8B030D-6E8A-4147-A177-3AD203B41FA5}">
                      <a16:colId xmlns:a16="http://schemas.microsoft.com/office/drawing/2014/main" val="2823549331"/>
                    </a:ext>
                  </a:extLst>
                </a:gridCol>
                <a:gridCol w="514443">
                  <a:extLst>
                    <a:ext uri="{9D8B030D-6E8A-4147-A177-3AD203B41FA5}">
                      <a16:colId xmlns:a16="http://schemas.microsoft.com/office/drawing/2014/main" val="52365105"/>
                    </a:ext>
                  </a:extLst>
                </a:gridCol>
                <a:gridCol w="515049">
                  <a:extLst>
                    <a:ext uri="{9D8B030D-6E8A-4147-A177-3AD203B41FA5}">
                      <a16:colId xmlns:a16="http://schemas.microsoft.com/office/drawing/2014/main" val="2744895099"/>
                    </a:ext>
                  </a:extLst>
                </a:gridCol>
                <a:gridCol w="514443">
                  <a:extLst>
                    <a:ext uri="{9D8B030D-6E8A-4147-A177-3AD203B41FA5}">
                      <a16:colId xmlns:a16="http://schemas.microsoft.com/office/drawing/2014/main" val="2551917315"/>
                    </a:ext>
                  </a:extLst>
                </a:gridCol>
                <a:gridCol w="515049">
                  <a:extLst>
                    <a:ext uri="{9D8B030D-6E8A-4147-A177-3AD203B41FA5}">
                      <a16:colId xmlns:a16="http://schemas.microsoft.com/office/drawing/2014/main" val="3398753947"/>
                    </a:ext>
                  </a:extLst>
                </a:gridCol>
                <a:gridCol w="515049">
                  <a:extLst>
                    <a:ext uri="{9D8B030D-6E8A-4147-A177-3AD203B41FA5}">
                      <a16:colId xmlns:a16="http://schemas.microsoft.com/office/drawing/2014/main" val="3063633106"/>
                    </a:ext>
                  </a:extLst>
                </a:gridCol>
              </a:tblGrid>
              <a:tr h="142504">
                <a:tc>
                  <a:txBody>
                    <a:bodyPr/>
                    <a:lstStyle/>
                    <a:p>
                      <a:pPr marL="0" marR="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rowSpan="2">
                  <a:txBody>
                    <a:bodyPr/>
                    <a:lstStyle/>
                    <a:p>
                      <a:pPr marL="0" marR="0" algn="ctr">
                        <a:lnSpc>
                          <a:spcPct val="115000"/>
                        </a:lnSpc>
                        <a:spcBef>
                          <a:spcPts val="0"/>
                        </a:spcBef>
                        <a:spcAft>
                          <a:spcPts val="0"/>
                        </a:spcAft>
                      </a:pPr>
                      <a:r>
                        <a:rPr lang="en-US" sz="7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Patients</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gridSpan="13">
                  <a:txBody>
                    <a:bodyPr/>
                    <a:lstStyle/>
                    <a:p>
                      <a:pPr marL="0" marR="0" algn="ctr">
                        <a:lnSpc>
                          <a:spcPct val="115000"/>
                        </a:lnSpc>
                        <a:spcBef>
                          <a:spcPts val="0"/>
                        </a:spcBef>
                        <a:spcAft>
                          <a:spcPts val="0"/>
                        </a:spcAft>
                      </a:pPr>
                      <a:r>
                        <a:rPr lang="en-US" sz="75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Percentage of patients (%)</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14272262"/>
                  </a:ext>
                </a:extLst>
              </a:tr>
              <a:tr h="129922">
                <a:tc>
                  <a:txBody>
                    <a:bodyPr/>
                    <a:lstStyle/>
                    <a:p>
                      <a:pPr>
                        <a:lnSpc>
                          <a:spcPct val="115000"/>
                        </a:lnSpc>
                      </a:pPr>
                      <a:endParaRPr lang="en-US" sz="750">
                        <a:effectLst/>
                        <a:latin typeface="Calibri" panose="020F0502020204030204" pitchFamily="34"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ctr">
                        <a:lnSpc>
                          <a:spcPct val="115000"/>
                        </a:lnSpc>
                        <a:spcBef>
                          <a:spcPts val="0"/>
                        </a:spcBef>
                        <a:spcAft>
                          <a:spcPts val="0"/>
                        </a:spcAft>
                      </a:pPr>
                      <a:r>
                        <a:rPr lang="en-US" sz="7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Overall</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22-44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45-64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65-74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75+</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White</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Black</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AI/AN</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Asian</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NH/PI</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Other</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Male</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Female</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369112"/>
                  </a:ext>
                </a:extLst>
              </a:tr>
              <a:tr h="106300">
                <a:tc>
                  <a:txBody>
                    <a:bodyPr/>
                    <a:lstStyle/>
                    <a:p>
                      <a:pPr marL="0" marR="0">
                        <a:lnSpc>
                          <a:spcPct val="115000"/>
                        </a:lnSpc>
                        <a:spcBef>
                          <a:spcPts val="0"/>
                        </a:spcBef>
                        <a:spcAft>
                          <a:spcPts val="0"/>
                        </a:spcAft>
                      </a:pPr>
                      <a:r>
                        <a:rPr lang="en-US" sz="7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Any CVD</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09012051"/>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216,384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69.8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50.1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67.2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76.3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81.1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67.6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61.2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66.4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61.8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65.4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68.2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extLst>
                  <a:ext uri="{0D108BD9-81ED-4DB2-BD59-A6C34878D82A}">
                    <a16:rowId xmlns:a16="http://schemas.microsoft.com/office/drawing/2014/main" val="2241122533"/>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21,462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56.6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54.5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67.3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74.4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58.7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53.4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51.3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48.4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57.5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44.7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60.0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52.7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extLst>
                  <a:ext uri="{0D108BD9-81ED-4DB2-BD59-A6C34878D82A}">
                    <a16:rowId xmlns:a16="http://schemas.microsoft.com/office/drawing/2014/main" val="2928770207"/>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72,535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41.6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37.5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54.8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65.8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42.8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36.7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36.7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43.6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6243731"/>
                  </a:ext>
                </a:extLst>
              </a:tr>
              <a:tr h="106300">
                <a:tc gridSpan="2">
                  <a:txBody>
                    <a:bodyPr/>
                    <a:lstStyle/>
                    <a:p>
                      <a:pPr marL="0" marR="0">
                        <a:lnSpc>
                          <a:spcPct val="115000"/>
                        </a:lnSpc>
                        <a:spcBef>
                          <a:spcPts val="0"/>
                        </a:spcBef>
                        <a:spcAft>
                          <a:spcPts val="0"/>
                        </a:spcAft>
                      </a:pPr>
                      <a:r>
                        <a:rPr lang="en-US" sz="7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Coronary artery disease (CAD)</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10681225"/>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216,384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41.8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50.3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53.3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46.0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36.6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35.6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41.8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42.1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41.4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extLst>
                  <a:ext uri="{0D108BD9-81ED-4DB2-BD59-A6C34878D82A}">
                    <a16:rowId xmlns:a16="http://schemas.microsoft.com/office/drawing/2014/main" val="3974415339"/>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21,462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45.2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48.3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36.8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29.0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29.7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extLst>
                  <a:ext uri="{0D108BD9-81ED-4DB2-BD59-A6C34878D82A}">
                    <a16:rowId xmlns:a16="http://schemas.microsoft.com/office/drawing/2014/main" val="2379229245"/>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72,535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31.5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38.1</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4863607"/>
                  </a:ext>
                </a:extLst>
              </a:tr>
              <a:tr h="106300">
                <a:tc gridSpan="2">
                  <a:txBody>
                    <a:bodyPr/>
                    <a:lstStyle/>
                    <a:p>
                      <a:pPr marL="0" marR="0">
                        <a:lnSpc>
                          <a:spcPct val="115000"/>
                        </a:lnSpc>
                        <a:spcBef>
                          <a:spcPts val="0"/>
                        </a:spcBef>
                        <a:spcAft>
                          <a:spcPts val="0"/>
                        </a:spcAft>
                      </a:pPr>
                      <a:r>
                        <a:rPr lang="en-US" sz="7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Acute myocardial infarction (AMI)</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88305516"/>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216,384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extLst>
                  <a:ext uri="{0D108BD9-81ED-4DB2-BD59-A6C34878D82A}">
                    <a16:rowId xmlns:a16="http://schemas.microsoft.com/office/drawing/2014/main" val="3653397967"/>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21,462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extLst>
                  <a:ext uri="{0D108BD9-81ED-4DB2-BD59-A6C34878D82A}">
                    <a16:rowId xmlns:a16="http://schemas.microsoft.com/office/drawing/2014/main" val="4232408607"/>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72,535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384956"/>
                  </a:ext>
                </a:extLst>
              </a:tr>
              <a:tr h="106300">
                <a:tc>
                  <a:txBody>
                    <a:bodyPr/>
                    <a:lstStyle/>
                    <a:p>
                      <a:pPr marL="0" marR="0">
                        <a:lnSpc>
                          <a:spcPct val="115000"/>
                        </a:lnSpc>
                        <a:spcBef>
                          <a:spcPts val="0"/>
                        </a:spcBef>
                        <a:spcAft>
                          <a:spcPts val="0"/>
                        </a:spcAft>
                      </a:pPr>
                      <a:r>
                        <a:rPr lang="en-US" sz="7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Heart failure (HF)</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62382512"/>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216,384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37.8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44.7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47.4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31.0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35.6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37.8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42.7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extLst>
                  <a:ext uri="{0D108BD9-81ED-4DB2-BD59-A6C34878D82A}">
                    <a16:rowId xmlns:a16="http://schemas.microsoft.com/office/drawing/2014/main" val="403550276"/>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21,462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29.1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28.5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29.5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extLst>
                  <a:ext uri="{0D108BD9-81ED-4DB2-BD59-A6C34878D82A}">
                    <a16:rowId xmlns:a16="http://schemas.microsoft.com/office/drawing/2014/main" val="1960446141"/>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72,535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5024850"/>
                  </a:ext>
                </a:extLst>
              </a:tr>
              <a:tr h="106300">
                <a:tc>
                  <a:txBody>
                    <a:bodyPr/>
                    <a:lstStyle/>
                    <a:p>
                      <a:pPr marL="0" marR="0">
                        <a:lnSpc>
                          <a:spcPct val="115000"/>
                        </a:lnSpc>
                        <a:spcBef>
                          <a:spcPts val="0"/>
                        </a:spcBef>
                        <a:spcAft>
                          <a:spcPts val="0"/>
                        </a:spcAft>
                      </a:pPr>
                      <a:r>
                        <a:rPr lang="en-US" sz="7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Valvular heart disease (VHD)</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07957596"/>
                  </a:ext>
                </a:extLst>
              </a:tr>
              <a:tr h="106300">
                <a:tc>
                  <a:txBody>
                    <a:bodyPr/>
                    <a:lstStyle/>
                    <a:p>
                      <a:pPr marL="0" marR="0" indent="91440">
                        <a:lnSpc>
                          <a:spcPct val="115000"/>
                        </a:lnSpc>
                        <a:spcBef>
                          <a:spcPts val="0"/>
                        </a:spcBef>
                        <a:spcAft>
                          <a:spcPts val="0"/>
                        </a:spcAft>
                      </a:pPr>
                      <a:r>
                        <a:rPr lang="en-US" sz="7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216,384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extLst>
                  <a:ext uri="{0D108BD9-81ED-4DB2-BD59-A6C34878D82A}">
                    <a16:rowId xmlns:a16="http://schemas.microsoft.com/office/drawing/2014/main" val="3867968020"/>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21,462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11.0</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extLst>
                  <a:ext uri="{0D108BD9-81ED-4DB2-BD59-A6C34878D82A}">
                    <a16:rowId xmlns:a16="http://schemas.microsoft.com/office/drawing/2014/main" val="1201145410"/>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72,535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7176780"/>
                  </a:ext>
                </a:extLst>
              </a:tr>
              <a:tr h="106300">
                <a:tc gridSpan="4">
                  <a:txBody>
                    <a:bodyPr/>
                    <a:lstStyle/>
                    <a:p>
                      <a:pPr marL="0" marR="0">
                        <a:lnSpc>
                          <a:spcPct val="115000"/>
                        </a:lnSpc>
                        <a:spcBef>
                          <a:spcPts val="0"/>
                        </a:spcBef>
                        <a:spcAft>
                          <a:spcPts val="0"/>
                        </a:spcAft>
                      </a:pPr>
                      <a:r>
                        <a:rPr lang="en-US" sz="750" b="1" spc="-2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Cerebrovascular accident/transient ischemic attack (CVA/TIA)</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9357476"/>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216,384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extLst>
                  <a:ext uri="{0D108BD9-81ED-4DB2-BD59-A6C34878D82A}">
                    <a16:rowId xmlns:a16="http://schemas.microsoft.com/office/drawing/2014/main" val="2919113922"/>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21,462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extLst>
                  <a:ext uri="{0D108BD9-81ED-4DB2-BD59-A6C34878D82A}">
                    <a16:rowId xmlns:a16="http://schemas.microsoft.com/office/drawing/2014/main" val="1222622661"/>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72,535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8174486"/>
                  </a:ext>
                </a:extLst>
              </a:tr>
              <a:tr h="106300">
                <a:tc gridSpan="2">
                  <a:txBody>
                    <a:bodyPr/>
                    <a:lstStyle/>
                    <a:p>
                      <a:pPr marL="0" marR="0">
                        <a:lnSpc>
                          <a:spcPct val="115000"/>
                        </a:lnSpc>
                        <a:spcBef>
                          <a:spcPts val="0"/>
                        </a:spcBef>
                        <a:spcAft>
                          <a:spcPts val="0"/>
                        </a:spcAft>
                      </a:pPr>
                      <a:r>
                        <a:rPr lang="en-US" sz="7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Peripheral artery disease (PAD)</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19422931"/>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216,384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35.7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43.1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37.7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29.0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31.8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35.4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36.1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extLst>
                  <a:ext uri="{0D108BD9-81ED-4DB2-BD59-A6C34878D82A}">
                    <a16:rowId xmlns:a16="http://schemas.microsoft.com/office/drawing/2014/main" val="4107072615"/>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21,462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29.0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extLst>
                  <a:ext uri="{0D108BD9-81ED-4DB2-BD59-A6C34878D82A}">
                    <a16:rowId xmlns:a16="http://schemas.microsoft.com/office/drawing/2014/main" val="3480120667"/>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72,535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7988961"/>
                  </a:ext>
                </a:extLst>
              </a:tr>
              <a:tr h="106300">
                <a:tc>
                  <a:txBody>
                    <a:bodyPr/>
                    <a:lstStyle/>
                    <a:p>
                      <a:pPr marL="0" marR="0" indent="91440">
                        <a:lnSpc>
                          <a:spcPct val="115000"/>
                        </a:lnSpc>
                        <a:spcBef>
                          <a:spcPts val="0"/>
                        </a:spcBef>
                        <a:spcAft>
                          <a:spcPts val="0"/>
                        </a:spcAft>
                      </a:pPr>
                      <a:r>
                        <a:rPr lang="en-US" sz="7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Atrial fibrillation (AF)</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07671292"/>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216,384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extLst>
                  <a:ext uri="{0D108BD9-81ED-4DB2-BD59-A6C34878D82A}">
                    <a16:rowId xmlns:a16="http://schemas.microsoft.com/office/drawing/2014/main" val="287692476"/>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21,462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9.0</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extLst>
                  <a:ext uri="{0D108BD9-81ED-4DB2-BD59-A6C34878D82A}">
                    <a16:rowId xmlns:a16="http://schemas.microsoft.com/office/drawing/2014/main" val="2213783417"/>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72,535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3920422"/>
                  </a:ext>
                </a:extLst>
              </a:tr>
              <a:tr h="106300">
                <a:tc gridSpan="3">
                  <a:txBody>
                    <a:bodyPr/>
                    <a:lstStyle/>
                    <a:p>
                      <a:pPr marL="0" marR="0">
                        <a:lnSpc>
                          <a:spcPct val="115000"/>
                        </a:lnSpc>
                        <a:spcBef>
                          <a:spcPts val="0"/>
                        </a:spcBef>
                        <a:spcAft>
                          <a:spcPts val="0"/>
                        </a:spcAft>
                      </a:pPr>
                      <a:r>
                        <a:rPr lang="en-US" sz="7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Cardiac arrest and ventricular arrhythmias (SCA/VA)</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34016018"/>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216,384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extLst>
                  <a:ext uri="{0D108BD9-81ED-4DB2-BD59-A6C34878D82A}">
                    <a16:rowId xmlns:a16="http://schemas.microsoft.com/office/drawing/2014/main" val="1564081679"/>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21,462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extLst>
                  <a:ext uri="{0D108BD9-81ED-4DB2-BD59-A6C34878D82A}">
                    <a16:rowId xmlns:a16="http://schemas.microsoft.com/office/drawing/2014/main" val="1608302690"/>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72,535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6302554"/>
                  </a:ext>
                </a:extLst>
              </a:tr>
              <a:tr h="106300">
                <a:tc gridSpan="4">
                  <a:txBody>
                    <a:bodyPr/>
                    <a:lstStyle/>
                    <a:p>
                      <a:pPr marL="0" marR="0">
                        <a:lnSpc>
                          <a:spcPct val="115000"/>
                        </a:lnSpc>
                        <a:spcBef>
                          <a:spcPts val="0"/>
                        </a:spcBef>
                        <a:spcAft>
                          <a:spcPts val="0"/>
                        </a:spcAft>
                      </a:pPr>
                      <a:r>
                        <a:rPr lang="en-US" sz="7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Venous thromboembolism and pulmonary embolism (VTE/PE)</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31360743"/>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216,384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extLst>
                  <a:ext uri="{0D108BD9-81ED-4DB2-BD59-A6C34878D82A}">
                    <a16:rowId xmlns:a16="http://schemas.microsoft.com/office/drawing/2014/main" val="3381631432"/>
                  </a:ext>
                </a:extLst>
              </a:tr>
              <a:tr h="10630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a:noFill/>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21,462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4.1</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4.2</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b">
                    <a:lnL>
                      <a:noFill/>
                    </a:lnL>
                    <a:lnR>
                      <a:noFill/>
                    </a:lnR>
                    <a:lnT>
                      <a:noFill/>
                    </a:lnT>
                    <a:lnB>
                      <a:noFill/>
                    </a:lnB>
                  </a:tcPr>
                </a:tc>
                <a:extLst>
                  <a:ext uri="{0D108BD9-81ED-4DB2-BD59-A6C34878D82A}">
                    <a16:rowId xmlns:a16="http://schemas.microsoft.com/office/drawing/2014/main" val="3674924040"/>
                  </a:ext>
                </a:extLst>
              </a:tr>
              <a:tr h="107840">
                <a:tc>
                  <a:txBody>
                    <a:bodyPr/>
                    <a:lstStyle/>
                    <a:p>
                      <a:pPr marL="0" marR="0" indent="91440">
                        <a:lnSpc>
                          <a:spcPct val="115000"/>
                        </a:lnSpc>
                        <a:spcBef>
                          <a:spcPts val="0"/>
                        </a:spcBef>
                        <a:spcAft>
                          <a:spcPts val="0"/>
                        </a:spcAft>
                      </a:pPr>
                      <a:r>
                        <a:rPr lang="en-US" sz="75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72,535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6.5</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4.7</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5.8</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4.9</a:t>
                      </a:r>
                      <a:endParaRPr lang="en-US" sz="75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5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4.8</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2410" marR="49213"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1097378"/>
                  </a:ext>
                </a:extLst>
              </a:tr>
            </a:tbl>
          </a:graphicData>
        </a:graphic>
      </p:graphicFrame>
      <p:sp>
        <p:nvSpPr>
          <p:cNvPr id="9" name="Rectangle 1"/>
          <p:cNvSpPr>
            <a:spLocks noChangeArrowheads="1"/>
          </p:cNvSpPr>
          <p:nvPr/>
        </p:nvSpPr>
        <p:spPr bwMode="auto">
          <a:xfrm>
            <a:off x="-17079" y="-78047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Table 8.1 continued on next page.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Rectangle 9"/>
          <p:cNvSpPr/>
          <p:nvPr/>
        </p:nvSpPr>
        <p:spPr>
          <a:xfrm>
            <a:off x="3456149" y="545277"/>
            <a:ext cx="2231700" cy="261610"/>
          </a:xfrm>
          <a:prstGeom prst="rect">
            <a:avLst/>
          </a:prstGeom>
        </p:spPr>
        <p:txBody>
          <a:bodyPr wrap="none">
            <a:spAutoFit/>
          </a:bodyPr>
          <a:lstStyle/>
          <a:p>
            <a:pPr marL="342900" marR="0" lvl="0" indent="-342900" algn="ctr">
              <a:spcBef>
                <a:spcPts val="0"/>
              </a:spcBef>
              <a:spcAft>
                <a:spcPts val="0"/>
              </a:spcAft>
              <a:buFont typeface="+mj-lt"/>
              <a:buAutoNum type="alphaLcParenBoth"/>
            </a:pPr>
            <a:r>
              <a:rPr lang="en-US" sz="1100" b="1" dirty="0">
                <a:latin typeface="Calibri" panose="020F0502020204030204" pitchFamily="34" charset="0"/>
                <a:ea typeface="Times New Roman" panose="02020603050405020304" pitchFamily="18" charset="0"/>
                <a:cs typeface="Segoe UI" panose="020B0502040204020203" pitchFamily="34" charset="0"/>
              </a:rPr>
              <a:t>Cardiovascular comorbidities</a:t>
            </a:r>
            <a:endParaRPr lang="en-US" sz="1100" b="1" dirty="0">
              <a:effectLst/>
              <a:latin typeface="Calibri" panose="020F0502020204030204"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3304212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6</a:t>
            </a:fld>
            <a:endParaRPr lang="en-US" dirty="0"/>
          </a:p>
        </p:txBody>
      </p:sp>
      <p:sp>
        <p:nvSpPr>
          <p:cNvPr id="3" name="Title 2"/>
          <p:cNvSpPr>
            <a:spLocks noGrp="1"/>
          </p:cNvSpPr>
          <p:nvPr>
            <p:ph type="title"/>
          </p:nvPr>
        </p:nvSpPr>
        <p:spPr>
          <a:xfrm>
            <a:off x="0" y="14452"/>
            <a:ext cx="9144000" cy="715962"/>
          </a:xfrm>
        </p:spPr>
        <p:txBody>
          <a:bodyPr/>
          <a:lstStyle/>
          <a:p>
            <a:pPr marL="0" marR="0">
              <a:spcBef>
                <a:spcPts val="0"/>
              </a:spcBef>
              <a:spcAft>
                <a:spcPts val="0"/>
              </a:spcAft>
            </a:pPr>
            <a:r>
              <a:rPr lang="en-US" sz="1900" b="1" spc="30" dirty="0">
                <a:latin typeface="Calibri" panose="020F0502020204030204" pitchFamily="34" charset="0"/>
                <a:ea typeface="Times New Roman" panose="02020603050405020304" pitchFamily="18" charset="0"/>
                <a:cs typeface="Times New Roman" panose="02020603050405020304" pitchFamily="18" charset="0"/>
              </a:rPr>
              <a:t>vol 2 Table 8.1 Prevalence of (a) cardiovascular comorbidities &amp; (b) cardiovascular procedures in adult ESRD patients, by treatment modality, age, race, &amp; sex, 2015</a:t>
            </a:r>
            <a:r>
              <a:rPr lang="en-US" b="1" spc="30" dirty="0">
                <a:latin typeface="Calibri" panose="020F0502020204030204" pitchFamily="34" charset="0"/>
                <a:ea typeface="Times New Roman" panose="02020603050405020304" pitchFamily="18" charset="0"/>
                <a:cs typeface="Times New Roman" panose="02020603050405020304" pitchFamily="18" charset="0"/>
              </a:rPr>
              <a:t/>
            </a:r>
            <a:br>
              <a:rPr lang="en-US" b="1" spc="30" dirty="0">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7288983"/>
              </p:ext>
            </p:extLst>
          </p:nvPr>
        </p:nvGraphicFramePr>
        <p:xfrm>
          <a:off x="457201" y="1066800"/>
          <a:ext cx="8229599" cy="3261049"/>
        </p:xfrm>
        <a:graphic>
          <a:graphicData uri="http://schemas.openxmlformats.org/drawingml/2006/table">
            <a:tbl>
              <a:tblPr firstRow="1" firstCol="1" bandRow="1"/>
              <a:tblGrid>
                <a:gridCol w="1018203">
                  <a:extLst>
                    <a:ext uri="{9D8B030D-6E8A-4147-A177-3AD203B41FA5}">
                      <a16:colId xmlns:a16="http://schemas.microsoft.com/office/drawing/2014/main" val="1905823115"/>
                    </a:ext>
                  </a:extLst>
                </a:gridCol>
                <a:gridCol w="614654">
                  <a:extLst>
                    <a:ext uri="{9D8B030D-6E8A-4147-A177-3AD203B41FA5}">
                      <a16:colId xmlns:a16="http://schemas.microsoft.com/office/drawing/2014/main" val="2785011002"/>
                    </a:ext>
                  </a:extLst>
                </a:gridCol>
                <a:gridCol w="507352">
                  <a:extLst>
                    <a:ext uri="{9D8B030D-6E8A-4147-A177-3AD203B41FA5}">
                      <a16:colId xmlns:a16="http://schemas.microsoft.com/office/drawing/2014/main" val="1629544754"/>
                    </a:ext>
                  </a:extLst>
                </a:gridCol>
                <a:gridCol w="507352">
                  <a:extLst>
                    <a:ext uri="{9D8B030D-6E8A-4147-A177-3AD203B41FA5}">
                      <a16:colId xmlns:a16="http://schemas.microsoft.com/office/drawing/2014/main" val="962772261"/>
                    </a:ext>
                  </a:extLst>
                </a:gridCol>
                <a:gridCol w="507352">
                  <a:extLst>
                    <a:ext uri="{9D8B030D-6E8A-4147-A177-3AD203B41FA5}">
                      <a16:colId xmlns:a16="http://schemas.microsoft.com/office/drawing/2014/main" val="4255616979"/>
                    </a:ext>
                  </a:extLst>
                </a:gridCol>
                <a:gridCol w="507352">
                  <a:extLst>
                    <a:ext uri="{9D8B030D-6E8A-4147-A177-3AD203B41FA5}">
                      <a16:colId xmlns:a16="http://schemas.microsoft.com/office/drawing/2014/main" val="1486966581"/>
                    </a:ext>
                  </a:extLst>
                </a:gridCol>
                <a:gridCol w="507352">
                  <a:extLst>
                    <a:ext uri="{9D8B030D-6E8A-4147-A177-3AD203B41FA5}">
                      <a16:colId xmlns:a16="http://schemas.microsoft.com/office/drawing/2014/main" val="3195141970"/>
                    </a:ext>
                  </a:extLst>
                </a:gridCol>
                <a:gridCol w="507352">
                  <a:extLst>
                    <a:ext uri="{9D8B030D-6E8A-4147-A177-3AD203B41FA5}">
                      <a16:colId xmlns:a16="http://schemas.microsoft.com/office/drawing/2014/main" val="2329924866"/>
                    </a:ext>
                  </a:extLst>
                </a:gridCol>
                <a:gridCol w="507935">
                  <a:extLst>
                    <a:ext uri="{9D8B030D-6E8A-4147-A177-3AD203B41FA5}">
                      <a16:colId xmlns:a16="http://schemas.microsoft.com/office/drawing/2014/main" val="1469283189"/>
                    </a:ext>
                  </a:extLst>
                </a:gridCol>
                <a:gridCol w="507352">
                  <a:extLst>
                    <a:ext uri="{9D8B030D-6E8A-4147-A177-3AD203B41FA5}">
                      <a16:colId xmlns:a16="http://schemas.microsoft.com/office/drawing/2014/main" val="1134719424"/>
                    </a:ext>
                  </a:extLst>
                </a:gridCol>
                <a:gridCol w="507352">
                  <a:extLst>
                    <a:ext uri="{9D8B030D-6E8A-4147-A177-3AD203B41FA5}">
                      <a16:colId xmlns:a16="http://schemas.microsoft.com/office/drawing/2014/main" val="2377777433"/>
                    </a:ext>
                  </a:extLst>
                </a:gridCol>
                <a:gridCol w="507352">
                  <a:extLst>
                    <a:ext uri="{9D8B030D-6E8A-4147-A177-3AD203B41FA5}">
                      <a16:colId xmlns:a16="http://schemas.microsoft.com/office/drawing/2014/main" val="534197194"/>
                    </a:ext>
                  </a:extLst>
                </a:gridCol>
                <a:gridCol w="507352">
                  <a:extLst>
                    <a:ext uri="{9D8B030D-6E8A-4147-A177-3AD203B41FA5}">
                      <a16:colId xmlns:a16="http://schemas.microsoft.com/office/drawing/2014/main" val="2908382760"/>
                    </a:ext>
                  </a:extLst>
                </a:gridCol>
                <a:gridCol w="507352">
                  <a:extLst>
                    <a:ext uri="{9D8B030D-6E8A-4147-A177-3AD203B41FA5}">
                      <a16:colId xmlns:a16="http://schemas.microsoft.com/office/drawing/2014/main" val="2149010016"/>
                    </a:ext>
                  </a:extLst>
                </a:gridCol>
                <a:gridCol w="507935">
                  <a:extLst>
                    <a:ext uri="{9D8B030D-6E8A-4147-A177-3AD203B41FA5}">
                      <a16:colId xmlns:a16="http://schemas.microsoft.com/office/drawing/2014/main" val="3627794998"/>
                    </a:ext>
                  </a:extLst>
                </a:gridCol>
              </a:tblGrid>
              <a:tr h="251927">
                <a:tc>
                  <a:txBody>
                    <a:bodyPr/>
                    <a:lstStyle/>
                    <a:p>
                      <a:pPr marL="0" marR="0">
                        <a:lnSpc>
                          <a:spcPct val="115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a:lnSpc>
                          <a:spcPct val="115000"/>
                        </a:lnSpc>
                      </a:pPr>
                      <a:endParaRPr lang="en-US" sz="1000">
                        <a:effectLst/>
                        <a:latin typeface="Calibri" panose="020F0502020204030204" pitchFamily="34" charset="0"/>
                      </a:endParaRPr>
                    </a:p>
                  </a:txBody>
                  <a:tcPr marL="16912" marR="67064" marT="0" marB="0" anchor="ctr">
                    <a:lnL>
                      <a:noFill/>
                    </a:lnL>
                    <a:lnR>
                      <a:noFill/>
                    </a:lnR>
                    <a:lnT>
                      <a:noFill/>
                    </a:lnT>
                    <a:lnB>
                      <a:noFill/>
                    </a:lnB>
                  </a:tcPr>
                </a:tc>
                <a:tc gridSpan="13">
                  <a:txBody>
                    <a:bodyPr/>
                    <a:lstStyle/>
                    <a:p>
                      <a:pPr marL="0" marR="0" algn="ctr">
                        <a:lnSpc>
                          <a:spcPct val="115000"/>
                        </a:lnSpc>
                        <a:spcBef>
                          <a:spcPts val="0"/>
                        </a:spcBef>
                        <a:spcAft>
                          <a:spcPts val="0"/>
                        </a:spcAft>
                      </a:pPr>
                      <a:r>
                        <a:rPr lang="en-US" sz="1000" b="1"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Percentage </a:t>
                      </a:r>
                      <a:r>
                        <a:rPr lang="en-US" sz="1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of patients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3193651"/>
                  </a:ext>
                </a:extLst>
              </a:tr>
              <a:tr h="321906">
                <a:tc>
                  <a:txBody>
                    <a:bodyPr/>
                    <a:lstStyle/>
                    <a:p>
                      <a:pPr>
                        <a:lnSpc>
                          <a:spcPct val="115000"/>
                        </a:lnSpc>
                      </a:pPr>
                      <a:endParaRPr lang="en-US" sz="1000">
                        <a:effectLst/>
                        <a:latin typeface="Calibri" panose="020F0502020204030204" pitchFamily="34"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Patients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Overall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22-44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45-64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65-74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White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Blk/Af Am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AI/AN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Asian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NH/PI</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Other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Female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0032472"/>
                  </a:ext>
                </a:extLst>
              </a:tr>
              <a:tr h="167951">
                <a:tc gridSpan="6">
                  <a:txBody>
                    <a:bodyPr/>
                    <a:lstStyle/>
                    <a:p>
                      <a:pPr marL="0" marR="0">
                        <a:lnSpc>
                          <a:spcPct val="115000"/>
                        </a:lnSpc>
                        <a:spcBef>
                          <a:spcPts val="0"/>
                        </a:spcBef>
                        <a:spcAft>
                          <a:spcPts val="0"/>
                        </a:spcAft>
                      </a:pPr>
                      <a:r>
                        <a:rPr lang="en-US" sz="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Revascularization – percutaneous coronary interventions (PCI)</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23405268"/>
                  </a:ext>
                </a:extLst>
              </a:tr>
              <a:tr h="167951">
                <a:tc>
                  <a:txBody>
                    <a:bodyPr/>
                    <a:lstStyle/>
                    <a:p>
                      <a:pPr marL="0" marR="0" indent="91440">
                        <a:lnSpc>
                          <a:spcPct val="115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90,475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extLst>
                  <a:ext uri="{0D108BD9-81ED-4DB2-BD59-A6C34878D82A}">
                    <a16:rowId xmlns:a16="http://schemas.microsoft.com/office/drawing/2014/main" val="2639230811"/>
                  </a:ext>
                </a:extLst>
              </a:tr>
              <a:tr h="167951">
                <a:tc>
                  <a:txBody>
                    <a:bodyPr/>
                    <a:lstStyle/>
                    <a:p>
                      <a:pPr marL="0" marR="0" indent="91440">
                        <a:lnSpc>
                          <a:spcPct val="115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7,224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extLst>
                  <a:ext uri="{0D108BD9-81ED-4DB2-BD59-A6C34878D82A}">
                    <a16:rowId xmlns:a16="http://schemas.microsoft.com/office/drawing/2014/main" val="2405934375"/>
                  </a:ext>
                </a:extLst>
              </a:tr>
              <a:tr h="167951">
                <a:tc>
                  <a:txBody>
                    <a:bodyPr/>
                    <a:lstStyle/>
                    <a:p>
                      <a:pPr marL="0" marR="0" indent="91440">
                        <a:lnSpc>
                          <a:spcPct val="115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16,152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8988962"/>
                  </a:ext>
                </a:extLst>
              </a:tr>
              <a:tr h="167951">
                <a:tc gridSpan="6">
                  <a:txBody>
                    <a:bodyPr/>
                    <a:lstStyle/>
                    <a:p>
                      <a:pPr marL="0" marR="0">
                        <a:lnSpc>
                          <a:spcPct val="115000"/>
                        </a:lnSpc>
                        <a:spcBef>
                          <a:spcPts val="0"/>
                        </a:spcBef>
                        <a:spcAft>
                          <a:spcPts val="0"/>
                        </a:spcAft>
                      </a:pPr>
                      <a:r>
                        <a:rPr lang="en-US" sz="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Revascularization – coronary artery bypass graft (CABG)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18197158"/>
                  </a:ext>
                </a:extLst>
              </a:tr>
              <a:tr h="167951">
                <a:tc>
                  <a:txBody>
                    <a:bodyPr/>
                    <a:lstStyle/>
                    <a:p>
                      <a:pPr marL="0" marR="0" indent="91440">
                        <a:lnSpc>
                          <a:spcPct val="115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90,475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extLst>
                  <a:ext uri="{0D108BD9-81ED-4DB2-BD59-A6C34878D82A}">
                    <a16:rowId xmlns:a16="http://schemas.microsoft.com/office/drawing/2014/main" val="157611208"/>
                  </a:ext>
                </a:extLst>
              </a:tr>
              <a:tr h="167951">
                <a:tc>
                  <a:txBody>
                    <a:bodyPr/>
                    <a:lstStyle/>
                    <a:p>
                      <a:pPr marL="0" marR="0" indent="91440">
                        <a:lnSpc>
                          <a:spcPct val="115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7,224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extLst>
                  <a:ext uri="{0D108BD9-81ED-4DB2-BD59-A6C34878D82A}">
                    <a16:rowId xmlns:a16="http://schemas.microsoft.com/office/drawing/2014/main" val="3247568087"/>
                  </a:ext>
                </a:extLst>
              </a:tr>
              <a:tr h="167951">
                <a:tc>
                  <a:txBody>
                    <a:bodyPr/>
                    <a:lstStyle/>
                    <a:p>
                      <a:pPr marL="0" marR="0" indent="91440">
                        <a:lnSpc>
                          <a:spcPct val="115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16,152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3388573"/>
                  </a:ext>
                </a:extLst>
              </a:tr>
              <a:tr h="167951">
                <a:tc gridSpan="10">
                  <a:txBody>
                    <a:bodyPr/>
                    <a:lstStyle/>
                    <a:p>
                      <a:pPr marL="0" marR="0" algn="r">
                        <a:lnSpc>
                          <a:spcPct val="115000"/>
                        </a:lnSpc>
                        <a:spcBef>
                          <a:spcPts val="0"/>
                        </a:spcBef>
                        <a:spcAft>
                          <a:spcPts val="0"/>
                        </a:spcAft>
                      </a:pPr>
                      <a:r>
                        <a:rPr lang="en-US"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Implantable cardioverter defibrillators &amp; cardiac resynchronization therapy with </a:t>
                      </a:r>
                      <a:r>
                        <a:rPr lang="en-US" sz="900" b="1"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defibrillator </a:t>
                      </a:r>
                      <a:r>
                        <a:rPr lang="en-US"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devices (ICD/CRT-D)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16459394"/>
                  </a:ext>
                </a:extLst>
              </a:tr>
              <a:tr h="167951">
                <a:tc>
                  <a:txBody>
                    <a:bodyPr/>
                    <a:lstStyle/>
                    <a:p>
                      <a:pPr marL="0" marR="0" indent="91440">
                        <a:lnSpc>
                          <a:spcPct val="115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86,319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extLst>
                  <a:ext uri="{0D108BD9-81ED-4DB2-BD59-A6C34878D82A}">
                    <a16:rowId xmlns:a16="http://schemas.microsoft.com/office/drawing/2014/main" val="30695317"/>
                  </a:ext>
                </a:extLst>
              </a:tr>
              <a:tr h="167951">
                <a:tc>
                  <a:txBody>
                    <a:bodyPr/>
                    <a:lstStyle/>
                    <a:p>
                      <a:pPr marL="0" marR="0" indent="91440">
                        <a:lnSpc>
                          <a:spcPct val="115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5,947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extLst>
                  <a:ext uri="{0D108BD9-81ED-4DB2-BD59-A6C34878D82A}">
                    <a16:rowId xmlns:a16="http://schemas.microsoft.com/office/drawing/2014/main" val="4204538149"/>
                  </a:ext>
                </a:extLst>
              </a:tr>
              <a:tr h="167951">
                <a:tc>
                  <a:txBody>
                    <a:bodyPr/>
                    <a:lstStyle/>
                    <a:p>
                      <a:pPr marL="0" marR="0" indent="91440">
                        <a:lnSpc>
                          <a:spcPct val="115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10,206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3080212"/>
                  </a:ext>
                </a:extLst>
              </a:tr>
              <a:tr h="167951">
                <a:tc gridSpan="10">
                  <a:txBody>
                    <a:bodyPr/>
                    <a:lstStyle/>
                    <a:p>
                      <a:pPr marL="0" marR="0">
                        <a:lnSpc>
                          <a:spcPct val="115000"/>
                        </a:lnSpc>
                        <a:spcBef>
                          <a:spcPts val="0"/>
                        </a:spcBef>
                        <a:spcAft>
                          <a:spcPts val="0"/>
                        </a:spcAft>
                      </a:pPr>
                      <a:r>
                        <a:rPr lang="en-US" sz="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Carotid artery stenting and carotid artery endarterectomy (CAS/CEA)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34509621"/>
                  </a:ext>
                </a:extLst>
              </a:tr>
              <a:tr h="167951">
                <a:tc>
                  <a:txBody>
                    <a:bodyPr/>
                    <a:lstStyle/>
                    <a:p>
                      <a:pPr marL="0" marR="0" indent="91440">
                        <a:lnSpc>
                          <a:spcPct val="115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Hemodialysis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127,063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extLst>
                  <a:ext uri="{0D108BD9-81ED-4DB2-BD59-A6C34878D82A}">
                    <a16:rowId xmlns:a16="http://schemas.microsoft.com/office/drawing/2014/main" val="2442767123"/>
                  </a:ext>
                </a:extLst>
              </a:tr>
              <a:tr h="167951">
                <a:tc>
                  <a:txBody>
                    <a:bodyPr/>
                    <a:lstStyle/>
                    <a:p>
                      <a:pPr marL="0" marR="0" indent="91440">
                        <a:lnSpc>
                          <a:spcPct val="115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Peritoneal dialysis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9,893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a:noFill/>
                    </a:lnB>
                  </a:tcPr>
                </a:tc>
                <a:extLst>
                  <a:ext uri="{0D108BD9-81ED-4DB2-BD59-A6C34878D82A}">
                    <a16:rowId xmlns:a16="http://schemas.microsoft.com/office/drawing/2014/main" val="2177358759"/>
                  </a:ext>
                </a:extLst>
              </a:tr>
              <a:tr h="167951">
                <a:tc>
                  <a:txBody>
                    <a:bodyPr/>
                    <a:lstStyle/>
                    <a:p>
                      <a:pPr marL="0" marR="0" indent="91440">
                        <a:lnSpc>
                          <a:spcPct val="115000"/>
                        </a:lnSpc>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Transplant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23,416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912" marR="67064"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8320583"/>
                  </a:ext>
                </a:extLst>
              </a:tr>
            </a:tbl>
          </a:graphicData>
        </a:graphic>
      </p:graphicFrame>
      <p:sp>
        <p:nvSpPr>
          <p:cNvPr id="6" name="Rectangle 5"/>
          <p:cNvSpPr/>
          <p:nvPr/>
        </p:nvSpPr>
        <p:spPr>
          <a:xfrm>
            <a:off x="0" y="4503509"/>
            <a:ext cx="9144000" cy="2354491"/>
          </a:xfrm>
          <a:prstGeom prst="rect">
            <a:avLst/>
          </a:prstGeom>
        </p:spPr>
        <p:txBody>
          <a:bodyPr wrap="square">
            <a:spAutoFit/>
          </a:bodyPr>
          <a:lstStyle/>
          <a:p>
            <a:pPr>
              <a:spcBef>
                <a:spcPts val="1000"/>
              </a:spcBef>
              <a:spcAft>
                <a:spcPts val="1800"/>
              </a:spcAft>
            </a:pPr>
            <a:r>
              <a:rPr lang="en-US" sz="1100" i="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Data Source: Special analyses, USRDS ESRD Database. Point prevalent hemodialysis, peritoneal dialysis, and transplant patients aged 22 and older, who are continuously enrolled in Medicare Parts A and B, and with Medicare as primary payer from January 1, 2015 to December 31, 2015, and ESRD service date is at least 90 days prior to January 1, 2015. (a) The denominators for all cardiovascular comorbidities are patients described above by modality. (b) The denominators for PCI and CABG are patients with CAD by modality. The denominator for ICD/CRT-D is patients with HF by modality. The denominator for CAS/CEA is patients with CAD, CVA/TIA, or PAD by modality. *Values for cells with 10 or fewer patients are suppressed. Abbreviations: AF, atrial fibrillation; AI/AN, American Indian or Alaska Native; AMI, acute myocardial infarction; </a:t>
            </a:r>
            <a:r>
              <a:rPr lang="en-US" sz="1100" i="1" dirty="0" err="1"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Blk</a:t>
            </a:r>
            <a:r>
              <a:rPr lang="en-US" sz="1100" i="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en-US" sz="1100" i="1" dirty="0" err="1"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Af</a:t>
            </a:r>
            <a:r>
              <a:rPr lang="en-US" sz="1100" i="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Am, Black African American; CABG, coronary artery bypass grafting; CAD, coronary artery disease; CAS/CEA, carotid artery stenting and carotid artery endarterectomy; CVA/TIA, cerebrovascular accident/transient ischemic attack; CVD, cardiovascular disease; HF, heart failure; ICD/CRT-D, implantable cardioverter defibrillators/cardiac resynchronization therapy with defibrillator devices; NH/PI, Native Hawaiian or Pacific Islander; PAD, peripheral arterial disease; PCI, percutaneous coronary interventions; SCA/VA, sudden cardiac arrest and ventricular arrhythmias; VHD, </a:t>
            </a:r>
            <a:r>
              <a:rPr lang="en-US" sz="1100" i="1" dirty="0" err="1"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valvular</a:t>
            </a:r>
            <a:r>
              <a:rPr lang="en-US" sz="1100" i="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heart disease; VTE/PE, venous thromboembolism and pulmonary embolism.</a:t>
            </a:r>
          </a:p>
          <a:p>
            <a:r>
              <a:rPr lang="en-US" sz="1100" i="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r>
            <a:br>
              <a:rPr lang="en-US" sz="1100" i="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br>
            <a:endParaRPr lang="en-US" sz="1100" dirty="0"/>
          </a:p>
        </p:txBody>
      </p:sp>
      <p:sp>
        <p:nvSpPr>
          <p:cNvPr id="7" name="Rectangle 6"/>
          <p:cNvSpPr/>
          <p:nvPr/>
        </p:nvSpPr>
        <p:spPr>
          <a:xfrm>
            <a:off x="3607634" y="716944"/>
            <a:ext cx="1928733" cy="261610"/>
          </a:xfrm>
          <a:prstGeom prst="rect">
            <a:avLst/>
          </a:prstGeom>
        </p:spPr>
        <p:txBody>
          <a:bodyPr wrap="none">
            <a:spAutoFit/>
          </a:bodyPr>
          <a:lstStyle/>
          <a:p>
            <a:r>
              <a:rPr lang="en-US" sz="1100" b="1" dirty="0" smtClean="0">
                <a:latin typeface="Calibri" panose="020F0502020204030204" pitchFamily="34" charset="0"/>
                <a:ea typeface="Calibri" panose="020F0502020204030204" pitchFamily="34" charset="0"/>
                <a:cs typeface="Times New Roman" panose="02020603050405020304" pitchFamily="18" charset="0"/>
              </a:rPr>
              <a:t>(b) Cardiovascular </a:t>
            </a:r>
            <a:r>
              <a:rPr lang="en-US" sz="1100" b="1" dirty="0">
                <a:latin typeface="Calibri" panose="020F0502020204030204" pitchFamily="34" charset="0"/>
                <a:ea typeface="Calibri" panose="020F0502020204030204" pitchFamily="34" charset="0"/>
                <a:cs typeface="Times New Roman" panose="02020603050405020304" pitchFamily="18" charset="0"/>
              </a:rPr>
              <a:t>procedures</a:t>
            </a:r>
            <a:endParaRPr lang="en-US" b="1" dirty="0"/>
          </a:p>
        </p:txBody>
      </p:sp>
    </p:spTree>
    <p:extLst>
      <p:ext uri="{BB962C8B-B14F-4D97-AF65-F5344CB8AC3E}">
        <p14:creationId xmlns:p14="http://schemas.microsoft.com/office/powerpoint/2010/main" val="3744828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7</a:t>
            </a:fld>
            <a:endParaRPr lang="en-US" dirty="0"/>
          </a:p>
        </p:txBody>
      </p:sp>
      <p:sp>
        <p:nvSpPr>
          <p:cNvPr id="3" name="Title 2"/>
          <p:cNvSpPr>
            <a:spLocks noGrp="1"/>
          </p:cNvSpPr>
          <p:nvPr>
            <p:ph type="title"/>
          </p:nvPr>
        </p:nvSpPr>
        <p:spPr>
          <a:xfrm>
            <a:off x="-57150" y="112932"/>
            <a:ext cx="9258300" cy="839568"/>
          </a:xfrm>
        </p:spPr>
        <p:txBody>
          <a:bodyPr/>
          <a:lstStyle/>
          <a:p>
            <a:pPr marL="0" marR="0">
              <a:spcBef>
                <a:spcPts val="0"/>
              </a:spcBef>
              <a:spcAft>
                <a:spcPts val="60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2 Figure 8.3 Probability of survival of adult ESRD patients with or without a cardiovascular disease, adjusted for age and sex, 2014-2015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28007" y="1570168"/>
            <a:ext cx="7687986" cy="3778613"/>
          </a:xfrm>
        </p:spPr>
      </p:pic>
      <p:sp>
        <p:nvSpPr>
          <p:cNvPr id="6" name="Rectangle 5"/>
          <p:cNvSpPr/>
          <p:nvPr/>
        </p:nvSpPr>
        <p:spPr>
          <a:xfrm>
            <a:off x="266700" y="5589725"/>
            <a:ext cx="8610600" cy="646331"/>
          </a:xfrm>
          <a:prstGeom prst="rect">
            <a:avLst/>
          </a:prstGeom>
        </p:spPr>
        <p:txBody>
          <a:bodyPr wrap="square">
            <a:spAutoFit/>
          </a:bodyPr>
          <a:lstStyle/>
          <a:p>
            <a:pPr>
              <a:spcAft>
                <a:spcPts val="1200"/>
              </a:spcAft>
              <a:tabLst>
                <a:tab pos="5943600" algn="l"/>
              </a:tabLst>
            </a:pPr>
            <a:r>
              <a:rPr lang="en-US" sz="1200" i="1" dirty="0">
                <a:latin typeface="Calibri" panose="020F0502020204030204" pitchFamily="34" charset="0"/>
                <a:ea typeface="Times New Roman" panose="02020603050405020304" pitchFamily="18" charset="0"/>
                <a:cs typeface="Times New Roman" panose="02020603050405020304" pitchFamily="18" charset="0"/>
              </a:rPr>
              <a:t>Data Source: Special analyses, USRDS ESRD Database. Point prevalent hemodialysis, peritoneal dialysis, and transplant patients aged 22 and older, who are continuously enrolled in Medicare Parts A and B, and with Medicare as primary payer from January 1, 2013 to December 31, 2013, and whose first ESRD service date is at least 90 days prior to January 1, 2013, and survived past 2013.</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3059407" y="1166319"/>
            <a:ext cx="3025188" cy="338554"/>
          </a:xfrm>
          <a:prstGeom prst="rect">
            <a:avLst/>
          </a:prstGeom>
        </p:spPr>
        <p:txBody>
          <a:bodyPr wrap="none">
            <a:spAutoFit/>
          </a:bodyPr>
          <a:lstStyle/>
          <a:p>
            <a:pPr marR="0" lvl="0" algn="ctr">
              <a:spcBef>
                <a:spcPts val="600"/>
              </a:spcBef>
              <a:spcAft>
                <a:spcPts val="600"/>
              </a:spcAft>
            </a:pPr>
            <a:r>
              <a:rPr lang="en-US" sz="1600" b="1" dirty="0" smtClean="0">
                <a:latin typeface="Calibri" panose="020F0502020204030204" pitchFamily="34" charset="0"/>
                <a:ea typeface="Times New Roman" panose="02020603050405020304" pitchFamily="18" charset="0"/>
                <a:cs typeface="Segoe UI" panose="020B0502040204020203" pitchFamily="34" charset="0"/>
              </a:rPr>
              <a:t>(a) Coronary </a:t>
            </a:r>
            <a:r>
              <a:rPr lang="en-US" sz="1600" b="1" dirty="0">
                <a:latin typeface="Calibri" panose="020F0502020204030204" pitchFamily="34" charset="0"/>
                <a:ea typeface="Times New Roman" panose="02020603050405020304" pitchFamily="18" charset="0"/>
                <a:cs typeface="Segoe UI" panose="020B0502040204020203" pitchFamily="34" charset="0"/>
              </a:rPr>
              <a:t>artery disease (CAD)</a:t>
            </a:r>
            <a:endParaRPr lang="en-US" sz="1600" b="1" dirty="0">
              <a:effectLst/>
              <a:latin typeface="Calibri" panose="020F0502020204030204"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1424635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8</a:t>
            </a:fld>
            <a:endParaRPr lang="en-US" dirty="0"/>
          </a:p>
        </p:txBody>
      </p:sp>
      <p:sp>
        <p:nvSpPr>
          <p:cNvPr id="3" name="Title 2"/>
          <p:cNvSpPr>
            <a:spLocks noGrp="1"/>
          </p:cNvSpPr>
          <p:nvPr>
            <p:ph type="title"/>
          </p:nvPr>
        </p:nvSpPr>
        <p:spPr>
          <a:xfrm>
            <a:off x="-57150" y="112932"/>
            <a:ext cx="9258300" cy="839568"/>
          </a:xfrm>
        </p:spPr>
        <p:txBody>
          <a:bodyPr/>
          <a:lstStyle/>
          <a:p>
            <a:pPr marL="0" marR="0">
              <a:spcBef>
                <a:spcPts val="0"/>
              </a:spcBef>
              <a:spcAft>
                <a:spcPts val="60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2 Figure 8.3 Probability of survival of adult ESRD patients with or without a cardiovascular disease, adjusted for age and sex, 2014-2015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sp>
        <p:nvSpPr>
          <p:cNvPr id="6" name="Rectangle 5"/>
          <p:cNvSpPr/>
          <p:nvPr/>
        </p:nvSpPr>
        <p:spPr>
          <a:xfrm>
            <a:off x="476250" y="5447183"/>
            <a:ext cx="8191500" cy="830997"/>
          </a:xfrm>
          <a:prstGeom prst="rect">
            <a:avLst/>
          </a:prstGeom>
        </p:spPr>
        <p:txBody>
          <a:bodyPr wrap="square">
            <a:spAutoFit/>
          </a:bodyPr>
          <a:lstStyle/>
          <a:p>
            <a:pPr>
              <a:spcAft>
                <a:spcPts val="1200"/>
              </a:spcAft>
              <a:tabLst>
                <a:tab pos="5943600" algn="l"/>
              </a:tabLst>
            </a:pPr>
            <a:r>
              <a:rPr lang="en-US" sz="1200" i="1" dirty="0">
                <a:latin typeface="Calibri" panose="020F0502020204030204" pitchFamily="34" charset="0"/>
                <a:ea typeface="Times New Roman" panose="02020603050405020304" pitchFamily="18" charset="0"/>
                <a:cs typeface="Times New Roman" panose="02020603050405020304" pitchFamily="18" charset="0"/>
              </a:rPr>
              <a:t>Data Source: Special analyses, USRDS ESRD Database. Point prevalent hemodialysis, peritoneal dialysis, and transplant patients aged 22 and older, who are continuously enrolled in Medicare Parts A and B, and with Medicare as primary payer from January 1, 2013 to December 31, 2013, and whose first ESRD service date is at least 90 days prior to January 1, 2013, and survived past 2013.</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2897608" y="1166319"/>
            <a:ext cx="3348802" cy="338554"/>
          </a:xfrm>
          <a:prstGeom prst="rect">
            <a:avLst/>
          </a:prstGeom>
        </p:spPr>
        <p:txBody>
          <a:bodyPr wrap="none">
            <a:spAutoFit/>
          </a:bodyPr>
          <a:lstStyle/>
          <a:p>
            <a:pPr marR="0" lvl="0" algn="ctr">
              <a:spcBef>
                <a:spcPts val="600"/>
              </a:spcBef>
              <a:spcAft>
                <a:spcPts val="600"/>
              </a:spcAft>
            </a:pPr>
            <a:r>
              <a:rPr lang="en-US" sz="1600" b="1" dirty="0" smtClean="0">
                <a:latin typeface="Calibri" panose="020F0502020204030204" pitchFamily="34" charset="0"/>
                <a:ea typeface="Times New Roman" panose="02020603050405020304" pitchFamily="18" charset="0"/>
                <a:cs typeface="Segoe UI" panose="020B0502040204020203" pitchFamily="34" charset="0"/>
              </a:rPr>
              <a:t>(b) Acute myocardial infarction (AMI)</a:t>
            </a:r>
            <a:endParaRPr lang="en-US" sz="1600" b="1" dirty="0">
              <a:effectLst/>
              <a:latin typeface="Calibri" panose="020F0502020204030204" pitchFamily="34" charset="0"/>
              <a:ea typeface="Times New Roman" panose="02020603050405020304" pitchFamily="18" charset="0"/>
              <a:cs typeface="Segoe UI" panose="020B0502040204020203" pitchFamily="34" charset="0"/>
            </a:endParaRPr>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04538" y="1469751"/>
            <a:ext cx="7734925" cy="3778613"/>
          </a:xfrm>
        </p:spPr>
      </p:pic>
    </p:spTree>
    <p:extLst>
      <p:ext uri="{BB962C8B-B14F-4D97-AF65-F5344CB8AC3E}">
        <p14:creationId xmlns:p14="http://schemas.microsoft.com/office/powerpoint/2010/main" val="4205032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3F227FC0-035E-484D-AA62-D30602925625}" type="slidenum">
              <a:rPr lang="en-US" smtClean="0"/>
              <a:pPr/>
              <a:t>9</a:t>
            </a:fld>
            <a:endParaRPr lang="en-US" dirty="0"/>
          </a:p>
        </p:txBody>
      </p:sp>
      <p:sp>
        <p:nvSpPr>
          <p:cNvPr id="3" name="Title 2"/>
          <p:cNvSpPr>
            <a:spLocks noGrp="1"/>
          </p:cNvSpPr>
          <p:nvPr>
            <p:ph type="title"/>
          </p:nvPr>
        </p:nvSpPr>
        <p:spPr>
          <a:xfrm>
            <a:off x="-57150" y="112932"/>
            <a:ext cx="9258300" cy="839568"/>
          </a:xfrm>
        </p:spPr>
        <p:txBody>
          <a:bodyPr/>
          <a:lstStyle/>
          <a:p>
            <a:pPr marL="0" marR="0">
              <a:spcBef>
                <a:spcPts val="0"/>
              </a:spcBef>
              <a:spcAft>
                <a:spcPts val="600"/>
              </a:spcAft>
            </a:pPr>
            <a:r>
              <a:rPr lang="en-US" sz="2400" b="1" spc="30" dirty="0">
                <a:latin typeface="Calibri" panose="020F0502020204030204" pitchFamily="34" charset="0"/>
                <a:ea typeface="Times New Roman" panose="02020603050405020304" pitchFamily="18" charset="0"/>
                <a:cs typeface="Times New Roman" panose="02020603050405020304" pitchFamily="18" charset="0"/>
              </a:rPr>
              <a:t>vol 2 Figure 8.3 Probability of survival of adult ESRD patients with or without a cardiovascular disease, adjusted for age and sex, 2014-2015</a:t>
            </a:r>
            <a:br>
              <a:rPr lang="en-US" sz="2400" b="1" spc="30" dirty="0">
                <a:latin typeface="Calibri" panose="020F0502020204030204" pitchFamily="34" charset="0"/>
                <a:ea typeface="Times New Roman" panose="02020603050405020304" pitchFamily="18" charset="0"/>
                <a:cs typeface="Times New Roman" panose="02020603050405020304" pitchFamily="18" charset="0"/>
              </a:rPr>
            </a:br>
            <a:endParaRPr lang="en-US" sz="2400" dirty="0"/>
          </a:p>
        </p:txBody>
      </p:sp>
      <p:sp>
        <p:nvSpPr>
          <p:cNvPr id="6" name="Rectangle 5"/>
          <p:cNvSpPr/>
          <p:nvPr/>
        </p:nvSpPr>
        <p:spPr>
          <a:xfrm>
            <a:off x="457200" y="5261502"/>
            <a:ext cx="8153400" cy="830997"/>
          </a:xfrm>
          <a:prstGeom prst="rect">
            <a:avLst/>
          </a:prstGeom>
        </p:spPr>
        <p:txBody>
          <a:bodyPr wrap="square">
            <a:spAutoFit/>
          </a:bodyPr>
          <a:lstStyle/>
          <a:p>
            <a:pPr>
              <a:spcAft>
                <a:spcPts val="1200"/>
              </a:spcAft>
              <a:tabLst>
                <a:tab pos="5943600" algn="l"/>
              </a:tabLst>
            </a:pPr>
            <a:r>
              <a:rPr lang="en-US" sz="1200" i="1" dirty="0">
                <a:latin typeface="Calibri" panose="020F0502020204030204" pitchFamily="34" charset="0"/>
                <a:ea typeface="Times New Roman" panose="02020603050405020304" pitchFamily="18" charset="0"/>
                <a:cs typeface="Times New Roman" panose="02020603050405020304" pitchFamily="18" charset="0"/>
              </a:rPr>
              <a:t>Data Source: Special analyses, USRDS ESRD Database. Point prevalent hemodialysis, peritoneal dialysis, and transplant patients aged 22 and older, who are continuously enrolled in Medicare Parts A and B, and with Medicare as primary payer from January 1, 2013 to December 31, 2013, and whose first ESRD service date is at least 90 days prior to January 1, 2013, and survived past 2013.</a:t>
            </a:r>
            <a:endParaRPr lang="en-US" sz="1200" i="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3613662" y="1166319"/>
            <a:ext cx="1916679" cy="338554"/>
          </a:xfrm>
          <a:prstGeom prst="rect">
            <a:avLst/>
          </a:prstGeom>
        </p:spPr>
        <p:txBody>
          <a:bodyPr wrap="none">
            <a:spAutoFit/>
          </a:bodyPr>
          <a:lstStyle/>
          <a:p>
            <a:pPr marR="0" lvl="0" algn="ctr">
              <a:spcBef>
                <a:spcPts val="600"/>
              </a:spcBef>
              <a:spcAft>
                <a:spcPts val="600"/>
              </a:spcAft>
            </a:pPr>
            <a:r>
              <a:rPr lang="en-US" sz="1600" b="1" dirty="0" smtClean="0">
                <a:latin typeface="Calibri" panose="020F0502020204030204" pitchFamily="34" charset="0"/>
                <a:ea typeface="Times New Roman" panose="02020603050405020304" pitchFamily="18" charset="0"/>
                <a:cs typeface="Segoe UI" panose="020B0502040204020203" pitchFamily="34" charset="0"/>
              </a:rPr>
              <a:t>(c) Heart failure (HF)</a:t>
            </a:r>
            <a:endParaRPr lang="en-US" sz="1600" b="1" dirty="0">
              <a:effectLst/>
              <a:latin typeface="Calibri" panose="020F0502020204030204" pitchFamily="34" charset="0"/>
              <a:ea typeface="Times New Roman" panose="02020603050405020304" pitchFamily="18" charset="0"/>
              <a:cs typeface="Segoe UI" panose="020B0502040204020203" pitchFamily="34" charset="0"/>
            </a:endParaRPr>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26331" y="1482889"/>
            <a:ext cx="7691339" cy="3778613"/>
          </a:xfrm>
        </p:spPr>
      </p:pic>
    </p:spTree>
    <p:extLst>
      <p:ext uri="{BB962C8B-B14F-4D97-AF65-F5344CB8AC3E}">
        <p14:creationId xmlns:p14="http://schemas.microsoft.com/office/powerpoint/2010/main" val="862846625"/>
      </p:ext>
    </p:extLst>
  </p:cSld>
  <p:clrMapOvr>
    <a:masterClrMapping/>
  </p:clrMapOvr>
  <p:timing>
    <p:tnLst>
      <p:par>
        <p:cTn id="1" dur="indefinite" restart="never" nodeType="tmRoot"/>
      </p:par>
    </p:tnLst>
  </p:timing>
</p:sld>
</file>

<file path=ppt/theme/theme1.xml><?xml version="1.0" encoding="utf-8"?>
<a:theme xmlns:a="http://schemas.openxmlformats.org/drawingml/2006/main" name="ADR_PPT_Template_CKD">
  <a:themeElements>
    <a:clrScheme name="USRDS ADR Color Palette">
      <a:dk1>
        <a:sysClr val="windowText" lastClr="000000"/>
      </a:dk1>
      <a:lt1>
        <a:sysClr val="window" lastClr="FFFFFF"/>
      </a:lt1>
      <a:dk2>
        <a:srgbClr val="48070E"/>
      </a:dk2>
      <a:lt2>
        <a:srgbClr val="FFFFFF"/>
      </a:lt2>
      <a:accent1>
        <a:srgbClr val="7A2F36"/>
      </a:accent1>
      <a:accent2>
        <a:srgbClr val="AC6168"/>
      </a:accent2>
      <a:accent3>
        <a:srgbClr val="002966"/>
      </a:accent3>
      <a:accent4>
        <a:srgbClr val="0E5480"/>
      </a:accent4>
      <a:accent5>
        <a:srgbClr val="367CA8"/>
      </a:accent5>
      <a:accent6>
        <a:srgbClr val="FFC76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ADR_PPT_Template_CKD</Template>
  <TotalTime>292</TotalTime>
  <Words>4278</Words>
  <Application>Microsoft Office PowerPoint</Application>
  <PresentationFormat>On-screen Show (4:3)</PresentationFormat>
  <Paragraphs>1386</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Candara</vt:lpstr>
      <vt:lpstr>Constantia</vt:lpstr>
      <vt:lpstr>Segoe UI</vt:lpstr>
      <vt:lpstr>Times New Roman</vt:lpstr>
      <vt:lpstr>Trebuchet MS</vt:lpstr>
      <vt:lpstr>ADR_PPT_Template_CKD</vt:lpstr>
      <vt:lpstr>PowerPoint Presentation</vt:lpstr>
      <vt:lpstr>vol 2 Figure 8.1 Prevalence of cardiovascular diseases in adult ESRD patients, by treatment modality, 2015 </vt:lpstr>
      <vt:lpstr>vol 2 Figure 8.2 Prevalence of cardiovascular diseases in adult ESRD patients, by age, 2015 </vt:lpstr>
      <vt:lpstr>vol 2 Figure 8.2 Prevalence of cardiovascular diseases in adult ESRD patients, by age, 2015 </vt:lpstr>
      <vt:lpstr>vol 2 Table 8.1 Prevalence of (a) cardiovascular comorbidities &amp; (b) cardiovascular procedures in adult ESRD patients, by treatment modality, age, race, &amp; sex, 2015 (cont.) </vt:lpstr>
      <vt:lpstr>vol 2 Table 8.1 Prevalence of (a) cardiovascular comorbidities &amp; (b) cardiovascular procedures in adult ESRD patients, by treatment modality, age, race, &amp; sex, 2015 </vt:lpstr>
      <vt:lpstr>vol 2 Figure 8.3 Probability of survival of adult ESRD patients with or without a cardiovascular disease, adjusted for age and sex, 2014-2015 </vt:lpstr>
      <vt:lpstr>vol 2 Figure 8.3 Probability of survival of adult ESRD patients with or without a cardiovascular disease, adjusted for age and sex, 2014-2015 </vt:lpstr>
      <vt:lpstr>vol 2 Figure 8.3 Probability of survival of adult ESRD patients with or without a cardiovascular disease, adjusted for age and sex, 2014-2015 </vt:lpstr>
      <vt:lpstr>vol 2 Figure 8.3 Probability of survival of adult ESRD patients with or without a cardiovascular disease, adjusted for age and sex, 2014-2015 </vt:lpstr>
      <vt:lpstr>vol 2 Figure 8.3 Probability of survival of adult ESRD patients with or without a cardiovascular disease, adjusted for age and sex, 2014-2015 </vt:lpstr>
      <vt:lpstr>vol 2 Figure 8.3 Probability of survival of adult ESRD patients with or without a cardiovascular disease, adjusted for age and sex, 2014-2015 </vt:lpstr>
      <vt:lpstr>vol 2 Figure 8.3 Probability of survival of adult ESRD patients with or without a cardiovascular disease, adjusted for age and sex, 2014-2015 </vt:lpstr>
      <vt:lpstr>vol 2 Figure 8.3 Probability of survival of adult ESRD patients with or without a cardiovascular disease, adjusted for age and sex, 2014-2015 </vt:lpstr>
      <vt:lpstr>vol 2 Figure 8.3 Probability of survival of adult ESRD patients with or without a cardiovascular disease, adjusted for age and sex, 2014-2015 </vt:lpstr>
      <vt:lpstr>vol 2 Table 8.2 Two-year survival of adult ESRD patients with or without a cardiovascular disease, adjusted for age and sex, 2014-2015 </vt:lpstr>
      <vt:lpstr>vol 2 Figure 8.4 Probability of survival of adult ESRD patients with or without a completed cardiovascular procedure, adjusted for age and sex, 2014-2015 </vt:lpstr>
      <vt:lpstr>vol 2 Figure 8.4 Probability of survival of adult ESRD patients with or without a completed cardiovascular procedure, adjusted for age and sex, 2014-2015 </vt:lpstr>
      <vt:lpstr>vol 2 Figure 8.4 Probability of survival of adult ESRD patients with or without a completed cardiovascular procedure, adjusted for age and sex, 2014-2015 </vt:lpstr>
      <vt:lpstr>vol 2 Figure 8.4 Probability of survival of adult ESRD patients with or without a completed cardiovascular procedure, adjusted for age and sex, 2014-2015 </vt:lpstr>
      <vt:lpstr>vol 2 Table 8.3 Two-year survival of adult ESRD patients with or without a completed cardiovascular procedure, adjusted for age and sex, 2014-2015 </vt:lpstr>
      <vt:lpstr>vol 2 Table 8.4 Cardiovascular pharmacological treatments by (a) comorbidities and (b) procedures in adult ESRD patients, by modality, 2015 (cont.) </vt:lpstr>
      <vt:lpstr>vol 2 Table 8.4 Cardiovascular pharmacological treatments by (a) comorbidities and (b) procedures in adult ESRD patients, by modality, 2015 </vt:lpstr>
      <vt:lpstr>vol 2 Figure 8.5 Heart failure in adult ESRD patients by modality, 2015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 Shamraj</dc:creator>
  <cp:lastModifiedBy>Vivian Kurtz</cp:lastModifiedBy>
  <cp:revision>58</cp:revision>
  <dcterms:created xsi:type="dcterms:W3CDTF">2014-11-10T19:37:45Z</dcterms:created>
  <dcterms:modified xsi:type="dcterms:W3CDTF">2017-10-27T03:13:00Z</dcterms:modified>
</cp:coreProperties>
</file>