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7D0"/>
    <a:srgbClr val="367CA8"/>
    <a:srgbClr val="A63C12"/>
    <a:srgbClr val="1C6E62"/>
    <a:srgbClr val="0E5480"/>
    <a:srgbClr val="002966"/>
    <a:srgbClr val="48070E"/>
    <a:srgbClr val="7A2F36"/>
    <a:srgbClr val="AC61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12" autoAdjust="0"/>
    <p:restoredTop sz="94660"/>
  </p:normalViewPr>
  <p:slideViewPr>
    <p:cSldViewPr showGuides="1">
      <p:cViewPr varScale="1">
        <p:scale>
          <a:sx n="82" d="100"/>
          <a:sy n="82" d="100"/>
        </p:scale>
        <p:origin x="1068" y="90"/>
      </p:cViewPr>
      <p:guideLst>
        <p:guide orient="horz" pos="2160"/>
        <p:guide pos="2880"/>
      </p:guideLst>
    </p:cSldViewPr>
  </p:slideViewPr>
  <p:notesTextViewPr>
    <p:cViewPr>
      <p:scale>
        <a:sx n="1" d="1"/>
        <a:sy n="1" d="1"/>
      </p:scale>
      <p:origin x="0" y="0"/>
    </p:cViewPr>
  </p:notesTextViewPr>
  <p:notesViewPr>
    <p:cSldViewPr showGuides="1">
      <p:cViewPr varScale="1">
        <p:scale>
          <a:sx n="65" d="100"/>
          <a:sy n="65" d="100"/>
        </p:scale>
        <p:origin x="1932" y="84"/>
      </p:cViewPr>
      <p:guideLst>
        <p:guide orient="horz" pos="2880"/>
        <p:guide pos="2160"/>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0106686-F82D-4753-94CB-70FF72A4246B}" type="datetimeFigureOut">
              <a:rPr lang="en-US" smtClean="0"/>
              <a:t>10/17/2018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E78B029-9C19-4863-A099-C3EB469D975D}" type="slidenum">
              <a:rPr lang="en-US" smtClean="0"/>
              <a:t>‹#›</a:t>
            </a:fld>
            <a:endParaRPr lang="en-US" dirty="0"/>
          </a:p>
        </p:txBody>
      </p:sp>
    </p:spTree>
    <p:extLst>
      <p:ext uri="{BB962C8B-B14F-4D97-AF65-F5344CB8AC3E}">
        <p14:creationId xmlns:p14="http://schemas.microsoft.com/office/powerpoint/2010/main" val="2995120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C62516-1E61-479A-8F13-75B68A779684}" type="datetimeFigureOut">
              <a:rPr lang="en-US" smtClean="0"/>
              <a:t>10/17/2018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EDF32A-2C87-427B-8169-B6092B336250}" type="slidenum">
              <a:rPr lang="en-US" smtClean="0"/>
              <a:t>‹#›</a:t>
            </a:fld>
            <a:endParaRPr lang="en-US" dirty="0"/>
          </a:p>
        </p:txBody>
      </p:sp>
    </p:spTree>
    <p:extLst>
      <p:ext uri="{BB962C8B-B14F-4D97-AF65-F5344CB8AC3E}">
        <p14:creationId xmlns:p14="http://schemas.microsoft.com/office/powerpoint/2010/main" val="625990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EDF32A-2C87-427B-8169-B6092B336250}" type="slidenum">
              <a:rPr lang="en-US" smtClean="0"/>
              <a:t>2</a:t>
            </a:fld>
            <a:endParaRPr lang="en-US" dirty="0"/>
          </a:p>
        </p:txBody>
      </p:sp>
    </p:spTree>
    <p:extLst>
      <p:ext uri="{BB962C8B-B14F-4D97-AF65-F5344CB8AC3E}">
        <p14:creationId xmlns:p14="http://schemas.microsoft.com/office/powerpoint/2010/main" val="1243375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EDF32A-2C87-427B-8169-B6092B336250}" type="slidenum">
              <a:rPr lang="en-US" smtClean="0"/>
              <a:t>16</a:t>
            </a:fld>
            <a:endParaRPr lang="en-US" dirty="0"/>
          </a:p>
        </p:txBody>
      </p:sp>
    </p:spTree>
    <p:extLst>
      <p:ext uri="{BB962C8B-B14F-4D97-AF65-F5344CB8AC3E}">
        <p14:creationId xmlns:p14="http://schemas.microsoft.com/office/powerpoint/2010/main" val="20743800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89351" y="699448"/>
            <a:ext cx="4392449" cy="1440250"/>
          </a:xfrm>
          <a:prstGeom prst="rect">
            <a:avLst/>
          </a:prstGeom>
        </p:spPr>
      </p:pic>
    </p:spTree>
    <p:extLst>
      <p:ext uri="{BB962C8B-B14F-4D97-AF65-F5344CB8AC3E}">
        <p14:creationId xmlns:p14="http://schemas.microsoft.com/office/powerpoint/2010/main" val="86183158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3F227FC0-035E-484D-AA62-D30602925625}" type="slidenum">
              <a:rPr lang="en-US" smtClean="0"/>
              <a:pPr/>
              <a:t>‹#›</a:t>
            </a:fld>
            <a:endParaRPr lang="en-US" dirty="0"/>
          </a:p>
        </p:txBody>
      </p:sp>
      <p:sp>
        <p:nvSpPr>
          <p:cNvPr id="4" name="Title 3"/>
          <p:cNvSpPr>
            <a:spLocks noGrp="1"/>
          </p:cNvSpPr>
          <p:nvPr>
            <p:ph type="title"/>
          </p:nvPr>
        </p:nvSpPr>
        <p:spPr>
          <a:xfrm>
            <a:off x="457200" y="274638"/>
            <a:ext cx="8229600" cy="1143000"/>
          </a:xfrm>
          <a:prstGeom prst="rect">
            <a:avLst/>
          </a:prstGeom>
        </p:spPr>
        <p:txBody>
          <a:bodyPr/>
          <a:lstStyle>
            <a:lvl1pPr>
              <a:defRPr>
                <a:latin typeface="+mn-lt"/>
              </a:defRPr>
            </a:lvl1pPr>
          </a:lstStyle>
          <a:p>
            <a:r>
              <a:rPr lang="en-US" smtClean="0"/>
              <a:t>Click to edit Master title style</a:t>
            </a:r>
            <a:endParaRPr lang="en-US" dirty="0"/>
          </a:p>
        </p:txBody>
      </p:sp>
      <p:sp>
        <p:nvSpPr>
          <p:cNvPr id="11" name="Content Placeholder 2"/>
          <p:cNvSpPr>
            <a:spLocks noGrp="1"/>
          </p:cNvSpPr>
          <p:nvPr>
            <p:ph idx="1"/>
          </p:nvPr>
        </p:nvSpPr>
        <p:spPr>
          <a:xfrm>
            <a:off x="457200" y="1600200"/>
            <a:ext cx="8229600" cy="452596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1"/>
          <p:cNvSpPr>
            <a:spLocks noGrp="1"/>
          </p:cNvSpPr>
          <p:nvPr>
            <p:ph type="ftr" sz="quarter" idx="3"/>
          </p:nvPr>
        </p:nvSpPr>
        <p:spPr>
          <a:xfrm>
            <a:off x="3028950" y="6410324"/>
            <a:ext cx="3086100" cy="447675"/>
          </a:xfrm>
          <a:prstGeom prst="rect">
            <a:avLst/>
          </a:prstGeom>
        </p:spPr>
        <p:txBody>
          <a:bodyPr vert="horz" lIns="91440" tIns="45720" rIns="91440" bIns="45720" rtlCol="0" anchor="ctr"/>
          <a:lstStyle>
            <a:lvl1pPr algn="ctr">
              <a:defRPr sz="1400" b="1">
                <a:solidFill>
                  <a:schemeClr val="tx1"/>
                </a:solidFill>
              </a:defRPr>
            </a:lvl1pPr>
          </a:lstStyle>
          <a:p>
            <a:r>
              <a:rPr lang="en-US" dirty="0" smtClean="0"/>
              <a:t>2018 Annual Data Report  </a:t>
            </a:r>
            <a:br>
              <a:rPr lang="en-US" dirty="0" smtClean="0"/>
            </a:br>
            <a:r>
              <a:rPr lang="en-US" dirty="0" smtClean="0"/>
              <a:t>Volume 3 HP2020</a:t>
            </a:r>
          </a:p>
        </p:txBody>
      </p:sp>
    </p:spTree>
    <p:extLst>
      <p:ext uri="{BB962C8B-B14F-4D97-AF65-F5344CB8AC3E}">
        <p14:creationId xmlns:p14="http://schemas.microsoft.com/office/powerpoint/2010/main" val="41195874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dirty="0"/>
          </a:p>
        </p:txBody>
      </p:sp>
      <p:sp>
        <p:nvSpPr>
          <p:cNvPr id="4" name="Slide Number Placeholder 3"/>
          <p:cNvSpPr>
            <a:spLocks noGrp="1"/>
          </p:cNvSpPr>
          <p:nvPr>
            <p:ph type="sldNum" sz="quarter" idx="11"/>
          </p:nvPr>
        </p:nvSpPr>
        <p:spPr/>
        <p:txBody>
          <a:bodyPr/>
          <a:lstStyle/>
          <a:p>
            <a:fld id="{3F227FC0-035E-484D-AA62-D30602925625}" type="slidenum">
              <a:rPr lang="en-US" smtClean="0"/>
              <a:pPr/>
              <a:t>‹#›</a:t>
            </a:fld>
            <a:endParaRPr lang="en-US" dirty="0"/>
          </a:p>
        </p:txBody>
      </p:sp>
      <p:sp>
        <p:nvSpPr>
          <p:cNvPr id="5"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842415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3F227FC0-035E-484D-AA62-D30602925625}" type="slidenum">
              <a:rPr lang="en-US" smtClean="0"/>
              <a:pPr/>
              <a:t>‹#›</a:t>
            </a:fld>
            <a:endParaRPr lang="en-US" dirty="0"/>
          </a:p>
        </p:txBody>
      </p:sp>
      <p:sp>
        <p:nvSpPr>
          <p:cNvPr id="5"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6"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398660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3F227FC0-035E-484D-AA62-D30602925625}" type="slidenum">
              <a:rPr lang="en-US" smtClean="0"/>
              <a:pPr/>
              <a:t>‹#›</a:t>
            </a:fld>
            <a:endParaRPr lang="en-US" dirty="0"/>
          </a:p>
        </p:txBody>
      </p:sp>
      <p:sp>
        <p:nvSpPr>
          <p:cNvPr id="5" name="Picture Placeholder 2"/>
          <p:cNvSpPr>
            <a:spLocks noGrp="1"/>
          </p:cNvSpPr>
          <p:nvPr>
            <p:ph type="pic" idx="1"/>
          </p:nvPr>
        </p:nvSpPr>
        <p:spPr>
          <a:xfrm>
            <a:off x="381000" y="1219200"/>
            <a:ext cx="8305800" cy="4191000"/>
          </a:xfrm>
          <a:prstGeom prst="rect">
            <a:avLst/>
          </a:prstGeo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6" name="Text Placeholder 3"/>
          <p:cNvSpPr>
            <a:spLocks noGrp="1"/>
          </p:cNvSpPr>
          <p:nvPr>
            <p:ph type="body" sz="half" idx="2"/>
          </p:nvPr>
        </p:nvSpPr>
        <p:spPr>
          <a:xfrm>
            <a:off x="381000" y="5638800"/>
            <a:ext cx="8305800" cy="5334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Title 1"/>
          <p:cNvSpPr>
            <a:spLocks noGrp="1"/>
          </p:cNvSpPr>
          <p:nvPr>
            <p:ph type="title"/>
          </p:nvPr>
        </p:nvSpPr>
        <p:spPr>
          <a:xfrm>
            <a:off x="457200" y="274638"/>
            <a:ext cx="8229600" cy="563562"/>
          </a:xfrm>
          <a:prstGeom prst="rect">
            <a:avLst/>
          </a:prstGeom>
        </p:spPr>
        <p:txBody>
          <a:bodyPr/>
          <a:lstStyle>
            <a:lvl1pPr algn="l">
              <a:defRPr sz="1800" b="1"/>
            </a:lvl1pPr>
          </a:lstStyle>
          <a:p>
            <a:r>
              <a:rPr lang="en-US" smtClean="0"/>
              <a:t>Click to edit Master title style</a:t>
            </a:r>
            <a:endParaRPr lang="en-US" dirty="0"/>
          </a:p>
        </p:txBody>
      </p:sp>
    </p:spTree>
    <p:extLst>
      <p:ext uri="{BB962C8B-B14F-4D97-AF65-F5344CB8AC3E}">
        <p14:creationId xmlns:p14="http://schemas.microsoft.com/office/powerpoint/2010/main" val="5781485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a:spLocks noChangeAspect="1"/>
          </p:cNvSpPr>
          <p:nvPr/>
        </p:nvSpPr>
        <p:spPr>
          <a:xfrm>
            <a:off x="0" y="6410325"/>
            <a:ext cx="9144000" cy="457200"/>
          </a:xfrm>
          <a:prstGeom prst="rect">
            <a:avLst/>
          </a:prstGeom>
          <a:solidFill>
            <a:srgbClr val="367C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lide Number Placeholder 5"/>
          <p:cNvSpPr>
            <a:spLocks noGrp="1"/>
          </p:cNvSpPr>
          <p:nvPr>
            <p:ph type="sldNum" sz="quarter" idx="4"/>
          </p:nvPr>
        </p:nvSpPr>
        <p:spPr>
          <a:xfrm>
            <a:off x="7696200" y="6477000"/>
            <a:ext cx="914400" cy="274320"/>
          </a:xfrm>
          <a:prstGeom prst="rect">
            <a:avLst/>
          </a:prstGeom>
        </p:spPr>
        <p:txBody>
          <a:bodyPr/>
          <a:lstStyle>
            <a:lvl1pPr algn="r">
              <a:defRPr sz="1400">
                <a:solidFill>
                  <a:schemeClr val="tx1"/>
                </a:solidFill>
              </a:defRPr>
            </a:lvl1pPr>
          </a:lstStyle>
          <a:p>
            <a:fld id="{3F227FC0-035E-484D-AA62-D30602925625}" type="slidenum">
              <a:rPr lang="en-US" smtClean="0"/>
              <a:pPr/>
              <a:t>‹#›</a:t>
            </a:fld>
            <a:endParaRPr lang="en-US" dirty="0"/>
          </a:p>
        </p:txBody>
      </p: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209216" y="6172200"/>
            <a:ext cx="1467184" cy="482710"/>
          </a:xfrm>
          <a:prstGeom prst="rect">
            <a:avLst/>
          </a:prstGeom>
          <a:solidFill>
            <a:schemeClr val="bg1"/>
          </a:solidFill>
          <a:ln>
            <a:solidFill>
              <a:schemeClr val="bg2">
                <a:lumMod val="50000"/>
              </a:schemeClr>
            </a:solidFill>
          </a:ln>
        </p:spPr>
      </p:pic>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2018 Annual Data Report   Volume 3 HP2020</a:t>
            </a:r>
            <a:endParaRPr lang="en-US" dirty="0"/>
          </a:p>
        </p:txBody>
      </p:sp>
    </p:spTree>
    <p:extLst>
      <p:ext uri="{BB962C8B-B14F-4D97-AF65-F5344CB8AC3E}">
        <p14:creationId xmlns:p14="http://schemas.microsoft.com/office/powerpoint/2010/main" val="3567375214"/>
      </p:ext>
    </p:extLst>
  </p:cSld>
  <p:clrMap bg1="lt1" tx1="dk1" bg2="lt2" tx2="dk2" accent1="accent1" accent2="accent2" accent3="accent3" accent4="accent4" accent5="accent5" accent6="accent6" hlink="hlink" folHlink="folHlink"/>
  <p:sldLayoutIdLst>
    <p:sldLayoutId id="2147483649" r:id="rId1"/>
    <p:sldLayoutId id="2147483664" r:id="rId2"/>
    <p:sldLayoutId id="2147483661" r:id="rId3"/>
    <p:sldLayoutId id="2147483662" r:id="rId4"/>
    <p:sldLayoutId id="2147483663" r:id="rId5"/>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28700" y="2971800"/>
            <a:ext cx="7315200" cy="830997"/>
          </a:xfrm>
          <a:prstGeom prst="rect">
            <a:avLst/>
          </a:prstGeom>
          <a:noFill/>
        </p:spPr>
        <p:txBody>
          <a:bodyPr wrap="square" rtlCol="0">
            <a:spAutoFit/>
          </a:bodyPr>
          <a:lstStyle/>
          <a:p>
            <a:pPr algn="ctr"/>
            <a:r>
              <a:rPr lang="en-US" sz="2400" b="1" cap="small" dirty="0" smtClean="0">
                <a:solidFill>
                  <a:srgbClr val="00B7D0"/>
                </a:solidFill>
                <a:latin typeface="Constantia" panose="02030602050306030303" pitchFamily="18" charset="0"/>
                <a:ea typeface="Segoe UI" panose="020B0502040204020203" pitchFamily="34" charset="0"/>
                <a:cs typeface="Segoe UI" panose="020B0502040204020203" pitchFamily="34" charset="0"/>
              </a:rPr>
              <a:t>2018 </a:t>
            </a:r>
            <a:r>
              <a:rPr lang="en-US" sz="2400" b="1" cap="small" dirty="0">
                <a:solidFill>
                  <a:srgbClr val="00B7D0"/>
                </a:solidFill>
                <a:latin typeface="Constantia" panose="02030602050306030303" pitchFamily="18" charset="0"/>
                <a:ea typeface="Segoe UI" panose="020B0502040204020203" pitchFamily="34" charset="0"/>
                <a:cs typeface="Segoe UI" panose="020B0502040204020203" pitchFamily="34" charset="0"/>
              </a:rPr>
              <a:t>Annual Data Report</a:t>
            </a:r>
            <a:br>
              <a:rPr lang="en-US" sz="2400" b="1" cap="small" dirty="0">
                <a:solidFill>
                  <a:srgbClr val="00B7D0"/>
                </a:solidFill>
                <a:latin typeface="Constantia" panose="02030602050306030303" pitchFamily="18" charset="0"/>
                <a:ea typeface="Segoe UI" panose="020B0502040204020203" pitchFamily="34" charset="0"/>
                <a:cs typeface="Segoe UI" panose="020B0502040204020203" pitchFamily="34" charset="0"/>
              </a:rPr>
            </a:br>
            <a:r>
              <a:rPr lang="en-US" sz="2400" b="1" cap="small" dirty="0">
                <a:solidFill>
                  <a:srgbClr val="00B7D0"/>
                </a:solidFill>
                <a:latin typeface="Constantia" panose="02030602050306030303" pitchFamily="18" charset="0"/>
                <a:ea typeface="Segoe UI" panose="020B0502040204020203" pitchFamily="34" charset="0"/>
                <a:cs typeface="Segoe UI" panose="020B0502040204020203" pitchFamily="34" charset="0"/>
              </a:rPr>
              <a:t>Volume </a:t>
            </a:r>
            <a:r>
              <a:rPr lang="en-US" sz="2400" b="1" cap="small" dirty="0" smtClean="0">
                <a:solidFill>
                  <a:srgbClr val="00B7D0"/>
                </a:solidFill>
                <a:latin typeface="Constantia" panose="02030602050306030303" pitchFamily="18" charset="0"/>
                <a:ea typeface="Segoe UI" panose="020B0502040204020203" pitchFamily="34" charset="0"/>
                <a:cs typeface="Segoe UI" panose="020B0502040204020203" pitchFamily="34" charset="0"/>
              </a:rPr>
              <a:t>3: </a:t>
            </a:r>
            <a:r>
              <a:rPr lang="en-US" sz="2400" b="1" cap="small" dirty="0">
                <a:solidFill>
                  <a:srgbClr val="00B7D0"/>
                </a:solidFill>
                <a:latin typeface="Constantia" panose="02030602050306030303" pitchFamily="18" charset="0"/>
                <a:ea typeface="Segoe UI" panose="020B0502040204020203" pitchFamily="34" charset="0"/>
                <a:cs typeface="Segoe UI" panose="020B0502040204020203" pitchFamily="34" charset="0"/>
              </a:rPr>
              <a:t>Healthy People </a:t>
            </a:r>
            <a:r>
              <a:rPr lang="en-US" sz="2400" b="1" cap="small" dirty="0" smtClean="0">
                <a:solidFill>
                  <a:srgbClr val="00B7D0"/>
                </a:solidFill>
                <a:latin typeface="Constantia" panose="02030602050306030303" pitchFamily="18" charset="0"/>
                <a:ea typeface="Segoe UI" panose="020B0502040204020203" pitchFamily="34" charset="0"/>
                <a:cs typeface="Segoe UI" panose="020B0502040204020203" pitchFamily="34" charset="0"/>
              </a:rPr>
              <a:t>2020</a:t>
            </a:r>
            <a:endParaRPr lang="en-US" sz="2400" b="1" cap="small" dirty="0">
              <a:solidFill>
                <a:srgbClr val="00B7D0"/>
              </a:solidFill>
              <a:latin typeface="Constantia" panose="02030602050306030303" pitchFamily="18" charset="0"/>
              <a:ea typeface="Segoe UI" panose="020B0502040204020203" pitchFamily="34" charset="0"/>
              <a:cs typeface="Segoe UI" panose="020B0502040204020203" pitchFamily="34" charset="0"/>
            </a:endParaRPr>
          </a:p>
        </p:txBody>
      </p:sp>
      <p:sp>
        <p:nvSpPr>
          <p:cNvPr id="3" name="Rectangle 2"/>
          <p:cNvSpPr/>
          <p:nvPr/>
        </p:nvSpPr>
        <p:spPr>
          <a:xfrm>
            <a:off x="2009775" y="4000500"/>
            <a:ext cx="5124450" cy="769441"/>
          </a:xfrm>
          <a:prstGeom prst="rect">
            <a:avLst/>
          </a:prstGeom>
        </p:spPr>
        <p:txBody>
          <a:bodyPr wrap="square">
            <a:spAutoFit/>
          </a:bodyPr>
          <a:lstStyle/>
          <a:p>
            <a:r>
              <a:rPr lang="en-US" sz="4400" b="1" dirty="0" smtClean="0">
                <a:latin typeface="Candara" panose="020E0502030303020204" pitchFamily="34" charset="0"/>
              </a:rPr>
              <a:t>Healthy People 2020</a:t>
            </a:r>
            <a:endParaRPr lang="en-US" sz="4400" dirty="0"/>
          </a:p>
        </p:txBody>
      </p:sp>
    </p:spTree>
    <p:extLst>
      <p:ext uri="{BB962C8B-B14F-4D97-AF65-F5344CB8AC3E}">
        <p14:creationId xmlns:p14="http://schemas.microsoft.com/office/powerpoint/2010/main" val="5596143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10</a:t>
            </a:fld>
            <a:endParaRPr lang="en-US" dirty="0"/>
          </a:p>
        </p:txBody>
      </p:sp>
      <p:sp>
        <p:nvSpPr>
          <p:cNvPr id="4" name="Text Placeholder 3"/>
          <p:cNvSpPr>
            <a:spLocks noGrp="1"/>
          </p:cNvSpPr>
          <p:nvPr>
            <p:ph type="body" sz="half" idx="2"/>
          </p:nvPr>
        </p:nvSpPr>
        <p:spPr>
          <a:xfrm>
            <a:off x="304800" y="876300"/>
            <a:ext cx="1409700" cy="4076700"/>
          </a:xfrm>
        </p:spPr>
        <p:txBody>
          <a:bodyPr/>
          <a:lstStyle/>
          <a:p>
            <a:r>
              <a:rPr lang="en-US" sz="700" i="1" dirty="0"/>
              <a:t>Data Source: Special analyses, USRDS ESRD Database. Incident patients with a valid ESRD Medical Evidence CMS 2728 form; nephrologist care determined from Medical Evidence form. ~Estimate shown is imprecise due to small sample size and may be unstable over time. “.” Zero values in this cell. *Values for cells with 10 or fewer patients are suppressed. Abbreviations: CMS, Centers for Medicare and Medicaid Services; CKD, chronic kidney disease; ESRD, end-stage renal disease.</a:t>
            </a:r>
          </a:p>
          <a:p>
            <a:endParaRPr lang="en-US" sz="800" dirty="0"/>
          </a:p>
        </p:txBody>
      </p:sp>
      <p:sp>
        <p:nvSpPr>
          <p:cNvPr id="5" name="Title 4"/>
          <p:cNvSpPr>
            <a:spLocks noGrp="1"/>
          </p:cNvSpPr>
          <p:nvPr>
            <p:ph type="title"/>
          </p:nvPr>
        </p:nvSpPr>
        <p:spPr>
          <a:xfrm>
            <a:off x="38100" y="0"/>
            <a:ext cx="9067800" cy="563562"/>
          </a:xfrm>
        </p:spPr>
        <p:txBody>
          <a:bodyPr/>
          <a:lstStyle/>
          <a:p>
            <a:pPr algn="ctr"/>
            <a:r>
              <a:rPr lang="en-US" sz="1600" dirty="0"/>
              <a:t>HP2020 Table 8 CKD-10 Increase the proportion of chronic kidney disease patients receiving care from a nephrologist at least 12 months before the start of renal replacement therapy: Target 30.0%</a:t>
            </a:r>
          </a:p>
        </p:txBody>
      </p:sp>
      <p:sp>
        <p:nvSpPr>
          <p:cNvPr id="6" name="Footer Placeholder 1"/>
          <p:cNvSpPr txBox="1">
            <a:spLocks/>
          </p:cNvSpPr>
          <p:nvPr/>
        </p:nvSpPr>
        <p:spPr>
          <a:xfrm>
            <a:off x="3028950" y="6410324"/>
            <a:ext cx="3086100" cy="44767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2018 Annual Data Report  </a:t>
            </a:r>
            <a:br>
              <a:rPr lang="en-US" dirty="0" smtClean="0"/>
            </a:br>
            <a:r>
              <a:rPr lang="en-US" dirty="0" smtClean="0"/>
              <a:t>Volume 3 HP2020</a:t>
            </a:r>
          </a:p>
        </p:txBody>
      </p:sp>
      <p:graphicFrame>
        <p:nvGraphicFramePr>
          <p:cNvPr id="9" name="Table 8"/>
          <p:cNvGraphicFramePr>
            <a:graphicFrameLocks noGrp="1"/>
          </p:cNvGraphicFramePr>
          <p:nvPr>
            <p:extLst>
              <p:ext uri="{D42A27DB-BD31-4B8C-83A1-F6EECF244321}">
                <p14:modId xmlns:p14="http://schemas.microsoft.com/office/powerpoint/2010/main" val="2432126113"/>
              </p:ext>
            </p:extLst>
          </p:nvPr>
        </p:nvGraphicFramePr>
        <p:xfrm>
          <a:off x="2148842" y="571500"/>
          <a:ext cx="4846317" cy="5799680"/>
        </p:xfrm>
        <a:graphic>
          <a:graphicData uri="http://schemas.openxmlformats.org/drawingml/2006/table">
            <a:tbl>
              <a:tblPr firstRow="1" firstCol="1" bandRow="1"/>
              <a:tblGrid>
                <a:gridCol w="1560677">
                  <a:extLst>
                    <a:ext uri="{9D8B030D-6E8A-4147-A177-3AD203B41FA5}">
                      <a16:colId xmlns:a16="http://schemas.microsoft.com/office/drawing/2014/main" val="1295499086"/>
                    </a:ext>
                  </a:extLst>
                </a:gridCol>
                <a:gridCol w="328564">
                  <a:extLst>
                    <a:ext uri="{9D8B030D-6E8A-4147-A177-3AD203B41FA5}">
                      <a16:colId xmlns:a16="http://schemas.microsoft.com/office/drawing/2014/main" val="4051752580"/>
                    </a:ext>
                  </a:extLst>
                </a:gridCol>
                <a:gridCol w="328564">
                  <a:extLst>
                    <a:ext uri="{9D8B030D-6E8A-4147-A177-3AD203B41FA5}">
                      <a16:colId xmlns:a16="http://schemas.microsoft.com/office/drawing/2014/main" val="4225559698"/>
                    </a:ext>
                  </a:extLst>
                </a:gridCol>
                <a:gridCol w="328564">
                  <a:extLst>
                    <a:ext uri="{9D8B030D-6E8A-4147-A177-3AD203B41FA5}">
                      <a16:colId xmlns:a16="http://schemas.microsoft.com/office/drawing/2014/main" val="641015681"/>
                    </a:ext>
                  </a:extLst>
                </a:gridCol>
                <a:gridCol w="328564">
                  <a:extLst>
                    <a:ext uri="{9D8B030D-6E8A-4147-A177-3AD203B41FA5}">
                      <a16:colId xmlns:a16="http://schemas.microsoft.com/office/drawing/2014/main" val="3706134726"/>
                    </a:ext>
                  </a:extLst>
                </a:gridCol>
                <a:gridCol w="328564">
                  <a:extLst>
                    <a:ext uri="{9D8B030D-6E8A-4147-A177-3AD203B41FA5}">
                      <a16:colId xmlns:a16="http://schemas.microsoft.com/office/drawing/2014/main" val="1432167371"/>
                    </a:ext>
                  </a:extLst>
                </a:gridCol>
                <a:gridCol w="328564">
                  <a:extLst>
                    <a:ext uri="{9D8B030D-6E8A-4147-A177-3AD203B41FA5}">
                      <a16:colId xmlns:a16="http://schemas.microsoft.com/office/drawing/2014/main" val="2288387087"/>
                    </a:ext>
                  </a:extLst>
                </a:gridCol>
                <a:gridCol w="328564">
                  <a:extLst>
                    <a:ext uri="{9D8B030D-6E8A-4147-A177-3AD203B41FA5}">
                      <a16:colId xmlns:a16="http://schemas.microsoft.com/office/drawing/2014/main" val="1279012145"/>
                    </a:ext>
                  </a:extLst>
                </a:gridCol>
                <a:gridCol w="328564">
                  <a:extLst>
                    <a:ext uri="{9D8B030D-6E8A-4147-A177-3AD203B41FA5}">
                      <a16:colId xmlns:a16="http://schemas.microsoft.com/office/drawing/2014/main" val="806989498"/>
                    </a:ext>
                  </a:extLst>
                </a:gridCol>
                <a:gridCol w="328564">
                  <a:extLst>
                    <a:ext uri="{9D8B030D-6E8A-4147-A177-3AD203B41FA5}">
                      <a16:colId xmlns:a16="http://schemas.microsoft.com/office/drawing/2014/main" val="2316411936"/>
                    </a:ext>
                  </a:extLst>
                </a:gridCol>
                <a:gridCol w="328564">
                  <a:extLst>
                    <a:ext uri="{9D8B030D-6E8A-4147-A177-3AD203B41FA5}">
                      <a16:colId xmlns:a16="http://schemas.microsoft.com/office/drawing/2014/main" val="1827150749"/>
                    </a:ext>
                  </a:extLst>
                </a:gridCol>
              </a:tblGrid>
              <a:tr h="291679">
                <a:tc>
                  <a:txBody>
                    <a:bodyPr/>
                    <a:lstStyle/>
                    <a:p>
                      <a:pPr>
                        <a:lnSpc>
                          <a:spcPct val="115000"/>
                        </a:lnSpc>
                      </a:pPr>
                      <a:endParaRPr lang="en-US" sz="800">
                        <a:effectLst/>
                        <a:latin typeface="Calibri" panose="020F0502020204030204" pitchFamily="34" charset="0"/>
                      </a:endParaRPr>
                    </a:p>
                  </a:txBody>
                  <a:tcPr marL="0" marR="4928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2007</a:t>
                      </a:r>
                    </a:p>
                    <a:p>
                      <a:pPr marL="0" marR="0" algn="ctr">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a:t>
                      </a:r>
                    </a:p>
                  </a:txBody>
                  <a:tcPr marL="6390" marR="63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2008</a:t>
                      </a:r>
                    </a:p>
                    <a:p>
                      <a:pPr marL="0" marR="0" algn="ctr">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a:t>
                      </a:r>
                    </a:p>
                  </a:txBody>
                  <a:tcPr marL="6390" marR="63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2009</a:t>
                      </a:r>
                    </a:p>
                    <a:p>
                      <a:pPr marL="0" marR="0" algn="ctr">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a:t>
                      </a:r>
                    </a:p>
                  </a:txBody>
                  <a:tcPr marL="6390" marR="63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2010</a:t>
                      </a:r>
                    </a:p>
                    <a:p>
                      <a:pPr marL="0" marR="0" algn="ctr">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a:t>
                      </a:r>
                    </a:p>
                  </a:txBody>
                  <a:tcPr marL="6390" marR="63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2011</a:t>
                      </a:r>
                    </a:p>
                    <a:p>
                      <a:pPr marL="0" marR="0" algn="ctr">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a:t>
                      </a:r>
                    </a:p>
                  </a:txBody>
                  <a:tcPr marL="6390" marR="63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2012</a:t>
                      </a:r>
                    </a:p>
                    <a:p>
                      <a:pPr marL="0" marR="0" algn="ctr">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a:t>
                      </a:r>
                    </a:p>
                  </a:txBody>
                  <a:tcPr marL="6390" marR="63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2013</a:t>
                      </a:r>
                    </a:p>
                    <a:p>
                      <a:pPr marL="0" marR="0" algn="ctr">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a:t>
                      </a:r>
                    </a:p>
                  </a:txBody>
                  <a:tcPr marL="6390" marR="63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2014</a:t>
                      </a:r>
                    </a:p>
                    <a:p>
                      <a:pPr marL="0" marR="0" algn="ctr">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a:t>
                      </a:r>
                    </a:p>
                  </a:txBody>
                  <a:tcPr marL="6390" marR="63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2015</a:t>
                      </a:r>
                    </a:p>
                    <a:p>
                      <a:pPr marL="0" marR="0" algn="ctr">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a:t>
                      </a:r>
                    </a:p>
                  </a:txBody>
                  <a:tcPr marL="6390" marR="63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2016</a:t>
                      </a:r>
                    </a:p>
                    <a:p>
                      <a:pPr marL="0" marR="0" algn="ctr">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a:t>
                      </a:r>
                    </a:p>
                  </a:txBody>
                  <a:tcPr marL="6390" marR="639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0169580"/>
                  </a:ext>
                </a:extLst>
              </a:tr>
              <a:tr h="165463">
                <a:tc>
                  <a:txBody>
                    <a:bodyPr/>
                    <a:lstStyle/>
                    <a:p>
                      <a:pPr marL="0" marR="0">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All</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0" marR="9218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27.3</a:t>
                      </a:r>
                    </a:p>
                  </a:txBody>
                  <a:tcPr marL="6390" marR="6390" marT="19624"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28.6</a:t>
                      </a:r>
                    </a:p>
                  </a:txBody>
                  <a:tcPr marL="6390" marR="6390" marT="19624"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28.5</a:t>
                      </a:r>
                    </a:p>
                  </a:txBody>
                  <a:tcPr marL="6390" marR="6390" marT="19624"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29.5</a:t>
                      </a:r>
                    </a:p>
                  </a:txBody>
                  <a:tcPr marL="6390" marR="6390" marT="19624"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31.0</a:t>
                      </a:r>
                    </a:p>
                  </a:txBody>
                  <a:tcPr marL="6390" marR="6390" marT="19624"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33.1</a:t>
                      </a:r>
                    </a:p>
                  </a:txBody>
                  <a:tcPr marL="6390" marR="6390" marT="19624"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34.2</a:t>
                      </a:r>
                    </a:p>
                  </a:txBody>
                  <a:tcPr marL="6390" marR="6390" marT="19624"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34.9</a:t>
                      </a:r>
                    </a:p>
                  </a:txBody>
                  <a:tcPr marL="6390" marR="6390" marT="19624"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35.6</a:t>
                      </a:r>
                    </a:p>
                  </a:txBody>
                  <a:tcPr marL="6390" marR="639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36.8</a:t>
                      </a:r>
                    </a:p>
                  </a:txBody>
                  <a:tcPr marL="6390" marR="639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2072378"/>
                  </a:ext>
                </a:extLst>
              </a:tr>
              <a:tr h="165463">
                <a:tc>
                  <a:txBody>
                    <a:bodyPr/>
                    <a:lstStyle/>
                    <a:p>
                      <a:pPr marL="0" marR="0">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Race</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0" marR="9218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94752365"/>
                  </a:ext>
                </a:extLst>
              </a:tr>
              <a:tr h="291679">
                <a:tc>
                  <a:txBody>
                    <a:bodyPr/>
                    <a:lstStyle/>
                    <a:p>
                      <a:pPr marL="9144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American Indian or Alaska Native</a:t>
                      </a:r>
                    </a:p>
                  </a:txBody>
                  <a:tcPr marL="0" marR="92181"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25.9</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27.9</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26.8</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23.8</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27.6</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30.5</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30.2</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30.1</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35.2</a:t>
                      </a:r>
                    </a:p>
                  </a:txBody>
                  <a:tcPr marL="6390" marR="6390"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33.9</a:t>
                      </a:r>
                    </a:p>
                  </a:txBody>
                  <a:tcPr marL="6390" marR="6390" marT="0" marB="0" anchor="ctr">
                    <a:lnL>
                      <a:noFill/>
                    </a:lnL>
                    <a:lnR>
                      <a:noFill/>
                    </a:lnR>
                    <a:lnT>
                      <a:noFill/>
                    </a:lnT>
                    <a:lnB>
                      <a:noFill/>
                    </a:lnB>
                  </a:tcPr>
                </a:tc>
                <a:extLst>
                  <a:ext uri="{0D108BD9-81ED-4DB2-BD59-A6C34878D82A}">
                    <a16:rowId xmlns:a16="http://schemas.microsoft.com/office/drawing/2014/main" val="3897575639"/>
                  </a:ext>
                </a:extLst>
              </a:tr>
              <a:tr h="165463">
                <a:tc>
                  <a:txBody>
                    <a:bodyPr/>
                    <a:lstStyle/>
                    <a:p>
                      <a:pPr marL="9144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Asian</a:t>
                      </a:r>
                    </a:p>
                  </a:txBody>
                  <a:tcPr marL="0" marR="92181"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26.6</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27.6</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29.0</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29.8</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31.4</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31.6</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35.3</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35.5</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37.6</a:t>
                      </a:r>
                    </a:p>
                  </a:txBody>
                  <a:tcPr marL="6390" marR="6390"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39.2</a:t>
                      </a:r>
                    </a:p>
                  </a:txBody>
                  <a:tcPr marL="6390" marR="6390" marT="0" marB="0" anchor="ctr">
                    <a:lnL>
                      <a:noFill/>
                    </a:lnL>
                    <a:lnR>
                      <a:noFill/>
                    </a:lnR>
                    <a:lnT>
                      <a:noFill/>
                    </a:lnT>
                    <a:lnB>
                      <a:noFill/>
                    </a:lnB>
                  </a:tcPr>
                </a:tc>
                <a:extLst>
                  <a:ext uri="{0D108BD9-81ED-4DB2-BD59-A6C34878D82A}">
                    <a16:rowId xmlns:a16="http://schemas.microsoft.com/office/drawing/2014/main" val="3642690432"/>
                  </a:ext>
                </a:extLst>
              </a:tr>
              <a:tr h="291679">
                <a:tc>
                  <a:txBody>
                    <a:bodyPr/>
                    <a:lstStyle/>
                    <a:p>
                      <a:pPr marL="9144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Native Hawaiian or Pacific Islander~</a:t>
                      </a:r>
                    </a:p>
                  </a:txBody>
                  <a:tcPr marL="0" marR="92181"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23.9</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22.4</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23.9</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25.1</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27.0</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27.3</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29.9</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32.5</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31.6</a:t>
                      </a:r>
                    </a:p>
                  </a:txBody>
                  <a:tcPr marL="6390" marR="6390"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31.5</a:t>
                      </a:r>
                    </a:p>
                  </a:txBody>
                  <a:tcPr marL="6390" marR="6390" marT="0" marB="0" anchor="ctr">
                    <a:lnL>
                      <a:noFill/>
                    </a:lnL>
                    <a:lnR>
                      <a:noFill/>
                    </a:lnR>
                    <a:lnT>
                      <a:noFill/>
                    </a:lnT>
                    <a:lnB>
                      <a:noFill/>
                    </a:lnB>
                  </a:tcPr>
                </a:tc>
                <a:extLst>
                  <a:ext uri="{0D108BD9-81ED-4DB2-BD59-A6C34878D82A}">
                    <a16:rowId xmlns:a16="http://schemas.microsoft.com/office/drawing/2014/main" val="3239656969"/>
                  </a:ext>
                </a:extLst>
              </a:tr>
              <a:tr h="165463">
                <a:tc>
                  <a:txBody>
                    <a:bodyPr/>
                    <a:lstStyle/>
                    <a:p>
                      <a:pPr marL="9144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Black/African American</a:t>
                      </a:r>
                    </a:p>
                  </a:txBody>
                  <a:tcPr marL="0" marR="92181"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24.0</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24.7</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24.9</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25.5</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27.2</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29.6</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30.2</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30.7</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31.9</a:t>
                      </a:r>
                    </a:p>
                  </a:txBody>
                  <a:tcPr marL="6390" marR="6390"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32.3</a:t>
                      </a:r>
                    </a:p>
                  </a:txBody>
                  <a:tcPr marL="6390" marR="6390" marT="0" marB="0" anchor="ctr">
                    <a:lnL>
                      <a:noFill/>
                    </a:lnL>
                    <a:lnR>
                      <a:noFill/>
                    </a:lnR>
                    <a:lnT>
                      <a:noFill/>
                    </a:lnT>
                    <a:lnB>
                      <a:noFill/>
                    </a:lnB>
                  </a:tcPr>
                </a:tc>
                <a:extLst>
                  <a:ext uri="{0D108BD9-81ED-4DB2-BD59-A6C34878D82A}">
                    <a16:rowId xmlns:a16="http://schemas.microsoft.com/office/drawing/2014/main" val="2542645095"/>
                  </a:ext>
                </a:extLst>
              </a:tr>
              <a:tr h="165463">
                <a:tc>
                  <a:txBody>
                    <a:bodyPr/>
                    <a:lstStyle/>
                    <a:p>
                      <a:pPr marL="9144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White</a:t>
                      </a:r>
                    </a:p>
                  </a:txBody>
                  <a:tcPr marL="0" marR="92181"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28.8</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30.3</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30.1</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31.3</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32.7</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34.7</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35.8</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36.6</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36.9</a:t>
                      </a:r>
                    </a:p>
                  </a:txBody>
                  <a:tcPr marL="6390" marR="6390"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38.4</a:t>
                      </a:r>
                    </a:p>
                  </a:txBody>
                  <a:tcPr marL="6390" marR="6390" marT="0" marB="0" anchor="ctr">
                    <a:lnL>
                      <a:noFill/>
                    </a:lnL>
                    <a:lnR>
                      <a:noFill/>
                    </a:lnR>
                    <a:lnT>
                      <a:noFill/>
                    </a:lnT>
                    <a:lnB>
                      <a:noFill/>
                    </a:lnB>
                  </a:tcPr>
                </a:tc>
                <a:extLst>
                  <a:ext uri="{0D108BD9-81ED-4DB2-BD59-A6C34878D82A}">
                    <a16:rowId xmlns:a16="http://schemas.microsoft.com/office/drawing/2014/main" val="4017182622"/>
                  </a:ext>
                </a:extLst>
              </a:tr>
              <a:tr h="165463">
                <a:tc>
                  <a:txBody>
                    <a:bodyPr/>
                    <a:lstStyle/>
                    <a:p>
                      <a:pPr marL="9144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Two or more races</a:t>
                      </a:r>
                    </a:p>
                  </a:txBody>
                  <a:tcPr marL="0" marR="9218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24.6</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29.2</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28.5</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31.5</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31.5</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31.7</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a:t>
                      </a:r>
                    </a:p>
                  </a:txBody>
                  <a:tcPr marL="6390" marR="63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a:t>
                      </a:r>
                    </a:p>
                  </a:txBody>
                  <a:tcPr marL="6390" marR="639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9676417"/>
                  </a:ext>
                </a:extLst>
              </a:tr>
              <a:tr h="165463">
                <a:tc>
                  <a:txBody>
                    <a:bodyPr/>
                    <a:lstStyle/>
                    <a:p>
                      <a:pPr marL="0" marR="0">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Ethnicity</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0" marR="9218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19939537"/>
                  </a:ext>
                </a:extLst>
              </a:tr>
              <a:tr h="165463">
                <a:tc>
                  <a:txBody>
                    <a:bodyPr/>
                    <a:lstStyle/>
                    <a:p>
                      <a:pPr marL="9144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Hispanic/Latino</a:t>
                      </a:r>
                    </a:p>
                  </a:txBody>
                  <a:tcPr marL="0" marR="92181"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21.2</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22.2</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22.5</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23.6</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24.9</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25.6</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26.9</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26.9</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28.0</a:t>
                      </a:r>
                    </a:p>
                  </a:txBody>
                  <a:tcPr marL="6390" marR="6390"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30.0</a:t>
                      </a:r>
                    </a:p>
                  </a:txBody>
                  <a:tcPr marL="6390" marR="6390" marT="0" marB="0" anchor="ctr">
                    <a:lnL>
                      <a:noFill/>
                    </a:lnL>
                    <a:lnR>
                      <a:noFill/>
                    </a:lnR>
                    <a:lnT>
                      <a:noFill/>
                    </a:lnT>
                    <a:lnB>
                      <a:noFill/>
                    </a:lnB>
                  </a:tcPr>
                </a:tc>
                <a:extLst>
                  <a:ext uri="{0D108BD9-81ED-4DB2-BD59-A6C34878D82A}">
                    <a16:rowId xmlns:a16="http://schemas.microsoft.com/office/drawing/2014/main" val="2054224827"/>
                  </a:ext>
                </a:extLst>
              </a:tr>
              <a:tr h="165463">
                <a:tc>
                  <a:txBody>
                    <a:bodyPr/>
                    <a:lstStyle/>
                    <a:p>
                      <a:pPr marL="9144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Non-Hispanic</a:t>
                      </a:r>
                    </a:p>
                  </a:txBody>
                  <a:tcPr marL="0" marR="92181"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28.2</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29.6</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29.5</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30.6</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32.1</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34.4</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35.4</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36.3</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36.9</a:t>
                      </a:r>
                    </a:p>
                  </a:txBody>
                  <a:tcPr marL="6390" marR="6390"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38.0</a:t>
                      </a:r>
                    </a:p>
                  </a:txBody>
                  <a:tcPr marL="6390" marR="6390" marT="0" marB="0" anchor="ctr">
                    <a:lnL>
                      <a:noFill/>
                    </a:lnL>
                    <a:lnR>
                      <a:noFill/>
                    </a:lnR>
                    <a:lnT>
                      <a:noFill/>
                    </a:lnT>
                    <a:lnB>
                      <a:noFill/>
                    </a:lnB>
                  </a:tcPr>
                </a:tc>
                <a:extLst>
                  <a:ext uri="{0D108BD9-81ED-4DB2-BD59-A6C34878D82A}">
                    <a16:rowId xmlns:a16="http://schemas.microsoft.com/office/drawing/2014/main" val="2590814888"/>
                  </a:ext>
                </a:extLst>
              </a:tr>
              <a:tr h="291679">
                <a:tc>
                  <a:txBody>
                    <a:bodyPr/>
                    <a:lstStyle/>
                    <a:p>
                      <a:pPr marL="9144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Non-Hispanic Black/African American</a:t>
                      </a:r>
                    </a:p>
                  </a:txBody>
                  <a:tcPr marL="0" marR="92181"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24.1</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24.8</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25.0</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25.6</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27.2</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29.7</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30.3</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30.7</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32.0</a:t>
                      </a:r>
                    </a:p>
                  </a:txBody>
                  <a:tcPr marL="6390" marR="6390"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32.3</a:t>
                      </a:r>
                    </a:p>
                  </a:txBody>
                  <a:tcPr marL="6390" marR="6390" marT="0" marB="0" anchor="ctr">
                    <a:lnL>
                      <a:noFill/>
                    </a:lnL>
                    <a:lnR>
                      <a:noFill/>
                    </a:lnR>
                    <a:lnT>
                      <a:noFill/>
                    </a:lnT>
                    <a:lnB>
                      <a:noFill/>
                    </a:lnB>
                  </a:tcPr>
                </a:tc>
                <a:extLst>
                  <a:ext uri="{0D108BD9-81ED-4DB2-BD59-A6C34878D82A}">
                    <a16:rowId xmlns:a16="http://schemas.microsoft.com/office/drawing/2014/main" val="3336435159"/>
                  </a:ext>
                </a:extLst>
              </a:tr>
              <a:tr h="165463">
                <a:tc>
                  <a:txBody>
                    <a:bodyPr/>
                    <a:lstStyle/>
                    <a:p>
                      <a:pPr marL="9144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Non-Hispanic White</a:t>
                      </a:r>
                    </a:p>
                  </a:txBody>
                  <a:tcPr marL="0" marR="9218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30.5</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32.3</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32.0</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33.3</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34.7</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37.1</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38.2</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39.2</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39.3</a:t>
                      </a:r>
                    </a:p>
                  </a:txBody>
                  <a:tcPr marL="6390" marR="63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40.7</a:t>
                      </a:r>
                    </a:p>
                  </a:txBody>
                  <a:tcPr marL="6390" marR="639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0723229"/>
                  </a:ext>
                </a:extLst>
              </a:tr>
              <a:tr h="165463">
                <a:tc>
                  <a:txBody>
                    <a:bodyPr/>
                    <a:lstStyle/>
                    <a:p>
                      <a:pPr marL="0" marR="0">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Sex</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0" marR="9218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532679722"/>
                  </a:ext>
                </a:extLst>
              </a:tr>
              <a:tr h="165463">
                <a:tc>
                  <a:txBody>
                    <a:bodyPr/>
                    <a:lstStyle/>
                    <a:p>
                      <a:pPr marL="9144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Male</a:t>
                      </a:r>
                    </a:p>
                  </a:txBody>
                  <a:tcPr marL="0" marR="92181"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27.3</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28.4</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28.3</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29.6</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30.7</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33.1</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34.1</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34.6</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35.4</a:t>
                      </a:r>
                    </a:p>
                  </a:txBody>
                  <a:tcPr marL="6390" marR="6390"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36.7</a:t>
                      </a:r>
                    </a:p>
                  </a:txBody>
                  <a:tcPr marL="6390" marR="6390" marT="0" marB="0" anchor="ctr">
                    <a:lnL>
                      <a:noFill/>
                    </a:lnL>
                    <a:lnR>
                      <a:noFill/>
                    </a:lnR>
                    <a:lnT>
                      <a:noFill/>
                    </a:lnT>
                    <a:lnB>
                      <a:noFill/>
                    </a:lnB>
                  </a:tcPr>
                </a:tc>
                <a:extLst>
                  <a:ext uri="{0D108BD9-81ED-4DB2-BD59-A6C34878D82A}">
                    <a16:rowId xmlns:a16="http://schemas.microsoft.com/office/drawing/2014/main" val="321080905"/>
                  </a:ext>
                </a:extLst>
              </a:tr>
              <a:tr h="165463">
                <a:tc>
                  <a:txBody>
                    <a:bodyPr/>
                    <a:lstStyle/>
                    <a:p>
                      <a:pPr marL="91440"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Female</a:t>
                      </a:r>
                    </a:p>
                  </a:txBody>
                  <a:tcPr marL="0" marR="9218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27.3</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28.8</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28.8</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29.5</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31.3</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33.1</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34.3</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35.2</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35.9</a:t>
                      </a:r>
                    </a:p>
                  </a:txBody>
                  <a:tcPr marL="6390" marR="63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37.0</a:t>
                      </a:r>
                    </a:p>
                  </a:txBody>
                  <a:tcPr marL="6390" marR="639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5690425"/>
                  </a:ext>
                </a:extLst>
              </a:tr>
              <a:tr h="165463">
                <a:tc>
                  <a:txBody>
                    <a:bodyPr/>
                    <a:lstStyle/>
                    <a:p>
                      <a:pPr marL="0" marR="0">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Age</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0" marR="9218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 </a:t>
                      </a:r>
                    </a:p>
                  </a:txBody>
                  <a:tcPr marL="6390" marR="639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70760153"/>
                  </a:ext>
                </a:extLst>
              </a:tr>
              <a:tr h="165463">
                <a:tc>
                  <a:txBody>
                    <a:bodyPr/>
                    <a:lstStyle/>
                    <a:p>
                      <a:pPr marL="91440" marR="0">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&lt;18</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0" marR="92181"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34.4</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39.6</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38.6</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36.9</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44.1</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40.6</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45.9</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43.3</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47.4</a:t>
                      </a:r>
                    </a:p>
                  </a:txBody>
                  <a:tcPr marL="6390" marR="6390"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47.9</a:t>
                      </a:r>
                    </a:p>
                  </a:txBody>
                  <a:tcPr marL="6390" marR="6390" marT="0" marB="0" anchor="ctr">
                    <a:lnL>
                      <a:noFill/>
                    </a:lnL>
                    <a:lnR>
                      <a:noFill/>
                    </a:lnR>
                    <a:lnT>
                      <a:noFill/>
                    </a:lnT>
                    <a:lnB>
                      <a:noFill/>
                    </a:lnB>
                  </a:tcPr>
                </a:tc>
                <a:extLst>
                  <a:ext uri="{0D108BD9-81ED-4DB2-BD59-A6C34878D82A}">
                    <a16:rowId xmlns:a16="http://schemas.microsoft.com/office/drawing/2014/main" val="4032769403"/>
                  </a:ext>
                </a:extLst>
              </a:tr>
              <a:tr h="165463">
                <a:tc>
                  <a:txBody>
                    <a:bodyPr/>
                    <a:lstStyle/>
                    <a:p>
                      <a:pPr marL="201295"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0-4</a:t>
                      </a:r>
                    </a:p>
                  </a:txBody>
                  <a:tcPr marL="0" marR="92181"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25.0</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27.0</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22.3</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22.6</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25.1</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27.4</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27.9</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25.0</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26.7</a:t>
                      </a:r>
                    </a:p>
                  </a:txBody>
                  <a:tcPr marL="6390" marR="6390"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35.8</a:t>
                      </a:r>
                    </a:p>
                  </a:txBody>
                  <a:tcPr marL="6390" marR="6390" marT="0" marB="0" anchor="ctr">
                    <a:lnL>
                      <a:noFill/>
                    </a:lnL>
                    <a:lnR>
                      <a:noFill/>
                    </a:lnR>
                    <a:lnT>
                      <a:noFill/>
                    </a:lnT>
                    <a:lnB>
                      <a:noFill/>
                    </a:lnB>
                  </a:tcPr>
                </a:tc>
                <a:extLst>
                  <a:ext uri="{0D108BD9-81ED-4DB2-BD59-A6C34878D82A}">
                    <a16:rowId xmlns:a16="http://schemas.microsoft.com/office/drawing/2014/main" val="1524409743"/>
                  </a:ext>
                </a:extLst>
              </a:tr>
              <a:tr h="165463">
                <a:tc>
                  <a:txBody>
                    <a:bodyPr/>
                    <a:lstStyle/>
                    <a:p>
                      <a:pPr marL="201295"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5-11</a:t>
                      </a:r>
                    </a:p>
                  </a:txBody>
                  <a:tcPr marL="0" marR="92181"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40.4</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51.9</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47.6</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47.9</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59.1</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51.7</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57.8</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52.9</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55.5</a:t>
                      </a:r>
                    </a:p>
                  </a:txBody>
                  <a:tcPr marL="6390" marR="6390"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54.2</a:t>
                      </a:r>
                    </a:p>
                  </a:txBody>
                  <a:tcPr marL="6390" marR="6390" marT="0" marB="0" anchor="ctr">
                    <a:lnL>
                      <a:noFill/>
                    </a:lnL>
                    <a:lnR>
                      <a:noFill/>
                    </a:lnR>
                    <a:lnT>
                      <a:noFill/>
                    </a:lnT>
                    <a:lnB>
                      <a:noFill/>
                    </a:lnB>
                  </a:tcPr>
                </a:tc>
                <a:extLst>
                  <a:ext uri="{0D108BD9-81ED-4DB2-BD59-A6C34878D82A}">
                    <a16:rowId xmlns:a16="http://schemas.microsoft.com/office/drawing/2014/main" val="3504520463"/>
                  </a:ext>
                </a:extLst>
              </a:tr>
              <a:tr h="165463">
                <a:tc>
                  <a:txBody>
                    <a:bodyPr/>
                    <a:lstStyle/>
                    <a:p>
                      <a:pPr marL="201295"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12-17</a:t>
                      </a:r>
                    </a:p>
                  </a:txBody>
                  <a:tcPr marL="0" marR="9218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36.0</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39.6</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41.5</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38.3</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46.4</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42.0</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48.8</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47.9</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55.5</a:t>
                      </a:r>
                    </a:p>
                  </a:txBody>
                  <a:tcPr marL="6390" marR="63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51.1</a:t>
                      </a:r>
                    </a:p>
                  </a:txBody>
                  <a:tcPr marL="6390" marR="639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974799"/>
                  </a:ext>
                </a:extLst>
              </a:tr>
              <a:tr h="165463">
                <a:tc>
                  <a:txBody>
                    <a:bodyPr/>
                    <a:lstStyle/>
                    <a:p>
                      <a:pPr marL="91440" marR="0">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18-44</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0" marR="9218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23.5</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24.4</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23.9</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24.2</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25.6</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27.8</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27.7</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29.3</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29.2</a:t>
                      </a:r>
                    </a:p>
                  </a:txBody>
                  <a:tcPr marL="6390" marR="639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30.8</a:t>
                      </a:r>
                    </a:p>
                  </a:txBody>
                  <a:tcPr marL="6390" marR="639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164013304"/>
                  </a:ext>
                </a:extLst>
              </a:tr>
              <a:tr h="165463">
                <a:tc>
                  <a:txBody>
                    <a:bodyPr/>
                    <a:lstStyle/>
                    <a:p>
                      <a:pPr marL="201295"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18-24</a:t>
                      </a:r>
                    </a:p>
                  </a:txBody>
                  <a:tcPr marL="0" marR="92181"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24.6</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23.7</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24.4</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25.2</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27.4</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26.7</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27.2</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29.9</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30.5</a:t>
                      </a:r>
                    </a:p>
                  </a:txBody>
                  <a:tcPr marL="6390" marR="6390"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32.8</a:t>
                      </a:r>
                    </a:p>
                  </a:txBody>
                  <a:tcPr marL="6390" marR="6390" marT="0" marB="0" anchor="ctr">
                    <a:lnL>
                      <a:noFill/>
                    </a:lnL>
                    <a:lnR>
                      <a:noFill/>
                    </a:lnR>
                    <a:lnT>
                      <a:noFill/>
                    </a:lnT>
                    <a:lnB>
                      <a:noFill/>
                    </a:lnB>
                  </a:tcPr>
                </a:tc>
                <a:extLst>
                  <a:ext uri="{0D108BD9-81ED-4DB2-BD59-A6C34878D82A}">
                    <a16:rowId xmlns:a16="http://schemas.microsoft.com/office/drawing/2014/main" val="1367727717"/>
                  </a:ext>
                </a:extLst>
              </a:tr>
              <a:tr h="165463">
                <a:tc>
                  <a:txBody>
                    <a:bodyPr/>
                    <a:lstStyle/>
                    <a:p>
                      <a:pPr marL="201295"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25-44</a:t>
                      </a:r>
                    </a:p>
                  </a:txBody>
                  <a:tcPr marL="0" marR="9218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23.4</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24.5</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23.8</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24.1</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25.4</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27.9</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27.7</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29.2</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29.1</a:t>
                      </a:r>
                    </a:p>
                  </a:txBody>
                  <a:tcPr marL="6390" marR="63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30.6</a:t>
                      </a:r>
                    </a:p>
                  </a:txBody>
                  <a:tcPr marL="6390" marR="639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7065252"/>
                  </a:ext>
                </a:extLst>
              </a:tr>
              <a:tr h="165463">
                <a:tc>
                  <a:txBody>
                    <a:bodyPr/>
                    <a:lstStyle/>
                    <a:p>
                      <a:pPr marL="91440" marR="0">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45-64</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0" marR="9218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26.6</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27.3</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27.4</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27.9</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29.4</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31.1</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32.1</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32.3</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33.5</a:t>
                      </a:r>
                    </a:p>
                  </a:txBody>
                  <a:tcPr marL="6390" marR="639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34.3</a:t>
                      </a:r>
                    </a:p>
                  </a:txBody>
                  <a:tcPr marL="6390" marR="639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215152950"/>
                  </a:ext>
                </a:extLst>
              </a:tr>
              <a:tr h="165463">
                <a:tc>
                  <a:txBody>
                    <a:bodyPr/>
                    <a:lstStyle/>
                    <a:p>
                      <a:pPr marL="201295"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45-54</a:t>
                      </a:r>
                    </a:p>
                  </a:txBody>
                  <a:tcPr marL="0" marR="92181"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25.5</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25.3</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25.7</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26.3</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28.4</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29.5</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30.6</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31.2</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31.9</a:t>
                      </a:r>
                    </a:p>
                  </a:txBody>
                  <a:tcPr marL="6390" marR="6390"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33.4</a:t>
                      </a:r>
                    </a:p>
                  </a:txBody>
                  <a:tcPr marL="6390" marR="6390" marT="0" marB="0" anchor="ctr">
                    <a:lnL>
                      <a:noFill/>
                    </a:lnL>
                    <a:lnR>
                      <a:noFill/>
                    </a:lnR>
                    <a:lnT>
                      <a:noFill/>
                    </a:lnT>
                    <a:lnB>
                      <a:noFill/>
                    </a:lnB>
                  </a:tcPr>
                </a:tc>
                <a:extLst>
                  <a:ext uri="{0D108BD9-81ED-4DB2-BD59-A6C34878D82A}">
                    <a16:rowId xmlns:a16="http://schemas.microsoft.com/office/drawing/2014/main" val="1845088920"/>
                  </a:ext>
                </a:extLst>
              </a:tr>
              <a:tr h="165463">
                <a:tc>
                  <a:txBody>
                    <a:bodyPr/>
                    <a:lstStyle/>
                    <a:p>
                      <a:pPr marL="201295"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55-64</a:t>
                      </a:r>
                    </a:p>
                  </a:txBody>
                  <a:tcPr marL="0" marR="9218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27.4</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28.6</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28.4</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29.0</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30.1</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32.1</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33.1</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33.0</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34.5</a:t>
                      </a:r>
                    </a:p>
                  </a:txBody>
                  <a:tcPr marL="6390" marR="63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34.8</a:t>
                      </a:r>
                    </a:p>
                  </a:txBody>
                  <a:tcPr marL="6390" marR="639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2026468"/>
                  </a:ext>
                </a:extLst>
              </a:tr>
              <a:tr h="165463">
                <a:tc>
                  <a:txBody>
                    <a:bodyPr/>
                    <a:lstStyle/>
                    <a:p>
                      <a:pPr marL="91440" marR="0">
                        <a:lnSpc>
                          <a:spcPct val="115000"/>
                        </a:lnSpc>
                        <a:spcBef>
                          <a:spcPts val="0"/>
                        </a:spcBef>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65+</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0" marR="9218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28.6</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30.5</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30.5</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32.0</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33.4</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35.8</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37.2</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38.2</a:t>
                      </a:r>
                    </a:p>
                  </a:txBody>
                  <a:tcPr marL="6390" marR="6390" marT="1962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38.5</a:t>
                      </a:r>
                    </a:p>
                  </a:txBody>
                  <a:tcPr marL="6390" marR="639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39.9</a:t>
                      </a:r>
                    </a:p>
                  </a:txBody>
                  <a:tcPr marL="6390" marR="639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71431295"/>
                  </a:ext>
                </a:extLst>
              </a:tr>
              <a:tr h="165463">
                <a:tc>
                  <a:txBody>
                    <a:bodyPr/>
                    <a:lstStyle/>
                    <a:p>
                      <a:pPr marL="201295"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65-74</a:t>
                      </a:r>
                    </a:p>
                  </a:txBody>
                  <a:tcPr marL="0" marR="92181"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28.9</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30.6</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30.7</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32.1</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33.4</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35.6</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36.6</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37.9</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38.0</a:t>
                      </a:r>
                    </a:p>
                  </a:txBody>
                  <a:tcPr marL="6390" marR="6390"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39.4</a:t>
                      </a:r>
                    </a:p>
                  </a:txBody>
                  <a:tcPr marL="6390" marR="6390" marT="0" marB="0" anchor="ctr">
                    <a:lnL>
                      <a:noFill/>
                    </a:lnL>
                    <a:lnR>
                      <a:noFill/>
                    </a:lnR>
                    <a:lnT>
                      <a:noFill/>
                    </a:lnT>
                    <a:lnB>
                      <a:noFill/>
                    </a:lnB>
                  </a:tcPr>
                </a:tc>
                <a:extLst>
                  <a:ext uri="{0D108BD9-81ED-4DB2-BD59-A6C34878D82A}">
                    <a16:rowId xmlns:a16="http://schemas.microsoft.com/office/drawing/2014/main" val="3893456453"/>
                  </a:ext>
                </a:extLst>
              </a:tr>
              <a:tr h="165463">
                <a:tc>
                  <a:txBody>
                    <a:bodyPr/>
                    <a:lstStyle/>
                    <a:p>
                      <a:pPr marL="201295"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75-84</a:t>
                      </a:r>
                    </a:p>
                  </a:txBody>
                  <a:tcPr marL="0" marR="92181"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28.9</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31.2</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30.9</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32.7</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33.9</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36.6</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38.3</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38.8</a:t>
                      </a:r>
                    </a:p>
                  </a:txBody>
                  <a:tcPr marL="6390" marR="6390" marT="19624"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39.5</a:t>
                      </a:r>
                    </a:p>
                  </a:txBody>
                  <a:tcPr marL="6390" marR="6390" marT="0" marB="0" anchor="ctr">
                    <a:lnL>
                      <a:noFill/>
                    </a:lnL>
                    <a:lnR>
                      <a:noFill/>
                    </a:lnR>
                    <a:lnT>
                      <a:noFill/>
                    </a:lnT>
                    <a:lnB>
                      <a:noFill/>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40.6</a:t>
                      </a:r>
                    </a:p>
                  </a:txBody>
                  <a:tcPr marL="6390" marR="6390" marT="0" marB="0" anchor="ctr">
                    <a:lnL>
                      <a:noFill/>
                    </a:lnL>
                    <a:lnR>
                      <a:noFill/>
                    </a:lnR>
                    <a:lnT>
                      <a:noFill/>
                    </a:lnT>
                    <a:lnB>
                      <a:noFill/>
                    </a:lnB>
                  </a:tcPr>
                </a:tc>
                <a:extLst>
                  <a:ext uri="{0D108BD9-81ED-4DB2-BD59-A6C34878D82A}">
                    <a16:rowId xmlns:a16="http://schemas.microsoft.com/office/drawing/2014/main" val="3563170762"/>
                  </a:ext>
                </a:extLst>
              </a:tr>
              <a:tr h="165463">
                <a:tc>
                  <a:txBody>
                    <a:bodyPr/>
                    <a:lstStyle/>
                    <a:p>
                      <a:pPr marL="201295" marR="0">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85+</a:t>
                      </a:r>
                    </a:p>
                  </a:txBody>
                  <a:tcPr marL="0" marR="9218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26.7</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27.5</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28.4</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29.7</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31.5</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34.0</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36.2</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37.7</a:t>
                      </a:r>
                    </a:p>
                  </a:txBody>
                  <a:tcPr marL="6390" marR="6390" marT="19624"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a:effectLst/>
                          <a:latin typeface="Calibri" panose="020F0502020204030204" pitchFamily="34" charset="0"/>
                          <a:ea typeface="Calibri" panose="020F0502020204030204" pitchFamily="34" charset="0"/>
                          <a:cs typeface="Times New Roman" panose="02020603050405020304" pitchFamily="18" charset="0"/>
                        </a:rPr>
                        <a:t>37.8</a:t>
                      </a:r>
                    </a:p>
                  </a:txBody>
                  <a:tcPr marL="6390" marR="63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40.2</a:t>
                      </a:r>
                    </a:p>
                  </a:txBody>
                  <a:tcPr marL="6390" marR="639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3176440"/>
                  </a:ext>
                </a:extLst>
              </a:tr>
            </a:tbl>
          </a:graphicData>
        </a:graphic>
      </p:graphicFrame>
    </p:spTree>
    <p:extLst>
      <p:ext uri="{BB962C8B-B14F-4D97-AF65-F5344CB8AC3E}">
        <p14:creationId xmlns:p14="http://schemas.microsoft.com/office/powerpoint/2010/main" val="24490764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11</a:t>
            </a:fld>
            <a:endParaRPr lang="en-US" dirty="0"/>
          </a:p>
        </p:txBody>
      </p:sp>
      <p:sp>
        <p:nvSpPr>
          <p:cNvPr id="4" name="Text Placeholder 3"/>
          <p:cNvSpPr>
            <a:spLocks noGrp="1"/>
          </p:cNvSpPr>
          <p:nvPr>
            <p:ph type="body" sz="half" idx="2"/>
          </p:nvPr>
        </p:nvSpPr>
        <p:spPr>
          <a:xfrm>
            <a:off x="1085080" y="5410200"/>
            <a:ext cx="7220720" cy="533400"/>
          </a:xfrm>
        </p:spPr>
        <p:txBody>
          <a:bodyPr/>
          <a:lstStyle/>
          <a:p>
            <a:r>
              <a:rPr lang="en-US" sz="1200" i="1" dirty="0"/>
              <a:t>Data Source: Special analyses, USRDS ESRD Database. Incident hemodialysis patients with a valid ESRD Medical Evidence CMS 2728 form; nephrologist care determined from Medical Evidence form. Adjusted for age, sex, and race. Abbreviations: CKD, chronic kidney disease; CMS, Centers for Medicare and Medicaid Services.</a:t>
            </a:r>
          </a:p>
        </p:txBody>
      </p:sp>
      <p:sp>
        <p:nvSpPr>
          <p:cNvPr id="5" name="Title 4"/>
          <p:cNvSpPr>
            <a:spLocks noGrp="1"/>
          </p:cNvSpPr>
          <p:nvPr>
            <p:ph type="title"/>
          </p:nvPr>
        </p:nvSpPr>
        <p:spPr>
          <a:xfrm>
            <a:off x="304800" y="274638"/>
            <a:ext cx="8534400" cy="563562"/>
          </a:xfrm>
        </p:spPr>
        <p:txBody>
          <a:bodyPr/>
          <a:lstStyle/>
          <a:p>
            <a:pPr algn="ctr"/>
            <a:r>
              <a:rPr lang="en-US" dirty="0"/>
              <a:t>HP2020 Figure 1 CKD-10: Geographic distribution of the adjusted proportion of chronic kidney disease patients receiving care from a nephrologist at least 12 months before the start of renal replacement therapy, by state, in the U.S. population, 2015: Target 30.0% </a:t>
            </a:r>
            <a:br>
              <a:rPr lang="en-US" dirty="0"/>
            </a:br>
            <a:endParaRPr lang="en-US" dirty="0"/>
          </a:p>
        </p:txBody>
      </p:sp>
      <p:sp>
        <p:nvSpPr>
          <p:cNvPr id="6" name="Footer Placeholder 1"/>
          <p:cNvSpPr txBox="1">
            <a:spLocks/>
          </p:cNvSpPr>
          <p:nvPr/>
        </p:nvSpPr>
        <p:spPr>
          <a:xfrm>
            <a:off x="3028950" y="6410324"/>
            <a:ext cx="3086100" cy="44767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2018 Annual Data Report  </a:t>
            </a:r>
            <a:br>
              <a:rPr lang="en-US" dirty="0" smtClean="0"/>
            </a:br>
            <a:r>
              <a:rPr lang="en-US" dirty="0" smtClean="0"/>
              <a:t>Volume 3 HP2020</a:t>
            </a: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5081" y="1447800"/>
            <a:ext cx="6973839" cy="3464730"/>
          </a:xfrm>
          <a:prstGeom prst="rect">
            <a:avLst/>
          </a:prstGeom>
        </p:spPr>
      </p:pic>
    </p:spTree>
    <p:extLst>
      <p:ext uri="{BB962C8B-B14F-4D97-AF65-F5344CB8AC3E}">
        <p14:creationId xmlns:p14="http://schemas.microsoft.com/office/powerpoint/2010/main" val="20171340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12</a:t>
            </a:fld>
            <a:endParaRPr lang="en-US" dirty="0"/>
          </a:p>
        </p:txBody>
      </p:sp>
      <p:sp>
        <p:nvSpPr>
          <p:cNvPr id="4" name="Text Placeholder 3"/>
          <p:cNvSpPr>
            <a:spLocks noGrp="1"/>
          </p:cNvSpPr>
          <p:nvPr>
            <p:ph type="body" sz="half" idx="2"/>
          </p:nvPr>
        </p:nvSpPr>
        <p:spPr>
          <a:xfrm>
            <a:off x="266700" y="990600"/>
            <a:ext cx="1295400" cy="5295900"/>
          </a:xfrm>
        </p:spPr>
        <p:txBody>
          <a:bodyPr/>
          <a:lstStyle/>
          <a:p>
            <a:r>
              <a:rPr lang="en-US" sz="800" i="1" dirty="0"/>
              <a:t>Data Source: Special analyses, CROWNWeb. Prevalent hemodialysis patients with a valid ESRD Medical Evidence CMS 2728 form; vascular access type determined from CROWNWeb. ~Estimate shown is imprecise due to small sample size and may be unstable over time. Abbreviations: CKD, chronic kidney disease; CMS, Centers for Medicare and Medicaid Services; ESRD, end-stage renal disease.</a:t>
            </a:r>
          </a:p>
          <a:p>
            <a:endParaRPr lang="en-US" sz="800" dirty="0"/>
          </a:p>
        </p:txBody>
      </p:sp>
      <p:sp>
        <p:nvSpPr>
          <p:cNvPr id="5" name="Title 4"/>
          <p:cNvSpPr>
            <a:spLocks noGrp="1"/>
          </p:cNvSpPr>
          <p:nvPr>
            <p:ph type="title"/>
          </p:nvPr>
        </p:nvSpPr>
        <p:spPr>
          <a:xfrm>
            <a:off x="76200" y="38100"/>
            <a:ext cx="8991600" cy="563562"/>
          </a:xfrm>
        </p:spPr>
        <p:txBody>
          <a:bodyPr/>
          <a:lstStyle/>
          <a:p>
            <a:pPr algn="ctr"/>
            <a:r>
              <a:rPr lang="en-US" sz="1700" dirty="0"/>
              <a:t>HP2020 Table 9 CKD-11.1: Increase the proportion of adult hemodialysis patients who use arteriovenous fistulas as the primary mode of vascular access: Previous data source target 50.6%</a:t>
            </a:r>
          </a:p>
        </p:txBody>
      </p:sp>
      <p:sp>
        <p:nvSpPr>
          <p:cNvPr id="6" name="Footer Placeholder 1"/>
          <p:cNvSpPr txBox="1">
            <a:spLocks/>
          </p:cNvSpPr>
          <p:nvPr/>
        </p:nvSpPr>
        <p:spPr>
          <a:xfrm>
            <a:off x="3028950" y="6410324"/>
            <a:ext cx="3086100" cy="44767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2018 Annual Data Report  </a:t>
            </a:r>
            <a:br>
              <a:rPr lang="en-US" dirty="0" smtClean="0"/>
            </a:br>
            <a:r>
              <a:rPr lang="en-US" dirty="0" smtClean="0"/>
              <a:t>Volume 3 HP2020</a:t>
            </a:r>
          </a:p>
        </p:txBody>
      </p:sp>
      <p:graphicFrame>
        <p:nvGraphicFramePr>
          <p:cNvPr id="7" name="Table 6"/>
          <p:cNvGraphicFramePr>
            <a:graphicFrameLocks noGrp="1"/>
          </p:cNvGraphicFramePr>
          <p:nvPr>
            <p:extLst>
              <p:ext uri="{D42A27DB-BD31-4B8C-83A1-F6EECF244321}">
                <p14:modId xmlns:p14="http://schemas.microsoft.com/office/powerpoint/2010/main" val="1483300419"/>
              </p:ext>
            </p:extLst>
          </p:nvPr>
        </p:nvGraphicFramePr>
        <p:xfrm>
          <a:off x="1807289" y="609600"/>
          <a:ext cx="5529423" cy="5760726"/>
        </p:xfrm>
        <a:graphic>
          <a:graphicData uri="http://schemas.openxmlformats.org/drawingml/2006/table">
            <a:tbl>
              <a:tblPr firstRow="1" firstCol="1" bandRow="1"/>
              <a:tblGrid>
                <a:gridCol w="2144058">
                  <a:extLst>
                    <a:ext uri="{9D8B030D-6E8A-4147-A177-3AD203B41FA5}">
                      <a16:colId xmlns:a16="http://schemas.microsoft.com/office/drawing/2014/main" val="3795698050"/>
                    </a:ext>
                  </a:extLst>
                </a:gridCol>
                <a:gridCol w="677073">
                  <a:extLst>
                    <a:ext uri="{9D8B030D-6E8A-4147-A177-3AD203B41FA5}">
                      <a16:colId xmlns:a16="http://schemas.microsoft.com/office/drawing/2014/main" val="3262350751"/>
                    </a:ext>
                  </a:extLst>
                </a:gridCol>
                <a:gridCol w="677073">
                  <a:extLst>
                    <a:ext uri="{9D8B030D-6E8A-4147-A177-3AD203B41FA5}">
                      <a16:colId xmlns:a16="http://schemas.microsoft.com/office/drawing/2014/main" val="3862768433"/>
                    </a:ext>
                  </a:extLst>
                </a:gridCol>
                <a:gridCol w="677073">
                  <a:extLst>
                    <a:ext uri="{9D8B030D-6E8A-4147-A177-3AD203B41FA5}">
                      <a16:colId xmlns:a16="http://schemas.microsoft.com/office/drawing/2014/main" val="3977949297"/>
                    </a:ext>
                  </a:extLst>
                </a:gridCol>
                <a:gridCol w="677073">
                  <a:extLst>
                    <a:ext uri="{9D8B030D-6E8A-4147-A177-3AD203B41FA5}">
                      <a16:colId xmlns:a16="http://schemas.microsoft.com/office/drawing/2014/main" val="1838265961"/>
                    </a:ext>
                  </a:extLst>
                </a:gridCol>
                <a:gridCol w="677073">
                  <a:extLst>
                    <a:ext uri="{9D8B030D-6E8A-4147-A177-3AD203B41FA5}">
                      <a16:colId xmlns:a16="http://schemas.microsoft.com/office/drawing/2014/main" val="3113582636"/>
                    </a:ext>
                  </a:extLst>
                </a:gridCol>
              </a:tblGrid>
              <a:tr h="361104">
                <a:tc>
                  <a:txBody>
                    <a:bodyPr/>
                    <a:lstStyle/>
                    <a:p>
                      <a:pPr>
                        <a:lnSpc>
                          <a:spcPct val="115000"/>
                        </a:lnSpc>
                      </a:pPr>
                      <a:endParaRPr lang="en-US" sz="900">
                        <a:effectLst/>
                        <a:latin typeface="Calibri" panose="020F0502020204030204" pitchFamily="34" charset="0"/>
                      </a:endParaRPr>
                    </a:p>
                  </a:txBody>
                  <a:tcPr marL="72090" marR="720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effectLst/>
                          <a:latin typeface="Calibri" panose="020F0502020204030204" pitchFamily="34" charset="0"/>
                          <a:ea typeface="Calibri" panose="020F0502020204030204" pitchFamily="34" charset="0"/>
                          <a:cs typeface="Times New Roman" panose="02020603050405020304" pitchFamily="18" charset="0"/>
                        </a:rPr>
                        <a:t>2012</a:t>
                      </a:r>
                    </a:p>
                    <a:p>
                      <a:pPr marL="0" marR="0" algn="ctr">
                        <a:lnSpc>
                          <a:spcPct val="115000"/>
                        </a:lnSpc>
                        <a:spcBef>
                          <a:spcPts val="0"/>
                        </a:spcBef>
                        <a:spcAft>
                          <a:spcPts val="0"/>
                        </a:spcAft>
                      </a:pPr>
                      <a:r>
                        <a:rPr lang="en-US" sz="900" b="1" dirty="0">
                          <a:effectLst/>
                          <a:latin typeface="Calibri" panose="020F0502020204030204" pitchFamily="34" charset="0"/>
                          <a:ea typeface="Calibri" panose="020F0502020204030204" pitchFamily="34" charset="0"/>
                          <a:cs typeface="Times New Roman" panose="02020603050405020304" pitchFamily="18" charset="0"/>
                        </a:rPr>
                        <a:t>(%)</a:t>
                      </a:r>
                    </a:p>
                  </a:txBody>
                  <a:tcPr marL="8773" marR="877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2013</a:t>
                      </a:r>
                    </a:p>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t>
                      </a:r>
                    </a:p>
                  </a:txBody>
                  <a:tcPr marL="8773" marR="877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2014</a:t>
                      </a:r>
                    </a:p>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t>
                      </a:r>
                    </a:p>
                  </a:txBody>
                  <a:tcPr marL="8773" marR="877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2015</a:t>
                      </a:r>
                    </a:p>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t>
                      </a:r>
                    </a:p>
                  </a:txBody>
                  <a:tcPr marL="72090" marR="720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2016</a:t>
                      </a:r>
                    </a:p>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t>
                      </a:r>
                    </a:p>
                  </a:txBody>
                  <a:tcPr marL="8773" marR="8773"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0598200"/>
                  </a:ext>
                </a:extLst>
              </a:tr>
              <a:tr h="199986">
                <a:tc>
                  <a:txBody>
                    <a:bodyPr/>
                    <a:lstStyle/>
                    <a:p>
                      <a:pPr marL="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All</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2090" marR="7209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62.8</a:t>
                      </a:r>
                    </a:p>
                  </a:txBody>
                  <a:tcPr marL="8773" marR="8773" marT="2695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64.2</a:t>
                      </a:r>
                    </a:p>
                  </a:txBody>
                  <a:tcPr marL="8773" marR="8773" marT="2695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64.6</a:t>
                      </a:r>
                    </a:p>
                  </a:txBody>
                  <a:tcPr marL="8773" marR="8773"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64.3</a:t>
                      </a:r>
                    </a:p>
                  </a:txBody>
                  <a:tcPr marL="72090" marR="7209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64.1</a:t>
                      </a:r>
                    </a:p>
                  </a:txBody>
                  <a:tcPr marL="8773" marR="8773"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454366"/>
                  </a:ext>
                </a:extLst>
              </a:tr>
              <a:tr h="199986">
                <a:tc>
                  <a:txBody>
                    <a:bodyPr/>
                    <a:lstStyle/>
                    <a:p>
                      <a:pPr marL="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Race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2090" marR="7209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8773" marR="8773" marT="2695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8773" marR="8773" marT="2695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8773" marR="877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2090" marR="7209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8773" marR="8773"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38299285"/>
                  </a:ext>
                </a:extLst>
              </a:tr>
              <a:tr h="199986">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American Indian or Alaska Native</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72.5</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75.7</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76.2</a:t>
                      </a:r>
                    </a:p>
                  </a:txBody>
                  <a:tcPr marL="8773" marR="8773"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76.4</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76.3</a:t>
                      </a:r>
                    </a:p>
                  </a:txBody>
                  <a:tcPr marL="8773" marR="8773" marT="0" marB="0" anchor="ctr">
                    <a:lnL>
                      <a:noFill/>
                    </a:lnL>
                    <a:lnR>
                      <a:noFill/>
                    </a:lnR>
                    <a:lnT>
                      <a:noFill/>
                    </a:lnT>
                    <a:lnB>
                      <a:noFill/>
                    </a:lnB>
                  </a:tcPr>
                </a:tc>
                <a:extLst>
                  <a:ext uri="{0D108BD9-81ED-4DB2-BD59-A6C34878D82A}">
                    <a16:rowId xmlns:a16="http://schemas.microsoft.com/office/drawing/2014/main" val="450567479"/>
                  </a:ext>
                </a:extLst>
              </a:tr>
              <a:tr h="199986">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Asian</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67.7</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69.4</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69.9</a:t>
                      </a:r>
                    </a:p>
                  </a:txBody>
                  <a:tcPr marL="8773" marR="8773"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69.2</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68.4</a:t>
                      </a:r>
                    </a:p>
                  </a:txBody>
                  <a:tcPr marL="8773" marR="8773" marT="0" marB="0" anchor="ctr">
                    <a:lnL>
                      <a:noFill/>
                    </a:lnL>
                    <a:lnR>
                      <a:noFill/>
                    </a:lnR>
                    <a:lnT>
                      <a:noFill/>
                    </a:lnT>
                    <a:lnB>
                      <a:noFill/>
                    </a:lnB>
                  </a:tcPr>
                </a:tc>
                <a:extLst>
                  <a:ext uri="{0D108BD9-81ED-4DB2-BD59-A6C34878D82A}">
                    <a16:rowId xmlns:a16="http://schemas.microsoft.com/office/drawing/2014/main" val="13833097"/>
                  </a:ext>
                </a:extLst>
              </a:tr>
              <a:tr h="199986">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Native Hawaiian or Pacific Islander~</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66.5</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69.3</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69.7</a:t>
                      </a:r>
                    </a:p>
                  </a:txBody>
                  <a:tcPr marL="8773" marR="8773"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69.6</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69.2</a:t>
                      </a:r>
                    </a:p>
                  </a:txBody>
                  <a:tcPr marL="8773" marR="8773" marT="0" marB="0" anchor="ctr">
                    <a:lnL>
                      <a:noFill/>
                    </a:lnL>
                    <a:lnR>
                      <a:noFill/>
                    </a:lnR>
                    <a:lnT>
                      <a:noFill/>
                    </a:lnT>
                    <a:lnB>
                      <a:noFill/>
                    </a:lnB>
                  </a:tcPr>
                </a:tc>
                <a:extLst>
                  <a:ext uri="{0D108BD9-81ED-4DB2-BD59-A6C34878D82A}">
                    <a16:rowId xmlns:a16="http://schemas.microsoft.com/office/drawing/2014/main" val="1651339126"/>
                  </a:ext>
                </a:extLst>
              </a:tr>
              <a:tr h="199986">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Black/African American</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58.5</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59.7</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60.2</a:t>
                      </a:r>
                    </a:p>
                  </a:txBody>
                  <a:tcPr marL="8773" marR="8773"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59.9</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59.3</a:t>
                      </a:r>
                    </a:p>
                  </a:txBody>
                  <a:tcPr marL="8773" marR="8773" marT="0" marB="0" anchor="ctr">
                    <a:lnL>
                      <a:noFill/>
                    </a:lnL>
                    <a:lnR>
                      <a:noFill/>
                    </a:lnR>
                    <a:lnT>
                      <a:noFill/>
                    </a:lnT>
                    <a:lnB>
                      <a:noFill/>
                    </a:lnB>
                  </a:tcPr>
                </a:tc>
                <a:extLst>
                  <a:ext uri="{0D108BD9-81ED-4DB2-BD59-A6C34878D82A}">
                    <a16:rowId xmlns:a16="http://schemas.microsoft.com/office/drawing/2014/main" val="3496603368"/>
                  </a:ext>
                </a:extLst>
              </a:tr>
              <a:tr h="199986">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White</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65.0</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66.4</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66.8</a:t>
                      </a:r>
                    </a:p>
                  </a:txBody>
                  <a:tcPr marL="8773" marR="8773"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66.4</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66.4</a:t>
                      </a:r>
                    </a:p>
                  </a:txBody>
                  <a:tcPr marL="8773" marR="8773" marT="0" marB="0" anchor="ctr">
                    <a:lnL>
                      <a:noFill/>
                    </a:lnL>
                    <a:lnR>
                      <a:noFill/>
                    </a:lnR>
                    <a:lnT>
                      <a:noFill/>
                    </a:lnT>
                    <a:lnB>
                      <a:noFill/>
                    </a:lnB>
                  </a:tcPr>
                </a:tc>
                <a:extLst>
                  <a:ext uri="{0D108BD9-81ED-4DB2-BD59-A6C34878D82A}">
                    <a16:rowId xmlns:a16="http://schemas.microsoft.com/office/drawing/2014/main" val="4286997016"/>
                  </a:ext>
                </a:extLst>
              </a:tr>
              <a:tr h="199986">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Two or more races</a:t>
                      </a:r>
                    </a:p>
                  </a:txBody>
                  <a:tcPr marL="72090" marR="720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70.1</a:t>
                      </a:r>
                    </a:p>
                  </a:txBody>
                  <a:tcPr marL="8773" marR="8773" marT="26959"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70.2</a:t>
                      </a:r>
                    </a:p>
                  </a:txBody>
                  <a:tcPr marL="8773" marR="8773" marT="26959"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72.0</a:t>
                      </a:r>
                    </a:p>
                  </a:txBody>
                  <a:tcPr marL="8773" marR="877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71.0</a:t>
                      </a:r>
                    </a:p>
                  </a:txBody>
                  <a:tcPr marL="72090" marR="720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70.0</a:t>
                      </a:r>
                    </a:p>
                  </a:txBody>
                  <a:tcPr marL="8773" marR="8773"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6169779"/>
                  </a:ext>
                </a:extLst>
              </a:tr>
              <a:tr h="199986">
                <a:tc>
                  <a:txBody>
                    <a:bodyPr/>
                    <a:lstStyle/>
                    <a:p>
                      <a:pPr marL="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Ethnicity</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2090" marR="7209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8773" marR="8773" marT="2695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8773" marR="8773" marT="2695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8773" marR="877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2090" marR="7209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8773" marR="8773"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72736890"/>
                  </a:ext>
                </a:extLst>
              </a:tr>
              <a:tr h="199986">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Hispanic/Latino</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68.7</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69.5</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69.8</a:t>
                      </a:r>
                    </a:p>
                  </a:txBody>
                  <a:tcPr marL="8773" marR="8773"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69.6</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70.0</a:t>
                      </a:r>
                    </a:p>
                  </a:txBody>
                  <a:tcPr marL="8773" marR="8773" marT="0" marB="0" anchor="ctr">
                    <a:lnL>
                      <a:noFill/>
                    </a:lnL>
                    <a:lnR>
                      <a:noFill/>
                    </a:lnR>
                    <a:lnT>
                      <a:noFill/>
                    </a:lnT>
                    <a:lnB>
                      <a:noFill/>
                    </a:lnB>
                  </a:tcPr>
                </a:tc>
                <a:extLst>
                  <a:ext uri="{0D108BD9-81ED-4DB2-BD59-A6C34878D82A}">
                    <a16:rowId xmlns:a16="http://schemas.microsoft.com/office/drawing/2014/main" val="2989551293"/>
                  </a:ext>
                </a:extLst>
              </a:tr>
              <a:tr h="199986">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Non-Hispanic</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61.4</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62.9</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63.4</a:t>
                      </a:r>
                    </a:p>
                  </a:txBody>
                  <a:tcPr marL="8773" marR="8773"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63.0</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62.8</a:t>
                      </a:r>
                    </a:p>
                  </a:txBody>
                  <a:tcPr marL="8773" marR="8773" marT="0" marB="0" anchor="ctr">
                    <a:lnL>
                      <a:noFill/>
                    </a:lnL>
                    <a:lnR>
                      <a:noFill/>
                    </a:lnR>
                    <a:lnT>
                      <a:noFill/>
                    </a:lnT>
                    <a:lnB>
                      <a:noFill/>
                    </a:lnB>
                  </a:tcPr>
                </a:tc>
                <a:extLst>
                  <a:ext uri="{0D108BD9-81ED-4DB2-BD59-A6C34878D82A}">
                    <a16:rowId xmlns:a16="http://schemas.microsoft.com/office/drawing/2014/main" val="3230218384"/>
                  </a:ext>
                </a:extLst>
              </a:tr>
              <a:tr h="199986">
                <a:tc>
                  <a:txBody>
                    <a:bodyPr/>
                    <a:lstStyle/>
                    <a:p>
                      <a:pPr marL="91440" marR="0">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Non-Hispanic Black/African American</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58.4</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59.6</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60.1</a:t>
                      </a:r>
                    </a:p>
                  </a:txBody>
                  <a:tcPr marL="8773" marR="8773"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59.8</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59.3</a:t>
                      </a:r>
                    </a:p>
                  </a:txBody>
                  <a:tcPr marL="8773" marR="8773" marT="0" marB="0" anchor="ctr">
                    <a:lnL>
                      <a:noFill/>
                    </a:lnL>
                    <a:lnR>
                      <a:noFill/>
                    </a:lnR>
                    <a:lnT>
                      <a:noFill/>
                    </a:lnT>
                    <a:lnB>
                      <a:noFill/>
                    </a:lnB>
                  </a:tcPr>
                </a:tc>
                <a:extLst>
                  <a:ext uri="{0D108BD9-81ED-4DB2-BD59-A6C34878D82A}">
                    <a16:rowId xmlns:a16="http://schemas.microsoft.com/office/drawing/2014/main" val="276711277"/>
                  </a:ext>
                </a:extLst>
              </a:tr>
              <a:tr h="199986">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Non-Hispanic White</a:t>
                      </a:r>
                    </a:p>
                  </a:txBody>
                  <a:tcPr marL="72090" marR="720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63.2</a:t>
                      </a:r>
                    </a:p>
                  </a:txBody>
                  <a:tcPr marL="8773" marR="8773" marT="26959"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64.9</a:t>
                      </a:r>
                    </a:p>
                  </a:txBody>
                  <a:tcPr marL="8773" marR="8773" marT="26959"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65.3</a:t>
                      </a:r>
                    </a:p>
                  </a:txBody>
                  <a:tcPr marL="8773" marR="877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64.8</a:t>
                      </a:r>
                    </a:p>
                  </a:txBody>
                  <a:tcPr marL="72090" marR="720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64.6</a:t>
                      </a:r>
                    </a:p>
                  </a:txBody>
                  <a:tcPr marL="8773" marR="8773"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7657665"/>
                  </a:ext>
                </a:extLst>
              </a:tr>
              <a:tr h="199986">
                <a:tc>
                  <a:txBody>
                    <a:bodyPr/>
                    <a:lstStyle/>
                    <a:p>
                      <a:pPr marL="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Sex</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2090" marR="7209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8773" marR="8773" marT="2695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8773" marR="8773" marT="2695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8773" marR="877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2090" marR="7209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8773" marR="8773"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390180402"/>
                  </a:ext>
                </a:extLst>
              </a:tr>
              <a:tr h="199986">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Male</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69.0</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70.1</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70.3</a:t>
                      </a:r>
                    </a:p>
                  </a:txBody>
                  <a:tcPr marL="8773" marR="8773"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70.0</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69.9</a:t>
                      </a:r>
                    </a:p>
                  </a:txBody>
                  <a:tcPr marL="8773" marR="8773" marT="0" marB="0" anchor="ctr">
                    <a:lnL>
                      <a:noFill/>
                    </a:lnL>
                    <a:lnR>
                      <a:noFill/>
                    </a:lnR>
                    <a:lnT>
                      <a:noFill/>
                    </a:lnT>
                    <a:lnB>
                      <a:noFill/>
                    </a:lnB>
                  </a:tcPr>
                </a:tc>
                <a:extLst>
                  <a:ext uri="{0D108BD9-81ED-4DB2-BD59-A6C34878D82A}">
                    <a16:rowId xmlns:a16="http://schemas.microsoft.com/office/drawing/2014/main" val="3305037131"/>
                  </a:ext>
                </a:extLst>
              </a:tr>
              <a:tr h="199986">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Female</a:t>
                      </a:r>
                    </a:p>
                  </a:txBody>
                  <a:tcPr marL="72090" marR="720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54.7</a:t>
                      </a:r>
                    </a:p>
                  </a:txBody>
                  <a:tcPr marL="8773" marR="8773" marT="26959"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56.5</a:t>
                      </a:r>
                    </a:p>
                  </a:txBody>
                  <a:tcPr marL="8773" marR="8773" marT="26959"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57.3</a:t>
                      </a:r>
                    </a:p>
                  </a:txBody>
                  <a:tcPr marL="8773" marR="877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56.8</a:t>
                      </a:r>
                    </a:p>
                  </a:txBody>
                  <a:tcPr marL="72090" marR="720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56.4</a:t>
                      </a:r>
                    </a:p>
                  </a:txBody>
                  <a:tcPr marL="8773" marR="8773"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5360915"/>
                  </a:ext>
                </a:extLst>
              </a:tr>
              <a:tr h="199986">
                <a:tc>
                  <a:txBody>
                    <a:bodyPr/>
                    <a:lstStyle/>
                    <a:p>
                      <a:pPr marL="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Age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2090" marR="7209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8773" marR="8773" marT="2695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8773" marR="8773" marT="2695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8773" marR="877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2090" marR="7209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8773" marR="8773"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889477167"/>
                  </a:ext>
                </a:extLst>
              </a:tr>
              <a:tr h="199986">
                <a:tc>
                  <a:txBody>
                    <a:bodyPr/>
                    <a:lstStyle/>
                    <a:p>
                      <a:pPr marL="9144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18-44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66.7</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67.5</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68.0</a:t>
                      </a:r>
                    </a:p>
                  </a:txBody>
                  <a:tcPr marL="8773" marR="8773"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67.5</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67.2</a:t>
                      </a:r>
                    </a:p>
                  </a:txBody>
                  <a:tcPr marL="8773" marR="8773" marT="0" marB="0" anchor="ctr">
                    <a:lnL>
                      <a:noFill/>
                    </a:lnL>
                    <a:lnR>
                      <a:noFill/>
                    </a:lnR>
                    <a:lnT>
                      <a:noFill/>
                    </a:lnT>
                    <a:lnB>
                      <a:noFill/>
                    </a:lnB>
                  </a:tcPr>
                </a:tc>
                <a:extLst>
                  <a:ext uri="{0D108BD9-81ED-4DB2-BD59-A6C34878D82A}">
                    <a16:rowId xmlns:a16="http://schemas.microsoft.com/office/drawing/2014/main" val="920311832"/>
                  </a:ext>
                </a:extLst>
              </a:tr>
              <a:tr h="199986">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18-24</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66.0</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67.7</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68.8</a:t>
                      </a:r>
                    </a:p>
                  </a:txBody>
                  <a:tcPr marL="8773" marR="8773"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67.6</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67.7</a:t>
                      </a:r>
                    </a:p>
                  </a:txBody>
                  <a:tcPr marL="8773" marR="8773" marT="0" marB="0" anchor="ctr">
                    <a:lnL>
                      <a:noFill/>
                    </a:lnL>
                    <a:lnR>
                      <a:noFill/>
                    </a:lnR>
                    <a:lnT>
                      <a:noFill/>
                    </a:lnT>
                    <a:lnB>
                      <a:noFill/>
                    </a:lnB>
                  </a:tcPr>
                </a:tc>
                <a:extLst>
                  <a:ext uri="{0D108BD9-81ED-4DB2-BD59-A6C34878D82A}">
                    <a16:rowId xmlns:a16="http://schemas.microsoft.com/office/drawing/2014/main" val="442224849"/>
                  </a:ext>
                </a:extLst>
              </a:tr>
              <a:tr h="199986">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25-44</a:t>
                      </a:r>
                    </a:p>
                  </a:txBody>
                  <a:tcPr marL="72090" marR="720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66.8</a:t>
                      </a:r>
                    </a:p>
                  </a:txBody>
                  <a:tcPr marL="8773" marR="8773" marT="26959"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67.4</a:t>
                      </a:r>
                    </a:p>
                  </a:txBody>
                  <a:tcPr marL="8773" marR="8773" marT="26959"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67.9</a:t>
                      </a:r>
                    </a:p>
                  </a:txBody>
                  <a:tcPr marL="8773" marR="877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67.5</a:t>
                      </a:r>
                    </a:p>
                  </a:txBody>
                  <a:tcPr marL="72090" marR="720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67.1</a:t>
                      </a:r>
                    </a:p>
                  </a:txBody>
                  <a:tcPr marL="8773" marR="8773"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6801158"/>
                  </a:ext>
                </a:extLst>
              </a:tr>
              <a:tr h="199986">
                <a:tc>
                  <a:txBody>
                    <a:bodyPr/>
                    <a:lstStyle/>
                    <a:p>
                      <a:pPr marL="9144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45-64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2090" marR="7209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64.4</a:t>
                      </a:r>
                    </a:p>
                  </a:txBody>
                  <a:tcPr marL="8773" marR="8773" marT="2695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65.8</a:t>
                      </a:r>
                    </a:p>
                  </a:txBody>
                  <a:tcPr marL="8773" marR="8773" marT="2695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66.3</a:t>
                      </a:r>
                    </a:p>
                  </a:txBody>
                  <a:tcPr marL="8773" marR="877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66.2</a:t>
                      </a:r>
                    </a:p>
                  </a:txBody>
                  <a:tcPr marL="72090" marR="7209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66.3</a:t>
                      </a:r>
                    </a:p>
                  </a:txBody>
                  <a:tcPr marL="8773" marR="8773"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950736862"/>
                  </a:ext>
                </a:extLst>
              </a:tr>
              <a:tr h="199986">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45-54</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66.2</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67.5</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68.1</a:t>
                      </a:r>
                    </a:p>
                  </a:txBody>
                  <a:tcPr marL="8773" marR="8773"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67.9</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68.1</a:t>
                      </a:r>
                    </a:p>
                  </a:txBody>
                  <a:tcPr marL="8773" marR="8773" marT="0" marB="0" anchor="ctr">
                    <a:lnL>
                      <a:noFill/>
                    </a:lnL>
                    <a:lnR>
                      <a:noFill/>
                    </a:lnR>
                    <a:lnT>
                      <a:noFill/>
                    </a:lnT>
                    <a:lnB>
                      <a:noFill/>
                    </a:lnB>
                  </a:tcPr>
                </a:tc>
                <a:extLst>
                  <a:ext uri="{0D108BD9-81ED-4DB2-BD59-A6C34878D82A}">
                    <a16:rowId xmlns:a16="http://schemas.microsoft.com/office/drawing/2014/main" val="1519309549"/>
                  </a:ext>
                </a:extLst>
              </a:tr>
              <a:tr h="199986">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55-64</a:t>
                      </a:r>
                    </a:p>
                  </a:txBody>
                  <a:tcPr marL="72090" marR="720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63.1</a:t>
                      </a:r>
                    </a:p>
                  </a:txBody>
                  <a:tcPr marL="8773" marR="8773" marT="26959"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64.6</a:t>
                      </a:r>
                    </a:p>
                  </a:txBody>
                  <a:tcPr marL="8773" marR="8773" marT="26959"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65.0</a:t>
                      </a:r>
                    </a:p>
                  </a:txBody>
                  <a:tcPr marL="8773" marR="877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64.9</a:t>
                      </a:r>
                    </a:p>
                  </a:txBody>
                  <a:tcPr marL="72090" marR="720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65.0</a:t>
                      </a:r>
                    </a:p>
                  </a:txBody>
                  <a:tcPr marL="8773" marR="8773"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8987847"/>
                  </a:ext>
                </a:extLst>
              </a:tr>
              <a:tr h="199986">
                <a:tc>
                  <a:txBody>
                    <a:bodyPr/>
                    <a:lstStyle/>
                    <a:p>
                      <a:pPr marL="9144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65+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2090" marR="7209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58.4</a:t>
                      </a:r>
                    </a:p>
                  </a:txBody>
                  <a:tcPr marL="8773" marR="8773" marT="2695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60.2</a:t>
                      </a:r>
                    </a:p>
                  </a:txBody>
                  <a:tcPr marL="8773" marR="8773" marT="26959"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60.7</a:t>
                      </a:r>
                    </a:p>
                  </a:txBody>
                  <a:tcPr marL="8773" marR="877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60.4</a:t>
                      </a:r>
                    </a:p>
                  </a:txBody>
                  <a:tcPr marL="72090" marR="7209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60.2</a:t>
                      </a:r>
                    </a:p>
                  </a:txBody>
                  <a:tcPr marL="8773" marR="8773"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316738295"/>
                  </a:ext>
                </a:extLst>
              </a:tr>
              <a:tr h="199986">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65-74</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60.2</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62.0</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62.4</a:t>
                      </a:r>
                    </a:p>
                  </a:txBody>
                  <a:tcPr marL="8773" marR="8773"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62.4</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62.2</a:t>
                      </a:r>
                    </a:p>
                  </a:txBody>
                  <a:tcPr marL="8773" marR="8773" marT="0" marB="0" anchor="ctr">
                    <a:lnL>
                      <a:noFill/>
                    </a:lnL>
                    <a:lnR>
                      <a:noFill/>
                    </a:lnR>
                    <a:lnT>
                      <a:noFill/>
                    </a:lnT>
                    <a:lnB>
                      <a:noFill/>
                    </a:lnB>
                  </a:tcPr>
                </a:tc>
                <a:extLst>
                  <a:ext uri="{0D108BD9-81ED-4DB2-BD59-A6C34878D82A}">
                    <a16:rowId xmlns:a16="http://schemas.microsoft.com/office/drawing/2014/main" val="4155454609"/>
                  </a:ext>
                </a:extLst>
              </a:tr>
              <a:tr h="199986">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75-84</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57.2</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58.9</a:t>
                      </a:r>
                    </a:p>
                  </a:txBody>
                  <a:tcPr marL="8773" marR="8773" marT="26959"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59.4</a:t>
                      </a:r>
                    </a:p>
                  </a:txBody>
                  <a:tcPr marL="8773" marR="8773"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58.8</a:t>
                      </a:r>
                    </a:p>
                  </a:txBody>
                  <a:tcPr marL="72090" marR="7209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58.7</a:t>
                      </a:r>
                    </a:p>
                  </a:txBody>
                  <a:tcPr marL="8773" marR="8773" marT="0" marB="0" anchor="ctr">
                    <a:lnL>
                      <a:noFill/>
                    </a:lnL>
                    <a:lnR>
                      <a:noFill/>
                    </a:lnR>
                    <a:lnT>
                      <a:noFill/>
                    </a:lnT>
                    <a:lnB>
                      <a:noFill/>
                    </a:lnB>
                  </a:tcPr>
                </a:tc>
                <a:extLst>
                  <a:ext uri="{0D108BD9-81ED-4DB2-BD59-A6C34878D82A}">
                    <a16:rowId xmlns:a16="http://schemas.microsoft.com/office/drawing/2014/main" val="2751914469"/>
                  </a:ext>
                </a:extLst>
              </a:tr>
              <a:tr h="199986">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85+</a:t>
                      </a:r>
                    </a:p>
                  </a:txBody>
                  <a:tcPr marL="72090" marR="720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48.0</a:t>
                      </a:r>
                    </a:p>
                  </a:txBody>
                  <a:tcPr marL="8773" marR="8773" marT="26959"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50.0</a:t>
                      </a:r>
                    </a:p>
                  </a:txBody>
                  <a:tcPr marL="8773" marR="8773" marT="26959"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50.4</a:t>
                      </a:r>
                    </a:p>
                  </a:txBody>
                  <a:tcPr marL="8773" marR="877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49.8</a:t>
                      </a:r>
                    </a:p>
                  </a:txBody>
                  <a:tcPr marL="72090" marR="7209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50.0</a:t>
                      </a:r>
                    </a:p>
                  </a:txBody>
                  <a:tcPr marL="8773" marR="8773"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9982104"/>
                  </a:ext>
                </a:extLst>
              </a:tr>
            </a:tbl>
          </a:graphicData>
        </a:graphic>
      </p:graphicFrame>
    </p:spTree>
    <p:extLst>
      <p:ext uri="{BB962C8B-B14F-4D97-AF65-F5344CB8AC3E}">
        <p14:creationId xmlns:p14="http://schemas.microsoft.com/office/powerpoint/2010/main" val="17570109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13</a:t>
            </a:fld>
            <a:endParaRPr lang="en-US" dirty="0"/>
          </a:p>
        </p:txBody>
      </p:sp>
      <p:sp>
        <p:nvSpPr>
          <p:cNvPr id="4" name="Text Placeholder 3"/>
          <p:cNvSpPr>
            <a:spLocks noGrp="1"/>
          </p:cNvSpPr>
          <p:nvPr>
            <p:ph type="body" sz="half" idx="2"/>
          </p:nvPr>
        </p:nvSpPr>
        <p:spPr>
          <a:xfrm>
            <a:off x="381000" y="1066800"/>
            <a:ext cx="990600" cy="2743200"/>
          </a:xfrm>
        </p:spPr>
        <p:txBody>
          <a:bodyPr/>
          <a:lstStyle/>
          <a:p>
            <a:r>
              <a:rPr lang="en-US" sz="800" i="1" dirty="0"/>
              <a:t>Data Source: Special analyses, CROWNWeb. Prevalent hemodialysis patients with a valid ESRD Medical Evidence CMS 2728 form; vascular access type determined from CROWNWeb. ~Estimate shown is imprecise due to small sample size and may be unstable over time. Abbreviations: CKD, chronic kidney disease; CMS, Centers for Medicare and Medicaid Services; ESRD, end-stage renal disease.</a:t>
            </a:r>
          </a:p>
          <a:p>
            <a:endParaRPr lang="en-US" sz="800" dirty="0"/>
          </a:p>
        </p:txBody>
      </p:sp>
      <p:sp>
        <p:nvSpPr>
          <p:cNvPr id="5" name="Title 4"/>
          <p:cNvSpPr>
            <a:spLocks noGrp="1"/>
          </p:cNvSpPr>
          <p:nvPr>
            <p:ph type="title"/>
          </p:nvPr>
        </p:nvSpPr>
        <p:spPr>
          <a:xfrm>
            <a:off x="38100" y="38100"/>
            <a:ext cx="9067800" cy="563562"/>
          </a:xfrm>
        </p:spPr>
        <p:txBody>
          <a:bodyPr/>
          <a:lstStyle/>
          <a:p>
            <a:pPr algn="ctr"/>
            <a:r>
              <a:rPr lang="en-US" sz="1900" dirty="0"/>
              <a:t>HP2020 Table 10 CKD-11.2: Reduce the proportion of adult hemodialysis patients who use catheters as the only mode of vascular access: Previous data source target 26.1%</a:t>
            </a:r>
          </a:p>
        </p:txBody>
      </p:sp>
      <p:sp>
        <p:nvSpPr>
          <p:cNvPr id="6" name="Footer Placeholder 1"/>
          <p:cNvSpPr txBox="1">
            <a:spLocks/>
          </p:cNvSpPr>
          <p:nvPr/>
        </p:nvSpPr>
        <p:spPr>
          <a:xfrm>
            <a:off x="3028950" y="6410324"/>
            <a:ext cx="3086100" cy="44767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2018 Annual Data Report  </a:t>
            </a:r>
            <a:br>
              <a:rPr lang="en-US" dirty="0" smtClean="0"/>
            </a:br>
            <a:r>
              <a:rPr lang="en-US" dirty="0" smtClean="0"/>
              <a:t>Volume 3 HP2020</a:t>
            </a:r>
          </a:p>
        </p:txBody>
      </p:sp>
      <p:graphicFrame>
        <p:nvGraphicFramePr>
          <p:cNvPr id="7" name="Table 6"/>
          <p:cNvGraphicFramePr>
            <a:graphicFrameLocks noGrp="1"/>
          </p:cNvGraphicFramePr>
          <p:nvPr>
            <p:extLst>
              <p:ext uri="{D42A27DB-BD31-4B8C-83A1-F6EECF244321}">
                <p14:modId xmlns:p14="http://schemas.microsoft.com/office/powerpoint/2010/main" val="1214724816"/>
              </p:ext>
            </p:extLst>
          </p:nvPr>
        </p:nvGraphicFramePr>
        <p:xfrm>
          <a:off x="1783079" y="647700"/>
          <a:ext cx="5577842" cy="5740601"/>
        </p:xfrm>
        <a:graphic>
          <a:graphicData uri="http://schemas.openxmlformats.org/drawingml/2006/table">
            <a:tbl>
              <a:tblPr firstRow="1" firstCol="1" bandRow="1"/>
              <a:tblGrid>
                <a:gridCol w="2202505">
                  <a:extLst>
                    <a:ext uri="{9D8B030D-6E8A-4147-A177-3AD203B41FA5}">
                      <a16:colId xmlns:a16="http://schemas.microsoft.com/office/drawing/2014/main" val="2736208465"/>
                    </a:ext>
                  </a:extLst>
                </a:gridCol>
                <a:gridCol w="674821">
                  <a:extLst>
                    <a:ext uri="{9D8B030D-6E8A-4147-A177-3AD203B41FA5}">
                      <a16:colId xmlns:a16="http://schemas.microsoft.com/office/drawing/2014/main" val="122568625"/>
                    </a:ext>
                  </a:extLst>
                </a:gridCol>
                <a:gridCol w="674821">
                  <a:extLst>
                    <a:ext uri="{9D8B030D-6E8A-4147-A177-3AD203B41FA5}">
                      <a16:colId xmlns:a16="http://schemas.microsoft.com/office/drawing/2014/main" val="2181433706"/>
                    </a:ext>
                  </a:extLst>
                </a:gridCol>
                <a:gridCol w="674821">
                  <a:extLst>
                    <a:ext uri="{9D8B030D-6E8A-4147-A177-3AD203B41FA5}">
                      <a16:colId xmlns:a16="http://schemas.microsoft.com/office/drawing/2014/main" val="2826723049"/>
                    </a:ext>
                  </a:extLst>
                </a:gridCol>
                <a:gridCol w="675437">
                  <a:extLst>
                    <a:ext uri="{9D8B030D-6E8A-4147-A177-3AD203B41FA5}">
                      <a16:colId xmlns:a16="http://schemas.microsoft.com/office/drawing/2014/main" val="2295033136"/>
                    </a:ext>
                  </a:extLst>
                </a:gridCol>
                <a:gridCol w="675437">
                  <a:extLst>
                    <a:ext uri="{9D8B030D-6E8A-4147-A177-3AD203B41FA5}">
                      <a16:colId xmlns:a16="http://schemas.microsoft.com/office/drawing/2014/main" val="2032976958"/>
                    </a:ext>
                  </a:extLst>
                </a:gridCol>
              </a:tblGrid>
              <a:tr h="401960">
                <a:tc>
                  <a:txBody>
                    <a:bodyPr/>
                    <a:lstStyle/>
                    <a:p>
                      <a:pPr>
                        <a:lnSpc>
                          <a:spcPct val="115000"/>
                        </a:lnSpc>
                      </a:pPr>
                      <a:endParaRPr lang="en-US" sz="900">
                        <a:effectLst/>
                        <a:latin typeface="Calibri" panose="020F0502020204030204" pitchFamily="34" charset="0"/>
                      </a:endParaRPr>
                    </a:p>
                  </a:txBody>
                  <a:tcPr marL="66072" marR="660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2012 </a:t>
                      </a:r>
                    </a:p>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t>
                      </a:r>
                    </a:p>
                  </a:txBody>
                  <a:tcPr marL="8558"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2013 </a:t>
                      </a:r>
                    </a:p>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t>
                      </a:r>
                    </a:p>
                  </a:txBody>
                  <a:tcPr marL="8558"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2014 </a:t>
                      </a:r>
                    </a:p>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t>
                      </a:r>
                    </a:p>
                  </a:txBody>
                  <a:tcPr marL="8558"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2015 </a:t>
                      </a:r>
                    </a:p>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t>
                      </a:r>
                    </a:p>
                  </a:txBody>
                  <a:tcPr marL="66072" marR="660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2016 </a:t>
                      </a:r>
                    </a:p>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t>
                      </a:r>
                    </a:p>
                  </a:txBody>
                  <a:tcPr marL="8558" marR="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2073004"/>
                  </a:ext>
                </a:extLst>
              </a:tr>
              <a:tr h="264299">
                <a:tc>
                  <a:txBody>
                    <a:bodyPr/>
                    <a:lstStyle/>
                    <a:p>
                      <a:pPr marL="0" marR="0">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All</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66072" marR="6607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15.0</a:t>
                      </a:r>
                    </a:p>
                  </a:txBody>
                  <a:tcPr marL="8558" marR="8558" marT="2630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14.3</a:t>
                      </a:r>
                    </a:p>
                  </a:txBody>
                  <a:tcPr marL="8558" marR="8558" marT="2630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16.0</a:t>
                      </a:r>
                    </a:p>
                  </a:txBody>
                  <a:tcPr marL="8558" marR="855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16.1</a:t>
                      </a:r>
                    </a:p>
                  </a:txBody>
                  <a:tcPr marL="66072" marR="6607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15.9</a:t>
                      </a:r>
                    </a:p>
                  </a:txBody>
                  <a:tcPr marL="8558" marR="855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9462762"/>
                  </a:ext>
                </a:extLst>
              </a:tr>
              <a:tr h="195167">
                <a:tc>
                  <a:txBody>
                    <a:bodyPr/>
                    <a:lstStyle/>
                    <a:p>
                      <a:pPr marL="0" marR="0">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Race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66072" marR="660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8558" marR="8558" marT="26307"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8558" marR="8558" marT="26307"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8558" marR="85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66072" marR="660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8558" marR="8558"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816893599"/>
                  </a:ext>
                </a:extLst>
              </a:tr>
              <a:tr h="195167">
                <a:tc>
                  <a:txBody>
                    <a:bodyPr/>
                    <a:lstStyle/>
                    <a:p>
                      <a:pPr marL="91440"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American Indian or Alaska Native</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12.2</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11.1</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12.1</a:t>
                      </a:r>
                    </a:p>
                  </a:txBody>
                  <a:tcPr marL="8558" marR="8558"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11.5</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11.6</a:t>
                      </a:r>
                    </a:p>
                  </a:txBody>
                  <a:tcPr marL="8558" marR="8558" marT="0" marB="0" anchor="ctr">
                    <a:lnL>
                      <a:noFill/>
                    </a:lnL>
                    <a:lnR>
                      <a:noFill/>
                    </a:lnR>
                    <a:lnT>
                      <a:noFill/>
                    </a:lnT>
                    <a:lnB>
                      <a:noFill/>
                    </a:lnB>
                  </a:tcPr>
                </a:tc>
                <a:extLst>
                  <a:ext uri="{0D108BD9-81ED-4DB2-BD59-A6C34878D82A}">
                    <a16:rowId xmlns:a16="http://schemas.microsoft.com/office/drawing/2014/main" val="3493451234"/>
                  </a:ext>
                </a:extLst>
              </a:tr>
              <a:tr h="195167">
                <a:tc>
                  <a:txBody>
                    <a:bodyPr/>
                    <a:lstStyle/>
                    <a:p>
                      <a:pPr marL="91440"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Asian</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13.0</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12.3</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13.0</a:t>
                      </a:r>
                    </a:p>
                  </a:txBody>
                  <a:tcPr marL="8558" marR="8558"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13.0</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13.3</a:t>
                      </a:r>
                    </a:p>
                  </a:txBody>
                  <a:tcPr marL="8558" marR="8558" marT="0" marB="0" anchor="ctr">
                    <a:lnL>
                      <a:noFill/>
                    </a:lnL>
                    <a:lnR>
                      <a:noFill/>
                    </a:lnR>
                    <a:lnT>
                      <a:noFill/>
                    </a:lnT>
                    <a:lnB>
                      <a:noFill/>
                    </a:lnB>
                  </a:tcPr>
                </a:tc>
                <a:extLst>
                  <a:ext uri="{0D108BD9-81ED-4DB2-BD59-A6C34878D82A}">
                    <a16:rowId xmlns:a16="http://schemas.microsoft.com/office/drawing/2014/main" val="2701436283"/>
                  </a:ext>
                </a:extLst>
              </a:tr>
              <a:tr h="195167">
                <a:tc>
                  <a:txBody>
                    <a:bodyPr/>
                    <a:lstStyle/>
                    <a:p>
                      <a:pPr marL="91440"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Native Hawaiian or Pacific Islander~</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13.4</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13.7</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14.0</a:t>
                      </a:r>
                    </a:p>
                  </a:txBody>
                  <a:tcPr marL="8558" marR="8558"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14.3</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13.6</a:t>
                      </a:r>
                    </a:p>
                  </a:txBody>
                  <a:tcPr marL="8558" marR="8558" marT="0" marB="0" anchor="ctr">
                    <a:lnL>
                      <a:noFill/>
                    </a:lnL>
                    <a:lnR>
                      <a:noFill/>
                    </a:lnR>
                    <a:lnT>
                      <a:noFill/>
                    </a:lnT>
                    <a:lnB>
                      <a:noFill/>
                    </a:lnB>
                  </a:tcPr>
                </a:tc>
                <a:extLst>
                  <a:ext uri="{0D108BD9-81ED-4DB2-BD59-A6C34878D82A}">
                    <a16:rowId xmlns:a16="http://schemas.microsoft.com/office/drawing/2014/main" val="3095849668"/>
                  </a:ext>
                </a:extLst>
              </a:tr>
              <a:tr h="195167">
                <a:tc>
                  <a:txBody>
                    <a:bodyPr/>
                    <a:lstStyle/>
                    <a:p>
                      <a:pPr marL="91440"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Black/African American</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14.1</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13.4</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14.9</a:t>
                      </a:r>
                    </a:p>
                  </a:txBody>
                  <a:tcPr marL="8558" marR="8558"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15.1</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15.1</a:t>
                      </a:r>
                    </a:p>
                  </a:txBody>
                  <a:tcPr marL="8558" marR="8558" marT="0" marB="0" anchor="ctr">
                    <a:lnL>
                      <a:noFill/>
                    </a:lnL>
                    <a:lnR>
                      <a:noFill/>
                    </a:lnR>
                    <a:lnT>
                      <a:noFill/>
                    </a:lnT>
                    <a:lnB>
                      <a:noFill/>
                    </a:lnB>
                  </a:tcPr>
                </a:tc>
                <a:extLst>
                  <a:ext uri="{0D108BD9-81ED-4DB2-BD59-A6C34878D82A}">
                    <a16:rowId xmlns:a16="http://schemas.microsoft.com/office/drawing/2014/main" val="3311209400"/>
                  </a:ext>
                </a:extLst>
              </a:tr>
              <a:tr h="195167">
                <a:tc>
                  <a:txBody>
                    <a:bodyPr/>
                    <a:lstStyle/>
                    <a:p>
                      <a:pPr marL="91440"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White</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15.9</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15.2</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17.1</a:t>
                      </a:r>
                    </a:p>
                  </a:txBody>
                  <a:tcPr marL="8558" marR="8558"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17.2</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16.9</a:t>
                      </a:r>
                    </a:p>
                  </a:txBody>
                  <a:tcPr marL="8558" marR="8558" marT="0" marB="0" anchor="ctr">
                    <a:lnL>
                      <a:noFill/>
                    </a:lnL>
                    <a:lnR>
                      <a:noFill/>
                    </a:lnR>
                    <a:lnT>
                      <a:noFill/>
                    </a:lnT>
                    <a:lnB>
                      <a:noFill/>
                    </a:lnB>
                  </a:tcPr>
                </a:tc>
                <a:extLst>
                  <a:ext uri="{0D108BD9-81ED-4DB2-BD59-A6C34878D82A}">
                    <a16:rowId xmlns:a16="http://schemas.microsoft.com/office/drawing/2014/main" val="680289222"/>
                  </a:ext>
                </a:extLst>
              </a:tr>
              <a:tr h="195167">
                <a:tc>
                  <a:txBody>
                    <a:bodyPr/>
                    <a:lstStyle/>
                    <a:p>
                      <a:pPr marL="91440"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Two or more races</a:t>
                      </a:r>
                    </a:p>
                  </a:txBody>
                  <a:tcPr marL="66072" marR="660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10.4</a:t>
                      </a:r>
                    </a:p>
                  </a:txBody>
                  <a:tcPr marL="8558" marR="8558" marT="26307"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10.0</a:t>
                      </a:r>
                    </a:p>
                  </a:txBody>
                  <a:tcPr marL="8558" marR="8558" marT="26307"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8.5</a:t>
                      </a:r>
                    </a:p>
                  </a:txBody>
                  <a:tcPr marL="8558" marR="85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8.3</a:t>
                      </a:r>
                    </a:p>
                  </a:txBody>
                  <a:tcPr marL="66072" marR="660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9.9</a:t>
                      </a:r>
                    </a:p>
                  </a:txBody>
                  <a:tcPr marL="8558" marR="8558"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2647556"/>
                  </a:ext>
                </a:extLst>
              </a:tr>
              <a:tr h="195167">
                <a:tc>
                  <a:txBody>
                    <a:bodyPr/>
                    <a:lstStyle/>
                    <a:p>
                      <a:pPr marL="0" marR="0">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Ethnicity</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66072" marR="660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8558" marR="8558" marT="26307"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8558" marR="8558" marT="26307"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8558" marR="85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66072" marR="660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8558" marR="8558"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82324582"/>
                  </a:ext>
                </a:extLst>
              </a:tr>
              <a:tr h="195167">
                <a:tc>
                  <a:txBody>
                    <a:bodyPr/>
                    <a:lstStyle/>
                    <a:p>
                      <a:pPr marL="91440"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Hispanic/Latino</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12.9</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12.7</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14.3</a:t>
                      </a:r>
                    </a:p>
                  </a:txBody>
                  <a:tcPr marL="8558" marR="8558"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14.4</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14.0</a:t>
                      </a:r>
                    </a:p>
                  </a:txBody>
                  <a:tcPr marL="8558" marR="8558" marT="0" marB="0" anchor="ctr">
                    <a:lnL>
                      <a:noFill/>
                    </a:lnL>
                    <a:lnR>
                      <a:noFill/>
                    </a:lnR>
                    <a:lnT>
                      <a:noFill/>
                    </a:lnT>
                    <a:lnB>
                      <a:noFill/>
                    </a:lnB>
                  </a:tcPr>
                </a:tc>
                <a:extLst>
                  <a:ext uri="{0D108BD9-81ED-4DB2-BD59-A6C34878D82A}">
                    <a16:rowId xmlns:a16="http://schemas.microsoft.com/office/drawing/2014/main" val="2393740383"/>
                  </a:ext>
                </a:extLst>
              </a:tr>
              <a:tr h="195167">
                <a:tc>
                  <a:txBody>
                    <a:bodyPr/>
                    <a:lstStyle/>
                    <a:p>
                      <a:pPr marL="91440"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Non-Hispanic</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15.5</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14.7</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16.4</a:t>
                      </a:r>
                    </a:p>
                  </a:txBody>
                  <a:tcPr marL="8558" marR="8558"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16.5</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16.4</a:t>
                      </a:r>
                    </a:p>
                  </a:txBody>
                  <a:tcPr marL="8558" marR="8558" marT="0" marB="0" anchor="ctr">
                    <a:lnL>
                      <a:noFill/>
                    </a:lnL>
                    <a:lnR>
                      <a:noFill/>
                    </a:lnR>
                    <a:lnT>
                      <a:noFill/>
                    </a:lnT>
                    <a:lnB>
                      <a:noFill/>
                    </a:lnB>
                  </a:tcPr>
                </a:tc>
                <a:extLst>
                  <a:ext uri="{0D108BD9-81ED-4DB2-BD59-A6C34878D82A}">
                    <a16:rowId xmlns:a16="http://schemas.microsoft.com/office/drawing/2014/main" val="3047262836"/>
                  </a:ext>
                </a:extLst>
              </a:tr>
              <a:tr h="195167">
                <a:tc>
                  <a:txBody>
                    <a:bodyPr/>
                    <a:lstStyle/>
                    <a:p>
                      <a:pPr marL="9144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Non-Hispanic Black/African American</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14.1</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13.4</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14.9</a:t>
                      </a:r>
                    </a:p>
                  </a:txBody>
                  <a:tcPr marL="8558" marR="8558"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15.1</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15.1</a:t>
                      </a:r>
                    </a:p>
                  </a:txBody>
                  <a:tcPr marL="8558" marR="8558" marT="0" marB="0" anchor="ctr">
                    <a:lnL>
                      <a:noFill/>
                    </a:lnL>
                    <a:lnR>
                      <a:noFill/>
                    </a:lnR>
                    <a:lnT>
                      <a:noFill/>
                    </a:lnT>
                    <a:lnB>
                      <a:noFill/>
                    </a:lnB>
                  </a:tcPr>
                </a:tc>
                <a:extLst>
                  <a:ext uri="{0D108BD9-81ED-4DB2-BD59-A6C34878D82A}">
                    <a16:rowId xmlns:a16="http://schemas.microsoft.com/office/drawing/2014/main" val="2911020248"/>
                  </a:ext>
                </a:extLst>
              </a:tr>
              <a:tr h="195167">
                <a:tc>
                  <a:txBody>
                    <a:bodyPr/>
                    <a:lstStyle/>
                    <a:p>
                      <a:pPr marL="91440"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Non-Hispanic White</a:t>
                      </a:r>
                    </a:p>
                  </a:txBody>
                  <a:tcPr marL="66072" marR="660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17.3</a:t>
                      </a:r>
                    </a:p>
                  </a:txBody>
                  <a:tcPr marL="8558" marR="8558" marT="26307"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16.4</a:t>
                      </a:r>
                    </a:p>
                  </a:txBody>
                  <a:tcPr marL="8558" marR="8558" marT="26307"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18.5</a:t>
                      </a:r>
                    </a:p>
                  </a:txBody>
                  <a:tcPr marL="8558" marR="85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18.5</a:t>
                      </a:r>
                    </a:p>
                  </a:txBody>
                  <a:tcPr marL="66072" marR="660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18.2</a:t>
                      </a:r>
                    </a:p>
                  </a:txBody>
                  <a:tcPr marL="8558" marR="8558"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6051307"/>
                  </a:ext>
                </a:extLst>
              </a:tr>
              <a:tr h="195167">
                <a:tc>
                  <a:txBody>
                    <a:bodyPr/>
                    <a:lstStyle/>
                    <a:p>
                      <a:pPr marL="0" marR="0">
                        <a:lnSpc>
                          <a:spcPct val="115000"/>
                        </a:lnSpc>
                        <a:spcBef>
                          <a:spcPts val="0"/>
                        </a:spcBef>
                        <a:spcAft>
                          <a:spcPts val="0"/>
                        </a:spcAft>
                      </a:pPr>
                      <a:r>
                        <a:rPr lang="en-US" sz="900" b="1" dirty="0">
                          <a:effectLst/>
                          <a:latin typeface="Calibri" panose="020F0502020204030204" pitchFamily="34" charset="0"/>
                          <a:ea typeface="Calibri" panose="020F0502020204030204" pitchFamily="34" charset="0"/>
                          <a:cs typeface="Times New Roman" panose="02020603050405020304" pitchFamily="18" charset="0"/>
                        </a:rPr>
                        <a:t>Sex</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6072" marR="660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8558" marR="8558" marT="26307"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8558" marR="8558" marT="26307"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8558" marR="85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66072" marR="660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8558" marR="8558"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369145900"/>
                  </a:ext>
                </a:extLst>
              </a:tr>
              <a:tr h="195167">
                <a:tc>
                  <a:txBody>
                    <a:bodyPr/>
                    <a:lstStyle/>
                    <a:p>
                      <a:pPr marL="91440"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Male</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13.1</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12.6</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14.3</a:t>
                      </a:r>
                    </a:p>
                  </a:txBody>
                  <a:tcPr marL="8558" marR="8558"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14.3</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14.1</a:t>
                      </a:r>
                    </a:p>
                  </a:txBody>
                  <a:tcPr marL="8558" marR="8558" marT="0" marB="0" anchor="ctr">
                    <a:lnL>
                      <a:noFill/>
                    </a:lnL>
                    <a:lnR>
                      <a:noFill/>
                    </a:lnR>
                    <a:lnT>
                      <a:noFill/>
                    </a:lnT>
                    <a:lnB>
                      <a:noFill/>
                    </a:lnB>
                  </a:tcPr>
                </a:tc>
                <a:extLst>
                  <a:ext uri="{0D108BD9-81ED-4DB2-BD59-A6C34878D82A}">
                    <a16:rowId xmlns:a16="http://schemas.microsoft.com/office/drawing/2014/main" val="886679274"/>
                  </a:ext>
                </a:extLst>
              </a:tr>
              <a:tr h="195167">
                <a:tc>
                  <a:txBody>
                    <a:bodyPr/>
                    <a:lstStyle/>
                    <a:p>
                      <a:pPr marL="91440"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Female</a:t>
                      </a:r>
                    </a:p>
                  </a:txBody>
                  <a:tcPr marL="66072" marR="660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17.4</a:t>
                      </a:r>
                    </a:p>
                  </a:txBody>
                  <a:tcPr marL="8558" marR="8558" marT="26307"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16.5</a:t>
                      </a:r>
                    </a:p>
                  </a:txBody>
                  <a:tcPr marL="8558" marR="8558" marT="26307"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18.2</a:t>
                      </a:r>
                    </a:p>
                  </a:txBody>
                  <a:tcPr marL="8558" marR="85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18.4</a:t>
                      </a:r>
                    </a:p>
                  </a:txBody>
                  <a:tcPr marL="66072" marR="660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18.4</a:t>
                      </a:r>
                    </a:p>
                  </a:txBody>
                  <a:tcPr marL="8558" marR="8558"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0074367"/>
                  </a:ext>
                </a:extLst>
              </a:tr>
              <a:tr h="195167">
                <a:tc>
                  <a:txBody>
                    <a:bodyPr/>
                    <a:lstStyle/>
                    <a:p>
                      <a:pPr marL="0" marR="0">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Age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66072" marR="660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8558" marR="8558" marT="26307"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8558" marR="8558" marT="26307"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8558" marR="85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66072" marR="660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8558" marR="8558"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49362144"/>
                  </a:ext>
                </a:extLst>
              </a:tr>
              <a:tr h="195167">
                <a:tc>
                  <a:txBody>
                    <a:bodyPr/>
                    <a:lstStyle/>
                    <a:p>
                      <a:pPr marL="91440" marR="0">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18-44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14.3</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13.7</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15.2</a:t>
                      </a:r>
                    </a:p>
                  </a:txBody>
                  <a:tcPr marL="8558" marR="8558"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15.6</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15.4</a:t>
                      </a:r>
                    </a:p>
                  </a:txBody>
                  <a:tcPr marL="8558" marR="8558" marT="0" marB="0" anchor="ctr">
                    <a:lnL>
                      <a:noFill/>
                    </a:lnL>
                    <a:lnR>
                      <a:noFill/>
                    </a:lnR>
                    <a:lnT>
                      <a:noFill/>
                    </a:lnT>
                    <a:lnB>
                      <a:noFill/>
                    </a:lnB>
                  </a:tcPr>
                </a:tc>
                <a:extLst>
                  <a:ext uri="{0D108BD9-81ED-4DB2-BD59-A6C34878D82A}">
                    <a16:rowId xmlns:a16="http://schemas.microsoft.com/office/drawing/2014/main" val="3528770924"/>
                  </a:ext>
                </a:extLst>
              </a:tr>
              <a:tr h="195167">
                <a:tc>
                  <a:txBody>
                    <a:bodyPr/>
                    <a:lstStyle/>
                    <a:p>
                      <a:pPr marL="201295"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18-24</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17.1</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15.6</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16.4</a:t>
                      </a:r>
                    </a:p>
                  </a:txBody>
                  <a:tcPr marL="8558" marR="8558"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17.6</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17.4</a:t>
                      </a:r>
                    </a:p>
                  </a:txBody>
                  <a:tcPr marL="8558" marR="8558" marT="0" marB="0" anchor="ctr">
                    <a:lnL>
                      <a:noFill/>
                    </a:lnL>
                    <a:lnR>
                      <a:noFill/>
                    </a:lnR>
                    <a:lnT>
                      <a:noFill/>
                    </a:lnT>
                    <a:lnB>
                      <a:noFill/>
                    </a:lnB>
                  </a:tcPr>
                </a:tc>
                <a:extLst>
                  <a:ext uri="{0D108BD9-81ED-4DB2-BD59-A6C34878D82A}">
                    <a16:rowId xmlns:a16="http://schemas.microsoft.com/office/drawing/2014/main" val="2508724154"/>
                  </a:ext>
                </a:extLst>
              </a:tr>
              <a:tr h="195167">
                <a:tc>
                  <a:txBody>
                    <a:bodyPr/>
                    <a:lstStyle/>
                    <a:p>
                      <a:pPr marL="201295"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25-44</a:t>
                      </a:r>
                    </a:p>
                  </a:txBody>
                  <a:tcPr marL="66072" marR="660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14.0</a:t>
                      </a:r>
                    </a:p>
                  </a:txBody>
                  <a:tcPr marL="8558" marR="8558" marT="26307"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13.5</a:t>
                      </a:r>
                    </a:p>
                  </a:txBody>
                  <a:tcPr marL="8558" marR="8558" marT="26307"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15.1</a:t>
                      </a:r>
                    </a:p>
                  </a:txBody>
                  <a:tcPr marL="8558" marR="85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15.4</a:t>
                      </a:r>
                    </a:p>
                  </a:txBody>
                  <a:tcPr marL="66072" marR="660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15.2</a:t>
                      </a:r>
                    </a:p>
                  </a:txBody>
                  <a:tcPr marL="8558" marR="8558"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9265504"/>
                  </a:ext>
                </a:extLst>
              </a:tr>
              <a:tr h="195167">
                <a:tc>
                  <a:txBody>
                    <a:bodyPr/>
                    <a:lstStyle/>
                    <a:p>
                      <a:pPr marL="91440" marR="0">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45-64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66072" marR="660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14.0</a:t>
                      </a:r>
                    </a:p>
                  </a:txBody>
                  <a:tcPr marL="8558" marR="8558" marT="26307"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13.3</a:t>
                      </a:r>
                    </a:p>
                  </a:txBody>
                  <a:tcPr marL="8558" marR="8558" marT="26307"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14.9</a:t>
                      </a:r>
                    </a:p>
                  </a:txBody>
                  <a:tcPr marL="8558" marR="85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15.0</a:t>
                      </a:r>
                    </a:p>
                  </a:txBody>
                  <a:tcPr marL="66072" marR="660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14.7</a:t>
                      </a:r>
                    </a:p>
                  </a:txBody>
                  <a:tcPr marL="8558" marR="8558"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178271796"/>
                  </a:ext>
                </a:extLst>
              </a:tr>
              <a:tr h="195167">
                <a:tc>
                  <a:txBody>
                    <a:bodyPr/>
                    <a:lstStyle/>
                    <a:p>
                      <a:pPr marL="201295"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45-54</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13.4</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12.6</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14.1</a:t>
                      </a:r>
                    </a:p>
                  </a:txBody>
                  <a:tcPr marL="8558" marR="8558"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14.3</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14.1</a:t>
                      </a:r>
                    </a:p>
                  </a:txBody>
                  <a:tcPr marL="8558" marR="8558" marT="0" marB="0" anchor="ctr">
                    <a:lnL>
                      <a:noFill/>
                    </a:lnL>
                    <a:lnR>
                      <a:noFill/>
                    </a:lnR>
                    <a:lnT>
                      <a:noFill/>
                    </a:lnT>
                    <a:lnB>
                      <a:noFill/>
                    </a:lnB>
                  </a:tcPr>
                </a:tc>
                <a:extLst>
                  <a:ext uri="{0D108BD9-81ED-4DB2-BD59-A6C34878D82A}">
                    <a16:rowId xmlns:a16="http://schemas.microsoft.com/office/drawing/2014/main" val="929281027"/>
                  </a:ext>
                </a:extLst>
              </a:tr>
              <a:tr h="195167">
                <a:tc>
                  <a:txBody>
                    <a:bodyPr/>
                    <a:lstStyle/>
                    <a:p>
                      <a:pPr marL="201295"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55-64</a:t>
                      </a:r>
                    </a:p>
                  </a:txBody>
                  <a:tcPr marL="66072" marR="660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14.5</a:t>
                      </a:r>
                    </a:p>
                  </a:txBody>
                  <a:tcPr marL="8558" marR="8558" marT="26307"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13.9</a:t>
                      </a:r>
                    </a:p>
                  </a:txBody>
                  <a:tcPr marL="8558" marR="8558" marT="26307"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15.4</a:t>
                      </a:r>
                    </a:p>
                  </a:txBody>
                  <a:tcPr marL="8558" marR="85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15.4</a:t>
                      </a:r>
                    </a:p>
                  </a:txBody>
                  <a:tcPr marL="66072" marR="660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15.2</a:t>
                      </a:r>
                    </a:p>
                  </a:txBody>
                  <a:tcPr marL="8558" marR="8558"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6921220"/>
                  </a:ext>
                </a:extLst>
              </a:tr>
              <a:tr h="195167">
                <a:tc>
                  <a:txBody>
                    <a:bodyPr/>
                    <a:lstStyle/>
                    <a:p>
                      <a:pPr marL="91440" marR="0">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65+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66072" marR="660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16.7</a:t>
                      </a:r>
                    </a:p>
                  </a:txBody>
                  <a:tcPr marL="8558" marR="8558" marT="26307"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16.0</a:t>
                      </a:r>
                    </a:p>
                  </a:txBody>
                  <a:tcPr marL="8558" marR="8558" marT="26307"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17.9</a:t>
                      </a:r>
                    </a:p>
                  </a:txBody>
                  <a:tcPr marL="8558" marR="85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17.8</a:t>
                      </a:r>
                    </a:p>
                  </a:txBody>
                  <a:tcPr marL="66072" marR="660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17.7</a:t>
                      </a:r>
                    </a:p>
                  </a:txBody>
                  <a:tcPr marL="8558" marR="8558"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77592539"/>
                  </a:ext>
                </a:extLst>
              </a:tr>
              <a:tr h="195167">
                <a:tc>
                  <a:txBody>
                    <a:bodyPr/>
                    <a:lstStyle/>
                    <a:p>
                      <a:pPr marL="201295"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65-74</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15.3</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14.6</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16.7</a:t>
                      </a:r>
                    </a:p>
                  </a:txBody>
                  <a:tcPr marL="8558" marR="8558"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16.4</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16.5</a:t>
                      </a:r>
                    </a:p>
                  </a:txBody>
                  <a:tcPr marL="8558" marR="8558" marT="0" marB="0" anchor="ctr">
                    <a:lnL>
                      <a:noFill/>
                    </a:lnL>
                    <a:lnR>
                      <a:noFill/>
                    </a:lnR>
                    <a:lnT>
                      <a:noFill/>
                    </a:lnT>
                    <a:lnB>
                      <a:noFill/>
                    </a:lnB>
                  </a:tcPr>
                </a:tc>
                <a:extLst>
                  <a:ext uri="{0D108BD9-81ED-4DB2-BD59-A6C34878D82A}">
                    <a16:rowId xmlns:a16="http://schemas.microsoft.com/office/drawing/2014/main" val="2892408757"/>
                  </a:ext>
                </a:extLst>
              </a:tr>
              <a:tr h="195167">
                <a:tc>
                  <a:txBody>
                    <a:bodyPr/>
                    <a:lstStyle/>
                    <a:p>
                      <a:pPr marL="201295"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75-84</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17.4</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16.8</a:t>
                      </a:r>
                    </a:p>
                  </a:txBody>
                  <a:tcPr marL="8558" marR="8558" marT="26307"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18.4</a:t>
                      </a:r>
                    </a:p>
                  </a:txBody>
                  <a:tcPr marL="8558" marR="8558"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18.6</a:t>
                      </a:r>
                    </a:p>
                  </a:txBody>
                  <a:tcPr marL="66072" marR="6607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18.3</a:t>
                      </a:r>
                    </a:p>
                  </a:txBody>
                  <a:tcPr marL="8558" marR="8558" marT="0" marB="0" anchor="ctr">
                    <a:lnL>
                      <a:noFill/>
                    </a:lnL>
                    <a:lnR>
                      <a:noFill/>
                    </a:lnR>
                    <a:lnT>
                      <a:noFill/>
                    </a:lnT>
                    <a:lnB>
                      <a:noFill/>
                    </a:lnB>
                  </a:tcPr>
                </a:tc>
                <a:extLst>
                  <a:ext uri="{0D108BD9-81ED-4DB2-BD59-A6C34878D82A}">
                    <a16:rowId xmlns:a16="http://schemas.microsoft.com/office/drawing/2014/main" val="164836315"/>
                  </a:ext>
                </a:extLst>
              </a:tr>
              <a:tr h="195167">
                <a:tc>
                  <a:txBody>
                    <a:bodyPr/>
                    <a:lstStyle/>
                    <a:p>
                      <a:pPr marL="201295"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85+</a:t>
                      </a:r>
                    </a:p>
                  </a:txBody>
                  <a:tcPr marL="66072" marR="660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26.0</a:t>
                      </a:r>
                    </a:p>
                  </a:txBody>
                  <a:tcPr marL="8558" marR="8558" marT="26307"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24.6</a:t>
                      </a:r>
                    </a:p>
                  </a:txBody>
                  <a:tcPr marL="8558" marR="8558" marT="26307"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26.0</a:t>
                      </a:r>
                    </a:p>
                  </a:txBody>
                  <a:tcPr marL="8558" marR="85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26.2</a:t>
                      </a:r>
                    </a:p>
                  </a:txBody>
                  <a:tcPr marL="66072" marR="660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25.2</a:t>
                      </a:r>
                    </a:p>
                  </a:txBody>
                  <a:tcPr marL="8558" marR="8558"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1537973"/>
                  </a:ext>
                </a:extLst>
              </a:tr>
            </a:tbl>
          </a:graphicData>
        </a:graphic>
      </p:graphicFrame>
    </p:spTree>
    <p:extLst>
      <p:ext uri="{BB962C8B-B14F-4D97-AF65-F5344CB8AC3E}">
        <p14:creationId xmlns:p14="http://schemas.microsoft.com/office/powerpoint/2010/main" val="6842690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14</a:t>
            </a:fld>
            <a:endParaRPr lang="en-US" dirty="0"/>
          </a:p>
        </p:txBody>
      </p:sp>
      <p:sp>
        <p:nvSpPr>
          <p:cNvPr id="4" name="Text Placeholder 3"/>
          <p:cNvSpPr>
            <a:spLocks noGrp="1"/>
          </p:cNvSpPr>
          <p:nvPr>
            <p:ph type="body" sz="half" idx="2"/>
          </p:nvPr>
        </p:nvSpPr>
        <p:spPr>
          <a:xfrm>
            <a:off x="190500" y="1295400"/>
            <a:ext cx="990600" cy="4747262"/>
          </a:xfrm>
        </p:spPr>
        <p:txBody>
          <a:bodyPr/>
          <a:lstStyle/>
          <a:p>
            <a:r>
              <a:rPr lang="en-US" sz="900" i="1" dirty="0"/>
              <a:t>Data Source: Special analyses, USRDS ESRD Database. Incident hemodialysis patients aged 18 &amp; older. ~Estimate shown is imprecise due to small sample size and may be unstable over time. “.” Zero values in this cell. *Values for cells with 10 or fewer patients are suppressed. Abbreviations: CKD, chronic kidney disease; ESRD, end-stage renal disease.</a:t>
            </a:r>
          </a:p>
          <a:p>
            <a:endParaRPr lang="en-US" sz="800" dirty="0"/>
          </a:p>
        </p:txBody>
      </p:sp>
      <p:sp>
        <p:nvSpPr>
          <p:cNvPr id="5" name="Title 4"/>
          <p:cNvSpPr>
            <a:spLocks noGrp="1"/>
          </p:cNvSpPr>
          <p:nvPr>
            <p:ph type="title"/>
          </p:nvPr>
        </p:nvSpPr>
        <p:spPr>
          <a:xfrm>
            <a:off x="457200" y="0"/>
            <a:ext cx="8229600" cy="563562"/>
          </a:xfrm>
        </p:spPr>
        <p:txBody>
          <a:bodyPr/>
          <a:lstStyle/>
          <a:p>
            <a:pPr algn="ctr"/>
            <a:r>
              <a:rPr lang="en-US" sz="1700" dirty="0"/>
              <a:t>HP2020 Table 11 CKD-11.3 Increase the proportion of adult hemodialysis patients who use arteriovenous fistulas or have a maturing fistula as the primary mode of vascular access at the start of renal replacement therapy: Target 34.8% </a:t>
            </a:r>
          </a:p>
        </p:txBody>
      </p:sp>
      <p:sp>
        <p:nvSpPr>
          <p:cNvPr id="6" name="Footer Placeholder 1"/>
          <p:cNvSpPr txBox="1">
            <a:spLocks/>
          </p:cNvSpPr>
          <p:nvPr/>
        </p:nvSpPr>
        <p:spPr>
          <a:xfrm>
            <a:off x="3028950" y="6410324"/>
            <a:ext cx="3086100" cy="44767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2018 Annual Data Report  </a:t>
            </a:r>
            <a:br>
              <a:rPr lang="en-US" dirty="0" smtClean="0"/>
            </a:br>
            <a:r>
              <a:rPr lang="en-US" dirty="0" smtClean="0"/>
              <a:t>Volume 3 HP2020</a:t>
            </a:r>
          </a:p>
        </p:txBody>
      </p:sp>
      <p:graphicFrame>
        <p:nvGraphicFramePr>
          <p:cNvPr id="7" name="Table 6"/>
          <p:cNvGraphicFramePr>
            <a:graphicFrameLocks noGrp="1"/>
          </p:cNvGraphicFramePr>
          <p:nvPr>
            <p:extLst>
              <p:ext uri="{D42A27DB-BD31-4B8C-83A1-F6EECF244321}">
                <p14:modId xmlns:p14="http://schemas.microsoft.com/office/powerpoint/2010/main" val="1481506236"/>
              </p:ext>
            </p:extLst>
          </p:nvPr>
        </p:nvGraphicFramePr>
        <p:xfrm>
          <a:off x="1432463" y="838200"/>
          <a:ext cx="6279075" cy="5303526"/>
        </p:xfrm>
        <a:graphic>
          <a:graphicData uri="http://schemas.openxmlformats.org/drawingml/2006/table">
            <a:tbl>
              <a:tblPr firstRow="1" firstCol="1" bandRow="1"/>
              <a:tblGrid>
                <a:gridCol w="2038953">
                  <a:extLst>
                    <a:ext uri="{9D8B030D-6E8A-4147-A177-3AD203B41FA5}">
                      <a16:colId xmlns:a16="http://schemas.microsoft.com/office/drawing/2014/main" val="2779656351"/>
                    </a:ext>
                  </a:extLst>
                </a:gridCol>
                <a:gridCol w="423609">
                  <a:extLst>
                    <a:ext uri="{9D8B030D-6E8A-4147-A177-3AD203B41FA5}">
                      <a16:colId xmlns:a16="http://schemas.microsoft.com/office/drawing/2014/main" val="2077487887"/>
                    </a:ext>
                  </a:extLst>
                </a:gridCol>
                <a:gridCol w="424185">
                  <a:extLst>
                    <a:ext uri="{9D8B030D-6E8A-4147-A177-3AD203B41FA5}">
                      <a16:colId xmlns:a16="http://schemas.microsoft.com/office/drawing/2014/main" val="1931506406"/>
                    </a:ext>
                  </a:extLst>
                </a:gridCol>
                <a:gridCol w="424185">
                  <a:extLst>
                    <a:ext uri="{9D8B030D-6E8A-4147-A177-3AD203B41FA5}">
                      <a16:colId xmlns:a16="http://schemas.microsoft.com/office/drawing/2014/main" val="3319976387"/>
                    </a:ext>
                  </a:extLst>
                </a:gridCol>
                <a:gridCol w="423609">
                  <a:extLst>
                    <a:ext uri="{9D8B030D-6E8A-4147-A177-3AD203B41FA5}">
                      <a16:colId xmlns:a16="http://schemas.microsoft.com/office/drawing/2014/main" val="2356462501"/>
                    </a:ext>
                  </a:extLst>
                </a:gridCol>
                <a:gridCol w="424185">
                  <a:extLst>
                    <a:ext uri="{9D8B030D-6E8A-4147-A177-3AD203B41FA5}">
                      <a16:colId xmlns:a16="http://schemas.microsoft.com/office/drawing/2014/main" val="2867365927"/>
                    </a:ext>
                  </a:extLst>
                </a:gridCol>
                <a:gridCol w="424185">
                  <a:extLst>
                    <a:ext uri="{9D8B030D-6E8A-4147-A177-3AD203B41FA5}">
                      <a16:colId xmlns:a16="http://schemas.microsoft.com/office/drawing/2014/main" val="3258794784"/>
                    </a:ext>
                  </a:extLst>
                </a:gridCol>
                <a:gridCol w="423609">
                  <a:extLst>
                    <a:ext uri="{9D8B030D-6E8A-4147-A177-3AD203B41FA5}">
                      <a16:colId xmlns:a16="http://schemas.microsoft.com/office/drawing/2014/main" val="1913687904"/>
                    </a:ext>
                  </a:extLst>
                </a:gridCol>
                <a:gridCol w="424185">
                  <a:extLst>
                    <a:ext uri="{9D8B030D-6E8A-4147-A177-3AD203B41FA5}">
                      <a16:colId xmlns:a16="http://schemas.microsoft.com/office/drawing/2014/main" val="2184361881"/>
                    </a:ext>
                  </a:extLst>
                </a:gridCol>
                <a:gridCol w="424185">
                  <a:extLst>
                    <a:ext uri="{9D8B030D-6E8A-4147-A177-3AD203B41FA5}">
                      <a16:colId xmlns:a16="http://schemas.microsoft.com/office/drawing/2014/main" val="4061962399"/>
                    </a:ext>
                  </a:extLst>
                </a:gridCol>
                <a:gridCol w="424185">
                  <a:extLst>
                    <a:ext uri="{9D8B030D-6E8A-4147-A177-3AD203B41FA5}">
                      <a16:colId xmlns:a16="http://schemas.microsoft.com/office/drawing/2014/main" val="706797716"/>
                    </a:ext>
                  </a:extLst>
                </a:gridCol>
              </a:tblGrid>
              <a:tr h="397248">
                <a:tc>
                  <a:txBody>
                    <a:bodyPr/>
                    <a:lstStyle/>
                    <a:p>
                      <a:pPr>
                        <a:lnSpc>
                          <a:spcPct val="115000"/>
                        </a:lnSpc>
                      </a:pPr>
                      <a:endParaRPr lang="en-US" sz="1000" dirty="0">
                        <a:effectLst/>
                        <a:latin typeface="Calibri" panose="020F0502020204030204" pitchFamily="34" charset="0"/>
                      </a:endParaRPr>
                    </a:p>
                  </a:txBody>
                  <a:tcPr marL="61905" marR="6190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2007</a:t>
                      </a:r>
                    </a:p>
                    <a:p>
                      <a:pPr marL="0" marR="0" algn="ctr">
                        <a:lnSpc>
                          <a:spcPct val="115000"/>
                        </a:lnSpc>
                        <a:spcBef>
                          <a:spcPts val="0"/>
                        </a:spcBef>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2008</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2009</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2010</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2011</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2012</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2013</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2014</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2015</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2016</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7310834"/>
                  </a:ext>
                </a:extLst>
              </a:tr>
              <a:tr h="181714">
                <a:tc>
                  <a:txBody>
                    <a:bodyPr/>
                    <a:lstStyle/>
                    <a:p>
                      <a:pPr marL="0" marR="0">
                        <a:lnSpc>
                          <a:spcPct val="115000"/>
                        </a:lnSpc>
                        <a:spcBef>
                          <a:spcPts val="0"/>
                        </a:spcBef>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All</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31.6</a:t>
                      </a:r>
                    </a:p>
                  </a:txBody>
                  <a:tcPr marL="8021" marR="80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31.2</a:t>
                      </a:r>
                    </a:p>
                  </a:txBody>
                  <a:tcPr marL="8021" marR="80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32.2</a:t>
                      </a:r>
                    </a:p>
                  </a:txBody>
                  <a:tcPr marL="8021" marR="80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33.8</a:t>
                      </a:r>
                    </a:p>
                  </a:txBody>
                  <a:tcPr marL="8021" marR="80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35.1</a:t>
                      </a:r>
                    </a:p>
                  </a:txBody>
                  <a:tcPr marL="8021" marR="80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36.7</a:t>
                      </a:r>
                    </a:p>
                  </a:txBody>
                  <a:tcPr marL="8021" marR="80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37.3</a:t>
                      </a:r>
                    </a:p>
                  </a:txBody>
                  <a:tcPr marL="8021" marR="80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35.9</a:t>
                      </a:r>
                    </a:p>
                  </a:txBody>
                  <a:tcPr marL="8021" marR="80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35.5</a:t>
                      </a:r>
                    </a:p>
                  </a:txBody>
                  <a:tcPr marL="8021" marR="80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34.9</a:t>
                      </a:r>
                    </a:p>
                  </a:txBody>
                  <a:tcPr marL="8021" marR="80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6106214"/>
                  </a:ext>
                </a:extLst>
              </a:tr>
              <a:tr h="181714">
                <a:tc>
                  <a:txBody>
                    <a:bodyPr/>
                    <a:lstStyle/>
                    <a:p>
                      <a:pPr marL="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Race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815815957"/>
                  </a:ext>
                </a:extLst>
              </a:tr>
              <a:tr h="181714">
                <a:tc>
                  <a:txBody>
                    <a:bodyPr/>
                    <a:lstStyle/>
                    <a:p>
                      <a:pPr marL="91440" marR="0">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American Indian or Alaska Native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37.7</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41.5</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41.4</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41.1</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40.3</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40.8</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42.5</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40.5</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43.2</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40.6</a:t>
                      </a:r>
                    </a:p>
                  </a:txBody>
                  <a:tcPr marL="8021" marR="8021" marT="0" marB="0" anchor="ctr">
                    <a:lnL>
                      <a:noFill/>
                    </a:lnL>
                    <a:lnR>
                      <a:noFill/>
                    </a:lnR>
                    <a:lnT>
                      <a:noFill/>
                    </a:lnT>
                    <a:lnB>
                      <a:noFill/>
                    </a:lnB>
                  </a:tcPr>
                </a:tc>
                <a:extLst>
                  <a:ext uri="{0D108BD9-81ED-4DB2-BD59-A6C34878D82A}">
                    <a16:rowId xmlns:a16="http://schemas.microsoft.com/office/drawing/2014/main" val="3962281973"/>
                  </a:ext>
                </a:extLst>
              </a:tr>
              <a:tr h="181714">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Asian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35.3</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35.9</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35.5</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37.3</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37.2</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38.0</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41.4</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38.5</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38.7</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38.3</a:t>
                      </a:r>
                    </a:p>
                  </a:txBody>
                  <a:tcPr marL="8021" marR="8021" marT="0" marB="0" anchor="ctr">
                    <a:lnL>
                      <a:noFill/>
                    </a:lnL>
                    <a:lnR>
                      <a:noFill/>
                    </a:lnR>
                    <a:lnT>
                      <a:noFill/>
                    </a:lnT>
                    <a:lnB>
                      <a:noFill/>
                    </a:lnB>
                  </a:tcPr>
                </a:tc>
                <a:extLst>
                  <a:ext uri="{0D108BD9-81ED-4DB2-BD59-A6C34878D82A}">
                    <a16:rowId xmlns:a16="http://schemas.microsoft.com/office/drawing/2014/main" val="810194628"/>
                  </a:ext>
                </a:extLst>
              </a:tr>
              <a:tr h="181714">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Native Hawaiian or Pacific Islander~</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35.2</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32.6</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32.4</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32.6</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36.2</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37.3</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39.8</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34.9</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37.9</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35.1</a:t>
                      </a:r>
                    </a:p>
                  </a:txBody>
                  <a:tcPr marL="8021" marR="8021" marT="0" marB="0" anchor="ctr">
                    <a:lnL>
                      <a:noFill/>
                    </a:lnL>
                    <a:lnR>
                      <a:noFill/>
                    </a:lnR>
                    <a:lnT>
                      <a:noFill/>
                    </a:lnT>
                    <a:lnB>
                      <a:noFill/>
                    </a:lnB>
                  </a:tcPr>
                </a:tc>
                <a:extLst>
                  <a:ext uri="{0D108BD9-81ED-4DB2-BD59-A6C34878D82A}">
                    <a16:rowId xmlns:a16="http://schemas.microsoft.com/office/drawing/2014/main" val="3035716702"/>
                  </a:ext>
                </a:extLst>
              </a:tr>
              <a:tr h="181714">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Black/African American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29.8</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29.2</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30.6</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32.1</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33.9</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35.8</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35.7</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34.3</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33.4</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32.8</a:t>
                      </a:r>
                    </a:p>
                  </a:txBody>
                  <a:tcPr marL="8021" marR="8021" marT="0" marB="0" anchor="ctr">
                    <a:lnL>
                      <a:noFill/>
                    </a:lnL>
                    <a:lnR>
                      <a:noFill/>
                    </a:lnR>
                    <a:lnT>
                      <a:noFill/>
                    </a:lnT>
                    <a:lnB>
                      <a:noFill/>
                    </a:lnB>
                  </a:tcPr>
                </a:tc>
                <a:extLst>
                  <a:ext uri="{0D108BD9-81ED-4DB2-BD59-A6C34878D82A}">
                    <a16:rowId xmlns:a16="http://schemas.microsoft.com/office/drawing/2014/main" val="2161759800"/>
                  </a:ext>
                </a:extLst>
              </a:tr>
              <a:tr h="181714">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White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32.2</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31.7</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32.7</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34.3</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35.3</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36.8</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37.5</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36.2</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35.9</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35.3</a:t>
                      </a:r>
                    </a:p>
                  </a:txBody>
                  <a:tcPr marL="8021" marR="8021" marT="0" marB="0" anchor="ctr">
                    <a:lnL>
                      <a:noFill/>
                    </a:lnL>
                    <a:lnR>
                      <a:noFill/>
                    </a:lnR>
                    <a:lnT>
                      <a:noFill/>
                    </a:lnT>
                    <a:lnB>
                      <a:noFill/>
                    </a:lnB>
                  </a:tcPr>
                </a:tc>
                <a:extLst>
                  <a:ext uri="{0D108BD9-81ED-4DB2-BD59-A6C34878D82A}">
                    <a16:rowId xmlns:a16="http://schemas.microsoft.com/office/drawing/2014/main" val="3381606020"/>
                  </a:ext>
                </a:extLst>
              </a:tr>
              <a:tr h="181714">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Two or more races</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33.1</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28.8</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36.0</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37.6</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38.9</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43.6</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7615011"/>
                  </a:ext>
                </a:extLst>
              </a:tr>
              <a:tr h="181714">
                <a:tc>
                  <a:txBody>
                    <a:bodyPr/>
                    <a:lstStyle/>
                    <a:p>
                      <a:pPr marL="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Ethnicity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77533203"/>
                  </a:ext>
                </a:extLst>
              </a:tr>
              <a:tr h="181714">
                <a:tc>
                  <a:txBody>
                    <a:bodyPr/>
                    <a:lstStyle/>
                    <a:p>
                      <a:pPr marL="91440" marR="0">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Hispanic/Latino</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29.9</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29.7</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31.0</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32.8</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33.4</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34.0</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34.7</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33.1</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33.0</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32.6</a:t>
                      </a:r>
                    </a:p>
                  </a:txBody>
                  <a:tcPr marL="8021" marR="8021" marT="0" marB="0" anchor="ctr">
                    <a:lnL>
                      <a:noFill/>
                    </a:lnL>
                    <a:lnR>
                      <a:noFill/>
                    </a:lnR>
                    <a:lnT>
                      <a:noFill/>
                    </a:lnT>
                    <a:lnB>
                      <a:noFill/>
                    </a:lnB>
                  </a:tcPr>
                </a:tc>
                <a:extLst>
                  <a:ext uri="{0D108BD9-81ED-4DB2-BD59-A6C34878D82A}">
                    <a16:rowId xmlns:a16="http://schemas.microsoft.com/office/drawing/2014/main" val="1744193834"/>
                  </a:ext>
                </a:extLst>
              </a:tr>
              <a:tr h="181714">
                <a:tc>
                  <a:txBody>
                    <a:bodyPr/>
                    <a:lstStyle/>
                    <a:p>
                      <a:pPr marL="91440" marR="0">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Non-Hispanic</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31.9</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31.4</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32.5</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34.0</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35.4</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37.1</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37.7</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36.3</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35.9</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35.2</a:t>
                      </a:r>
                    </a:p>
                  </a:txBody>
                  <a:tcPr marL="8021" marR="8021" marT="0" marB="0" anchor="ctr">
                    <a:lnL>
                      <a:noFill/>
                    </a:lnL>
                    <a:lnR>
                      <a:noFill/>
                    </a:lnR>
                    <a:lnT>
                      <a:noFill/>
                    </a:lnT>
                    <a:lnB>
                      <a:noFill/>
                    </a:lnB>
                  </a:tcPr>
                </a:tc>
                <a:extLst>
                  <a:ext uri="{0D108BD9-81ED-4DB2-BD59-A6C34878D82A}">
                    <a16:rowId xmlns:a16="http://schemas.microsoft.com/office/drawing/2014/main" val="1778695393"/>
                  </a:ext>
                </a:extLst>
              </a:tr>
              <a:tr h="181714">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Non-Hispanic Black/African American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29.7</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29.1</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30.5</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32.0</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33.9</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35.8</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35.6</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34.3</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33.3</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32.8</a:t>
                      </a:r>
                    </a:p>
                  </a:txBody>
                  <a:tcPr marL="8021" marR="8021" marT="0" marB="0" anchor="ctr">
                    <a:lnL>
                      <a:noFill/>
                    </a:lnL>
                    <a:lnR>
                      <a:noFill/>
                    </a:lnR>
                    <a:lnT>
                      <a:noFill/>
                    </a:lnT>
                    <a:lnB>
                      <a:noFill/>
                    </a:lnB>
                  </a:tcPr>
                </a:tc>
                <a:extLst>
                  <a:ext uri="{0D108BD9-81ED-4DB2-BD59-A6C34878D82A}">
                    <a16:rowId xmlns:a16="http://schemas.microsoft.com/office/drawing/2014/main" val="921851768"/>
                  </a:ext>
                </a:extLst>
              </a:tr>
              <a:tr h="181714">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Non-Hispanic White</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32.8</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32.3</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33.2</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34.8</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36.0</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37.7</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38.5</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37.2</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36.8</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36.2</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4239956"/>
                  </a:ext>
                </a:extLst>
              </a:tr>
              <a:tr h="181714">
                <a:tc>
                  <a:txBody>
                    <a:bodyPr/>
                    <a:lstStyle/>
                    <a:p>
                      <a:pPr marL="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Sex</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61779882"/>
                  </a:ext>
                </a:extLst>
              </a:tr>
              <a:tr h="181714">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Male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34.9</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33.9</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34.9</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36.4</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37.9</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39.2</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39.3</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38.0</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37.9</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37.0</a:t>
                      </a:r>
                    </a:p>
                  </a:txBody>
                  <a:tcPr marL="8021" marR="8021" marT="0" marB="0" anchor="ctr">
                    <a:lnL>
                      <a:noFill/>
                    </a:lnL>
                    <a:lnR>
                      <a:noFill/>
                    </a:lnR>
                    <a:lnT>
                      <a:noFill/>
                    </a:lnT>
                    <a:lnB>
                      <a:noFill/>
                    </a:lnB>
                  </a:tcPr>
                </a:tc>
                <a:extLst>
                  <a:ext uri="{0D108BD9-81ED-4DB2-BD59-A6C34878D82A}">
                    <a16:rowId xmlns:a16="http://schemas.microsoft.com/office/drawing/2014/main" val="2617951251"/>
                  </a:ext>
                </a:extLst>
              </a:tr>
              <a:tr h="181714">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Female</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27.5</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27.6</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28.8</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30.4</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31.4</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33.3</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34.5</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33.0</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32.1</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31.9</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508203"/>
                  </a:ext>
                </a:extLst>
              </a:tr>
              <a:tr h="181714">
                <a:tc>
                  <a:txBody>
                    <a:bodyPr/>
                    <a:lstStyle/>
                    <a:p>
                      <a:pPr marL="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129892137"/>
                  </a:ext>
                </a:extLst>
              </a:tr>
              <a:tr h="181714">
                <a:tc>
                  <a:txBody>
                    <a:bodyPr/>
                    <a:lstStyle/>
                    <a:p>
                      <a:pPr marL="9144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18-44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28.2</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27.4</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29.2</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31.1</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31.8</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32.5</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33.0</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32.2</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30.9</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31.0</a:t>
                      </a:r>
                    </a:p>
                  </a:txBody>
                  <a:tcPr marL="8021" marR="8021" marT="0" marB="0" anchor="ctr">
                    <a:lnL>
                      <a:noFill/>
                    </a:lnL>
                    <a:lnR>
                      <a:noFill/>
                    </a:lnR>
                    <a:lnT>
                      <a:noFill/>
                    </a:lnT>
                    <a:lnB>
                      <a:noFill/>
                    </a:lnB>
                  </a:tcPr>
                </a:tc>
                <a:extLst>
                  <a:ext uri="{0D108BD9-81ED-4DB2-BD59-A6C34878D82A}">
                    <a16:rowId xmlns:a16="http://schemas.microsoft.com/office/drawing/2014/main" val="1565377578"/>
                  </a:ext>
                </a:extLst>
              </a:tr>
              <a:tr h="181714">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18-24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20.8</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21.1</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22.6</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23.4</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24.9</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25.8</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27.3</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27.4</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23.3</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24.6</a:t>
                      </a:r>
                    </a:p>
                  </a:txBody>
                  <a:tcPr marL="8021" marR="8021" marT="0" marB="0" anchor="ctr">
                    <a:lnL>
                      <a:noFill/>
                    </a:lnL>
                    <a:lnR>
                      <a:noFill/>
                    </a:lnR>
                    <a:lnT>
                      <a:noFill/>
                    </a:lnT>
                    <a:lnB>
                      <a:noFill/>
                    </a:lnB>
                  </a:tcPr>
                </a:tc>
                <a:extLst>
                  <a:ext uri="{0D108BD9-81ED-4DB2-BD59-A6C34878D82A}">
                    <a16:rowId xmlns:a16="http://schemas.microsoft.com/office/drawing/2014/main" val="1001071645"/>
                  </a:ext>
                </a:extLst>
              </a:tr>
              <a:tr h="181714">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25-44</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28.9</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28.1</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29.8</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31.8</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32.5</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33.2</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33.5</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32.6</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31.6</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31.5</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0389712"/>
                  </a:ext>
                </a:extLst>
              </a:tr>
              <a:tr h="181714">
                <a:tc>
                  <a:txBody>
                    <a:bodyPr/>
                    <a:lstStyle/>
                    <a:p>
                      <a:pPr marL="9144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45-64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32.7</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32.5</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33.2</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34.4</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35.9</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37.9</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38.0</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36.6</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36.2</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35.8</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28998864"/>
                  </a:ext>
                </a:extLst>
              </a:tr>
              <a:tr h="181714">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45-54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32.4</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32.2</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32.8</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34.1</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35.9</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37.3</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37.6</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36.2</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36.4</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35.4</a:t>
                      </a:r>
                    </a:p>
                  </a:txBody>
                  <a:tcPr marL="8021" marR="8021" marT="0" marB="0" anchor="ctr">
                    <a:lnL>
                      <a:noFill/>
                    </a:lnL>
                    <a:lnR>
                      <a:noFill/>
                    </a:lnR>
                    <a:lnT>
                      <a:noFill/>
                    </a:lnT>
                    <a:lnB>
                      <a:noFill/>
                    </a:lnB>
                  </a:tcPr>
                </a:tc>
                <a:extLst>
                  <a:ext uri="{0D108BD9-81ED-4DB2-BD59-A6C34878D82A}">
                    <a16:rowId xmlns:a16="http://schemas.microsoft.com/office/drawing/2014/main" val="144591524"/>
                  </a:ext>
                </a:extLst>
              </a:tr>
              <a:tr h="181714">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55-64</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32.9</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32.6</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33.4</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34.5</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35.9</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38.3</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38.2</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36.7</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36.1</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36.0</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2110738"/>
                  </a:ext>
                </a:extLst>
              </a:tr>
              <a:tr h="181714">
                <a:tc>
                  <a:txBody>
                    <a:bodyPr/>
                    <a:lstStyle/>
                    <a:p>
                      <a:pPr marL="9144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65+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31.6</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31.0</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32.2</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34.0</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35.2</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36.7</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37.6</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36.2</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35.8</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34.9</a:t>
                      </a:r>
                    </a:p>
                  </a:txBody>
                  <a:tcPr marL="8021" marR="802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424611158"/>
                  </a:ext>
                </a:extLst>
              </a:tr>
              <a:tr h="181714">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65-74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34.1</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32.9</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34.2</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35.9</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37.0</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38.8</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39.1</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37.5</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37.2</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36.4</a:t>
                      </a:r>
                    </a:p>
                  </a:txBody>
                  <a:tcPr marL="8021" marR="8021" marT="0" marB="0" anchor="ctr">
                    <a:lnL>
                      <a:noFill/>
                    </a:lnL>
                    <a:lnR>
                      <a:noFill/>
                    </a:lnR>
                    <a:lnT>
                      <a:noFill/>
                    </a:lnT>
                    <a:lnB>
                      <a:noFill/>
                    </a:lnB>
                  </a:tcPr>
                </a:tc>
                <a:extLst>
                  <a:ext uri="{0D108BD9-81ED-4DB2-BD59-A6C34878D82A}">
                    <a16:rowId xmlns:a16="http://schemas.microsoft.com/office/drawing/2014/main" val="2356781115"/>
                  </a:ext>
                </a:extLst>
              </a:tr>
              <a:tr h="181714">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75-84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30.6</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30.8</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31.9</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33.7</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34.9</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36.2</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37.7</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36.3</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35.5</a:t>
                      </a:r>
                    </a:p>
                  </a:txBody>
                  <a:tcPr marL="8021" marR="8021"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34.4</a:t>
                      </a:r>
                    </a:p>
                  </a:txBody>
                  <a:tcPr marL="8021" marR="8021" marT="0" marB="0" anchor="ctr">
                    <a:lnL>
                      <a:noFill/>
                    </a:lnL>
                    <a:lnR>
                      <a:noFill/>
                    </a:lnR>
                    <a:lnT>
                      <a:noFill/>
                    </a:lnT>
                    <a:lnB>
                      <a:noFill/>
                    </a:lnB>
                  </a:tcPr>
                </a:tc>
                <a:extLst>
                  <a:ext uri="{0D108BD9-81ED-4DB2-BD59-A6C34878D82A}">
                    <a16:rowId xmlns:a16="http://schemas.microsoft.com/office/drawing/2014/main" val="1885270171"/>
                  </a:ext>
                </a:extLst>
              </a:tr>
              <a:tr h="181714">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85+</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25.3</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24.2</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25.5</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26.8</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28.5</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29.3</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30.2</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29.5</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29.9</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29.1</a:t>
                      </a:r>
                    </a:p>
                  </a:txBody>
                  <a:tcPr marL="8021" marR="802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1867274"/>
                  </a:ext>
                </a:extLst>
              </a:tr>
            </a:tbl>
          </a:graphicData>
        </a:graphic>
      </p:graphicFrame>
    </p:spTree>
    <p:extLst>
      <p:ext uri="{BB962C8B-B14F-4D97-AF65-F5344CB8AC3E}">
        <p14:creationId xmlns:p14="http://schemas.microsoft.com/office/powerpoint/2010/main" val="12149977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15</a:t>
            </a:fld>
            <a:endParaRPr lang="en-US" dirty="0"/>
          </a:p>
        </p:txBody>
      </p:sp>
      <p:sp>
        <p:nvSpPr>
          <p:cNvPr id="4" name="Text Placeholder 3"/>
          <p:cNvSpPr>
            <a:spLocks noGrp="1"/>
          </p:cNvSpPr>
          <p:nvPr>
            <p:ph type="body" sz="half" idx="2"/>
          </p:nvPr>
        </p:nvSpPr>
        <p:spPr>
          <a:xfrm>
            <a:off x="304800" y="1371600"/>
            <a:ext cx="1143000" cy="4076700"/>
          </a:xfrm>
        </p:spPr>
        <p:txBody>
          <a:bodyPr/>
          <a:lstStyle/>
          <a:p>
            <a:r>
              <a:rPr lang="en-US" sz="900" i="1" dirty="0"/>
              <a:t>Data Source: Special analyses, USRDS ESRD Database. Incident ESRD patients younger than age 70. ~Estimate shown is imprecise due to small sample size and may be unstable over time. *Values for cells with 10 or fewer patients are suppressed. “.” Zero values in this cell. Abbreviations: CKD, chronic kidney disease; ESRD, end-stage renal disease.</a:t>
            </a:r>
          </a:p>
          <a:p>
            <a:endParaRPr lang="en-US" dirty="0"/>
          </a:p>
        </p:txBody>
      </p:sp>
      <p:sp>
        <p:nvSpPr>
          <p:cNvPr id="5" name="Title 4"/>
          <p:cNvSpPr>
            <a:spLocks noGrp="1"/>
          </p:cNvSpPr>
          <p:nvPr>
            <p:ph type="title"/>
          </p:nvPr>
        </p:nvSpPr>
        <p:spPr>
          <a:xfrm>
            <a:off x="95250" y="0"/>
            <a:ext cx="8953500" cy="563562"/>
          </a:xfrm>
        </p:spPr>
        <p:txBody>
          <a:bodyPr/>
          <a:lstStyle/>
          <a:p>
            <a:pPr algn="ctr"/>
            <a:r>
              <a:rPr lang="en-US" sz="1700" dirty="0"/>
              <a:t>HP2020 Table 12 CKD-12 Increase the proportion of dialysis patients waitlisted and/or receiving a kidney transplant from a deceased donor within 1 year of end-stage renal disease (ESRD) start (among patients under 70 years of age): Target 18.7% of dialysis patients </a:t>
            </a:r>
            <a:r>
              <a:rPr lang="en-US" dirty="0"/>
              <a:t/>
            </a:r>
            <a:br>
              <a:rPr lang="en-US" dirty="0"/>
            </a:br>
            <a:endParaRPr lang="en-US" dirty="0"/>
          </a:p>
        </p:txBody>
      </p:sp>
      <p:sp>
        <p:nvSpPr>
          <p:cNvPr id="6" name="Footer Placeholder 1"/>
          <p:cNvSpPr txBox="1">
            <a:spLocks/>
          </p:cNvSpPr>
          <p:nvPr/>
        </p:nvSpPr>
        <p:spPr>
          <a:xfrm>
            <a:off x="3028950" y="6410324"/>
            <a:ext cx="3086100" cy="44767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2018 Annual Data Report  </a:t>
            </a:r>
            <a:br>
              <a:rPr lang="en-US" dirty="0" smtClean="0"/>
            </a:br>
            <a:r>
              <a:rPr lang="en-US" dirty="0" smtClean="0"/>
              <a:t>Volume 3 HP2020</a:t>
            </a:r>
          </a:p>
        </p:txBody>
      </p:sp>
      <p:graphicFrame>
        <p:nvGraphicFramePr>
          <p:cNvPr id="7" name="Table 6"/>
          <p:cNvGraphicFramePr>
            <a:graphicFrameLocks noGrp="1"/>
          </p:cNvGraphicFramePr>
          <p:nvPr>
            <p:extLst>
              <p:ext uri="{D42A27DB-BD31-4B8C-83A1-F6EECF244321}">
                <p14:modId xmlns:p14="http://schemas.microsoft.com/office/powerpoint/2010/main" val="1237073545"/>
              </p:ext>
            </p:extLst>
          </p:nvPr>
        </p:nvGraphicFramePr>
        <p:xfrm>
          <a:off x="1734461" y="882890"/>
          <a:ext cx="5675079" cy="5486399"/>
        </p:xfrm>
        <a:graphic>
          <a:graphicData uri="http://schemas.openxmlformats.org/drawingml/2006/table">
            <a:tbl>
              <a:tblPr firstRow="1" firstCol="1" bandRow="1"/>
              <a:tblGrid>
                <a:gridCol w="1761229">
                  <a:extLst>
                    <a:ext uri="{9D8B030D-6E8A-4147-A177-3AD203B41FA5}">
                      <a16:colId xmlns:a16="http://schemas.microsoft.com/office/drawing/2014/main" val="375709596"/>
                    </a:ext>
                  </a:extLst>
                </a:gridCol>
                <a:gridCol w="391385">
                  <a:extLst>
                    <a:ext uri="{9D8B030D-6E8A-4147-A177-3AD203B41FA5}">
                      <a16:colId xmlns:a16="http://schemas.microsoft.com/office/drawing/2014/main" val="1356327290"/>
                    </a:ext>
                  </a:extLst>
                </a:gridCol>
                <a:gridCol w="391385">
                  <a:extLst>
                    <a:ext uri="{9D8B030D-6E8A-4147-A177-3AD203B41FA5}">
                      <a16:colId xmlns:a16="http://schemas.microsoft.com/office/drawing/2014/main" val="102581519"/>
                    </a:ext>
                  </a:extLst>
                </a:gridCol>
                <a:gridCol w="391385">
                  <a:extLst>
                    <a:ext uri="{9D8B030D-6E8A-4147-A177-3AD203B41FA5}">
                      <a16:colId xmlns:a16="http://schemas.microsoft.com/office/drawing/2014/main" val="2033749843"/>
                    </a:ext>
                  </a:extLst>
                </a:gridCol>
                <a:gridCol w="391385">
                  <a:extLst>
                    <a:ext uri="{9D8B030D-6E8A-4147-A177-3AD203B41FA5}">
                      <a16:colId xmlns:a16="http://schemas.microsoft.com/office/drawing/2014/main" val="1315201635"/>
                    </a:ext>
                  </a:extLst>
                </a:gridCol>
                <a:gridCol w="391385">
                  <a:extLst>
                    <a:ext uri="{9D8B030D-6E8A-4147-A177-3AD203B41FA5}">
                      <a16:colId xmlns:a16="http://schemas.microsoft.com/office/drawing/2014/main" val="2447448344"/>
                    </a:ext>
                  </a:extLst>
                </a:gridCol>
                <a:gridCol w="391385">
                  <a:extLst>
                    <a:ext uri="{9D8B030D-6E8A-4147-A177-3AD203B41FA5}">
                      <a16:colId xmlns:a16="http://schemas.microsoft.com/office/drawing/2014/main" val="905538300"/>
                    </a:ext>
                  </a:extLst>
                </a:gridCol>
                <a:gridCol w="391385">
                  <a:extLst>
                    <a:ext uri="{9D8B030D-6E8A-4147-A177-3AD203B41FA5}">
                      <a16:colId xmlns:a16="http://schemas.microsoft.com/office/drawing/2014/main" val="2789633140"/>
                    </a:ext>
                  </a:extLst>
                </a:gridCol>
                <a:gridCol w="391385">
                  <a:extLst>
                    <a:ext uri="{9D8B030D-6E8A-4147-A177-3AD203B41FA5}">
                      <a16:colId xmlns:a16="http://schemas.microsoft.com/office/drawing/2014/main" val="4171957125"/>
                    </a:ext>
                  </a:extLst>
                </a:gridCol>
                <a:gridCol w="391385">
                  <a:extLst>
                    <a:ext uri="{9D8B030D-6E8A-4147-A177-3AD203B41FA5}">
                      <a16:colId xmlns:a16="http://schemas.microsoft.com/office/drawing/2014/main" val="3355730149"/>
                    </a:ext>
                  </a:extLst>
                </a:gridCol>
                <a:gridCol w="391385">
                  <a:extLst>
                    <a:ext uri="{9D8B030D-6E8A-4147-A177-3AD203B41FA5}">
                      <a16:colId xmlns:a16="http://schemas.microsoft.com/office/drawing/2014/main" val="1304436193"/>
                    </a:ext>
                  </a:extLst>
                </a:gridCol>
              </a:tblGrid>
              <a:tr h="342461">
                <a:tc>
                  <a:txBody>
                    <a:bodyPr/>
                    <a:lstStyle/>
                    <a:p>
                      <a:pPr>
                        <a:lnSpc>
                          <a:spcPct val="115000"/>
                        </a:lnSpc>
                      </a:pPr>
                      <a:endParaRPr lang="en-US" sz="900" dirty="0">
                        <a:effectLst/>
                        <a:latin typeface="Calibri" panose="020F0502020204030204"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2007</a:t>
                      </a:r>
                    </a:p>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2008</a:t>
                      </a:r>
                    </a:p>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2009</a:t>
                      </a:r>
                    </a:p>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2010</a:t>
                      </a:r>
                    </a:p>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2011</a:t>
                      </a:r>
                    </a:p>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2012</a:t>
                      </a:r>
                    </a:p>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2013</a:t>
                      </a:r>
                    </a:p>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2014</a:t>
                      </a:r>
                    </a:p>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2015</a:t>
                      </a:r>
                    </a:p>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2016</a:t>
                      </a:r>
                    </a:p>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01212"/>
                  </a:ext>
                </a:extLst>
              </a:tr>
              <a:tr h="172317">
                <a:tc>
                  <a:txBody>
                    <a:bodyPr/>
                    <a:lstStyle/>
                    <a:p>
                      <a:pPr marL="0" marR="0">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All</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17.0</a:t>
                      </a:r>
                    </a:p>
                  </a:txBody>
                  <a:tcPr marL="7612" marR="761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16.8</a:t>
                      </a:r>
                    </a:p>
                  </a:txBody>
                  <a:tcPr marL="7612" marR="761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17.1</a:t>
                      </a:r>
                    </a:p>
                  </a:txBody>
                  <a:tcPr marL="7612" marR="761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16.8</a:t>
                      </a:r>
                    </a:p>
                  </a:txBody>
                  <a:tcPr marL="7612" marR="761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17.4</a:t>
                      </a:r>
                    </a:p>
                  </a:txBody>
                  <a:tcPr marL="7612" marR="761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17.3</a:t>
                      </a:r>
                    </a:p>
                  </a:txBody>
                  <a:tcPr marL="7612" marR="761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17.1</a:t>
                      </a:r>
                    </a:p>
                  </a:txBody>
                  <a:tcPr marL="7612" marR="761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16.4</a:t>
                      </a:r>
                    </a:p>
                  </a:txBody>
                  <a:tcPr marL="7612" marR="761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15.9</a:t>
                      </a:r>
                    </a:p>
                  </a:txBody>
                  <a:tcPr marL="7612" marR="761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15.8</a:t>
                      </a:r>
                    </a:p>
                  </a:txBody>
                  <a:tcPr marL="7612" marR="761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7234579"/>
                  </a:ext>
                </a:extLst>
              </a:tr>
              <a:tr h="172317">
                <a:tc>
                  <a:txBody>
                    <a:bodyPr/>
                    <a:lstStyle/>
                    <a:p>
                      <a:pPr marL="0" marR="0">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Race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15026909"/>
                  </a:ext>
                </a:extLst>
              </a:tr>
              <a:tr h="172317">
                <a:tc>
                  <a:txBody>
                    <a:bodyPr/>
                    <a:lstStyle/>
                    <a:p>
                      <a:pPr marL="9144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or Alaska Native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11.4</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10.6</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11.4</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11.4</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11.1</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12.4</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11.7</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8.7</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10.2</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10.8</a:t>
                      </a:r>
                    </a:p>
                  </a:txBody>
                  <a:tcPr marL="7612" marR="7612" marT="0" marB="0" anchor="ctr">
                    <a:lnL>
                      <a:noFill/>
                    </a:lnL>
                    <a:lnR>
                      <a:noFill/>
                    </a:lnR>
                    <a:lnT>
                      <a:noFill/>
                    </a:lnT>
                    <a:lnB>
                      <a:noFill/>
                    </a:lnB>
                  </a:tcPr>
                </a:tc>
                <a:extLst>
                  <a:ext uri="{0D108BD9-81ED-4DB2-BD59-A6C34878D82A}">
                    <a16:rowId xmlns:a16="http://schemas.microsoft.com/office/drawing/2014/main" val="3957123362"/>
                  </a:ext>
                </a:extLst>
              </a:tr>
              <a:tr h="172317">
                <a:tc>
                  <a:txBody>
                    <a:bodyPr/>
                    <a:lstStyle/>
                    <a:p>
                      <a:pPr marL="91440"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Asian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30.9</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31.0</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31.8</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31.5</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32.6</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31.5</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32.4</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29.8</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29.3</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29.1</a:t>
                      </a:r>
                    </a:p>
                  </a:txBody>
                  <a:tcPr marL="7612" marR="7612" marT="0" marB="0" anchor="ctr">
                    <a:lnL>
                      <a:noFill/>
                    </a:lnL>
                    <a:lnR>
                      <a:noFill/>
                    </a:lnR>
                    <a:lnT>
                      <a:noFill/>
                    </a:lnT>
                    <a:lnB>
                      <a:noFill/>
                    </a:lnB>
                  </a:tcPr>
                </a:tc>
                <a:extLst>
                  <a:ext uri="{0D108BD9-81ED-4DB2-BD59-A6C34878D82A}">
                    <a16:rowId xmlns:a16="http://schemas.microsoft.com/office/drawing/2014/main" val="1176247132"/>
                  </a:ext>
                </a:extLst>
              </a:tr>
              <a:tr h="331848">
                <a:tc>
                  <a:txBody>
                    <a:bodyPr/>
                    <a:lstStyle/>
                    <a:p>
                      <a:pPr marL="91440"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Native Hawaiian or Pacific Islander~</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14.9</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14.3</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14.6</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15.0</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14.5</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16.5</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17.7</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14.2</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13.9</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11.5</a:t>
                      </a:r>
                    </a:p>
                  </a:txBody>
                  <a:tcPr marL="7612" marR="7612" marT="0" marB="0" anchor="ctr">
                    <a:lnL>
                      <a:noFill/>
                    </a:lnL>
                    <a:lnR>
                      <a:noFill/>
                    </a:lnR>
                    <a:lnT>
                      <a:noFill/>
                    </a:lnT>
                    <a:lnB>
                      <a:noFill/>
                    </a:lnB>
                  </a:tcPr>
                </a:tc>
                <a:extLst>
                  <a:ext uri="{0D108BD9-81ED-4DB2-BD59-A6C34878D82A}">
                    <a16:rowId xmlns:a16="http://schemas.microsoft.com/office/drawing/2014/main" val="2259088964"/>
                  </a:ext>
                </a:extLst>
              </a:tr>
              <a:tr h="172317">
                <a:tc>
                  <a:txBody>
                    <a:bodyPr/>
                    <a:lstStyle/>
                    <a:p>
                      <a:pPr marL="91440"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Black/African American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13.3</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13.2</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13.8</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13.8</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14.3</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14.6</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14.5</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13.9</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13.4</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12.3</a:t>
                      </a:r>
                    </a:p>
                  </a:txBody>
                  <a:tcPr marL="7612" marR="7612" marT="0" marB="0" anchor="ctr">
                    <a:lnL>
                      <a:noFill/>
                    </a:lnL>
                    <a:lnR>
                      <a:noFill/>
                    </a:lnR>
                    <a:lnT>
                      <a:noFill/>
                    </a:lnT>
                    <a:lnB>
                      <a:noFill/>
                    </a:lnB>
                  </a:tcPr>
                </a:tc>
                <a:extLst>
                  <a:ext uri="{0D108BD9-81ED-4DB2-BD59-A6C34878D82A}">
                    <a16:rowId xmlns:a16="http://schemas.microsoft.com/office/drawing/2014/main" val="3370066191"/>
                  </a:ext>
                </a:extLst>
              </a:tr>
              <a:tr h="172317">
                <a:tc>
                  <a:txBody>
                    <a:bodyPr/>
                    <a:lstStyle/>
                    <a:p>
                      <a:pPr marL="91440"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White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18.5</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18.2</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18.2</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17.7</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18.3</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18.0</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17.9</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17.2</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16.5</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16.2</a:t>
                      </a:r>
                    </a:p>
                  </a:txBody>
                  <a:tcPr marL="7612" marR="7612" marT="0" marB="0" anchor="ctr">
                    <a:lnL>
                      <a:noFill/>
                    </a:lnL>
                    <a:lnR>
                      <a:noFill/>
                    </a:lnR>
                    <a:lnT>
                      <a:noFill/>
                    </a:lnT>
                    <a:lnB>
                      <a:noFill/>
                    </a:lnB>
                  </a:tcPr>
                </a:tc>
                <a:extLst>
                  <a:ext uri="{0D108BD9-81ED-4DB2-BD59-A6C34878D82A}">
                    <a16:rowId xmlns:a16="http://schemas.microsoft.com/office/drawing/2014/main" val="965794134"/>
                  </a:ext>
                </a:extLst>
              </a:tr>
              <a:tr h="172317">
                <a:tc>
                  <a:txBody>
                    <a:bodyPr/>
                    <a:lstStyle/>
                    <a:p>
                      <a:pPr marL="91440"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Two or more races</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13.9</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23.8</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24.1</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22.3</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18.5</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3858894"/>
                  </a:ext>
                </a:extLst>
              </a:tr>
              <a:tr h="172317">
                <a:tc>
                  <a:txBody>
                    <a:bodyPr/>
                    <a:lstStyle/>
                    <a:p>
                      <a:pPr marL="0" marR="0">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Ethnicity</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953506071"/>
                  </a:ext>
                </a:extLst>
              </a:tr>
              <a:tr h="172317">
                <a:tc>
                  <a:txBody>
                    <a:bodyPr/>
                    <a:lstStyle/>
                    <a:p>
                      <a:pPr marL="91440"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Hispanic/Latino</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17.8</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17.5</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18.1</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17.4</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18.3</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17.5</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17.2</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15.8</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16.4</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15.8</a:t>
                      </a:r>
                    </a:p>
                  </a:txBody>
                  <a:tcPr marL="7612" marR="7612" marT="0" marB="0" anchor="ctr">
                    <a:lnL>
                      <a:noFill/>
                    </a:lnL>
                    <a:lnR>
                      <a:noFill/>
                    </a:lnR>
                    <a:lnT>
                      <a:noFill/>
                    </a:lnT>
                    <a:lnB>
                      <a:noFill/>
                    </a:lnB>
                  </a:tcPr>
                </a:tc>
                <a:extLst>
                  <a:ext uri="{0D108BD9-81ED-4DB2-BD59-A6C34878D82A}">
                    <a16:rowId xmlns:a16="http://schemas.microsoft.com/office/drawing/2014/main" val="3338724822"/>
                  </a:ext>
                </a:extLst>
              </a:tr>
              <a:tr h="172317">
                <a:tc>
                  <a:txBody>
                    <a:bodyPr/>
                    <a:lstStyle/>
                    <a:p>
                      <a:pPr marL="9144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Non-Hispanic</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16.7</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16.5</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16.8</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16.6</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17.0</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17.0</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17.0</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16.4</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15.6</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15.5</a:t>
                      </a:r>
                    </a:p>
                  </a:txBody>
                  <a:tcPr marL="7612" marR="7612" marT="0" marB="0" anchor="ctr">
                    <a:lnL>
                      <a:noFill/>
                    </a:lnL>
                    <a:lnR>
                      <a:noFill/>
                    </a:lnR>
                    <a:lnT>
                      <a:noFill/>
                    </a:lnT>
                    <a:lnB>
                      <a:noFill/>
                    </a:lnB>
                  </a:tcPr>
                </a:tc>
                <a:extLst>
                  <a:ext uri="{0D108BD9-81ED-4DB2-BD59-A6C34878D82A}">
                    <a16:rowId xmlns:a16="http://schemas.microsoft.com/office/drawing/2014/main" val="1772860634"/>
                  </a:ext>
                </a:extLst>
              </a:tr>
              <a:tr h="331848">
                <a:tc>
                  <a:txBody>
                    <a:bodyPr/>
                    <a:lstStyle/>
                    <a:p>
                      <a:pPr marL="91440"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Non-Hispanic Black/African American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13.2</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13.2</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13.8</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13.7</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14.3</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14.6</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14.5</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13.9</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13.3</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12.2</a:t>
                      </a:r>
                    </a:p>
                  </a:txBody>
                  <a:tcPr marL="7612" marR="7612" marT="0" marB="0" anchor="ctr">
                    <a:lnL>
                      <a:noFill/>
                    </a:lnL>
                    <a:lnR>
                      <a:noFill/>
                    </a:lnR>
                    <a:lnT>
                      <a:noFill/>
                    </a:lnT>
                    <a:lnB>
                      <a:noFill/>
                    </a:lnB>
                  </a:tcPr>
                </a:tc>
                <a:extLst>
                  <a:ext uri="{0D108BD9-81ED-4DB2-BD59-A6C34878D82A}">
                    <a16:rowId xmlns:a16="http://schemas.microsoft.com/office/drawing/2014/main" val="3346963961"/>
                  </a:ext>
                </a:extLst>
              </a:tr>
              <a:tr h="172317">
                <a:tc>
                  <a:txBody>
                    <a:bodyPr/>
                    <a:lstStyle/>
                    <a:p>
                      <a:pPr marL="91440"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Non-Hispanic White</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18.8</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18.3</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18.1</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17.8</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18.1</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18.1</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18.1</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17.7</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16.6</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16.4</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7851061"/>
                  </a:ext>
                </a:extLst>
              </a:tr>
              <a:tr h="172317">
                <a:tc>
                  <a:txBody>
                    <a:bodyPr/>
                    <a:lstStyle/>
                    <a:p>
                      <a:pPr marL="0" marR="0">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Sex</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49365155"/>
                  </a:ext>
                </a:extLst>
              </a:tr>
              <a:tr h="172317">
                <a:tc>
                  <a:txBody>
                    <a:bodyPr/>
                    <a:lstStyle/>
                    <a:p>
                      <a:pPr marL="91440"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Male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17.9</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17.6</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18.0</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17.6</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18.2</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18.1</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17.7</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17.4</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16.6</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16.3</a:t>
                      </a:r>
                    </a:p>
                  </a:txBody>
                  <a:tcPr marL="7612" marR="7612" marT="0" marB="0" anchor="ctr">
                    <a:lnL>
                      <a:noFill/>
                    </a:lnL>
                    <a:lnR>
                      <a:noFill/>
                    </a:lnR>
                    <a:lnT>
                      <a:noFill/>
                    </a:lnT>
                    <a:lnB>
                      <a:noFill/>
                    </a:lnB>
                  </a:tcPr>
                </a:tc>
                <a:extLst>
                  <a:ext uri="{0D108BD9-81ED-4DB2-BD59-A6C34878D82A}">
                    <a16:rowId xmlns:a16="http://schemas.microsoft.com/office/drawing/2014/main" val="4269812422"/>
                  </a:ext>
                </a:extLst>
              </a:tr>
              <a:tr h="172317">
                <a:tc>
                  <a:txBody>
                    <a:bodyPr/>
                    <a:lstStyle/>
                    <a:p>
                      <a:pPr marL="91440" marR="0">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15.8</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15.7</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15.9</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15.7</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16.1</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16.1</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16.3</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15.0</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15.0</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15.1</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6856457"/>
                  </a:ext>
                </a:extLst>
              </a:tr>
              <a:tr h="172317">
                <a:tc>
                  <a:txBody>
                    <a:bodyPr/>
                    <a:lstStyle/>
                    <a:p>
                      <a:pPr marL="0" marR="0">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Age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950323091"/>
                  </a:ext>
                </a:extLst>
              </a:tr>
              <a:tr h="172317">
                <a:tc>
                  <a:txBody>
                    <a:bodyPr/>
                    <a:lstStyle/>
                    <a:p>
                      <a:pPr marL="91440" marR="0">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&lt;18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57.2</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61.0</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58.7</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57.0</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55.6</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57.6</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59.4</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62.7</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54.7</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54.4</a:t>
                      </a:r>
                    </a:p>
                  </a:txBody>
                  <a:tcPr marL="7612" marR="7612" marT="0" marB="0" anchor="ctr">
                    <a:lnL>
                      <a:noFill/>
                    </a:lnL>
                    <a:lnR>
                      <a:noFill/>
                    </a:lnR>
                    <a:lnT>
                      <a:noFill/>
                    </a:lnT>
                    <a:lnB>
                      <a:noFill/>
                    </a:lnB>
                  </a:tcPr>
                </a:tc>
                <a:extLst>
                  <a:ext uri="{0D108BD9-81ED-4DB2-BD59-A6C34878D82A}">
                    <a16:rowId xmlns:a16="http://schemas.microsoft.com/office/drawing/2014/main" val="1021529843"/>
                  </a:ext>
                </a:extLst>
              </a:tr>
              <a:tr h="172317">
                <a:tc>
                  <a:txBody>
                    <a:bodyPr/>
                    <a:lstStyle/>
                    <a:p>
                      <a:pPr marL="201295"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0-4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36.7</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42.5</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46.6</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41.1</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37.7</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35.9</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38.5</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35.8</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33.2</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28.0</a:t>
                      </a:r>
                    </a:p>
                  </a:txBody>
                  <a:tcPr marL="7612" marR="7612" marT="0" marB="0" anchor="ctr">
                    <a:lnL>
                      <a:noFill/>
                    </a:lnL>
                    <a:lnR>
                      <a:noFill/>
                    </a:lnR>
                    <a:lnT>
                      <a:noFill/>
                    </a:lnT>
                    <a:lnB>
                      <a:noFill/>
                    </a:lnB>
                  </a:tcPr>
                </a:tc>
                <a:extLst>
                  <a:ext uri="{0D108BD9-81ED-4DB2-BD59-A6C34878D82A}">
                    <a16:rowId xmlns:a16="http://schemas.microsoft.com/office/drawing/2014/main" val="2801955226"/>
                  </a:ext>
                </a:extLst>
              </a:tr>
              <a:tr h="172317">
                <a:tc>
                  <a:txBody>
                    <a:bodyPr/>
                    <a:lstStyle/>
                    <a:p>
                      <a:pPr marL="201295"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5-11</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66.5</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69.1</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65.0</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61.1</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63.1</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63.2</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68.3</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74.3</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61.8</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62.5</a:t>
                      </a:r>
                    </a:p>
                  </a:txBody>
                  <a:tcPr marL="7612" marR="7612" marT="0" marB="0" anchor="ctr">
                    <a:lnL>
                      <a:noFill/>
                    </a:lnL>
                    <a:lnR>
                      <a:noFill/>
                    </a:lnR>
                    <a:lnT>
                      <a:noFill/>
                    </a:lnT>
                    <a:lnB>
                      <a:noFill/>
                    </a:lnB>
                  </a:tcPr>
                </a:tc>
                <a:extLst>
                  <a:ext uri="{0D108BD9-81ED-4DB2-BD59-A6C34878D82A}">
                    <a16:rowId xmlns:a16="http://schemas.microsoft.com/office/drawing/2014/main" val="1369849944"/>
                  </a:ext>
                </a:extLst>
              </a:tr>
              <a:tr h="172317">
                <a:tc>
                  <a:txBody>
                    <a:bodyPr/>
                    <a:lstStyle/>
                    <a:p>
                      <a:pPr marL="201295"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12-17</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60.8</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64.3</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60.7</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62.0</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59.9</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64.9</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64.0</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69.0</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64.0</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64.9</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5086094"/>
                  </a:ext>
                </a:extLst>
              </a:tr>
              <a:tr h="172317">
                <a:tc>
                  <a:txBody>
                    <a:bodyPr/>
                    <a:lstStyle/>
                    <a:p>
                      <a:pPr marL="91440" marR="0">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18-44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25.8</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25.3</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25.7</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24.9</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26.7</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25.2</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25.2</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24.4</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23.6</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24.2</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83453206"/>
                  </a:ext>
                </a:extLst>
              </a:tr>
              <a:tr h="172317">
                <a:tc>
                  <a:txBody>
                    <a:bodyPr/>
                    <a:lstStyle/>
                    <a:p>
                      <a:pPr marL="201295"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18-24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32.3</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29.6</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32.3</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31.9</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32.1</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32.6</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34.2</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33.3</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33.2</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34.6</a:t>
                      </a:r>
                    </a:p>
                  </a:txBody>
                  <a:tcPr marL="7612" marR="7612" marT="0" marB="0" anchor="ctr">
                    <a:lnL>
                      <a:noFill/>
                    </a:lnL>
                    <a:lnR>
                      <a:noFill/>
                    </a:lnR>
                    <a:lnT>
                      <a:noFill/>
                    </a:lnT>
                    <a:lnB>
                      <a:noFill/>
                    </a:lnB>
                  </a:tcPr>
                </a:tc>
                <a:extLst>
                  <a:ext uri="{0D108BD9-81ED-4DB2-BD59-A6C34878D82A}">
                    <a16:rowId xmlns:a16="http://schemas.microsoft.com/office/drawing/2014/main" val="3698494746"/>
                  </a:ext>
                </a:extLst>
              </a:tr>
              <a:tr h="172317">
                <a:tc>
                  <a:txBody>
                    <a:bodyPr/>
                    <a:lstStyle/>
                    <a:p>
                      <a:pPr marL="201295"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25-44</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25.2</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25.0</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25.2</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24.3</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26.1</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24.5</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24.4</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23.6</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22.8</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23.3</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7433308"/>
                  </a:ext>
                </a:extLst>
              </a:tr>
              <a:tr h="172317">
                <a:tc>
                  <a:txBody>
                    <a:bodyPr/>
                    <a:lstStyle/>
                    <a:p>
                      <a:pPr marL="91440" marR="0">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45-64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15.8</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15.5</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15.8</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15.6</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16.1</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16.4</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16.0</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15.2</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14.9</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14.8</a:t>
                      </a:r>
                    </a:p>
                  </a:txBody>
                  <a:tcPr marL="7612" marR="7612"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456558669"/>
                  </a:ext>
                </a:extLst>
              </a:tr>
              <a:tr h="172317">
                <a:tc>
                  <a:txBody>
                    <a:bodyPr/>
                    <a:lstStyle/>
                    <a:p>
                      <a:pPr marL="201295"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45-54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18.6</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17.3</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18.2</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17.8</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18.3</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18.5</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18.2</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17.4</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17.3</a:t>
                      </a:r>
                    </a:p>
                  </a:txBody>
                  <a:tcPr marL="7612" marR="7612"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17.2</a:t>
                      </a:r>
                    </a:p>
                  </a:txBody>
                  <a:tcPr marL="7612" marR="7612" marT="0" marB="0" anchor="ctr">
                    <a:lnL>
                      <a:noFill/>
                    </a:lnL>
                    <a:lnR>
                      <a:noFill/>
                    </a:lnR>
                    <a:lnT>
                      <a:noFill/>
                    </a:lnT>
                    <a:lnB>
                      <a:noFill/>
                    </a:lnB>
                  </a:tcPr>
                </a:tc>
                <a:extLst>
                  <a:ext uri="{0D108BD9-81ED-4DB2-BD59-A6C34878D82A}">
                    <a16:rowId xmlns:a16="http://schemas.microsoft.com/office/drawing/2014/main" val="3695023445"/>
                  </a:ext>
                </a:extLst>
              </a:tr>
              <a:tr h="172317">
                <a:tc>
                  <a:txBody>
                    <a:bodyPr/>
                    <a:lstStyle/>
                    <a:p>
                      <a:pPr marL="201295" marR="0">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55-64</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14.0</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14.3</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14.1</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14.2</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14.7</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15.1</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14.6</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13.8</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13.5</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13.3</a:t>
                      </a:r>
                    </a:p>
                  </a:txBody>
                  <a:tcPr marL="7612" marR="761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2606886"/>
                  </a:ext>
                </a:extLst>
              </a:tr>
              <a:tr h="172317">
                <a:tc>
                  <a:txBody>
                    <a:bodyPr/>
                    <a:lstStyle/>
                    <a:p>
                      <a:pPr marL="91440" marR="0">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65+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9.4</a:t>
                      </a:r>
                    </a:p>
                  </a:txBody>
                  <a:tcPr marL="7612" marR="761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9.9</a:t>
                      </a:r>
                    </a:p>
                  </a:txBody>
                  <a:tcPr marL="7612" marR="761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10.9</a:t>
                      </a:r>
                    </a:p>
                  </a:txBody>
                  <a:tcPr marL="7612" marR="761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10.9</a:t>
                      </a:r>
                    </a:p>
                  </a:txBody>
                  <a:tcPr marL="7612" marR="761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10.8</a:t>
                      </a:r>
                    </a:p>
                  </a:txBody>
                  <a:tcPr marL="7612" marR="761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10.8</a:t>
                      </a:r>
                    </a:p>
                  </a:txBody>
                  <a:tcPr marL="7612" marR="761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11.5</a:t>
                      </a:r>
                    </a:p>
                  </a:txBody>
                  <a:tcPr marL="7612" marR="761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11.4</a:t>
                      </a:r>
                    </a:p>
                  </a:txBody>
                  <a:tcPr marL="7612" marR="761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10.8</a:t>
                      </a:r>
                    </a:p>
                  </a:txBody>
                  <a:tcPr marL="7612" marR="761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10.4</a:t>
                      </a:r>
                    </a:p>
                  </a:txBody>
                  <a:tcPr marL="7612" marR="761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8202015"/>
                  </a:ext>
                </a:extLst>
              </a:tr>
            </a:tbl>
          </a:graphicData>
        </a:graphic>
      </p:graphicFrame>
    </p:spTree>
    <p:extLst>
      <p:ext uri="{BB962C8B-B14F-4D97-AF65-F5344CB8AC3E}">
        <p14:creationId xmlns:p14="http://schemas.microsoft.com/office/powerpoint/2010/main" val="21992657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16</a:t>
            </a:fld>
            <a:endParaRPr lang="en-US" dirty="0"/>
          </a:p>
        </p:txBody>
      </p:sp>
      <p:sp>
        <p:nvSpPr>
          <p:cNvPr id="4" name="Text Placeholder 3"/>
          <p:cNvSpPr>
            <a:spLocks noGrp="1"/>
          </p:cNvSpPr>
          <p:nvPr>
            <p:ph type="body" sz="half" idx="2"/>
          </p:nvPr>
        </p:nvSpPr>
        <p:spPr>
          <a:xfrm>
            <a:off x="452718" y="1035966"/>
            <a:ext cx="995082" cy="4884738"/>
          </a:xfrm>
        </p:spPr>
        <p:txBody>
          <a:bodyPr/>
          <a:lstStyle/>
          <a:p>
            <a:r>
              <a:rPr lang="en-US" sz="900" i="1" dirty="0"/>
              <a:t>Data Source: Special analyses, USRDS ESRD Database. Incident ESRD patients younger than age 70. ~Estimate shown is imprecise due to small sample size and may be unstable over time. “.” Zero values in this cell. Abbreviations: CKD, chronic kidney disease; ESRD, end-stage renal disease.</a:t>
            </a:r>
          </a:p>
          <a:p>
            <a:endParaRPr lang="en-US" dirty="0"/>
          </a:p>
        </p:txBody>
      </p:sp>
      <p:sp>
        <p:nvSpPr>
          <p:cNvPr id="5" name="Title 4"/>
          <p:cNvSpPr>
            <a:spLocks noGrp="1"/>
          </p:cNvSpPr>
          <p:nvPr>
            <p:ph type="title"/>
          </p:nvPr>
        </p:nvSpPr>
        <p:spPr>
          <a:xfrm>
            <a:off x="457200" y="0"/>
            <a:ext cx="8229600" cy="563562"/>
          </a:xfrm>
        </p:spPr>
        <p:txBody>
          <a:bodyPr/>
          <a:lstStyle/>
          <a:p>
            <a:pPr algn="ctr"/>
            <a:r>
              <a:rPr lang="en-US" sz="1600" dirty="0"/>
              <a:t>HP2020 Table 13 CKD-13.1 Increase the proportion of patients receiving a kidney transplant within 3 years of end-stage renal disease (ESRD): Target 20.1%</a:t>
            </a:r>
            <a:r>
              <a:rPr lang="en-US" dirty="0"/>
              <a:t/>
            </a:r>
            <a:br>
              <a:rPr lang="en-US" dirty="0"/>
            </a:br>
            <a:endParaRPr lang="en-US" dirty="0"/>
          </a:p>
        </p:txBody>
      </p:sp>
      <p:sp>
        <p:nvSpPr>
          <p:cNvPr id="6" name="Footer Placeholder 1"/>
          <p:cNvSpPr txBox="1">
            <a:spLocks/>
          </p:cNvSpPr>
          <p:nvPr/>
        </p:nvSpPr>
        <p:spPr>
          <a:xfrm>
            <a:off x="3028950" y="6410324"/>
            <a:ext cx="3086100" cy="44767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2018 Annual Data Report  </a:t>
            </a:r>
            <a:br>
              <a:rPr lang="en-US" smtClean="0"/>
            </a:br>
            <a:r>
              <a:rPr lang="en-US" smtClean="0"/>
              <a:t>Volume 3 HP2020</a:t>
            </a:r>
            <a:endParaRPr lang="en-US" dirty="0" smtClean="0"/>
          </a:p>
        </p:txBody>
      </p:sp>
      <p:graphicFrame>
        <p:nvGraphicFramePr>
          <p:cNvPr id="7" name="Table 6"/>
          <p:cNvGraphicFramePr>
            <a:graphicFrameLocks noGrp="1"/>
          </p:cNvGraphicFramePr>
          <p:nvPr>
            <p:extLst>
              <p:ext uri="{D42A27DB-BD31-4B8C-83A1-F6EECF244321}">
                <p14:modId xmlns:p14="http://schemas.microsoft.com/office/powerpoint/2010/main" val="3485689734"/>
              </p:ext>
            </p:extLst>
          </p:nvPr>
        </p:nvGraphicFramePr>
        <p:xfrm>
          <a:off x="1738810" y="533400"/>
          <a:ext cx="5666380" cy="5839084"/>
        </p:xfrm>
        <a:graphic>
          <a:graphicData uri="http://schemas.openxmlformats.org/drawingml/2006/table">
            <a:tbl>
              <a:tblPr firstRow="1" firstCol="1" bandRow="1"/>
              <a:tblGrid>
                <a:gridCol w="1758520">
                  <a:extLst>
                    <a:ext uri="{9D8B030D-6E8A-4147-A177-3AD203B41FA5}">
                      <a16:colId xmlns:a16="http://schemas.microsoft.com/office/drawing/2014/main" val="3576743924"/>
                    </a:ext>
                  </a:extLst>
                </a:gridCol>
                <a:gridCol w="390786">
                  <a:extLst>
                    <a:ext uri="{9D8B030D-6E8A-4147-A177-3AD203B41FA5}">
                      <a16:colId xmlns:a16="http://schemas.microsoft.com/office/drawing/2014/main" val="7106589"/>
                    </a:ext>
                  </a:extLst>
                </a:gridCol>
                <a:gridCol w="390786">
                  <a:extLst>
                    <a:ext uri="{9D8B030D-6E8A-4147-A177-3AD203B41FA5}">
                      <a16:colId xmlns:a16="http://schemas.microsoft.com/office/drawing/2014/main" val="2395507748"/>
                    </a:ext>
                  </a:extLst>
                </a:gridCol>
                <a:gridCol w="390786">
                  <a:extLst>
                    <a:ext uri="{9D8B030D-6E8A-4147-A177-3AD203B41FA5}">
                      <a16:colId xmlns:a16="http://schemas.microsoft.com/office/drawing/2014/main" val="1825717108"/>
                    </a:ext>
                  </a:extLst>
                </a:gridCol>
                <a:gridCol w="390786">
                  <a:extLst>
                    <a:ext uri="{9D8B030D-6E8A-4147-A177-3AD203B41FA5}">
                      <a16:colId xmlns:a16="http://schemas.microsoft.com/office/drawing/2014/main" val="2740028896"/>
                    </a:ext>
                  </a:extLst>
                </a:gridCol>
                <a:gridCol w="390786">
                  <a:extLst>
                    <a:ext uri="{9D8B030D-6E8A-4147-A177-3AD203B41FA5}">
                      <a16:colId xmlns:a16="http://schemas.microsoft.com/office/drawing/2014/main" val="3457545115"/>
                    </a:ext>
                  </a:extLst>
                </a:gridCol>
                <a:gridCol w="390786">
                  <a:extLst>
                    <a:ext uri="{9D8B030D-6E8A-4147-A177-3AD203B41FA5}">
                      <a16:colId xmlns:a16="http://schemas.microsoft.com/office/drawing/2014/main" val="3910703929"/>
                    </a:ext>
                  </a:extLst>
                </a:gridCol>
                <a:gridCol w="390786">
                  <a:extLst>
                    <a:ext uri="{9D8B030D-6E8A-4147-A177-3AD203B41FA5}">
                      <a16:colId xmlns:a16="http://schemas.microsoft.com/office/drawing/2014/main" val="3169814255"/>
                    </a:ext>
                  </a:extLst>
                </a:gridCol>
                <a:gridCol w="390786">
                  <a:extLst>
                    <a:ext uri="{9D8B030D-6E8A-4147-A177-3AD203B41FA5}">
                      <a16:colId xmlns:a16="http://schemas.microsoft.com/office/drawing/2014/main" val="3697202080"/>
                    </a:ext>
                  </a:extLst>
                </a:gridCol>
                <a:gridCol w="390786">
                  <a:extLst>
                    <a:ext uri="{9D8B030D-6E8A-4147-A177-3AD203B41FA5}">
                      <a16:colId xmlns:a16="http://schemas.microsoft.com/office/drawing/2014/main" val="866540634"/>
                    </a:ext>
                  </a:extLst>
                </a:gridCol>
                <a:gridCol w="390786">
                  <a:extLst>
                    <a:ext uri="{9D8B030D-6E8A-4147-A177-3AD203B41FA5}">
                      <a16:colId xmlns:a16="http://schemas.microsoft.com/office/drawing/2014/main" val="3597699797"/>
                    </a:ext>
                  </a:extLst>
                </a:gridCol>
              </a:tblGrid>
              <a:tr h="361472">
                <a:tc>
                  <a:txBody>
                    <a:bodyPr/>
                    <a:lstStyle/>
                    <a:p>
                      <a:pPr>
                        <a:lnSpc>
                          <a:spcPct val="115000"/>
                        </a:lnSpc>
                      </a:pPr>
                      <a:endParaRPr lang="en-US" sz="1000" dirty="0">
                        <a:effectLst/>
                        <a:latin typeface="Calibri" panose="020F0502020204030204" pitchFamily="34" charset="0"/>
                      </a:endParaRPr>
                    </a:p>
                  </a:txBody>
                  <a:tcPr marL="62413"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2004</a:t>
                      </a:r>
                    </a:p>
                    <a:p>
                      <a:pPr marL="0" marR="0" algn="ctr">
                        <a:lnSpc>
                          <a:spcPct val="115000"/>
                        </a:lnSpc>
                        <a:spcBef>
                          <a:spcPts val="0"/>
                        </a:spcBef>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2005</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2006</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2007</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2008</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2009</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2010</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2011</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2012</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2013</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1515417"/>
                  </a:ext>
                </a:extLst>
              </a:tr>
              <a:tr h="172051">
                <a:tc>
                  <a:txBody>
                    <a:bodyPr/>
                    <a:lstStyle/>
                    <a:p>
                      <a:pPr marL="0" marR="0">
                        <a:lnSpc>
                          <a:spcPct val="115000"/>
                        </a:lnSpc>
                        <a:spcBef>
                          <a:spcPts val="0"/>
                        </a:spcBef>
                        <a:spcAft>
                          <a:spcPts val="100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All</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413"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18.3</a:t>
                      </a:r>
                    </a:p>
                  </a:txBody>
                  <a:tcPr marL="7602" marR="760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17.8</a:t>
                      </a:r>
                    </a:p>
                  </a:txBody>
                  <a:tcPr marL="7602" marR="760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17.2</a:t>
                      </a:r>
                    </a:p>
                  </a:txBody>
                  <a:tcPr marL="7602" marR="760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16.6</a:t>
                      </a:r>
                    </a:p>
                  </a:txBody>
                  <a:tcPr marL="7602" marR="760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15.6</a:t>
                      </a:r>
                    </a:p>
                  </a:txBody>
                  <a:tcPr marL="7602" marR="760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14.7</a:t>
                      </a:r>
                    </a:p>
                  </a:txBody>
                  <a:tcPr marL="7602" marR="760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14.1</a:t>
                      </a:r>
                    </a:p>
                  </a:txBody>
                  <a:tcPr marL="7602" marR="760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13.7</a:t>
                      </a:r>
                    </a:p>
                  </a:txBody>
                  <a:tcPr marL="7602" marR="760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13.2</a:t>
                      </a:r>
                    </a:p>
                  </a:txBody>
                  <a:tcPr marL="7602" marR="760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12.7</a:t>
                      </a:r>
                    </a:p>
                  </a:txBody>
                  <a:tcPr marL="7602" marR="760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6759748"/>
                  </a:ext>
                </a:extLst>
              </a:tr>
              <a:tr h="172051">
                <a:tc>
                  <a:txBody>
                    <a:bodyPr/>
                    <a:lstStyle/>
                    <a:p>
                      <a:pPr marL="0" marR="0">
                        <a:lnSpc>
                          <a:spcPct val="115000"/>
                        </a:lnSpc>
                        <a:spcBef>
                          <a:spcPts val="0"/>
                        </a:spcBef>
                        <a:spcAft>
                          <a:spcPts val="100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Race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413"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60643180"/>
                  </a:ext>
                </a:extLst>
              </a:tr>
              <a:tr h="172051">
                <a:tc>
                  <a:txBody>
                    <a:bodyPr/>
                    <a:lstStyle/>
                    <a:p>
                      <a:pPr marL="91440" marR="0">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American Indian or Alaska Native</a:t>
                      </a:r>
                    </a:p>
                  </a:txBody>
                  <a:tcPr marL="62413"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9.3</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8.8</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10.0</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10.1</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7.0</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7.2</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7.2</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6.4</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7.2</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6.5</a:t>
                      </a:r>
                    </a:p>
                  </a:txBody>
                  <a:tcPr marL="7602" marR="7602" marT="0" marB="0" anchor="ctr">
                    <a:lnL>
                      <a:noFill/>
                    </a:lnL>
                    <a:lnR>
                      <a:noFill/>
                    </a:lnR>
                    <a:lnT>
                      <a:noFill/>
                    </a:lnT>
                    <a:lnB>
                      <a:noFill/>
                    </a:lnB>
                  </a:tcPr>
                </a:tc>
                <a:extLst>
                  <a:ext uri="{0D108BD9-81ED-4DB2-BD59-A6C34878D82A}">
                    <a16:rowId xmlns:a16="http://schemas.microsoft.com/office/drawing/2014/main" val="2747399916"/>
                  </a:ext>
                </a:extLst>
              </a:tr>
              <a:tr h="172051">
                <a:tc>
                  <a:txBody>
                    <a:bodyPr/>
                    <a:lstStyle/>
                    <a:p>
                      <a:pPr marL="91440" marR="0">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Asian</a:t>
                      </a:r>
                    </a:p>
                  </a:txBody>
                  <a:tcPr marL="62413"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20.6</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18.6</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19.1</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17.6</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18.0</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16.9</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17.5</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16.9</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16.2</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18.0</a:t>
                      </a:r>
                    </a:p>
                  </a:txBody>
                  <a:tcPr marL="7602" marR="7602" marT="0" marB="0" anchor="ctr">
                    <a:lnL>
                      <a:noFill/>
                    </a:lnL>
                    <a:lnR>
                      <a:noFill/>
                    </a:lnR>
                    <a:lnT>
                      <a:noFill/>
                    </a:lnT>
                    <a:lnB>
                      <a:noFill/>
                    </a:lnB>
                  </a:tcPr>
                </a:tc>
                <a:extLst>
                  <a:ext uri="{0D108BD9-81ED-4DB2-BD59-A6C34878D82A}">
                    <a16:rowId xmlns:a16="http://schemas.microsoft.com/office/drawing/2014/main" val="397668917"/>
                  </a:ext>
                </a:extLst>
              </a:tr>
              <a:tr h="301915">
                <a:tc>
                  <a:txBody>
                    <a:bodyPr/>
                    <a:lstStyle/>
                    <a:p>
                      <a:pPr marL="91440" marR="0">
                        <a:lnSpc>
                          <a:spcPct val="115000"/>
                        </a:lnSpc>
                        <a:spcBef>
                          <a:spcPts val="0"/>
                        </a:spcBef>
                        <a:spcAft>
                          <a:spcPts val="10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Native Hawaiian or Pacific Islander~</a:t>
                      </a:r>
                    </a:p>
                  </a:txBody>
                  <a:tcPr marL="62413"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12.7</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9.8</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9.6</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10.5</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11.2</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8.3</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7.5</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8.0</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8.3</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6.7</a:t>
                      </a:r>
                    </a:p>
                  </a:txBody>
                  <a:tcPr marL="7602" marR="7602" marT="0" marB="0" anchor="ctr">
                    <a:lnL>
                      <a:noFill/>
                    </a:lnL>
                    <a:lnR>
                      <a:noFill/>
                    </a:lnR>
                    <a:lnT>
                      <a:noFill/>
                    </a:lnT>
                    <a:lnB>
                      <a:noFill/>
                    </a:lnB>
                  </a:tcPr>
                </a:tc>
                <a:extLst>
                  <a:ext uri="{0D108BD9-81ED-4DB2-BD59-A6C34878D82A}">
                    <a16:rowId xmlns:a16="http://schemas.microsoft.com/office/drawing/2014/main" val="951424839"/>
                  </a:ext>
                </a:extLst>
              </a:tr>
              <a:tr h="172051">
                <a:tc>
                  <a:txBody>
                    <a:bodyPr/>
                    <a:lstStyle/>
                    <a:p>
                      <a:pPr marL="91440" marR="0">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Black/African American</a:t>
                      </a:r>
                    </a:p>
                  </a:txBody>
                  <a:tcPr marL="62413"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10.0</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9.6</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9.1</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9.0</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8.7</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7.8</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7.7</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7.3</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7.0</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6.8</a:t>
                      </a:r>
                    </a:p>
                  </a:txBody>
                  <a:tcPr marL="7602" marR="7602" marT="0" marB="0" anchor="ctr">
                    <a:lnL>
                      <a:noFill/>
                    </a:lnL>
                    <a:lnR>
                      <a:noFill/>
                    </a:lnR>
                    <a:lnT>
                      <a:noFill/>
                    </a:lnT>
                    <a:lnB>
                      <a:noFill/>
                    </a:lnB>
                  </a:tcPr>
                </a:tc>
                <a:extLst>
                  <a:ext uri="{0D108BD9-81ED-4DB2-BD59-A6C34878D82A}">
                    <a16:rowId xmlns:a16="http://schemas.microsoft.com/office/drawing/2014/main" val="4043036517"/>
                  </a:ext>
                </a:extLst>
              </a:tr>
              <a:tr h="172051">
                <a:tc>
                  <a:txBody>
                    <a:bodyPr/>
                    <a:lstStyle/>
                    <a:p>
                      <a:pPr marL="91440" marR="0">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White</a:t>
                      </a:r>
                    </a:p>
                  </a:txBody>
                  <a:tcPr marL="62413"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22.7</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22.2</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21.4</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20.7</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19.3</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18.1</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17.2</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16.9</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16.2</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15.5</a:t>
                      </a:r>
                    </a:p>
                  </a:txBody>
                  <a:tcPr marL="7602" marR="7602" marT="0" marB="0" anchor="ctr">
                    <a:lnL>
                      <a:noFill/>
                    </a:lnL>
                    <a:lnR>
                      <a:noFill/>
                    </a:lnR>
                    <a:lnT>
                      <a:noFill/>
                    </a:lnT>
                    <a:lnB>
                      <a:noFill/>
                    </a:lnB>
                  </a:tcPr>
                </a:tc>
                <a:extLst>
                  <a:ext uri="{0D108BD9-81ED-4DB2-BD59-A6C34878D82A}">
                    <a16:rowId xmlns:a16="http://schemas.microsoft.com/office/drawing/2014/main" val="2458312152"/>
                  </a:ext>
                </a:extLst>
              </a:tr>
              <a:tr h="172051">
                <a:tc>
                  <a:txBody>
                    <a:bodyPr/>
                    <a:lstStyle/>
                    <a:p>
                      <a:pPr marL="91440" marR="0">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Two or more races</a:t>
                      </a:r>
                    </a:p>
                  </a:txBody>
                  <a:tcPr marL="62413"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17.1</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16.6</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14.7</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17.9</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18.3</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14.8</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17.6</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18.3</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3526118"/>
                  </a:ext>
                </a:extLst>
              </a:tr>
              <a:tr h="172051">
                <a:tc>
                  <a:txBody>
                    <a:bodyPr/>
                    <a:lstStyle/>
                    <a:p>
                      <a:pPr marL="0" marR="0">
                        <a:lnSpc>
                          <a:spcPct val="115000"/>
                        </a:lnSpc>
                        <a:spcBef>
                          <a:spcPts val="0"/>
                        </a:spcBef>
                        <a:spcAft>
                          <a:spcPts val="100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Ethnicity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413"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276834210"/>
                  </a:ext>
                </a:extLst>
              </a:tr>
              <a:tr h="172051">
                <a:tc>
                  <a:txBody>
                    <a:bodyPr/>
                    <a:lstStyle/>
                    <a:p>
                      <a:pPr marL="91440" marR="0">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Hispanic/Latino</a:t>
                      </a:r>
                    </a:p>
                  </a:txBody>
                  <a:tcPr marL="62413"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14.9</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15.1</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14.7</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14.0</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12.8</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11.8</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11.3</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11.4</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11.0</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10.8</a:t>
                      </a:r>
                    </a:p>
                  </a:txBody>
                  <a:tcPr marL="7602" marR="7602" marT="0" marB="0" anchor="ctr">
                    <a:lnL>
                      <a:noFill/>
                    </a:lnL>
                    <a:lnR>
                      <a:noFill/>
                    </a:lnR>
                    <a:lnT>
                      <a:noFill/>
                    </a:lnT>
                    <a:lnB>
                      <a:noFill/>
                    </a:lnB>
                  </a:tcPr>
                </a:tc>
                <a:extLst>
                  <a:ext uri="{0D108BD9-81ED-4DB2-BD59-A6C34878D82A}">
                    <a16:rowId xmlns:a16="http://schemas.microsoft.com/office/drawing/2014/main" val="1131262678"/>
                  </a:ext>
                </a:extLst>
              </a:tr>
              <a:tr h="172051">
                <a:tc>
                  <a:txBody>
                    <a:bodyPr/>
                    <a:lstStyle/>
                    <a:p>
                      <a:pPr marL="91440" marR="0">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Non-Hispanic</a:t>
                      </a:r>
                    </a:p>
                  </a:txBody>
                  <a:tcPr marL="62413"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18.6</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18.0</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17.3</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16.8</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15.9</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14.9</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14.3</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13.9</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13.2</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12.7</a:t>
                      </a:r>
                    </a:p>
                  </a:txBody>
                  <a:tcPr marL="7602" marR="7602" marT="0" marB="0" anchor="ctr">
                    <a:lnL>
                      <a:noFill/>
                    </a:lnL>
                    <a:lnR>
                      <a:noFill/>
                    </a:lnR>
                    <a:lnT>
                      <a:noFill/>
                    </a:lnT>
                    <a:lnB>
                      <a:noFill/>
                    </a:lnB>
                  </a:tcPr>
                </a:tc>
                <a:extLst>
                  <a:ext uri="{0D108BD9-81ED-4DB2-BD59-A6C34878D82A}">
                    <a16:rowId xmlns:a16="http://schemas.microsoft.com/office/drawing/2014/main" val="4168211645"/>
                  </a:ext>
                </a:extLst>
              </a:tr>
              <a:tr h="301915">
                <a:tc>
                  <a:txBody>
                    <a:bodyPr/>
                    <a:lstStyle/>
                    <a:p>
                      <a:pPr marL="91440" marR="0">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Non-Hispanic Black/African American</a:t>
                      </a:r>
                    </a:p>
                  </a:txBody>
                  <a:tcPr marL="62413"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9.9</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9.5</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8.9</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8.9</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8.6</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7.7</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7.6</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7.2</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6.9</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6.6</a:t>
                      </a:r>
                    </a:p>
                  </a:txBody>
                  <a:tcPr marL="7602" marR="7602" marT="0" marB="0" anchor="ctr">
                    <a:lnL>
                      <a:noFill/>
                    </a:lnL>
                    <a:lnR>
                      <a:noFill/>
                    </a:lnR>
                    <a:lnT>
                      <a:noFill/>
                    </a:lnT>
                    <a:lnB>
                      <a:noFill/>
                    </a:lnB>
                  </a:tcPr>
                </a:tc>
                <a:extLst>
                  <a:ext uri="{0D108BD9-81ED-4DB2-BD59-A6C34878D82A}">
                    <a16:rowId xmlns:a16="http://schemas.microsoft.com/office/drawing/2014/main" val="826814752"/>
                  </a:ext>
                </a:extLst>
              </a:tr>
              <a:tr h="172051">
                <a:tc>
                  <a:txBody>
                    <a:bodyPr/>
                    <a:lstStyle/>
                    <a:p>
                      <a:pPr marL="91440" marR="0">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Non-Hispanic White</a:t>
                      </a:r>
                    </a:p>
                  </a:txBody>
                  <a:tcPr marL="62413"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25.1</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24.5</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23.7</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23.0</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21.7</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20.4</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19.4</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19.0</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18.1</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17.3</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3891341"/>
                  </a:ext>
                </a:extLst>
              </a:tr>
              <a:tr h="172051">
                <a:tc>
                  <a:txBody>
                    <a:bodyPr/>
                    <a:lstStyle/>
                    <a:p>
                      <a:pPr marL="0" marR="0">
                        <a:lnSpc>
                          <a:spcPct val="115000"/>
                        </a:lnSpc>
                        <a:spcBef>
                          <a:spcPts val="0"/>
                        </a:spcBef>
                        <a:spcAft>
                          <a:spcPts val="100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Sex</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413"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25057211"/>
                  </a:ext>
                </a:extLst>
              </a:tr>
              <a:tr h="172051">
                <a:tc>
                  <a:txBody>
                    <a:bodyPr/>
                    <a:lstStyle/>
                    <a:p>
                      <a:pPr marL="91440" marR="0">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Male</a:t>
                      </a:r>
                    </a:p>
                  </a:txBody>
                  <a:tcPr marL="62413"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19.6</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19.2</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18.5</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17.5</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16.2</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15.3</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14.5</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14.3</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13.5</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13.0</a:t>
                      </a:r>
                    </a:p>
                  </a:txBody>
                  <a:tcPr marL="7602" marR="7602" marT="0" marB="0" anchor="ctr">
                    <a:lnL>
                      <a:noFill/>
                    </a:lnL>
                    <a:lnR>
                      <a:noFill/>
                    </a:lnR>
                    <a:lnT>
                      <a:noFill/>
                    </a:lnT>
                    <a:lnB>
                      <a:noFill/>
                    </a:lnB>
                  </a:tcPr>
                </a:tc>
                <a:extLst>
                  <a:ext uri="{0D108BD9-81ED-4DB2-BD59-A6C34878D82A}">
                    <a16:rowId xmlns:a16="http://schemas.microsoft.com/office/drawing/2014/main" val="153257866"/>
                  </a:ext>
                </a:extLst>
              </a:tr>
              <a:tr h="172051">
                <a:tc>
                  <a:txBody>
                    <a:bodyPr/>
                    <a:lstStyle/>
                    <a:p>
                      <a:pPr marL="91440" marR="0">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Female</a:t>
                      </a:r>
                    </a:p>
                  </a:txBody>
                  <a:tcPr marL="62413"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16.5</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15.9</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15.4</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15.3</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14.8</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13.8</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13.5</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12.9</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12.7</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12.3</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7503809"/>
                  </a:ext>
                </a:extLst>
              </a:tr>
              <a:tr h="172051">
                <a:tc>
                  <a:txBody>
                    <a:bodyPr/>
                    <a:lstStyle/>
                    <a:p>
                      <a:pPr marL="0" marR="0">
                        <a:lnSpc>
                          <a:spcPct val="115000"/>
                        </a:lnSpc>
                        <a:spcBef>
                          <a:spcPts val="0"/>
                        </a:spcBef>
                        <a:spcAft>
                          <a:spcPts val="100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413"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69298522"/>
                  </a:ext>
                </a:extLst>
              </a:tr>
              <a:tr h="172051">
                <a:tc>
                  <a:txBody>
                    <a:bodyPr/>
                    <a:lstStyle/>
                    <a:p>
                      <a:pPr marL="91440" marR="0">
                        <a:lnSpc>
                          <a:spcPct val="115000"/>
                        </a:lnSpc>
                        <a:spcBef>
                          <a:spcPts val="0"/>
                        </a:spcBef>
                        <a:spcAft>
                          <a:spcPts val="100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&lt;18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413"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76.3</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76.7</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78.1</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78.3</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76.8</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78.2</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74.6</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75.0</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74.4</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77.2</a:t>
                      </a:r>
                    </a:p>
                  </a:txBody>
                  <a:tcPr marL="7602" marR="7602" marT="0" marB="0" anchor="ctr">
                    <a:lnL>
                      <a:noFill/>
                    </a:lnL>
                    <a:lnR>
                      <a:noFill/>
                    </a:lnR>
                    <a:lnT>
                      <a:noFill/>
                    </a:lnT>
                    <a:lnB>
                      <a:noFill/>
                    </a:lnB>
                  </a:tcPr>
                </a:tc>
                <a:extLst>
                  <a:ext uri="{0D108BD9-81ED-4DB2-BD59-A6C34878D82A}">
                    <a16:rowId xmlns:a16="http://schemas.microsoft.com/office/drawing/2014/main" val="1922567218"/>
                  </a:ext>
                </a:extLst>
              </a:tr>
              <a:tr h="172051">
                <a:tc>
                  <a:txBody>
                    <a:bodyPr/>
                    <a:lstStyle/>
                    <a:p>
                      <a:pPr marL="201295" marR="0">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0-4</a:t>
                      </a:r>
                    </a:p>
                  </a:txBody>
                  <a:tcPr marL="62413"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78.0</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75.5</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77.3</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75.9</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68.7</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77.0</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71.2</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68.8</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62.7</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73.3</a:t>
                      </a:r>
                    </a:p>
                  </a:txBody>
                  <a:tcPr marL="7602" marR="7602" marT="0" marB="0" anchor="ctr">
                    <a:lnL>
                      <a:noFill/>
                    </a:lnL>
                    <a:lnR>
                      <a:noFill/>
                    </a:lnR>
                    <a:lnT>
                      <a:noFill/>
                    </a:lnT>
                    <a:lnB>
                      <a:noFill/>
                    </a:lnB>
                  </a:tcPr>
                </a:tc>
                <a:extLst>
                  <a:ext uri="{0D108BD9-81ED-4DB2-BD59-A6C34878D82A}">
                    <a16:rowId xmlns:a16="http://schemas.microsoft.com/office/drawing/2014/main" val="2970868189"/>
                  </a:ext>
                </a:extLst>
              </a:tr>
              <a:tr h="172051">
                <a:tc>
                  <a:txBody>
                    <a:bodyPr/>
                    <a:lstStyle/>
                    <a:p>
                      <a:pPr marL="201295" marR="0">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5-11</a:t>
                      </a:r>
                    </a:p>
                  </a:txBody>
                  <a:tcPr marL="62413"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84.1</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82.1</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83.0</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86.9</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85.6</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83.0</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81.0</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85.6</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84.0</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83.6</a:t>
                      </a:r>
                    </a:p>
                  </a:txBody>
                  <a:tcPr marL="7602" marR="7602" marT="0" marB="0" anchor="ctr">
                    <a:lnL>
                      <a:noFill/>
                    </a:lnL>
                    <a:lnR>
                      <a:noFill/>
                    </a:lnR>
                    <a:lnT>
                      <a:noFill/>
                    </a:lnT>
                    <a:lnB>
                      <a:noFill/>
                    </a:lnB>
                  </a:tcPr>
                </a:tc>
                <a:extLst>
                  <a:ext uri="{0D108BD9-81ED-4DB2-BD59-A6C34878D82A}">
                    <a16:rowId xmlns:a16="http://schemas.microsoft.com/office/drawing/2014/main" val="254075047"/>
                  </a:ext>
                </a:extLst>
              </a:tr>
              <a:tr h="219812">
                <a:tc>
                  <a:txBody>
                    <a:bodyPr/>
                    <a:lstStyle/>
                    <a:p>
                      <a:pPr marL="201295" marR="0">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12-17</a:t>
                      </a:r>
                    </a:p>
                  </a:txBody>
                  <a:tcPr marL="62413"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72.6</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75.1</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76.8</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76.0</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76.3</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76.9</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73.2</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73.4</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75.6</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76.0</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2363057"/>
                  </a:ext>
                </a:extLst>
              </a:tr>
              <a:tr h="172051">
                <a:tc>
                  <a:txBody>
                    <a:bodyPr/>
                    <a:lstStyle/>
                    <a:p>
                      <a:pPr marL="91440" marR="0">
                        <a:lnSpc>
                          <a:spcPct val="115000"/>
                        </a:lnSpc>
                        <a:spcBef>
                          <a:spcPts val="0"/>
                        </a:spcBef>
                        <a:spcAft>
                          <a:spcPts val="100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18-44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413"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29.3</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27.7</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26.7</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25.4</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23.9</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22.6</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21.8</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21.4</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21.2</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21.0</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234638156"/>
                  </a:ext>
                </a:extLst>
              </a:tr>
              <a:tr h="172051">
                <a:tc>
                  <a:txBody>
                    <a:bodyPr/>
                    <a:lstStyle/>
                    <a:p>
                      <a:pPr marL="201295" marR="0">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18-24</a:t>
                      </a:r>
                    </a:p>
                  </a:txBody>
                  <a:tcPr marL="62413"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42.0</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40.3</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37.1</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35.1</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33.1</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34.0</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33.8</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30.5</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31.9</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35.0</a:t>
                      </a:r>
                    </a:p>
                  </a:txBody>
                  <a:tcPr marL="7602" marR="7602" marT="0" marB="0" anchor="ctr">
                    <a:lnL>
                      <a:noFill/>
                    </a:lnL>
                    <a:lnR>
                      <a:noFill/>
                    </a:lnR>
                    <a:lnT>
                      <a:noFill/>
                    </a:lnT>
                    <a:lnB>
                      <a:noFill/>
                    </a:lnB>
                  </a:tcPr>
                </a:tc>
                <a:extLst>
                  <a:ext uri="{0D108BD9-81ED-4DB2-BD59-A6C34878D82A}">
                    <a16:rowId xmlns:a16="http://schemas.microsoft.com/office/drawing/2014/main" val="689152261"/>
                  </a:ext>
                </a:extLst>
              </a:tr>
              <a:tr h="172051">
                <a:tc>
                  <a:txBody>
                    <a:bodyPr/>
                    <a:lstStyle/>
                    <a:p>
                      <a:pPr marL="201295" marR="0">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25-44</a:t>
                      </a:r>
                    </a:p>
                  </a:txBody>
                  <a:tcPr marL="62413"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27.8</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26.3</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25.5</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24.2</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22.8</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21.4</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20.5</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20.3</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20.1</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19.5</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6439990"/>
                  </a:ext>
                </a:extLst>
              </a:tr>
              <a:tr h="172051">
                <a:tc>
                  <a:txBody>
                    <a:bodyPr/>
                    <a:lstStyle/>
                    <a:p>
                      <a:pPr marL="91440" marR="0">
                        <a:lnSpc>
                          <a:spcPct val="115000"/>
                        </a:lnSpc>
                        <a:spcBef>
                          <a:spcPts val="0"/>
                        </a:spcBef>
                        <a:spcAft>
                          <a:spcPts val="100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45-64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413"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15.2</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15.0</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14.5</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14.0</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13.2</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12.3</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11.8</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11.5</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11.0</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10.2</a:t>
                      </a:r>
                    </a:p>
                  </a:txBody>
                  <a:tcPr marL="7602" marR="7602"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25468435"/>
                  </a:ext>
                </a:extLst>
              </a:tr>
              <a:tr h="172051">
                <a:tc>
                  <a:txBody>
                    <a:bodyPr/>
                    <a:lstStyle/>
                    <a:p>
                      <a:pPr marL="201295" marR="0">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45-54</a:t>
                      </a:r>
                    </a:p>
                  </a:txBody>
                  <a:tcPr marL="62413"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18.5</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17.6</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17.1</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16.9</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15.6</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14.8</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13.8</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13.4</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12.8</a:t>
                      </a:r>
                    </a:p>
                  </a:txBody>
                  <a:tcPr marL="7602" marR="760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11.8</a:t>
                      </a:r>
                    </a:p>
                  </a:txBody>
                  <a:tcPr marL="7602" marR="7602" marT="0" marB="0" anchor="ctr">
                    <a:lnL>
                      <a:noFill/>
                    </a:lnL>
                    <a:lnR>
                      <a:noFill/>
                    </a:lnR>
                    <a:lnT>
                      <a:noFill/>
                    </a:lnT>
                    <a:lnB>
                      <a:noFill/>
                    </a:lnB>
                  </a:tcPr>
                </a:tc>
                <a:extLst>
                  <a:ext uri="{0D108BD9-81ED-4DB2-BD59-A6C34878D82A}">
                    <a16:rowId xmlns:a16="http://schemas.microsoft.com/office/drawing/2014/main" val="3369350170"/>
                  </a:ext>
                </a:extLst>
              </a:tr>
              <a:tr h="172051">
                <a:tc>
                  <a:txBody>
                    <a:bodyPr/>
                    <a:lstStyle/>
                    <a:p>
                      <a:pPr marL="201295" marR="0">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55-64</a:t>
                      </a:r>
                    </a:p>
                  </a:txBody>
                  <a:tcPr marL="62413"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12.6</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13.1</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12.6</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12.0</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11.6</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10.7</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10.5</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10.3</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9.9</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9.2</a:t>
                      </a:r>
                    </a:p>
                  </a:txBody>
                  <a:tcPr marL="7602" marR="760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4975251"/>
                  </a:ext>
                </a:extLst>
              </a:tr>
              <a:tr h="172051">
                <a:tc>
                  <a:txBody>
                    <a:bodyPr/>
                    <a:lstStyle/>
                    <a:p>
                      <a:pPr marL="91440" marR="0">
                        <a:lnSpc>
                          <a:spcPct val="115000"/>
                        </a:lnSpc>
                        <a:spcBef>
                          <a:spcPts val="0"/>
                        </a:spcBef>
                        <a:spcAft>
                          <a:spcPts val="100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65+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413"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8.1</a:t>
                      </a:r>
                    </a:p>
                  </a:txBody>
                  <a:tcPr marL="7602" marR="760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7.9</a:t>
                      </a:r>
                    </a:p>
                  </a:txBody>
                  <a:tcPr marL="7602" marR="760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8.4</a:t>
                      </a:r>
                    </a:p>
                  </a:txBody>
                  <a:tcPr marL="7602" marR="760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8.3</a:t>
                      </a:r>
                    </a:p>
                  </a:txBody>
                  <a:tcPr marL="7602" marR="760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8.3</a:t>
                      </a:r>
                    </a:p>
                  </a:txBody>
                  <a:tcPr marL="7602" marR="760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7.9</a:t>
                      </a:r>
                    </a:p>
                  </a:txBody>
                  <a:tcPr marL="7602" marR="760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8.0</a:t>
                      </a:r>
                    </a:p>
                  </a:txBody>
                  <a:tcPr marL="7602" marR="760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7.9</a:t>
                      </a:r>
                    </a:p>
                  </a:txBody>
                  <a:tcPr marL="7602" marR="760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7.0</a:t>
                      </a:r>
                    </a:p>
                  </a:txBody>
                  <a:tcPr marL="7602" marR="760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7.6</a:t>
                      </a:r>
                    </a:p>
                  </a:txBody>
                  <a:tcPr marL="7602" marR="760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2956320"/>
                  </a:ext>
                </a:extLst>
              </a:tr>
            </a:tbl>
          </a:graphicData>
        </a:graphic>
      </p:graphicFrame>
    </p:spTree>
    <p:extLst>
      <p:ext uri="{BB962C8B-B14F-4D97-AF65-F5344CB8AC3E}">
        <p14:creationId xmlns:p14="http://schemas.microsoft.com/office/powerpoint/2010/main" val="30968749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17</a:t>
            </a:fld>
            <a:endParaRPr lang="en-US" dirty="0"/>
          </a:p>
        </p:txBody>
      </p:sp>
      <p:sp>
        <p:nvSpPr>
          <p:cNvPr id="4" name="Text Placeholder 3"/>
          <p:cNvSpPr>
            <a:spLocks noGrp="1"/>
          </p:cNvSpPr>
          <p:nvPr>
            <p:ph type="body" sz="half" idx="2"/>
          </p:nvPr>
        </p:nvSpPr>
        <p:spPr>
          <a:xfrm>
            <a:off x="984497" y="5372100"/>
            <a:ext cx="7175007" cy="533400"/>
          </a:xfrm>
        </p:spPr>
        <p:txBody>
          <a:bodyPr/>
          <a:lstStyle/>
          <a:p>
            <a:r>
              <a:rPr lang="en-US" sz="1200" i="1" dirty="0"/>
              <a:t>Data Source: Special analyses, USRDS ESRD Database. Incident ESRD patients younger than age 70. Adjusted for age, sex, and race. Alaska, Hawaii, and Wyoming are not reported due to small sample size. Abbreviations: CKD, chronic kidney disease; ESRD, end-stage renal disease.</a:t>
            </a:r>
          </a:p>
          <a:p>
            <a:endParaRPr lang="en-US" sz="1100" i="1" dirty="0"/>
          </a:p>
        </p:txBody>
      </p:sp>
      <p:sp>
        <p:nvSpPr>
          <p:cNvPr id="5" name="Title 4"/>
          <p:cNvSpPr>
            <a:spLocks noGrp="1"/>
          </p:cNvSpPr>
          <p:nvPr>
            <p:ph type="title"/>
          </p:nvPr>
        </p:nvSpPr>
        <p:spPr>
          <a:xfrm>
            <a:off x="304800" y="122238"/>
            <a:ext cx="8534400" cy="563562"/>
          </a:xfrm>
        </p:spPr>
        <p:txBody>
          <a:bodyPr/>
          <a:lstStyle/>
          <a:p>
            <a:pPr algn="ctr"/>
            <a:r>
              <a:rPr lang="en-US" sz="2000" dirty="0"/>
              <a:t>HP2020 Figure 2 HP2020 CKD-13.1 Geographic distribution of the adjusted proportion of patients receiving a kidney transplant within 3 years of end-stage renal disease (ESRD), by state, in the U.S. population, 2012: Target 20.1% </a:t>
            </a:r>
          </a:p>
        </p:txBody>
      </p:sp>
      <p:sp>
        <p:nvSpPr>
          <p:cNvPr id="6" name="Footer Placeholder 1"/>
          <p:cNvSpPr txBox="1">
            <a:spLocks/>
          </p:cNvSpPr>
          <p:nvPr/>
        </p:nvSpPr>
        <p:spPr>
          <a:xfrm>
            <a:off x="3028950" y="6410324"/>
            <a:ext cx="3086100" cy="44767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2018 Annual Data Report  </a:t>
            </a:r>
            <a:br>
              <a:rPr lang="en-US" smtClean="0"/>
            </a:br>
            <a:r>
              <a:rPr lang="en-US" smtClean="0"/>
              <a:t>Volume 3 HP2020</a:t>
            </a:r>
            <a:endParaRPr lang="en-US" dirty="0" smtClean="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4497" y="1409697"/>
            <a:ext cx="7175007" cy="3564674"/>
          </a:xfrm>
          <a:prstGeom prst="rect">
            <a:avLst/>
          </a:prstGeom>
        </p:spPr>
      </p:pic>
    </p:spTree>
    <p:extLst>
      <p:ext uri="{BB962C8B-B14F-4D97-AF65-F5344CB8AC3E}">
        <p14:creationId xmlns:p14="http://schemas.microsoft.com/office/powerpoint/2010/main" val="12976843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18</a:t>
            </a:fld>
            <a:endParaRPr lang="en-US" dirty="0"/>
          </a:p>
        </p:txBody>
      </p:sp>
      <p:sp>
        <p:nvSpPr>
          <p:cNvPr id="4" name="Text Placeholder 3"/>
          <p:cNvSpPr>
            <a:spLocks noGrp="1"/>
          </p:cNvSpPr>
          <p:nvPr>
            <p:ph type="body" sz="half" idx="2"/>
          </p:nvPr>
        </p:nvSpPr>
        <p:spPr>
          <a:xfrm>
            <a:off x="381000" y="1066800"/>
            <a:ext cx="1219200" cy="2819400"/>
          </a:xfrm>
        </p:spPr>
        <p:txBody>
          <a:bodyPr/>
          <a:lstStyle/>
          <a:p>
            <a:r>
              <a:rPr lang="en-US" sz="900" i="1" dirty="0"/>
              <a:t>Data Source: Special analyses, USRDS ESRD Database. Incident ESRD patients younger than age 70. ~Estimate shown is imprecise due to small sample size and may be unstable over time. *Values for cells with 10 or fewer patients are suppressed. “.” Zero values in this cell. Abbreviations: CKD, chronic kidney disease; ESRD, end-stage renal disease.</a:t>
            </a:r>
          </a:p>
          <a:p>
            <a:endParaRPr lang="en-US" dirty="0"/>
          </a:p>
        </p:txBody>
      </p:sp>
      <p:sp>
        <p:nvSpPr>
          <p:cNvPr id="5" name="Title 4"/>
          <p:cNvSpPr>
            <a:spLocks noGrp="1"/>
          </p:cNvSpPr>
          <p:nvPr>
            <p:ph type="title"/>
          </p:nvPr>
        </p:nvSpPr>
        <p:spPr>
          <a:xfrm>
            <a:off x="190500" y="0"/>
            <a:ext cx="8763000" cy="563562"/>
          </a:xfrm>
        </p:spPr>
        <p:txBody>
          <a:bodyPr/>
          <a:lstStyle/>
          <a:p>
            <a:pPr algn="ctr"/>
            <a:r>
              <a:rPr lang="en-US" sz="1600" dirty="0"/>
              <a:t>HP2020 Table 14 CKD-13.2 Increase the proportion of patients who receive a preemptive transplant at the start of end-stage renal disease (ESRD): No applicable target</a:t>
            </a:r>
          </a:p>
        </p:txBody>
      </p:sp>
      <p:sp>
        <p:nvSpPr>
          <p:cNvPr id="6" name="Footer Placeholder 1"/>
          <p:cNvSpPr txBox="1">
            <a:spLocks/>
          </p:cNvSpPr>
          <p:nvPr/>
        </p:nvSpPr>
        <p:spPr>
          <a:xfrm>
            <a:off x="3028950" y="6410324"/>
            <a:ext cx="3086100" cy="44767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2018 Annual Data Report  </a:t>
            </a:r>
            <a:br>
              <a:rPr lang="en-US" dirty="0" smtClean="0"/>
            </a:br>
            <a:r>
              <a:rPr lang="en-US" dirty="0" smtClean="0"/>
              <a:t>Volume 3 HP2020</a:t>
            </a:r>
          </a:p>
        </p:txBody>
      </p:sp>
      <p:graphicFrame>
        <p:nvGraphicFramePr>
          <p:cNvPr id="8" name="Table 7"/>
          <p:cNvGraphicFramePr>
            <a:graphicFrameLocks noGrp="1"/>
          </p:cNvGraphicFramePr>
          <p:nvPr>
            <p:extLst>
              <p:ext uri="{D42A27DB-BD31-4B8C-83A1-F6EECF244321}">
                <p14:modId xmlns:p14="http://schemas.microsoft.com/office/powerpoint/2010/main" val="1488843119"/>
              </p:ext>
            </p:extLst>
          </p:nvPr>
        </p:nvGraphicFramePr>
        <p:xfrm>
          <a:off x="1866900" y="618968"/>
          <a:ext cx="6563685" cy="5669274"/>
        </p:xfrm>
        <a:graphic>
          <a:graphicData uri="http://schemas.openxmlformats.org/drawingml/2006/table">
            <a:tbl>
              <a:tblPr firstRow="1" firstCol="1" bandRow="1"/>
              <a:tblGrid>
                <a:gridCol w="2048115">
                  <a:extLst>
                    <a:ext uri="{9D8B030D-6E8A-4147-A177-3AD203B41FA5}">
                      <a16:colId xmlns:a16="http://schemas.microsoft.com/office/drawing/2014/main" val="371799859"/>
                    </a:ext>
                  </a:extLst>
                </a:gridCol>
                <a:gridCol w="451557">
                  <a:extLst>
                    <a:ext uri="{9D8B030D-6E8A-4147-A177-3AD203B41FA5}">
                      <a16:colId xmlns:a16="http://schemas.microsoft.com/office/drawing/2014/main" val="3221399235"/>
                    </a:ext>
                  </a:extLst>
                </a:gridCol>
                <a:gridCol w="451557">
                  <a:extLst>
                    <a:ext uri="{9D8B030D-6E8A-4147-A177-3AD203B41FA5}">
                      <a16:colId xmlns:a16="http://schemas.microsoft.com/office/drawing/2014/main" val="2108486754"/>
                    </a:ext>
                  </a:extLst>
                </a:gridCol>
                <a:gridCol w="451557">
                  <a:extLst>
                    <a:ext uri="{9D8B030D-6E8A-4147-A177-3AD203B41FA5}">
                      <a16:colId xmlns:a16="http://schemas.microsoft.com/office/drawing/2014/main" val="4018147074"/>
                    </a:ext>
                  </a:extLst>
                </a:gridCol>
                <a:gridCol w="451557">
                  <a:extLst>
                    <a:ext uri="{9D8B030D-6E8A-4147-A177-3AD203B41FA5}">
                      <a16:colId xmlns:a16="http://schemas.microsoft.com/office/drawing/2014/main" val="1461360142"/>
                    </a:ext>
                  </a:extLst>
                </a:gridCol>
                <a:gridCol w="451557">
                  <a:extLst>
                    <a:ext uri="{9D8B030D-6E8A-4147-A177-3AD203B41FA5}">
                      <a16:colId xmlns:a16="http://schemas.microsoft.com/office/drawing/2014/main" val="562123979"/>
                    </a:ext>
                  </a:extLst>
                </a:gridCol>
                <a:gridCol w="451557">
                  <a:extLst>
                    <a:ext uri="{9D8B030D-6E8A-4147-A177-3AD203B41FA5}">
                      <a16:colId xmlns:a16="http://schemas.microsoft.com/office/drawing/2014/main" val="3569715286"/>
                    </a:ext>
                  </a:extLst>
                </a:gridCol>
                <a:gridCol w="451557">
                  <a:extLst>
                    <a:ext uri="{9D8B030D-6E8A-4147-A177-3AD203B41FA5}">
                      <a16:colId xmlns:a16="http://schemas.microsoft.com/office/drawing/2014/main" val="2199649151"/>
                    </a:ext>
                  </a:extLst>
                </a:gridCol>
                <a:gridCol w="451557">
                  <a:extLst>
                    <a:ext uri="{9D8B030D-6E8A-4147-A177-3AD203B41FA5}">
                      <a16:colId xmlns:a16="http://schemas.microsoft.com/office/drawing/2014/main" val="3765434128"/>
                    </a:ext>
                  </a:extLst>
                </a:gridCol>
                <a:gridCol w="451557">
                  <a:extLst>
                    <a:ext uri="{9D8B030D-6E8A-4147-A177-3AD203B41FA5}">
                      <a16:colId xmlns:a16="http://schemas.microsoft.com/office/drawing/2014/main" val="584264239"/>
                    </a:ext>
                  </a:extLst>
                </a:gridCol>
                <a:gridCol w="451557">
                  <a:extLst>
                    <a:ext uri="{9D8B030D-6E8A-4147-A177-3AD203B41FA5}">
                      <a16:colId xmlns:a16="http://schemas.microsoft.com/office/drawing/2014/main" val="3439733413"/>
                    </a:ext>
                  </a:extLst>
                </a:gridCol>
              </a:tblGrid>
              <a:tr h="421542">
                <a:tc>
                  <a:txBody>
                    <a:bodyPr/>
                    <a:lstStyle/>
                    <a:p>
                      <a:pPr marL="0" marR="0">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2007</a:t>
                      </a:r>
                    </a:p>
                    <a:p>
                      <a:pPr marL="0" marR="0" algn="ctr">
                        <a:lnSpc>
                          <a:spcPct val="115000"/>
                        </a:lnSpc>
                        <a:spcBef>
                          <a:spcPts val="0"/>
                        </a:spcBef>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2008</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2009</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2010</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2011</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2012</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2013</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2014</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2015</a:t>
                      </a:r>
                    </a:p>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2016 (%)</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0499586"/>
                  </a:ext>
                </a:extLst>
              </a:tr>
              <a:tr h="187419">
                <a:tc>
                  <a:txBody>
                    <a:bodyPr/>
                    <a:lstStyle/>
                    <a:p>
                      <a:pPr marL="0" marR="0">
                        <a:lnSpc>
                          <a:spcPct val="115000"/>
                        </a:lnSpc>
                        <a:spcBef>
                          <a:spcPts val="0"/>
                        </a:spcBef>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All</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4.0</a:t>
                      </a:r>
                    </a:p>
                  </a:txBody>
                  <a:tcPr marL="8270" marR="827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3.9</a:t>
                      </a:r>
                    </a:p>
                  </a:txBody>
                  <a:tcPr marL="8270" marR="827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a:t>
                      </a:r>
                    </a:p>
                  </a:txBody>
                  <a:tcPr marL="8270" marR="827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a:t>
                      </a:r>
                    </a:p>
                  </a:txBody>
                  <a:tcPr marL="8270" marR="827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3.9</a:t>
                      </a:r>
                    </a:p>
                  </a:txBody>
                  <a:tcPr marL="8270" marR="827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a:t>
                      </a:r>
                    </a:p>
                  </a:txBody>
                  <a:tcPr marL="8270" marR="827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a:t>
                      </a:r>
                    </a:p>
                  </a:txBody>
                  <a:tcPr marL="8270" marR="827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a:t>
                      </a:r>
                    </a:p>
                  </a:txBody>
                  <a:tcPr marL="8270" marR="827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a:t>
                      </a:r>
                    </a:p>
                  </a:txBody>
                  <a:tcPr marL="8270" marR="827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4.0</a:t>
                      </a:r>
                    </a:p>
                  </a:txBody>
                  <a:tcPr marL="8270" marR="827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9417568"/>
                  </a:ext>
                </a:extLst>
              </a:tr>
              <a:tr h="187419">
                <a:tc>
                  <a:txBody>
                    <a:bodyPr/>
                    <a:lstStyle/>
                    <a:p>
                      <a:pPr marL="0" marR="0">
                        <a:lnSpc>
                          <a:spcPct val="115000"/>
                        </a:lnSpc>
                        <a:spcBef>
                          <a:spcPts val="0"/>
                        </a:spcBef>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Race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20400064"/>
                  </a:ext>
                </a:extLst>
              </a:tr>
              <a:tr h="187419">
                <a:tc>
                  <a:txBody>
                    <a:bodyPr/>
                    <a:lstStyle/>
                    <a:p>
                      <a:pPr marL="91440" marR="0">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American Indian or Alaska Native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a:noFill/>
                    </a:lnB>
                  </a:tcPr>
                </a:tc>
                <a:extLst>
                  <a:ext uri="{0D108BD9-81ED-4DB2-BD59-A6C34878D82A}">
                    <a16:rowId xmlns:a16="http://schemas.microsoft.com/office/drawing/2014/main" val="2108516105"/>
                  </a:ext>
                </a:extLst>
              </a:tr>
              <a:tr h="187419">
                <a:tc>
                  <a:txBody>
                    <a:bodyPr/>
                    <a:lstStyle/>
                    <a:p>
                      <a:pPr marL="91440" marR="0">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Asian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4.5</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3.9</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4.1</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a:t>
                      </a:r>
                    </a:p>
                  </a:txBody>
                  <a:tcPr marL="8270" marR="8270" marT="0" marB="0" anchor="ctr">
                    <a:lnL>
                      <a:noFill/>
                    </a:lnL>
                    <a:lnR>
                      <a:noFill/>
                    </a:lnR>
                    <a:lnT>
                      <a:noFill/>
                    </a:lnT>
                    <a:lnB>
                      <a:noFill/>
                    </a:lnB>
                  </a:tcPr>
                </a:tc>
                <a:extLst>
                  <a:ext uri="{0D108BD9-81ED-4DB2-BD59-A6C34878D82A}">
                    <a16:rowId xmlns:a16="http://schemas.microsoft.com/office/drawing/2014/main" val="2605085612"/>
                  </a:ext>
                </a:extLst>
              </a:tr>
              <a:tr h="187419">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Native Hawaiian or Pacific Islander~</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1.9</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a:noFill/>
                    </a:lnB>
                  </a:tcPr>
                </a:tc>
                <a:extLst>
                  <a:ext uri="{0D108BD9-81ED-4DB2-BD59-A6C34878D82A}">
                    <a16:rowId xmlns:a16="http://schemas.microsoft.com/office/drawing/2014/main" val="3344407605"/>
                  </a:ext>
                </a:extLst>
              </a:tr>
              <a:tr h="187419">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Black/African American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1.1</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0.9</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0.9</a:t>
                      </a:r>
                    </a:p>
                  </a:txBody>
                  <a:tcPr marL="8270" marR="8270" marT="0" marB="0" anchor="ctr">
                    <a:lnL>
                      <a:noFill/>
                    </a:lnL>
                    <a:lnR>
                      <a:noFill/>
                    </a:lnR>
                    <a:lnT>
                      <a:noFill/>
                    </a:lnT>
                    <a:lnB>
                      <a:noFill/>
                    </a:lnB>
                  </a:tcPr>
                </a:tc>
                <a:extLst>
                  <a:ext uri="{0D108BD9-81ED-4DB2-BD59-A6C34878D82A}">
                    <a16:rowId xmlns:a16="http://schemas.microsoft.com/office/drawing/2014/main" val="2101022194"/>
                  </a:ext>
                </a:extLst>
              </a:tr>
              <a:tr h="187419">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White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5.3</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5.1</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4.7</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4.8</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4.8</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4.5</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4.4</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4.3</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3.9</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a:t>
                      </a:r>
                    </a:p>
                  </a:txBody>
                  <a:tcPr marL="8270" marR="8270" marT="0" marB="0" anchor="ctr">
                    <a:lnL>
                      <a:noFill/>
                    </a:lnL>
                    <a:lnR>
                      <a:noFill/>
                    </a:lnR>
                    <a:lnT>
                      <a:noFill/>
                    </a:lnT>
                    <a:lnB>
                      <a:noFill/>
                    </a:lnB>
                  </a:tcPr>
                </a:tc>
                <a:extLst>
                  <a:ext uri="{0D108BD9-81ED-4DB2-BD59-A6C34878D82A}">
                    <a16:rowId xmlns:a16="http://schemas.microsoft.com/office/drawing/2014/main" val="791109925"/>
                  </a:ext>
                </a:extLst>
              </a:tr>
              <a:tr h="187419">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Two or more races</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4.0</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8487624"/>
                  </a:ext>
                </a:extLst>
              </a:tr>
              <a:tr h="187419">
                <a:tc>
                  <a:txBody>
                    <a:bodyPr/>
                    <a:lstStyle/>
                    <a:p>
                      <a:pPr marL="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Ethnicity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8806356"/>
                  </a:ext>
                </a:extLst>
              </a:tr>
              <a:tr h="187419">
                <a:tc>
                  <a:txBody>
                    <a:bodyPr/>
                    <a:lstStyle/>
                    <a:p>
                      <a:pPr marL="91440" marR="0">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Hispanic/Latino</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2.2</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2.3</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a:t>
                      </a:r>
                    </a:p>
                  </a:txBody>
                  <a:tcPr marL="8270" marR="8270" marT="0" marB="0" anchor="ctr">
                    <a:lnL>
                      <a:noFill/>
                    </a:lnL>
                    <a:lnR>
                      <a:noFill/>
                    </a:lnR>
                    <a:lnT>
                      <a:noFill/>
                    </a:lnT>
                    <a:lnB>
                      <a:noFill/>
                    </a:lnB>
                  </a:tcPr>
                </a:tc>
                <a:extLst>
                  <a:ext uri="{0D108BD9-81ED-4DB2-BD59-A6C34878D82A}">
                    <a16:rowId xmlns:a16="http://schemas.microsoft.com/office/drawing/2014/main" val="1646695278"/>
                  </a:ext>
                </a:extLst>
              </a:tr>
              <a:tr h="187419">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Non-Hispanic</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4.1</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3.9</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3.7</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3.9</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a:t>
                      </a:r>
                    </a:p>
                  </a:txBody>
                  <a:tcPr marL="8270" marR="8270" marT="0" marB="0" anchor="ctr">
                    <a:lnL>
                      <a:noFill/>
                    </a:lnL>
                    <a:lnR>
                      <a:noFill/>
                    </a:lnR>
                    <a:lnT>
                      <a:noFill/>
                    </a:lnT>
                    <a:lnB>
                      <a:noFill/>
                    </a:lnB>
                  </a:tcPr>
                </a:tc>
                <a:extLst>
                  <a:ext uri="{0D108BD9-81ED-4DB2-BD59-A6C34878D82A}">
                    <a16:rowId xmlns:a16="http://schemas.microsoft.com/office/drawing/2014/main" val="3915394428"/>
                  </a:ext>
                </a:extLst>
              </a:tr>
              <a:tr h="187419">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Non-Hispanic Black/African American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1.1</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1.2</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0.9</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0.9</a:t>
                      </a:r>
                    </a:p>
                  </a:txBody>
                  <a:tcPr marL="8270" marR="8270" marT="0" marB="0" anchor="ctr">
                    <a:lnL>
                      <a:noFill/>
                    </a:lnL>
                    <a:lnR>
                      <a:noFill/>
                    </a:lnR>
                    <a:lnT>
                      <a:noFill/>
                    </a:lnT>
                    <a:lnB>
                      <a:noFill/>
                    </a:lnB>
                  </a:tcPr>
                </a:tc>
                <a:extLst>
                  <a:ext uri="{0D108BD9-81ED-4DB2-BD59-A6C34878D82A}">
                    <a16:rowId xmlns:a16="http://schemas.microsoft.com/office/drawing/2014/main" val="2494830816"/>
                  </a:ext>
                </a:extLst>
              </a:tr>
              <a:tr h="187419">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Non-Hispanic White</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6.3</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6.0</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5.5</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5.7</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5.7</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5.3</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5.3</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5.1</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4.5</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4.2</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03311"/>
                  </a:ext>
                </a:extLst>
              </a:tr>
              <a:tr h="187419">
                <a:tc>
                  <a:txBody>
                    <a:bodyPr/>
                    <a:lstStyle/>
                    <a:p>
                      <a:pPr marL="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Sex</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73613166"/>
                  </a:ext>
                </a:extLst>
              </a:tr>
              <a:tr h="187419">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Male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4.2</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3.9</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3.8</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3.9</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3.9</a:t>
                      </a:r>
                    </a:p>
                  </a:txBody>
                  <a:tcPr marL="8270" marR="8270" marT="0" marB="0" anchor="ctr">
                    <a:lnL>
                      <a:noFill/>
                    </a:lnL>
                    <a:lnR>
                      <a:noFill/>
                    </a:lnR>
                    <a:lnT>
                      <a:noFill/>
                    </a:lnT>
                    <a:lnB>
                      <a:noFill/>
                    </a:lnB>
                  </a:tcPr>
                </a:tc>
                <a:extLst>
                  <a:ext uri="{0D108BD9-81ED-4DB2-BD59-A6C34878D82A}">
                    <a16:rowId xmlns:a16="http://schemas.microsoft.com/office/drawing/2014/main" val="804503014"/>
                  </a:ext>
                </a:extLst>
              </a:tr>
              <a:tr h="187419">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Female</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4.0</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3.9</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3.9</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3.9</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3.9</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4.1</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7187317"/>
                  </a:ext>
                </a:extLst>
              </a:tr>
              <a:tr h="187419">
                <a:tc>
                  <a:txBody>
                    <a:bodyPr/>
                    <a:lstStyle/>
                    <a:p>
                      <a:pPr marL="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527507258"/>
                  </a:ext>
                </a:extLst>
              </a:tr>
              <a:tr h="187419">
                <a:tc>
                  <a:txBody>
                    <a:bodyPr/>
                    <a:lstStyle/>
                    <a:p>
                      <a:pPr marL="91440" marR="0">
                        <a:lnSpc>
                          <a:spcPct val="115000"/>
                        </a:lnSpc>
                        <a:spcBef>
                          <a:spcPts val="0"/>
                        </a:spcBef>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&lt;18</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21.3</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20.9</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25.0</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22.5</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24.0</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24.2</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24.2</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22.9</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26.4</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25.1</a:t>
                      </a:r>
                    </a:p>
                  </a:txBody>
                  <a:tcPr marL="8270" marR="8270" marT="0" marB="0" anchor="ctr">
                    <a:lnL>
                      <a:noFill/>
                    </a:lnL>
                    <a:lnR>
                      <a:noFill/>
                    </a:lnR>
                    <a:lnT>
                      <a:noFill/>
                    </a:lnT>
                    <a:lnB>
                      <a:noFill/>
                    </a:lnB>
                  </a:tcPr>
                </a:tc>
                <a:extLst>
                  <a:ext uri="{0D108BD9-81ED-4DB2-BD59-A6C34878D82A}">
                    <a16:rowId xmlns:a16="http://schemas.microsoft.com/office/drawing/2014/main" val="4271823934"/>
                  </a:ext>
                </a:extLst>
              </a:tr>
              <a:tr h="187419">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0-4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19.7</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10.6</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19.2</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15.0</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18.3</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17.4</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18.5</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14.6</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15.8</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15.0</a:t>
                      </a:r>
                    </a:p>
                  </a:txBody>
                  <a:tcPr marL="8270" marR="8270" marT="0" marB="0" anchor="ctr">
                    <a:lnL>
                      <a:noFill/>
                    </a:lnL>
                    <a:lnR>
                      <a:noFill/>
                    </a:lnR>
                    <a:lnT>
                      <a:noFill/>
                    </a:lnT>
                    <a:lnB>
                      <a:noFill/>
                    </a:lnB>
                  </a:tcPr>
                </a:tc>
                <a:extLst>
                  <a:ext uri="{0D108BD9-81ED-4DB2-BD59-A6C34878D82A}">
                    <a16:rowId xmlns:a16="http://schemas.microsoft.com/office/drawing/2014/main" val="158511766"/>
                  </a:ext>
                </a:extLst>
              </a:tr>
              <a:tr h="187419">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5-11</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31.0</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30.7</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33.0</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31.1</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28.3</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30.0</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32.1</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31.5</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37.0</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30.3</a:t>
                      </a:r>
                    </a:p>
                  </a:txBody>
                  <a:tcPr marL="8270" marR="8270" marT="0" marB="0" anchor="ctr">
                    <a:lnL>
                      <a:noFill/>
                    </a:lnL>
                    <a:lnR>
                      <a:noFill/>
                    </a:lnR>
                    <a:lnT>
                      <a:noFill/>
                    </a:lnT>
                    <a:lnB>
                      <a:noFill/>
                    </a:lnB>
                  </a:tcPr>
                </a:tc>
                <a:extLst>
                  <a:ext uri="{0D108BD9-81ED-4DB2-BD59-A6C34878D82A}">
                    <a16:rowId xmlns:a16="http://schemas.microsoft.com/office/drawing/2014/main" val="1635075522"/>
                  </a:ext>
                </a:extLst>
              </a:tr>
              <a:tr h="187419">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12-17</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18.1</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20.9</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24.1</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21.9</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24.9</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24.8</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23.0</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22.7</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27.8</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27.7</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5463334"/>
                  </a:ext>
                </a:extLst>
              </a:tr>
              <a:tr h="187419">
                <a:tc>
                  <a:txBody>
                    <a:bodyPr/>
                    <a:lstStyle/>
                    <a:p>
                      <a:pPr marL="9144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18-44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6.0</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6.0</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5.7</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5.5</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5.9</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5.5</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5.4</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5.8</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5.7</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6.4</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61936004"/>
                  </a:ext>
                </a:extLst>
              </a:tr>
              <a:tr h="187419">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18-24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8.1</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8.6</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8.9</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8.9</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9.2</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9.1</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8.0</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10.3</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9.3</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9.6</a:t>
                      </a:r>
                    </a:p>
                  </a:txBody>
                  <a:tcPr marL="8270" marR="8270" marT="0" marB="0" anchor="ctr">
                    <a:lnL>
                      <a:noFill/>
                    </a:lnL>
                    <a:lnR>
                      <a:noFill/>
                    </a:lnR>
                    <a:lnT>
                      <a:noFill/>
                    </a:lnT>
                    <a:lnB>
                      <a:noFill/>
                    </a:lnB>
                  </a:tcPr>
                </a:tc>
                <a:extLst>
                  <a:ext uri="{0D108BD9-81ED-4DB2-BD59-A6C34878D82A}">
                    <a16:rowId xmlns:a16="http://schemas.microsoft.com/office/drawing/2014/main" val="600205340"/>
                  </a:ext>
                </a:extLst>
              </a:tr>
              <a:tr h="187419">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25-44</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5.8</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5.8</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5.4</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5.2</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5.5</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5.1</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5.1</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5.4</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5.4</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6.1</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2524629"/>
                  </a:ext>
                </a:extLst>
              </a:tr>
              <a:tr h="187419">
                <a:tc>
                  <a:txBody>
                    <a:bodyPr/>
                    <a:lstStyle/>
                    <a:p>
                      <a:pPr marL="9144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45-64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3.2</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3.2</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a:t>
                      </a:r>
                    </a:p>
                  </a:txBody>
                  <a:tcPr marL="8270" marR="827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08552961"/>
                  </a:ext>
                </a:extLst>
              </a:tr>
              <a:tr h="187419">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45-54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4.6</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4.3</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4.0</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4.4</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4.0</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3.8</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3.9</a:t>
                      </a:r>
                    </a:p>
                  </a:txBody>
                  <a:tcPr marL="8270" marR="827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4.3</a:t>
                      </a:r>
                    </a:p>
                  </a:txBody>
                  <a:tcPr marL="8270" marR="8270" marT="0" marB="0" anchor="ctr">
                    <a:lnL>
                      <a:noFill/>
                    </a:lnL>
                    <a:lnR>
                      <a:noFill/>
                    </a:lnR>
                    <a:lnT>
                      <a:noFill/>
                    </a:lnT>
                    <a:lnB>
                      <a:noFill/>
                    </a:lnB>
                  </a:tcPr>
                </a:tc>
                <a:extLst>
                  <a:ext uri="{0D108BD9-81ED-4DB2-BD59-A6C34878D82A}">
                    <a16:rowId xmlns:a16="http://schemas.microsoft.com/office/drawing/2014/main" val="4125951602"/>
                  </a:ext>
                </a:extLst>
              </a:tr>
              <a:tr h="187419">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55-64</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2.7</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2.9</a:t>
                      </a:r>
                    </a:p>
                  </a:txBody>
                  <a:tcPr marL="8270" marR="827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1282698"/>
                  </a:ext>
                </a:extLst>
              </a:tr>
              <a:tr h="187419">
                <a:tc>
                  <a:txBody>
                    <a:bodyPr/>
                    <a:lstStyle/>
                    <a:p>
                      <a:pPr marL="91440" marR="0">
                        <a:lnSpc>
                          <a:spcPct val="115000"/>
                        </a:lnSpc>
                        <a:spcBef>
                          <a:spcPts val="0"/>
                        </a:spcBef>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65+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a:t>
                      </a:r>
                    </a:p>
                  </a:txBody>
                  <a:tcPr marL="8270" marR="827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a:t>
                      </a:r>
                    </a:p>
                  </a:txBody>
                  <a:tcPr marL="8270" marR="827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a:t>
                      </a:r>
                    </a:p>
                  </a:txBody>
                  <a:tcPr marL="8270" marR="827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a:t>
                      </a:r>
                    </a:p>
                  </a:txBody>
                  <a:tcPr marL="8270" marR="827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2.3</a:t>
                      </a:r>
                    </a:p>
                  </a:txBody>
                  <a:tcPr marL="8270" marR="827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a:t>
                      </a:r>
                    </a:p>
                  </a:txBody>
                  <a:tcPr marL="8270" marR="827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a:t>
                      </a:r>
                    </a:p>
                  </a:txBody>
                  <a:tcPr marL="8270" marR="827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2.3</a:t>
                      </a:r>
                    </a:p>
                  </a:txBody>
                  <a:tcPr marL="8270" marR="827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a:t>
                      </a:r>
                    </a:p>
                  </a:txBody>
                  <a:tcPr marL="8270" marR="827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2.5</a:t>
                      </a:r>
                    </a:p>
                  </a:txBody>
                  <a:tcPr marL="8270" marR="827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4900522"/>
                  </a:ext>
                </a:extLst>
              </a:tr>
            </a:tbl>
          </a:graphicData>
        </a:graphic>
      </p:graphicFrame>
    </p:spTree>
    <p:extLst>
      <p:ext uri="{BB962C8B-B14F-4D97-AF65-F5344CB8AC3E}">
        <p14:creationId xmlns:p14="http://schemas.microsoft.com/office/powerpoint/2010/main" val="19407543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19</a:t>
            </a:fld>
            <a:endParaRPr lang="en-US" dirty="0"/>
          </a:p>
        </p:txBody>
      </p:sp>
      <p:sp>
        <p:nvSpPr>
          <p:cNvPr id="4" name="Text Placeholder 3"/>
          <p:cNvSpPr>
            <a:spLocks noGrp="1"/>
          </p:cNvSpPr>
          <p:nvPr>
            <p:ph type="body" sz="half" idx="2"/>
          </p:nvPr>
        </p:nvSpPr>
        <p:spPr>
          <a:xfrm>
            <a:off x="304800" y="1181100"/>
            <a:ext cx="1257300" cy="3962400"/>
          </a:xfrm>
        </p:spPr>
        <p:txBody>
          <a:bodyPr/>
          <a:lstStyle/>
          <a:p>
            <a:r>
              <a:rPr lang="en-US" sz="1000" i="1" dirty="0"/>
              <a:t>Data Source: Special analyses, USRDS ESRD Database. Period prevalent dialysis patients. ~Estimate shown is imprecise due to small sample size and may be unstable over time. *Values for cells with 10 or fewer patients are suppressed. Abbreviations: CKD, chronic kidney disease; ESRD, end-stage renal disease.</a:t>
            </a:r>
          </a:p>
          <a:p>
            <a:endParaRPr lang="en-US" dirty="0"/>
          </a:p>
        </p:txBody>
      </p:sp>
      <p:sp>
        <p:nvSpPr>
          <p:cNvPr id="5" name="Title 4"/>
          <p:cNvSpPr>
            <a:spLocks noGrp="1"/>
          </p:cNvSpPr>
          <p:nvPr>
            <p:ph type="title"/>
          </p:nvPr>
        </p:nvSpPr>
        <p:spPr>
          <a:xfrm>
            <a:off x="457200" y="38100"/>
            <a:ext cx="8229600" cy="563562"/>
          </a:xfrm>
        </p:spPr>
        <p:txBody>
          <a:bodyPr/>
          <a:lstStyle/>
          <a:p>
            <a:pPr algn="ctr"/>
            <a:r>
              <a:rPr lang="en-US" dirty="0"/>
              <a:t>HP2020 Table 15 CKD-14.1 Reduce the total number of deaths for persons on dialysis: Target 187.3 deaths per 1,000 patient-years </a:t>
            </a:r>
            <a:br>
              <a:rPr lang="en-US" dirty="0"/>
            </a:br>
            <a:endParaRPr lang="en-US" dirty="0"/>
          </a:p>
        </p:txBody>
      </p:sp>
      <p:sp>
        <p:nvSpPr>
          <p:cNvPr id="6" name="Footer Placeholder 1"/>
          <p:cNvSpPr txBox="1">
            <a:spLocks/>
          </p:cNvSpPr>
          <p:nvPr/>
        </p:nvSpPr>
        <p:spPr>
          <a:xfrm>
            <a:off x="3028950" y="6410324"/>
            <a:ext cx="3086100" cy="44767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2018 Annual Data Report  </a:t>
            </a:r>
            <a:br>
              <a:rPr lang="en-US" dirty="0" smtClean="0"/>
            </a:br>
            <a:r>
              <a:rPr lang="en-US" dirty="0" smtClean="0"/>
              <a:t>Volume 3 HP2020</a:t>
            </a:r>
          </a:p>
        </p:txBody>
      </p:sp>
      <p:graphicFrame>
        <p:nvGraphicFramePr>
          <p:cNvPr id="7" name="Table 6"/>
          <p:cNvGraphicFramePr>
            <a:graphicFrameLocks noGrp="1"/>
          </p:cNvGraphicFramePr>
          <p:nvPr>
            <p:extLst>
              <p:ext uri="{D42A27DB-BD31-4B8C-83A1-F6EECF244321}">
                <p14:modId xmlns:p14="http://schemas.microsoft.com/office/powerpoint/2010/main" val="3720790722"/>
              </p:ext>
            </p:extLst>
          </p:nvPr>
        </p:nvGraphicFramePr>
        <p:xfrm>
          <a:off x="1752601" y="601339"/>
          <a:ext cx="6858000" cy="5814701"/>
        </p:xfrm>
        <a:graphic>
          <a:graphicData uri="http://schemas.openxmlformats.org/drawingml/2006/table">
            <a:tbl>
              <a:tblPr firstRow="1" firstCol="1" bandRow="1"/>
              <a:tblGrid>
                <a:gridCol w="2209799">
                  <a:extLst>
                    <a:ext uri="{9D8B030D-6E8A-4147-A177-3AD203B41FA5}">
                      <a16:colId xmlns:a16="http://schemas.microsoft.com/office/drawing/2014/main" val="806290092"/>
                    </a:ext>
                  </a:extLst>
                </a:gridCol>
                <a:gridCol w="457200">
                  <a:extLst>
                    <a:ext uri="{9D8B030D-6E8A-4147-A177-3AD203B41FA5}">
                      <a16:colId xmlns:a16="http://schemas.microsoft.com/office/drawing/2014/main" val="426803059"/>
                    </a:ext>
                  </a:extLst>
                </a:gridCol>
                <a:gridCol w="457200">
                  <a:extLst>
                    <a:ext uri="{9D8B030D-6E8A-4147-A177-3AD203B41FA5}">
                      <a16:colId xmlns:a16="http://schemas.microsoft.com/office/drawing/2014/main" val="4053436968"/>
                    </a:ext>
                  </a:extLst>
                </a:gridCol>
                <a:gridCol w="457200">
                  <a:extLst>
                    <a:ext uri="{9D8B030D-6E8A-4147-A177-3AD203B41FA5}">
                      <a16:colId xmlns:a16="http://schemas.microsoft.com/office/drawing/2014/main" val="2859394747"/>
                    </a:ext>
                  </a:extLst>
                </a:gridCol>
                <a:gridCol w="533401">
                  <a:extLst>
                    <a:ext uri="{9D8B030D-6E8A-4147-A177-3AD203B41FA5}">
                      <a16:colId xmlns:a16="http://schemas.microsoft.com/office/drawing/2014/main" val="3170499696"/>
                    </a:ext>
                  </a:extLst>
                </a:gridCol>
                <a:gridCol w="419100">
                  <a:extLst>
                    <a:ext uri="{9D8B030D-6E8A-4147-A177-3AD203B41FA5}">
                      <a16:colId xmlns:a16="http://schemas.microsoft.com/office/drawing/2014/main" val="4096328279"/>
                    </a:ext>
                  </a:extLst>
                </a:gridCol>
                <a:gridCol w="495300">
                  <a:extLst>
                    <a:ext uri="{9D8B030D-6E8A-4147-A177-3AD203B41FA5}">
                      <a16:colId xmlns:a16="http://schemas.microsoft.com/office/drawing/2014/main" val="3921397226"/>
                    </a:ext>
                  </a:extLst>
                </a:gridCol>
                <a:gridCol w="419100">
                  <a:extLst>
                    <a:ext uri="{9D8B030D-6E8A-4147-A177-3AD203B41FA5}">
                      <a16:colId xmlns:a16="http://schemas.microsoft.com/office/drawing/2014/main" val="3023573205"/>
                    </a:ext>
                  </a:extLst>
                </a:gridCol>
                <a:gridCol w="495300">
                  <a:extLst>
                    <a:ext uri="{9D8B030D-6E8A-4147-A177-3AD203B41FA5}">
                      <a16:colId xmlns:a16="http://schemas.microsoft.com/office/drawing/2014/main" val="2750585417"/>
                    </a:ext>
                  </a:extLst>
                </a:gridCol>
                <a:gridCol w="419100">
                  <a:extLst>
                    <a:ext uri="{9D8B030D-6E8A-4147-A177-3AD203B41FA5}">
                      <a16:colId xmlns:a16="http://schemas.microsoft.com/office/drawing/2014/main" val="3667104495"/>
                    </a:ext>
                  </a:extLst>
                </a:gridCol>
                <a:gridCol w="495300">
                  <a:extLst>
                    <a:ext uri="{9D8B030D-6E8A-4147-A177-3AD203B41FA5}">
                      <a16:colId xmlns:a16="http://schemas.microsoft.com/office/drawing/2014/main" val="1401716005"/>
                    </a:ext>
                  </a:extLst>
                </a:gridCol>
              </a:tblGrid>
              <a:tr h="271753">
                <a:tc>
                  <a:txBody>
                    <a:bodyPr/>
                    <a:lstStyle/>
                    <a:p>
                      <a:pPr>
                        <a:lnSpc>
                          <a:spcPct val="115000"/>
                        </a:lnSpc>
                      </a:pPr>
                      <a:endParaRPr lang="en-US" sz="1000" dirty="0">
                        <a:effectLst/>
                        <a:latin typeface="Calibri" panose="020F0502020204030204" pitchFamily="34" charset="0"/>
                      </a:endParaRPr>
                    </a:p>
                  </a:txBody>
                  <a:tcPr marL="54352" marR="5435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2007</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2008</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2009</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2010</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2011</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2012</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2013</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2014</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2015</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2016</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0835561"/>
                  </a:ext>
                </a:extLst>
              </a:tr>
              <a:tr h="159527">
                <a:tc>
                  <a:txBody>
                    <a:bodyPr/>
                    <a:lstStyle/>
                    <a:p>
                      <a:pPr marL="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All</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208.1</a:t>
                      </a:r>
                    </a:p>
                  </a:txBody>
                  <a:tcPr marL="7041" marR="70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200.8</a:t>
                      </a:r>
                    </a:p>
                  </a:txBody>
                  <a:tcPr marL="7041" marR="70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195.5</a:t>
                      </a:r>
                    </a:p>
                  </a:txBody>
                  <a:tcPr marL="7041" marR="70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188.6</a:t>
                      </a:r>
                    </a:p>
                  </a:txBody>
                  <a:tcPr marL="7041" marR="70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184.6</a:t>
                      </a:r>
                    </a:p>
                  </a:txBody>
                  <a:tcPr marL="7041" marR="70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177.2</a:t>
                      </a:r>
                    </a:p>
                  </a:txBody>
                  <a:tcPr marL="7041" marR="70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173.4</a:t>
                      </a:r>
                    </a:p>
                  </a:txBody>
                  <a:tcPr marL="7041" marR="70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171.6</a:t>
                      </a:r>
                    </a:p>
                  </a:txBody>
                  <a:tcPr marL="7041" marR="70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174.0</a:t>
                      </a:r>
                    </a:p>
                  </a:txBody>
                  <a:tcPr marL="7041" marR="70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173.1</a:t>
                      </a:r>
                    </a:p>
                  </a:txBody>
                  <a:tcPr marL="7041" marR="70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0639005"/>
                  </a:ext>
                </a:extLst>
              </a:tr>
              <a:tr h="159527">
                <a:tc>
                  <a:txBody>
                    <a:bodyPr/>
                    <a:lstStyle/>
                    <a:p>
                      <a:pPr marL="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Race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250824065"/>
                  </a:ext>
                </a:extLst>
              </a:tr>
              <a:tr h="159527">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American Indian or Alaska Native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163.2</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167.5</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170.0</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152.1</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146.0</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145.5</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143.4</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150.1</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152.4</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153.1</a:t>
                      </a:r>
                    </a:p>
                  </a:txBody>
                  <a:tcPr marL="7041" marR="7041" marT="0" marB="0" anchor="ctr">
                    <a:lnL>
                      <a:noFill/>
                    </a:lnL>
                    <a:lnR>
                      <a:noFill/>
                    </a:lnR>
                    <a:lnT>
                      <a:noFill/>
                    </a:lnT>
                    <a:lnB>
                      <a:noFill/>
                    </a:lnB>
                  </a:tcPr>
                </a:tc>
                <a:extLst>
                  <a:ext uri="{0D108BD9-81ED-4DB2-BD59-A6C34878D82A}">
                    <a16:rowId xmlns:a16="http://schemas.microsoft.com/office/drawing/2014/main" val="1753185369"/>
                  </a:ext>
                </a:extLst>
              </a:tr>
              <a:tr h="159527">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Asian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151.0</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137.6</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138.1</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130.6</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131.9</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127.3</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122.0</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123.4</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125.7</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123.6</a:t>
                      </a:r>
                    </a:p>
                  </a:txBody>
                  <a:tcPr marL="7041" marR="7041" marT="0" marB="0" anchor="ctr">
                    <a:lnL>
                      <a:noFill/>
                    </a:lnL>
                    <a:lnR>
                      <a:noFill/>
                    </a:lnR>
                    <a:lnT>
                      <a:noFill/>
                    </a:lnT>
                    <a:lnB>
                      <a:noFill/>
                    </a:lnB>
                  </a:tcPr>
                </a:tc>
                <a:extLst>
                  <a:ext uri="{0D108BD9-81ED-4DB2-BD59-A6C34878D82A}">
                    <a16:rowId xmlns:a16="http://schemas.microsoft.com/office/drawing/2014/main" val="409214874"/>
                  </a:ext>
                </a:extLst>
              </a:tr>
              <a:tr h="216568">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Native Hawaiian or Pacific Islander~</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157.5</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146.2</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152.2</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148.3</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135.2</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132.2</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119.3</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124.1</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115.2</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118.5</a:t>
                      </a:r>
                    </a:p>
                  </a:txBody>
                  <a:tcPr marL="7041" marR="7041" marT="0" marB="0" anchor="ctr">
                    <a:lnL>
                      <a:noFill/>
                    </a:lnL>
                    <a:lnR>
                      <a:noFill/>
                    </a:lnR>
                    <a:lnT>
                      <a:noFill/>
                    </a:lnT>
                    <a:lnB>
                      <a:noFill/>
                    </a:lnB>
                  </a:tcPr>
                </a:tc>
                <a:extLst>
                  <a:ext uri="{0D108BD9-81ED-4DB2-BD59-A6C34878D82A}">
                    <a16:rowId xmlns:a16="http://schemas.microsoft.com/office/drawing/2014/main" val="873228892"/>
                  </a:ext>
                </a:extLst>
              </a:tr>
              <a:tr h="159527">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Black/African American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164.2</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157.8</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153.3</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145.6</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140.9</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135.9</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133.5</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131.9</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135.4</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137.9</a:t>
                      </a:r>
                    </a:p>
                  </a:txBody>
                  <a:tcPr marL="7041" marR="7041" marT="0" marB="0" anchor="ctr">
                    <a:lnL>
                      <a:noFill/>
                    </a:lnL>
                    <a:lnR>
                      <a:noFill/>
                    </a:lnR>
                    <a:lnT>
                      <a:noFill/>
                    </a:lnT>
                    <a:lnB>
                      <a:noFill/>
                    </a:lnB>
                  </a:tcPr>
                </a:tc>
                <a:extLst>
                  <a:ext uri="{0D108BD9-81ED-4DB2-BD59-A6C34878D82A}">
                    <a16:rowId xmlns:a16="http://schemas.microsoft.com/office/drawing/2014/main" val="2457487287"/>
                  </a:ext>
                </a:extLst>
              </a:tr>
              <a:tr h="159527">
                <a:tc>
                  <a:txBody>
                    <a:bodyPr/>
                    <a:lstStyle/>
                    <a:p>
                      <a:pPr marL="91440" marR="0">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White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246.6</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238.5</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231.6</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225.3</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221.8</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212.3</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207.7</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204.7</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206.5</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202.8</a:t>
                      </a:r>
                    </a:p>
                  </a:txBody>
                  <a:tcPr marL="7041" marR="7041" marT="0" marB="0" anchor="ctr">
                    <a:lnL>
                      <a:noFill/>
                    </a:lnL>
                    <a:lnR>
                      <a:noFill/>
                    </a:lnR>
                    <a:lnT>
                      <a:noFill/>
                    </a:lnT>
                    <a:lnB>
                      <a:noFill/>
                    </a:lnB>
                  </a:tcPr>
                </a:tc>
                <a:extLst>
                  <a:ext uri="{0D108BD9-81ED-4DB2-BD59-A6C34878D82A}">
                    <a16:rowId xmlns:a16="http://schemas.microsoft.com/office/drawing/2014/main" val="1055462094"/>
                  </a:ext>
                </a:extLst>
              </a:tr>
              <a:tr h="159527">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Two or more races</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144.6</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148.7</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144.4</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133.3</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127.0</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120.3</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120.8</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134.9</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119.6</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124.0</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5222846"/>
                  </a:ext>
                </a:extLst>
              </a:tr>
              <a:tr h="159527">
                <a:tc>
                  <a:txBody>
                    <a:bodyPr/>
                    <a:lstStyle/>
                    <a:p>
                      <a:pPr marL="0" marR="0">
                        <a:lnSpc>
                          <a:spcPct val="115000"/>
                        </a:lnSpc>
                        <a:spcBef>
                          <a:spcPts val="0"/>
                        </a:spcBef>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Ethnicity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57838743"/>
                  </a:ext>
                </a:extLst>
              </a:tr>
              <a:tr h="159527">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Hispanic/Latino</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146.8</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140.3</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139.8</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131.5</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129.9</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129.8</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125.0</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124.4</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127.7</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127.1</a:t>
                      </a:r>
                    </a:p>
                  </a:txBody>
                  <a:tcPr marL="7041" marR="7041" marT="0" marB="0" anchor="ctr">
                    <a:lnL>
                      <a:noFill/>
                    </a:lnL>
                    <a:lnR>
                      <a:noFill/>
                    </a:lnR>
                    <a:lnT>
                      <a:noFill/>
                    </a:lnT>
                    <a:lnB>
                      <a:noFill/>
                    </a:lnB>
                  </a:tcPr>
                </a:tc>
                <a:extLst>
                  <a:ext uri="{0D108BD9-81ED-4DB2-BD59-A6C34878D82A}">
                    <a16:rowId xmlns:a16="http://schemas.microsoft.com/office/drawing/2014/main" val="209732398"/>
                  </a:ext>
                </a:extLst>
              </a:tr>
              <a:tr h="159527">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Non-Hispanic</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219.5</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212.4</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206.5</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200.1</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195.9</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187.3</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184.0</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182.0</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184.3</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183.3</a:t>
                      </a:r>
                    </a:p>
                  </a:txBody>
                  <a:tcPr marL="7041" marR="7041" marT="0" marB="0" anchor="ctr">
                    <a:lnL>
                      <a:noFill/>
                    </a:lnL>
                    <a:lnR>
                      <a:noFill/>
                    </a:lnR>
                    <a:lnT>
                      <a:noFill/>
                    </a:lnT>
                    <a:lnB>
                      <a:noFill/>
                    </a:lnB>
                  </a:tcPr>
                </a:tc>
                <a:extLst>
                  <a:ext uri="{0D108BD9-81ED-4DB2-BD59-A6C34878D82A}">
                    <a16:rowId xmlns:a16="http://schemas.microsoft.com/office/drawing/2014/main" val="1687244718"/>
                  </a:ext>
                </a:extLst>
              </a:tr>
              <a:tr h="243840">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Non-Hispanic Black/African American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164.7</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158.2</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153.9</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146.1</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141.3</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135.7</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133.6</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132.2</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135.7</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138.1</a:t>
                      </a:r>
                    </a:p>
                  </a:txBody>
                  <a:tcPr marL="7041" marR="7041" marT="0" marB="0" anchor="ctr">
                    <a:lnL>
                      <a:noFill/>
                    </a:lnL>
                    <a:lnR>
                      <a:noFill/>
                    </a:lnR>
                    <a:lnT>
                      <a:noFill/>
                    </a:lnT>
                    <a:lnB>
                      <a:noFill/>
                    </a:lnB>
                  </a:tcPr>
                </a:tc>
                <a:extLst>
                  <a:ext uri="{0D108BD9-81ED-4DB2-BD59-A6C34878D82A}">
                    <a16:rowId xmlns:a16="http://schemas.microsoft.com/office/drawing/2014/main" val="1843081103"/>
                  </a:ext>
                </a:extLst>
              </a:tr>
              <a:tr h="159527">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Non-Hispanic White</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278.5</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271.6</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264.2</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259.8</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257.2</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246.3</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242.0</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238.6</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240.0</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234.8</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7609906"/>
                  </a:ext>
                </a:extLst>
              </a:tr>
              <a:tr h="159527">
                <a:tc>
                  <a:txBody>
                    <a:bodyPr/>
                    <a:lstStyle/>
                    <a:p>
                      <a:pPr marL="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Sex</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996580381"/>
                  </a:ext>
                </a:extLst>
              </a:tr>
              <a:tr h="159527">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Male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204.8</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198.4</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194.8</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187.1</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183.6</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176.5</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171.4</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169.8</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172.2</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170.7</a:t>
                      </a:r>
                    </a:p>
                  </a:txBody>
                  <a:tcPr marL="7041" marR="7041" marT="0" marB="0" anchor="ctr">
                    <a:lnL>
                      <a:noFill/>
                    </a:lnL>
                    <a:lnR>
                      <a:noFill/>
                    </a:lnR>
                    <a:lnT>
                      <a:noFill/>
                    </a:lnT>
                    <a:lnB>
                      <a:noFill/>
                    </a:lnB>
                  </a:tcPr>
                </a:tc>
                <a:extLst>
                  <a:ext uri="{0D108BD9-81ED-4DB2-BD59-A6C34878D82A}">
                    <a16:rowId xmlns:a16="http://schemas.microsoft.com/office/drawing/2014/main" val="870417260"/>
                  </a:ext>
                </a:extLst>
              </a:tr>
              <a:tr h="159527">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Female</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212.1</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203.7</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196.4</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190.4</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185.8</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178.0</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176.0</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173.9</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176.3</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176.2</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2931577"/>
                  </a:ext>
                </a:extLst>
              </a:tr>
              <a:tr h="159527">
                <a:tc>
                  <a:txBody>
                    <a:bodyPr/>
                    <a:lstStyle/>
                    <a:p>
                      <a:pPr marL="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812153323"/>
                  </a:ext>
                </a:extLst>
              </a:tr>
              <a:tr h="159527">
                <a:tc>
                  <a:txBody>
                    <a:bodyPr/>
                    <a:lstStyle/>
                    <a:p>
                      <a:pPr marL="9144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&lt;18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36.8</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35.8</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41.6</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36.6</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30.0</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31.5</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29.9</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33.0</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26.0</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33.1</a:t>
                      </a:r>
                    </a:p>
                  </a:txBody>
                  <a:tcPr marL="7041" marR="7041" marT="0" marB="0" anchor="ctr">
                    <a:lnL>
                      <a:noFill/>
                    </a:lnL>
                    <a:lnR>
                      <a:noFill/>
                    </a:lnR>
                    <a:lnT>
                      <a:noFill/>
                    </a:lnT>
                    <a:lnB>
                      <a:noFill/>
                    </a:lnB>
                  </a:tcPr>
                </a:tc>
                <a:extLst>
                  <a:ext uri="{0D108BD9-81ED-4DB2-BD59-A6C34878D82A}">
                    <a16:rowId xmlns:a16="http://schemas.microsoft.com/office/drawing/2014/main" val="2523912546"/>
                  </a:ext>
                </a:extLst>
              </a:tr>
              <a:tr h="159527">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0-4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85.4</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94.8</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100.7</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77.4</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60.2</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60.1</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67.4</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65.1</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55.7</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61.6</a:t>
                      </a:r>
                    </a:p>
                  </a:txBody>
                  <a:tcPr marL="7041" marR="7041" marT="0" marB="0" anchor="ctr">
                    <a:lnL>
                      <a:noFill/>
                    </a:lnL>
                    <a:lnR>
                      <a:noFill/>
                    </a:lnR>
                    <a:lnT>
                      <a:noFill/>
                    </a:lnT>
                    <a:lnB>
                      <a:noFill/>
                    </a:lnB>
                  </a:tcPr>
                </a:tc>
                <a:extLst>
                  <a:ext uri="{0D108BD9-81ED-4DB2-BD59-A6C34878D82A}">
                    <a16:rowId xmlns:a16="http://schemas.microsoft.com/office/drawing/2014/main" val="1790473006"/>
                  </a:ext>
                </a:extLst>
              </a:tr>
              <a:tr h="159527">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5-11</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34.8</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40.6</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49.3</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42.7</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38.9</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34.8</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32.4</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40.9</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28.0</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32.4</a:t>
                      </a:r>
                    </a:p>
                  </a:txBody>
                  <a:tcPr marL="7041" marR="7041" marT="0" marB="0" anchor="ctr">
                    <a:lnL>
                      <a:noFill/>
                    </a:lnL>
                    <a:lnR>
                      <a:noFill/>
                    </a:lnR>
                    <a:lnT>
                      <a:noFill/>
                    </a:lnT>
                    <a:lnB>
                      <a:noFill/>
                    </a:lnB>
                  </a:tcPr>
                </a:tc>
                <a:extLst>
                  <a:ext uri="{0D108BD9-81ED-4DB2-BD59-A6C34878D82A}">
                    <a16:rowId xmlns:a16="http://schemas.microsoft.com/office/drawing/2014/main" val="2355410381"/>
                  </a:ext>
                </a:extLst>
              </a:tr>
              <a:tr h="159527">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12-17</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24.8</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16.9</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19.3</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20.4</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15.7</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18.8</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12.6</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15.4</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17.0</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5197985"/>
                  </a:ext>
                </a:extLst>
              </a:tr>
              <a:tr h="159527">
                <a:tc>
                  <a:txBody>
                    <a:bodyPr/>
                    <a:lstStyle/>
                    <a:p>
                      <a:pPr marL="9144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18-44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75.6</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70.6</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69.8</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63.1</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61.2</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59.3</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57.5</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57.0</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58.7</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61.2</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061747816"/>
                  </a:ext>
                </a:extLst>
              </a:tr>
              <a:tr h="159527">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18-24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48.0</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43.6</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39.2</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36.7</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37.4</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33.1</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32.8</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32.2</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32.0</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35.8</a:t>
                      </a:r>
                    </a:p>
                  </a:txBody>
                  <a:tcPr marL="7041" marR="7041" marT="0" marB="0" anchor="ctr">
                    <a:lnL>
                      <a:noFill/>
                    </a:lnL>
                    <a:lnR>
                      <a:noFill/>
                    </a:lnR>
                    <a:lnT>
                      <a:noFill/>
                    </a:lnT>
                    <a:lnB>
                      <a:noFill/>
                    </a:lnB>
                  </a:tcPr>
                </a:tc>
                <a:extLst>
                  <a:ext uri="{0D108BD9-81ED-4DB2-BD59-A6C34878D82A}">
                    <a16:rowId xmlns:a16="http://schemas.microsoft.com/office/drawing/2014/main" val="1797745952"/>
                  </a:ext>
                </a:extLst>
              </a:tr>
              <a:tr h="159527">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25-44</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77.8</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72.8</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72.4</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65.2</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63.1</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61.4</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59.4</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58.9</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60.6</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62.9</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8643970"/>
                  </a:ext>
                </a:extLst>
              </a:tr>
              <a:tr h="159527">
                <a:tc>
                  <a:txBody>
                    <a:bodyPr/>
                    <a:lstStyle/>
                    <a:p>
                      <a:pPr marL="9144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45-64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151.2</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144.8</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141.1</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135.5</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132.4</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127.0</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122.5</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122.0</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123.3</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123.5</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58097222"/>
                  </a:ext>
                </a:extLst>
              </a:tr>
              <a:tr h="159527">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45-54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125.4</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117.2</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113.6</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106.9</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105.5</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98.1</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96.2</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94.9</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95.5</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97.9</a:t>
                      </a:r>
                    </a:p>
                  </a:txBody>
                  <a:tcPr marL="7041" marR="7041" marT="0" marB="0" anchor="ctr">
                    <a:lnL>
                      <a:noFill/>
                    </a:lnL>
                    <a:lnR>
                      <a:noFill/>
                    </a:lnR>
                    <a:lnT>
                      <a:noFill/>
                    </a:lnT>
                    <a:lnB>
                      <a:noFill/>
                    </a:lnB>
                  </a:tcPr>
                </a:tc>
                <a:extLst>
                  <a:ext uri="{0D108BD9-81ED-4DB2-BD59-A6C34878D82A}">
                    <a16:rowId xmlns:a16="http://schemas.microsoft.com/office/drawing/2014/main" val="822431987"/>
                  </a:ext>
                </a:extLst>
              </a:tr>
              <a:tr h="159527">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55-64</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170.5</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165.2</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160.9</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155.7</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150.8</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146.4</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139.9</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139.8</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141.5</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140.1</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8922465"/>
                  </a:ext>
                </a:extLst>
              </a:tr>
              <a:tr h="159527">
                <a:tc>
                  <a:txBody>
                    <a:bodyPr/>
                    <a:lstStyle/>
                    <a:p>
                      <a:pPr marL="9144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65+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315.2</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305.8</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296.6</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287.4</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281.3</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268.4</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262.9</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257.4</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259.4</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253.9</a:t>
                      </a:r>
                    </a:p>
                  </a:txBody>
                  <a:tcPr marL="7041" marR="704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5084050"/>
                  </a:ext>
                </a:extLst>
              </a:tr>
              <a:tr h="159527">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65-74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247.4</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242.1</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236.7</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227.5</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221.4</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212.3</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209.9</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206.7</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208.1</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207.4</a:t>
                      </a:r>
                    </a:p>
                  </a:txBody>
                  <a:tcPr marL="7041" marR="7041" marT="0" marB="0" anchor="ctr">
                    <a:lnL>
                      <a:noFill/>
                    </a:lnL>
                    <a:lnR>
                      <a:noFill/>
                    </a:lnR>
                    <a:lnT>
                      <a:noFill/>
                    </a:lnT>
                    <a:lnB>
                      <a:noFill/>
                    </a:lnB>
                  </a:tcPr>
                </a:tc>
                <a:extLst>
                  <a:ext uri="{0D108BD9-81ED-4DB2-BD59-A6C34878D82A}">
                    <a16:rowId xmlns:a16="http://schemas.microsoft.com/office/drawing/2014/main" val="4205989982"/>
                  </a:ext>
                </a:extLst>
              </a:tr>
              <a:tr h="159527">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75-84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361.0</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348.9</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335.5</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325.8</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319.0</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303.2</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296.8</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290.4</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295.4</a:t>
                      </a:r>
                    </a:p>
                  </a:txBody>
                  <a:tcPr marL="7041" marR="7041" marT="0" marB="0" anchor="ctr">
                    <a:lnL>
                      <a:noFill/>
                    </a:lnL>
                    <a:lnR>
                      <a:noFill/>
                    </a:lnR>
                    <a:lnT>
                      <a:noFill/>
                    </a:lnT>
                    <a:lnB>
                      <a:noFill/>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286.0</a:t>
                      </a:r>
                    </a:p>
                  </a:txBody>
                  <a:tcPr marL="7041" marR="7041" marT="0" marB="0" anchor="ctr">
                    <a:lnL>
                      <a:noFill/>
                    </a:lnL>
                    <a:lnR>
                      <a:noFill/>
                    </a:lnR>
                    <a:lnT>
                      <a:noFill/>
                    </a:lnT>
                    <a:lnB>
                      <a:noFill/>
                    </a:lnB>
                  </a:tcPr>
                </a:tc>
                <a:extLst>
                  <a:ext uri="{0D108BD9-81ED-4DB2-BD59-A6C34878D82A}">
                    <a16:rowId xmlns:a16="http://schemas.microsoft.com/office/drawing/2014/main" val="1750430894"/>
                  </a:ext>
                </a:extLst>
              </a:tr>
              <a:tr h="159527">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85+</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514.1</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488.0</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468.7</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457.4</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452.4</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434.6</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423.0</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414.8</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420.7</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404.5</a:t>
                      </a:r>
                    </a:p>
                  </a:txBody>
                  <a:tcPr marL="7041" marR="704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8576119"/>
                  </a:ext>
                </a:extLst>
              </a:tr>
            </a:tbl>
          </a:graphicData>
        </a:graphic>
      </p:graphicFrame>
    </p:spTree>
    <p:extLst>
      <p:ext uri="{BB962C8B-B14F-4D97-AF65-F5344CB8AC3E}">
        <p14:creationId xmlns:p14="http://schemas.microsoft.com/office/powerpoint/2010/main" val="26584063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2</a:t>
            </a:fld>
            <a:endParaRPr lang="en-US" dirty="0"/>
          </a:p>
        </p:txBody>
      </p:sp>
      <p:sp>
        <p:nvSpPr>
          <p:cNvPr id="8" name="Text Placeholder 7"/>
          <p:cNvSpPr>
            <a:spLocks noGrp="1"/>
          </p:cNvSpPr>
          <p:nvPr>
            <p:ph type="body" sz="half" idx="2"/>
          </p:nvPr>
        </p:nvSpPr>
        <p:spPr>
          <a:xfrm>
            <a:off x="1696915" y="6176454"/>
            <a:ext cx="7353300" cy="348330"/>
          </a:xfrm>
        </p:spPr>
        <p:txBody>
          <a:bodyPr/>
          <a:lstStyle/>
          <a:p>
            <a:r>
              <a:rPr lang="en-US" sz="600" i="1" dirty="0"/>
              <a:t>Data Source: https://www.healthypeople.gov/2020/topics-objectives/topic/chronic-kidney-disease/objectives. Abbreviations: CKD, chronic kidney disease; ESRD, end-stage renal disease; HbA1c, glycosylated hemoglobin; HP2020, Healthy People 2010; PMP, per million population. * These objectives use a data source other than USRDS, and are therefore not reported in this chapter.</a:t>
            </a:r>
          </a:p>
        </p:txBody>
      </p:sp>
      <p:sp>
        <p:nvSpPr>
          <p:cNvPr id="6" name="Title 5"/>
          <p:cNvSpPr>
            <a:spLocks noGrp="1"/>
          </p:cNvSpPr>
          <p:nvPr>
            <p:ph type="title"/>
          </p:nvPr>
        </p:nvSpPr>
        <p:spPr>
          <a:xfrm>
            <a:off x="457200" y="0"/>
            <a:ext cx="8229600" cy="563562"/>
          </a:xfrm>
        </p:spPr>
        <p:txBody>
          <a:bodyPr/>
          <a:lstStyle/>
          <a:p>
            <a:pPr algn="ctr"/>
            <a:r>
              <a:rPr lang="en-US" sz="1600" dirty="0"/>
              <a:t>HP2020 Table A. Healthy People 2020 CKD Objectives</a:t>
            </a:r>
            <a:r>
              <a:rPr lang="en-US" dirty="0"/>
              <a:t/>
            </a:r>
            <a:br>
              <a:rPr lang="en-US" dirty="0"/>
            </a:br>
            <a:endParaRPr lang="en-US" dirty="0"/>
          </a:p>
        </p:txBody>
      </p:sp>
      <p:sp>
        <p:nvSpPr>
          <p:cNvPr id="9" name="Footer Placeholder 1"/>
          <p:cNvSpPr txBox="1">
            <a:spLocks/>
          </p:cNvSpPr>
          <p:nvPr/>
        </p:nvSpPr>
        <p:spPr>
          <a:xfrm>
            <a:off x="3028950" y="6410324"/>
            <a:ext cx="3086100" cy="44767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2018 Annual Data Report  </a:t>
            </a:r>
            <a:br>
              <a:rPr lang="en-US" smtClean="0"/>
            </a:br>
            <a:r>
              <a:rPr lang="en-US" smtClean="0"/>
              <a:t>Volume 3 HP2020</a:t>
            </a:r>
            <a:endParaRPr lang="en-US" dirty="0" smtClean="0"/>
          </a:p>
        </p:txBody>
      </p:sp>
      <p:graphicFrame>
        <p:nvGraphicFramePr>
          <p:cNvPr id="10" name="Table 9"/>
          <p:cNvGraphicFramePr>
            <a:graphicFrameLocks noGrp="1"/>
          </p:cNvGraphicFramePr>
          <p:nvPr>
            <p:extLst>
              <p:ext uri="{D42A27DB-BD31-4B8C-83A1-F6EECF244321}">
                <p14:modId xmlns:p14="http://schemas.microsoft.com/office/powerpoint/2010/main" val="2553800088"/>
              </p:ext>
            </p:extLst>
          </p:nvPr>
        </p:nvGraphicFramePr>
        <p:xfrm>
          <a:off x="320040" y="266700"/>
          <a:ext cx="8747760" cy="5917752"/>
        </p:xfrm>
        <a:graphic>
          <a:graphicData uri="http://schemas.openxmlformats.org/drawingml/2006/table">
            <a:tbl>
              <a:tblPr firstRow="1" firstCol="1" bandRow="1"/>
              <a:tblGrid>
                <a:gridCol w="1927860">
                  <a:extLst>
                    <a:ext uri="{9D8B030D-6E8A-4147-A177-3AD203B41FA5}">
                      <a16:colId xmlns:a16="http://schemas.microsoft.com/office/drawing/2014/main" val="4278949778"/>
                    </a:ext>
                  </a:extLst>
                </a:gridCol>
                <a:gridCol w="5753100">
                  <a:extLst>
                    <a:ext uri="{9D8B030D-6E8A-4147-A177-3AD203B41FA5}">
                      <a16:colId xmlns:a16="http://schemas.microsoft.com/office/drawing/2014/main" val="3815639572"/>
                    </a:ext>
                  </a:extLst>
                </a:gridCol>
                <a:gridCol w="1066800">
                  <a:extLst>
                    <a:ext uri="{9D8B030D-6E8A-4147-A177-3AD203B41FA5}">
                      <a16:colId xmlns:a16="http://schemas.microsoft.com/office/drawing/2014/main" val="1881322733"/>
                    </a:ext>
                  </a:extLst>
                </a:gridCol>
              </a:tblGrid>
              <a:tr h="171065">
                <a:tc>
                  <a:txBody>
                    <a:bodyPr/>
                    <a:lstStyle/>
                    <a:p>
                      <a:pPr marL="0" marR="0">
                        <a:lnSpc>
                          <a:spcPct val="115000"/>
                        </a:lnSpc>
                        <a:spcBef>
                          <a:spcPts val="0"/>
                        </a:spcBef>
                        <a:spcAft>
                          <a:spcPts val="0"/>
                        </a:spcAft>
                      </a:pPr>
                      <a:r>
                        <a:rPr lang="en-US" sz="900" b="1" dirty="0">
                          <a:effectLst/>
                          <a:latin typeface="Calibri" panose="020F0502020204030204" pitchFamily="34" charset="0"/>
                          <a:ea typeface="Calibri" panose="020F0502020204030204" pitchFamily="34" charset="0"/>
                          <a:cs typeface="Times New Roman" panose="02020603050405020304" pitchFamily="18" charset="0"/>
                        </a:rPr>
                        <a:t>Objective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Indicator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Target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7334471"/>
                  </a:ext>
                </a:extLst>
              </a:tr>
              <a:tr h="171065">
                <a:tc>
                  <a:txBody>
                    <a:bodyPr/>
                    <a:lstStyle/>
                    <a:p>
                      <a:pPr marL="0" marR="0">
                        <a:lnSpc>
                          <a:spcPct val="115000"/>
                        </a:lnSpc>
                        <a:spcBef>
                          <a:spcPts val="0"/>
                        </a:spcBef>
                        <a:spcAft>
                          <a:spcPts val="0"/>
                        </a:spcAft>
                      </a:pPr>
                      <a:r>
                        <a:rPr lang="en-US" sz="900" b="1" dirty="0">
                          <a:effectLst/>
                          <a:latin typeface="Calibri" panose="020F0502020204030204" pitchFamily="34" charset="0"/>
                          <a:ea typeface="Calibri" panose="020F0502020204030204" pitchFamily="34" charset="0"/>
                          <a:cs typeface="Times New Roman" panose="02020603050405020304" pitchFamily="18" charset="0"/>
                        </a:rPr>
                        <a:t>CKD-1*</a:t>
                      </a:r>
                    </a:p>
                  </a:txBody>
                  <a:tcPr marL="0" marR="154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Reduce the proportion of the U.S. population with chronic kidney disease</a:t>
                      </a:r>
                    </a:p>
                  </a:txBody>
                  <a:tcPr marL="0" marR="154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13.3%</a:t>
                      </a:r>
                    </a:p>
                  </a:txBody>
                  <a:tcPr marL="15482"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42479946"/>
                  </a:ext>
                </a:extLst>
              </a:tr>
              <a:tr h="185940">
                <a:tc>
                  <a:txBody>
                    <a:bodyPr/>
                    <a:lstStyle/>
                    <a:p>
                      <a:pPr marL="0" marR="0">
                        <a:lnSpc>
                          <a:spcPct val="115000"/>
                        </a:lnSpc>
                        <a:spcBef>
                          <a:spcPts val="0"/>
                        </a:spcBef>
                        <a:spcAft>
                          <a:spcPts val="0"/>
                        </a:spcAft>
                      </a:pPr>
                      <a:r>
                        <a:rPr lang="en-US" sz="900" b="1" dirty="0">
                          <a:effectLst/>
                          <a:latin typeface="Calibri" panose="020F0502020204030204" pitchFamily="34" charset="0"/>
                          <a:ea typeface="Calibri" panose="020F0502020204030204" pitchFamily="34" charset="0"/>
                          <a:cs typeface="Times New Roman" panose="02020603050405020304" pitchFamily="18" charset="0"/>
                        </a:rPr>
                        <a:t>CKD-2*</a:t>
                      </a:r>
                    </a:p>
                  </a:txBody>
                  <a:tcPr marL="0" marR="154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Increase the proportion of persons with chronic kidney disease (CKD) who know they have impaired renal function</a:t>
                      </a:r>
                    </a:p>
                  </a:txBody>
                  <a:tcPr marL="0" marR="154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13.4%</a:t>
                      </a:r>
                    </a:p>
                  </a:txBody>
                  <a:tcPr marL="15482"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998964"/>
                  </a:ext>
                </a:extLst>
              </a:tr>
              <a:tr h="200848">
                <a:tc>
                  <a:txBody>
                    <a:bodyPr/>
                    <a:lstStyle/>
                    <a:p>
                      <a:pPr marL="0" marR="0">
                        <a:lnSpc>
                          <a:spcPct val="115000"/>
                        </a:lnSpc>
                        <a:spcBef>
                          <a:spcPts val="0"/>
                        </a:spcBef>
                        <a:spcAft>
                          <a:spcPts val="0"/>
                        </a:spcAft>
                      </a:pPr>
                      <a:r>
                        <a:rPr lang="en-US" sz="900" b="1" dirty="0">
                          <a:effectLst/>
                          <a:latin typeface="Calibri" panose="020F0502020204030204" pitchFamily="34" charset="0"/>
                          <a:ea typeface="Calibri" panose="020F0502020204030204" pitchFamily="34" charset="0"/>
                          <a:cs typeface="Times New Roman" panose="02020603050405020304" pitchFamily="18" charset="0"/>
                        </a:rPr>
                        <a:t>CKD-3</a:t>
                      </a:r>
                    </a:p>
                  </a:txBody>
                  <a:tcPr marL="0" marR="154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Increase the proportion of hospital patients who incurred acute kidney injury who have follow-up renal evaluation in 6 months post discharge</a:t>
                      </a:r>
                    </a:p>
                  </a:txBody>
                  <a:tcPr marL="0" marR="154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12.3%</a:t>
                      </a:r>
                    </a:p>
                  </a:txBody>
                  <a:tcPr marL="15482"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5041293"/>
                  </a:ext>
                </a:extLst>
              </a:tr>
              <a:tr h="200848">
                <a:tc rowSpan="2">
                  <a:txBody>
                    <a:bodyPr/>
                    <a:lstStyle/>
                    <a:p>
                      <a:pPr marL="0" marR="0">
                        <a:lnSpc>
                          <a:spcPct val="115000"/>
                        </a:lnSpc>
                        <a:spcBef>
                          <a:spcPts val="0"/>
                        </a:spcBef>
                        <a:spcAft>
                          <a:spcPts val="0"/>
                        </a:spcAft>
                      </a:pPr>
                      <a:r>
                        <a:rPr lang="en-US" sz="900" b="1" dirty="0">
                          <a:effectLst/>
                          <a:latin typeface="Calibri" panose="020F0502020204030204" pitchFamily="34" charset="0"/>
                          <a:ea typeface="Calibri" panose="020F0502020204030204" pitchFamily="34" charset="0"/>
                          <a:cs typeface="Times New Roman" panose="02020603050405020304" pitchFamily="18" charset="0"/>
                        </a:rPr>
                        <a:t>CKD-4</a:t>
                      </a:r>
                      <a:br>
                        <a:rPr lang="en-US" sz="900" b="1" dirty="0">
                          <a:effectLst/>
                          <a:latin typeface="Calibri" panose="020F0502020204030204" pitchFamily="34" charset="0"/>
                          <a:ea typeface="Calibri" panose="020F0502020204030204" pitchFamily="34" charset="0"/>
                          <a:cs typeface="Times New Roman" panose="02020603050405020304" pitchFamily="18" charset="0"/>
                        </a:rPr>
                      </a:br>
                      <a:r>
                        <a:rPr lang="en-US" sz="900" b="1" dirty="0">
                          <a:effectLst/>
                          <a:latin typeface="Calibri" panose="020F0502020204030204" pitchFamily="34" charset="0"/>
                          <a:ea typeface="Calibri" panose="020F0502020204030204" pitchFamily="34" charset="0"/>
                          <a:cs typeface="Times New Roman" panose="02020603050405020304" pitchFamily="18" charset="0"/>
                        </a:rPr>
                        <a:t>Increase the proportion of persons with diabetes and chronic kidney disease who receive recommended medical evaluation</a:t>
                      </a:r>
                    </a:p>
                  </a:txBody>
                  <a:tcPr marL="0" marR="154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4.1</a:t>
                      </a:r>
                      <a:r>
                        <a:rPr lang="en-US" sz="700" dirty="0">
                          <a:effectLst/>
                          <a:latin typeface="Calibri" panose="020F0502020204030204" pitchFamily="34" charset="0"/>
                          <a:ea typeface="Calibri" panose="020F0502020204030204" pitchFamily="34" charset="0"/>
                          <a:cs typeface="Times New Roman" panose="02020603050405020304" pitchFamily="18" charset="0"/>
                        </a:rPr>
                        <a:t> Increase the proportion of persons with chronic kidney disease who receive medical evaluation with serum creatinine, lipids, and microalbuminuria</a:t>
                      </a:r>
                    </a:p>
                  </a:txBody>
                  <a:tcPr marL="0" marR="154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28.4%</a:t>
                      </a:r>
                    </a:p>
                  </a:txBody>
                  <a:tcPr marL="15482"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7812748"/>
                  </a:ext>
                </a:extLst>
              </a:tr>
              <a:tr h="498323">
                <a:tc vMerge="1">
                  <a:txBody>
                    <a:bodyPr/>
                    <a:lstStyle/>
                    <a:p>
                      <a:endParaRPr lang="en-US"/>
                    </a:p>
                  </a:txBody>
                  <a:tcPr/>
                </a:tc>
                <a:tc>
                  <a:txBody>
                    <a:bodyPr/>
                    <a:lstStyle/>
                    <a:p>
                      <a:pPr marL="0" marR="0" algn="l">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4.2</a:t>
                      </a:r>
                      <a:r>
                        <a:rPr lang="en-US" sz="700" dirty="0">
                          <a:effectLst/>
                          <a:latin typeface="Calibri" panose="020F0502020204030204" pitchFamily="34" charset="0"/>
                          <a:ea typeface="Calibri" panose="020F0502020204030204" pitchFamily="34" charset="0"/>
                          <a:cs typeface="Times New Roman" panose="02020603050405020304" pitchFamily="18" charset="0"/>
                        </a:rPr>
                        <a:t> Increase the proportion of persons with type 1 or type 2 diabetes and chronic kidney disease who receive medical evaluation with serum creatinine, microalbuminuria, HbA1c, lipids, and eye examinations</a:t>
                      </a:r>
                    </a:p>
                  </a:txBody>
                  <a:tcPr marL="0" marR="154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25.3%</a:t>
                      </a:r>
                    </a:p>
                  </a:txBody>
                  <a:tcPr marL="15482"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4998465"/>
                  </a:ext>
                </a:extLst>
              </a:tr>
              <a:tr h="278912">
                <a:tc>
                  <a:txBody>
                    <a:bodyPr/>
                    <a:lstStyle/>
                    <a:p>
                      <a:pPr marL="0" marR="0">
                        <a:lnSpc>
                          <a:spcPct val="115000"/>
                        </a:lnSpc>
                        <a:spcBef>
                          <a:spcPts val="0"/>
                        </a:spcBef>
                        <a:spcAft>
                          <a:spcPts val="0"/>
                        </a:spcAft>
                      </a:pPr>
                      <a:r>
                        <a:rPr lang="en-US" sz="900" b="1" dirty="0">
                          <a:effectLst/>
                          <a:latin typeface="Calibri" panose="020F0502020204030204" pitchFamily="34" charset="0"/>
                          <a:ea typeface="Calibri" panose="020F0502020204030204" pitchFamily="34" charset="0"/>
                          <a:cs typeface="Times New Roman" panose="02020603050405020304" pitchFamily="18" charset="0"/>
                        </a:rPr>
                        <a:t>CKD-5</a:t>
                      </a:r>
                    </a:p>
                  </a:txBody>
                  <a:tcPr marL="0" marR="154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Increase the proportion of persons with diabetes and chronic kidney disease who receive recommended medical treatment with angiotensin-converting enzyme (ACE) inhibitors or angiotensin II receptor blockers (ARBs)</a:t>
                      </a:r>
                    </a:p>
                  </a:txBody>
                  <a:tcPr marL="0" marR="154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74.1%</a:t>
                      </a:r>
                    </a:p>
                  </a:txBody>
                  <a:tcPr marL="15482"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8508087"/>
                  </a:ext>
                </a:extLst>
              </a:tr>
              <a:tr h="185940">
                <a:tc rowSpan="2">
                  <a:txBody>
                    <a:bodyPr/>
                    <a:lstStyle/>
                    <a:p>
                      <a:pPr marL="0" marR="0">
                        <a:lnSpc>
                          <a:spcPct val="115000"/>
                        </a:lnSpc>
                        <a:spcBef>
                          <a:spcPts val="0"/>
                        </a:spcBef>
                        <a:spcAft>
                          <a:spcPts val="0"/>
                        </a:spcAft>
                      </a:pPr>
                      <a:r>
                        <a:rPr lang="en-US" sz="900" b="1" dirty="0">
                          <a:effectLst/>
                          <a:latin typeface="Calibri" panose="020F0502020204030204" pitchFamily="34" charset="0"/>
                          <a:ea typeface="Calibri" panose="020F0502020204030204" pitchFamily="34" charset="0"/>
                          <a:cs typeface="Times New Roman" panose="02020603050405020304" pitchFamily="18" charset="0"/>
                        </a:rPr>
                        <a:t>CKD-6*</a:t>
                      </a:r>
                      <a:br>
                        <a:rPr lang="en-US" sz="900" b="1" dirty="0">
                          <a:effectLst/>
                          <a:latin typeface="Calibri" panose="020F0502020204030204" pitchFamily="34" charset="0"/>
                          <a:ea typeface="Calibri" panose="020F0502020204030204" pitchFamily="34" charset="0"/>
                          <a:cs typeface="Times New Roman" panose="02020603050405020304" pitchFamily="18" charset="0"/>
                        </a:rPr>
                      </a:br>
                      <a:r>
                        <a:rPr lang="en-US" sz="900" b="1" dirty="0">
                          <a:effectLst/>
                          <a:latin typeface="Calibri" panose="020F0502020204030204" pitchFamily="34" charset="0"/>
                          <a:ea typeface="Calibri" panose="020F0502020204030204" pitchFamily="34" charset="0"/>
                          <a:cs typeface="Times New Roman" panose="02020603050405020304" pitchFamily="18" charset="0"/>
                        </a:rPr>
                        <a:t>Improve cardiovascular care in persons with chronic kidney disease</a:t>
                      </a:r>
                    </a:p>
                  </a:txBody>
                  <a:tcPr marL="0" marR="154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6.1</a:t>
                      </a:r>
                      <a:r>
                        <a:rPr lang="en-US" sz="700" dirty="0">
                          <a:effectLst/>
                          <a:latin typeface="Calibri" panose="020F0502020204030204" pitchFamily="34" charset="0"/>
                          <a:ea typeface="Calibri" panose="020F0502020204030204" pitchFamily="34" charset="0"/>
                          <a:cs typeface="Times New Roman" panose="02020603050405020304" pitchFamily="18" charset="0"/>
                        </a:rPr>
                        <a:t> Reduce the proportion of persons with chronic kidney disease who have elevated blood pressure</a:t>
                      </a:r>
                    </a:p>
                  </a:txBody>
                  <a:tcPr marL="0" marR="154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17.6%</a:t>
                      </a:r>
                    </a:p>
                  </a:txBody>
                  <a:tcPr marL="15482"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1081458"/>
                  </a:ext>
                </a:extLst>
              </a:tr>
              <a:tr h="327256">
                <a:tc vMerge="1">
                  <a:txBody>
                    <a:bodyPr/>
                    <a:lstStyle/>
                    <a:p>
                      <a:endParaRPr lang="en-US"/>
                    </a:p>
                  </a:txBody>
                  <a:tcPr/>
                </a:tc>
                <a:tc>
                  <a:txBody>
                    <a:bodyPr/>
                    <a:lstStyle/>
                    <a:p>
                      <a:pPr marL="0" marR="0" algn="l">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6.2</a:t>
                      </a:r>
                      <a:r>
                        <a:rPr lang="en-US" sz="700" dirty="0">
                          <a:effectLst/>
                          <a:latin typeface="Calibri" panose="020F0502020204030204" pitchFamily="34" charset="0"/>
                          <a:ea typeface="Calibri" panose="020F0502020204030204" pitchFamily="34" charset="0"/>
                          <a:cs typeface="Times New Roman" panose="02020603050405020304" pitchFamily="18" charset="0"/>
                        </a:rPr>
                        <a:t> Increase the proportion of adults aged 50 years and over with chronic kidney disease who currently take statins to lower their blood cholesterol</a:t>
                      </a:r>
                    </a:p>
                  </a:txBody>
                  <a:tcPr marL="0" marR="154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25.6%</a:t>
                      </a:r>
                    </a:p>
                  </a:txBody>
                  <a:tcPr marL="15482"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0016731"/>
                  </a:ext>
                </a:extLst>
              </a:tr>
              <a:tr h="171065">
                <a:tc>
                  <a:txBody>
                    <a:bodyPr/>
                    <a:lstStyle/>
                    <a:p>
                      <a:pPr marL="0" marR="0">
                        <a:lnSpc>
                          <a:spcPct val="115000"/>
                        </a:lnSpc>
                        <a:spcBef>
                          <a:spcPts val="0"/>
                        </a:spcBef>
                        <a:spcAft>
                          <a:spcPts val="0"/>
                        </a:spcAft>
                      </a:pPr>
                      <a:r>
                        <a:rPr lang="en-US" sz="900" b="1" dirty="0">
                          <a:effectLst/>
                          <a:latin typeface="Calibri" panose="020F0502020204030204" pitchFamily="34" charset="0"/>
                          <a:ea typeface="Calibri" panose="020F0502020204030204" pitchFamily="34" charset="0"/>
                          <a:cs typeface="Times New Roman" panose="02020603050405020304" pitchFamily="18" charset="0"/>
                        </a:rPr>
                        <a:t>CKD-7*</a:t>
                      </a:r>
                    </a:p>
                  </a:txBody>
                  <a:tcPr marL="0" marR="154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Reduce the number of deaths among persons with chronic kidney disease</a:t>
                      </a:r>
                    </a:p>
                  </a:txBody>
                  <a:tcPr marL="0" marR="154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Not applicable</a:t>
                      </a:r>
                    </a:p>
                  </a:txBody>
                  <a:tcPr marL="15482"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218516"/>
                  </a:ext>
                </a:extLst>
              </a:tr>
              <a:tr h="171065">
                <a:tc>
                  <a:txBody>
                    <a:bodyPr/>
                    <a:lstStyle/>
                    <a:p>
                      <a:pPr marL="0" marR="0">
                        <a:lnSpc>
                          <a:spcPct val="115000"/>
                        </a:lnSpc>
                        <a:spcBef>
                          <a:spcPts val="0"/>
                        </a:spcBef>
                        <a:spcAft>
                          <a:spcPts val="0"/>
                        </a:spcAft>
                      </a:pPr>
                      <a:r>
                        <a:rPr lang="en-US" sz="900" b="1" dirty="0">
                          <a:effectLst/>
                          <a:latin typeface="Calibri" panose="020F0502020204030204" pitchFamily="34" charset="0"/>
                          <a:ea typeface="Calibri" panose="020F0502020204030204" pitchFamily="34" charset="0"/>
                          <a:cs typeface="Times New Roman" panose="02020603050405020304" pitchFamily="18" charset="0"/>
                        </a:rPr>
                        <a:t>CKD-8</a:t>
                      </a:r>
                    </a:p>
                  </a:txBody>
                  <a:tcPr marL="0" marR="154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Reduce the number of new cases of end-stage renal disease (ESRD)</a:t>
                      </a:r>
                    </a:p>
                  </a:txBody>
                  <a:tcPr marL="0" marR="154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352.1 PMP</a:t>
                      </a:r>
                    </a:p>
                  </a:txBody>
                  <a:tcPr marL="15482"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4129386"/>
                  </a:ext>
                </a:extLst>
              </a:tr>
              <a:tr h="98374">
                <a:tc rowSpan="2">
                  <a:txBody>
                    <a:bodyPr/>
                    <a:lstStyle/>
                    <a:p>
                      <a:pPr marL="0" marR="0">
                        <a:lnSpc>
                          <a:spcPct val="115000"/>
                        </a:lnSpc>
                        <a:spcBef>
                          <a:spcPts val="0"/>
                        </a:spcBef>
                        <a:spcAft>
                          <a:spcPts val="0"/>
                        </a:spcAft>
                      </a:pPr>
                      <a:r>
                        <a:rPr lang="en-US" sz="900" b="1" dirty="0">
                          <a:effectLst/>
                          <a:latin typeface="Calibri" panose="020F0502020204030204" pitchFamily="34" charset="0"/>
                          <a:ea typeface="Calibri" panose="020F0502020204030204" pitchFamily="34" charset="0"/>
                          <a:cs typeface="Times New Roman" panose="02020603050405020304" pitchFamily="18" charset="0"/>
                        </a:rPr>
                        <a:t>CKD-9 </a:t>
                      </a:r>
                      <a:br>
                        <a:rPr lang="en-US" sz="900" b="1" dirty="0">
                          <a:effectLst/>
                          <a:latin typeface="Calibri" panose="020F0502020204030204" pitchFamily="34" charset="0"/>
                          <a:ea typeface="Calibri" panose="020F0502020204030204" pitchFamily="34" charset="0"/>
                          <a:cs typeface="Times New Roman" panose="02020603050405020304" pitchFamily="18" charset="0"/>
                        </a:rPr>
                      </a:br>
                      <a:r>
                        <a:rPr lang="en-US" sz="900" b="1" dirty="0">
                          <a:effectLst/>
                          <a:latin typeface="Calibri" panose="020F0502020204030204" pitchFamily="34" charset="0"/>
                          <a:ea typeface="Calibri" panose="020F0502020204030204" pitchFamily="34" charset="0"/>
                          <a:cs typeface="Times New Roman" panose="02020603050405020304" pitchFamily="18" charset="0"/>
                        </a:rPr>
                        <a:t>Reduce kidney failure due to diabetes</a:t>
                      </a:r>
                    </a:p>
                  </a:txBody>
                  <a:tcPr marL="0" marR="154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9.1</a:t>
                      </a:r>
                      <a:r>
                        <a:rPr lang="en-US" sz="700" dirty="0">
                          <a:effectLst/>
                          <a:latin typeface="Calibri" panose="020F0502020204030204" pitchFamily="34" charset="0"/>
                          <a:ea typeface="Calibri" panose="020F0502020204030204" pitchFamily="34" charset="0"/>
                          <a:cs typeface="Times New Roman" panose="02020603050405020304" pitchFamily="18" charset="0"/>
                        </a:rPr>
                        <a:t> Reduce kidney failure due to diabetes</a:t>
                      </a:r>
                    </a:p>
                  </a:txBody>
                  <a:tcPr marL="0" marR="154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Calibri" panose="020F0502020204030204" pitchFamily="34" charset="0"/>
                          <a:ea typeface="Calibri" panose="020F0502020204030204" pitchFamily="34" charset="0"/>
                          <a:cs typeface="Times New Roman" panose="02020603050405020304" pitchFamily="18" charset="0"/>
                        </a:rPr>
                        <a:t>154.4 PMP</a:t>
                      </a:r>
                    </a:p>
                  </a:txBody>
                  <a:tcPr marL="15482"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1477967"/>
                  </a:ext>
                </a:extLst>
              </a:tr>
              <a:tr h="249157">
                <a:tc vMerge="1">
                  <a:txBody>
                    <a:bodyPr/>
                    <a:lstStyle/>
                    <a:p>
                      <a:endParaRPr lang="en-US"/>
                    </a:p>
                  </a:txBody>
                  <a:tcPr/>
                </a:tc>
                <a:tc>
                  <a:txBody>
                    <a:bodyPr/>
                    <a:lstStyle/>
                    <a:p>
                      <a:pPr marL="0" marR="0" algn="l">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9.2</a:t>
                      </a:r>
                      <a:r>
                        <a:rPr lang="en-US" sz="700" dirty="0">
                          <a:effectLst/>
                          <a:latin typeface="Calibri" panose="020F0502020204030204" pitchFamily="34" charset="0"/>
                          <a:ea typeface="Calibri" panose="020F0502020204030204" pitchFamily="34" charset="0"/>
                          <a:cs typeface="Times New Roman" panose="02020603050405020304" pitchFamily="18" charset="0"/>
                        </a:rPr>
                        <a:t> Reduce kidney failure due to diabetes among persons with diabetes</a:t>
                      </a:r>
                    </a:p>
                  </a:txBody>
                  <a:tcPr marL="0" marR="154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2,352.7 PMP</a:t>
                      </a:r>
                    </a:p>
                  </a:txBody>
                  <a:tcPr marL="15482"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8927958"/>
                  </a:ext>
                </a:extLst>
              </a:tr>
              <a:tr h="200848">
                <a:tc>
                  <a:txBody>
                    <a:bodyPr/>
                    <a:lstStyle/>
                    <a:p>
                      <a:pPr marL="0" marR="0">
                        <a:lnSpc>
                          <a:spcPct val="115000"/>
                        </a:lnSpc>
                        <a:spcBef>
                          <a:spcPts val="0"/>
                        </a:spcBef>
                        <a:spcAft>
                          <a:spcPts val="0"/>
                        </a:spcAft>
                      </a:pPr>
                      <a:r>
                        <a:rPr lang="en-US" sz="900" b="1" dirty="0">
                          <a:effectLst/>
                          <a:latin typeface="Calibri" panose="020F0502020204030204" pitchFamily="34" charset="0"/>
                          <a:ea typeface="Calibri" panose="020F0502020204030204" pitchFamily="34" charset="0"/>
                          <a:cs typeface="Times New Roman" panose="02020603050405020304" pitchFamily="18" charset="0"/>
                        </a:rPr>
                        <a:t>CKD-10</a:t>
                      </a:r>
                    </a:p>
                  </a:txBody>
                  <a:tcPr marL="0" marR="154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Increase the proportion of chronic kidney disease patients receiving care from a nephrologist at least 12 months before the start of renal replacement therapy</a:t>
                      </a:r>
                    </a:p>
                  </a:txBody>
                  <a:tcPr marL="0" marR="154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30.0%</a:t>
                      </a:r>
                    </a:p>
                  </a:txBody>
                  <a:tcPr marL="15482"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2704674"/>
                  </a:ext>
                </a:extLst>
              </a:tr>
              <a:tr h="200848">
                <a:tc rowSpan="3">
                  <a:txBody>
                    <a:bodyPr/>
                    <a:lstStyle/>
                    <a:p>
                      <a:pPr marL="0" marR="0">
                        <a:lnSpc>
                          <a:spcPct val="115000"/>
                        </a:lnSpc>
                        <a:spcBef>
                          <a:spcPts val="0"/>
                        </a:spcBef>
                        <a:spcAft>
                          <a:spcPts val="0"/>
                        </a:spcAft>
                      </a:pPr>
                      <a:r>
                        <a:rPr lang="en-US" sz="900" b="1" dirty="0">
                          <a:effectLst/>
                          <a:latin typeface="Calibri" panose="020F0502020204030204" pitchFamily="34" charset="0"/>
                          <a:ea typeface="Calibri" panose="020F0502020204030204" pitchFamily="34" charset="0"/>
                          <a:cs typeface="Times New Roman" panose="02020603050405020304" pitchFamily="18" charset="0"/>
                        </a:rPr>
                        <a:t>CKD-11 </a:t>
                      </a:r>
                      <a:br>
                        <a:rPr lang="en-US" sz="900" b="1" dirty="0">
                          <a:effectLst/>
                          <a:latin typeface="Calibri" panose="020F0502020204030204" pitchFamily="34" charset="0"/>
                          <a:ea typeface="Calibri" panose="020F0502020204030204" pitchFamily="34" charset="0"/>
                          <a:cs typeface="Times New Roman" panose="02020603050405020304" pitchFamily="18" charset="0"/>
                        </a:rPr>
                      </a:br>
                      <a:r>
                        <a:rPr lang="en-US" sz="900" b="1" dirty="0">
                          <a:effectLst/>
                          <a:latin typeface="Calibri" panose="020F0502020204030204" pitchFamily="34" charset="0"/>
                          <a:ea typeface="Calibri" panose="020F0502020204030204" pitchFamily="34" charset="0"/>
                          <a:cs typeface="Times New Roman" panose="02020603050405020304" pitchFamily="18" charset="0"/>
                        </a:rPr>
                        <a:t>Improve vascular access for hemodialysis patients</a:t>
                      </a:r>
                    </a:p>
                  </a:txBody>
                  <a:tcPr marL="0" marR="154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11.1</a:t>
                      </a:r>
                      <a:r>
                        <a:rPr lang="en-US" sz="700" dirty="0">
                          <a:effectLst/>
                          <a:latin typeface="Calibri" panose="020F0502020204030204" pitchFamily="34" charset="0"/>
                          <a:ea typeface="Calibri" panose="020F0502020204030204" pitchFamily="34" charset="0"/>
                          <a:cs typeface="Times New Roman" panose="02020603050405020304" pitchFamily="18" charset="0"/>
                        </a:rPr>
                        <a:t> Increase the proportion of adult hemodialysis patients who use arteriovenous fistulas as the primary mode of vascular access</a:t>
                      </a:r>
                    </a:p>
                  </a:txBody>
                  <a:tcPr marL="0" marR="154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50.6%</a:t>
                      </a:r>
                    </a:p>
                  </a:txBody>
                  <a:tcPr marL="15482"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3733999"/>
                  </a:ext>
                </a:extLst>
              </a:tr>
              <a:tr h="185940">
                <a:tc vMerge="1">
                  <a:txBody>
                    <a:bodyPr/>
                    <a:lstStyle/>
                    <a:p>
                      <a:endParaRPr lang="en-US"/>
                    </a:p>
                  </a:txBody>
                  <a:tcPr/>
                </a:tc>
                <a:tc>
                  <a:txBody>
                    <a:bodyPr/>
                    <a:lstStyle/>
                    <a:p>
                      <a:pPr marL="0" marR="0" algn="l">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11.2</a:t>
                      </a:r>
                      <a:r>
                        <a:rPr lang="en-US" sz="700" dirty="0">
                          <a:effectLst/>
                          <a:latin typeface="Calibri" panose="020F0502020204030204" pitchFamily="34" charset="0"/>
                          <a:ea typeface="Calibri" panose="020F0502020204030204" pitchFamily="34" charset="0"/>
                          <a:cs typeface="Times New Roman" panose="02020603050405020304" pitchFamily="18" charset="0"/>
                        </a:rPr>
                        <a:t> Reduce the proportion of adult hemodialysis patients who use catheters as the only mode of vascular access</a:t>
                      </a:r>
                    </a:p>
                  </a:txBody>
                  <a:tcPr marL="0" marR="154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26.1%</a:t>
                      </a:r>
                    </a:p>
                  </a:txBody>
                  <a:tcPr marL="15482"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7940829"/>
                  </a:ext>
                </a:extLst>
              </a:tr>
              <a:tr h="278912">
                <a:tc vMerge="1">
                  <a:txBody>
                    <a:bodyPr/>
                    <a:lstStyle/>
                    <a:p>
                      <a:endParaRPr lang="en-US"/>
                    </a:p>
                  </a:txBody>
                  <a:tcPr/>
                </a:tc>
                <a:tc>
                  <a:txBody>
                    <a:bodyPr/>
                    <a:lstStyle/>
                    <a:p>
                      <a:pPr marL="0" marR="0" algn="l">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11.3</a:t>
                      </a:r>
                      <a:r>
                        <a:rPr lang="en-US" sz="700" dirty="0">
                          <a:effectLst/>
                          <a:latin typeface="Calibri" panose="020F0502020204030204" pitchFamily="34" charset="0"/>
                          <a:ea typeface="Calibri" panose="020F0502020204030204" pitchFamily="34" charset="0"/>
                          <a:cs typeface="Times New Roman" panose="02020603050405020304" pitchFamily="18" charset="0"/>
                        </a:rPr>
                        <a:t> Increase the proportion of adult hemodialysis patients who use arteriovenous fistulas or have a maturing fistula as the primary mode of vascular access at the start of renal replacement therapy</a:t>
                      </a:r>
                    </a:p>
                  </a:txBody>
                  <a:tcPr marL="0" marR="154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34.8%</a:t>
                      </a:r>
                    </a:p>
                  </a:txBody>
                  <a:tcPr marL="15482"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7022815"/>
                  </a:ext>
                </a:extLst>
              </a:tr>
              <a:tr h="278912">
                <a:tc>
                  <a:txBody>
                    <a:bodyPr/>
                    <a:lstStyle/>
                    <a:p>
                      <a:pPr marL="0" marR="0">
                        <a:lnSpc>
                          <a:spcPct val="115000"/>
                        </a:lnSpc>
                        <a:spcBef>
                          <a:spcPts val="0"/>
                        </a:spcBef>
                        <a:spcAft>
                          <a:spcPts val="0"/>
                        </a:spcAft>
                      </a:pPr>
                      <a:r>
                        <a:rPr lang="en-US" sz="900" b="1" dirty="0">
                          <a:effectLst/>
                          <a:latin typeface="Calibri" panose="020F0502020204030204" pitchFamily="34" charset="0"/>
                          <a:ea typeface="Calibri" panose="020F0502020204030204" pitchFamily="34" charset="0"/>
                          <a:cs typeface="Times New Roman" panose="02020603050405020304" pitchFamily="18" charset="0"/>
                        </a:rPr>
                        <a:t>CKD-12</a:t>
                      </a:r>
                    </a:p>
                  </a:txBody>
                  <a:tcPr marL="0" marR="154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Increase the proportion of dialysis patients waitlisted and/or receiving a deceased donor kidney transplant within 1 year of end-stage renal disease (ESRD) start (among patients under 70 years of age)</a:t>
                      </a:r>
                    </a:p>
                  </a:txBody>
                  <a:tcPr marL="0" marR="154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18.7%</a:t>
                      </a:r>
                    </a:p>
                  </a:txBody>
                  <a:tcPr marL="15482"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5226043"/>
                  </a:ext>
                </a:extLst>
              </a:tr>
              <a:tr h="185940">
                <a:tc rowSpan="2">
                  <a:txBody>
                    <a:bodyPr/>
                    <a:lstStyle/>
                    <a:p>
                      <a:pPr marL="0" marR="0">
                        <a:lnSpc>
                          <a:spcPct val="115000"/>
                        </a:lnSpc>
                        <a:spcBef>
                          <a:spcPts val="0"/>
                        </a:spcBef>
                        <a:spcAft>
                          <a:spcPts val="0"/>
                        </a:spcAft>
                      </a:pPr>
                      <a:r>
                        <a:rPr lang="en-US" sz="900" b="1" dirty="0">
                          <a:effectLst/>
                          <a:latin typeface="Calibri" panose="020F0502020204030204" pitchFamily="34" charset="0"/>
                          <a:ea typeface="Calibri" panose="020F0502020204030204" pitchFamily="34" charset="0"/>
                          <a:cs typeface="Times New Roman" panose="02020603050405020304" pitchFamily="18" charset="0"/>
                        </a:rPr>
                        <a:t>CKD-13 </a:t>
                      </a:r>
                      <a:br>
                        <a:rPr lang="en-US" sz="900" b="1" dirty="0">
                          <a:effectLst/>
                          <a:latin typeface="Calibri" panose="020F0502020204030204" pitchFamily="34" charset="0"/>
                          <a:ea typeface="Calibri" panose="020F0502020204030204" pitchFamily="34" charset="0"/>
                          <a:cs typeface="Times New Roman" panose="02020603050405020304" pitchFamily="18" charset="0"/>
                        </a:rPr>
                      </a:br>
                      <a:r>
                        <a:rPr lang="en-US" sz="900" b="1" dirty="0">
                          <a:effectLst/>
                          <a:latin typeface="Calibri" panose="020F0502020204030204" pitchFamily="34" charset="0"/>
                          <a:ea typeface="Calibri" panose="020F0502020204030204" pitchFamily="34" charset="0"/>
                          <a:cs typeface="Times New Roman" panose="02020603050405020304" pitchFamily="18" charset="0"/>
                        </a:rPr>
                        <a:t>Increase the proportion of patients with treated chronic kidney failure who receive a transplant</a:t>
                      </a:r>
                    </a:p>
                  </a:txBody>
                  <a:tcPr marL="0" marR="154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13.1</a:t>
                      </a:r>
                      <a:r>
                        <a:rPr lang="en-US" sz="700" dirty="0">
                          <a:effectLst/>
                          <a:latin typeface="Calibri" panose="020F0502020204030204" pitchFamily="34" charset="0"/>
                          <a:ea typeface="Calibri" panose="020F0502020204030204" pitchFamily="34" charset="0"/>
                          <a:cs typeface="Times New Roman" panose="02020603050405020304" pitchFamily="18" charset="0"/>
                        </a:rPr>
                        <a:t> Increase the proportion of patients receiving a kidney transplant within 3 years of end-stage renal disease (ESRD)</a:t>
                      </a:r>
                    </a:p>
                  </a:txBody>
                  <a:tcPr marL="0" marR="154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20.1%</a:t>
                      </a:r>
                    </a:p>
                  </a:txBody>
                  <a:tcPr marL="15482"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9752054"/>
                  </a:ext>
                </a:extLst>
              </a:tr>
              <a:tr h="498323">
                <a:tc vMerge="1">
                  <a:txBody>
                    <a:bodyPr/>
                    <a:lstStyle/>
                    <a:p>
                      <a:endParaRPr lang="en-US"/>
                    </a:p>
                  </a:txBody>
                  <a:tcPr/>
                </a:tc>
                <a:tc>
                  <a:txBody>
                    <a:bodyPr/>
                    <a:lstStyle/>
                    <a:p>
                      <a:pPr marL="0" marR="0" algn="l">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13.2</a:t>
                      </a:r>
                      <a:r>
                        <a:rPr lang="en-US" sz="700" dirty="0">
                          <a:effectLst/>
                          <a:latin typeface="Calibri" panose="020F0502020204030204" pitchFamily="34" charset="0"/>
                          <a:ea typeface="Calibri" panose="020F0502020204030204" pitchFamily="34" charset="0"/>
                          <a:cs typeface="Times New Roman" panose="02020603050405020304" pitchFamily="18" charset="0"/>
                        </a:rPr>
                        <a:t> Increase the proportion of patients who receive a preemptive transplant at the start of ESRD</a:t>
                      </a:r>
                    </a:p>
                  </a:txBody>
                  <a:tcPr marL="0" marR="154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Not applicable</a:t>
                      </a:r>
                    </a:p>
                  </a:txBody>
                  <a:tcPr marL="15482"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90455350"/>
                  </a:ext>
                </a:extLst>
              </a:tr>
              <a:tr h="185940">
                <a:tc rowSpan="5">
                  <a:txBody>
                    <a:bodyPr/>
                    <a:lstStyle/>
                    <a:p>
                      <a:pPr marL="0" marR="0">
                        <a:lnSpc>
                          <a:spcPct val="115000"/>
                        </a:lnSpc>
                        <a:spcBef>
                          <a:spcPts val="0"/>
                        </a:spcBef>
                        <a:spcAft>
                          <a:spcPts val="0"/>
                        </a:spcAft>
                      </a:pPr>
                      <a:r>
                        <a:rPr lang="en-US" sz="900" b="1" dirty="0">
                          <a:effectLst/>
                          <a:latin typeface="Calibri" panose="020F0502020204030204" pitchFamily="34" charset="0"/>
                          <a:ea typeface="Calibri" panose="020F0502020204030204" pitchFamily="34" charset="0"/>
                          <a:cs typeface="Times New Roman" panose="02020603050405020304" pitchFamily="18" charset="0"/>
                        </a:rPr>
                        <a:t>CKD-14 </a:t>
                      </a:r>
                      <a:br>
                        <a:rPr lang="en-US" sz="900" b="1" dirty="0">
                          <a:effectLst/>
                          <a:latin typeface="Calibri" panose="020F0502020204030204" pitchFamily="34" charset="0"/>
                          <a:ea typeface="Calibri" panose="020F0502020204030204" pitchFamily="34" charset="0"/>
                          <a:cs typeface="Times New Roman" panose="02020603050405020304" pitchFamily="18" charset="0"/>
                        </a:rPr>
                      </a:br>
                      <a:r>
                        <a:rPr lang="en-US" sz="900" b="1" dirty="0">
                          <a:effectLst/>
                          <a:latin typeface="Calibri" panose="020F0502020204030204" pitchFamily="34" charset="0"/>
                          <a:ea typeface="Calibri" panose="020F0502020204030204" pitchFamily="34" charset="0"/>
                          <a:cs typeface="Times New Roman" panose="02020603050405020304" pitchFamily="18" charset="0"/>
                        </a:rPr>
                        <a:t>Reduce deaths in persons with end-stage renal disease (ESRD)</a:t>
                      </a:r>
                    </a:p>
                  </a:txBody>
                  <a:tcPr marL="0" marR="154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14.1</a:t>
                      </a:r>
                      <a:r>
                        <a:rPr lang="en-US" sz="700" dirty="0">
                          <a:effectLst/>
                          <a:latin typeface="Calibri" panose="020F0502020204030204" pitchFamily="34" charset="0"/>
                          <a:ea typeface="Calibri" panose="020F0502020204030204" pitchFamily="34" charset="0"/>
                          <a:cs typeface="Times New Roman" panose="02020603050405020304" pitchFamily="18" charset="0"/>
                        </a:rPr>
                        <a:t> Reduce the total number of deaths for persons on dialysis</a:t>
                      </a:r>
                    </a:p>
                  </a:txBody>
                  <a:tcPr marL="0" marR="154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187.3 per 1,000 patient-years</a:t>
                      </a:r>
                    </a:p>
                  </a:txBody>
                  <a:tcPr marL="15482"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3566460"/>
                  </a:ext>
                </a:extLst>
              </a:tr>
              <a:tr h="185940">
                <a:tc vMerge="1">
                  <a:txBody>
                    <a:bodyPr/>
                    <a:lstStyle/>
                    <a:p>
                      <a:endParaRPr lang="en-US"/>
                    </a:p>
                  </a:txBody>
                  <a:tcPr/>
                </a:tc>
                <a:tc>
                  <a:txBody>
                    <a:bodyPr/>
                    <a:lstStyle/>
                    <a:p>
                      <a:pPr marL="0" marR="0" algn="l">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14.2</a:t>
                      </a:r>
                      <a:r>
                        <a:rPr lang="en-US" sz="700" dirty="0">
                          <a:effectLst/>
                          <a:latin typeface="Calibri" panose="020F0502020204030204" pitchFamily="34" charset="0"/>
                          <a:ea typeface="Calibri" panose="020F0502020204030204" pitchFamily="34" charset="0"/>
                          <a:cs typeface="Times New Roman" panose="02020603050405020304" pitchFamily="18" charset="0"/>
                        </a:rPr>
                        <a:t> Reduce the number of deaths in dialysis patients within the first 3 months of initiation of renal replacement therapy</a:t>
                      </a:r>
                    </a:p>
                  </a:txBody>
                  <a:tcPr marL="0" marR="154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335.0 per 1,000 patient-years</a:t>
                      </a:r>
                    </a:p>
                  </a:txBody>
                  <a:tcPr marL="15482"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8316564"/>
                  </a:ext>
                </a:extLst>
              </a:tr>
              <a:tr h="185940">
                <a:tc vMerge="1">
                  <a:txBody>
                    <a:bodyPr/>
                    <a:lstStyle/>
                    <a:p>
                      <a:endParaRPr lang="en-US"/>
                    </a:p>
                  </a:txBody>
                  <a:tcPr/>
                </a:tc>
                <a:tc>
                  <a:txBody>
                    <a:bodyPr/>
                    <a:lstStyle/>
                    <a:p>
                      <a:pPr marL="0" marR="0" algn="l">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14.3</a:t>
                      </a:r>
                      <a:r>
                        <a:rPr lang="en-US" sz="700" dirty="0">
                          <a:effectLst/>
                          <a:latin typeface="Calibri" panose="020F0502020204030204" pitchFamily="34" charset="0"/>
                          <a:ea typeface="Calibri" panose="020F0502020204030204" pitchFamily="34" charset="0"/>
                          <a:cs typeface="Times New Roman" panose="02020603050405020304" pitchFamily="18" charset="0"/>
                        </a:rPr>
                        <a:t> Reduce the number of cardiovascular deaths for persons on dialysis</a:t>
                      </a:r>
                    </a:p>
                  </a:txBody>
                  <a:tcPr marL="0" marR="154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81.3 per 1,000 patient-years</a:t>
                      </a:r>
                    </a:p>
                  </a:txBody>
                  <a:tcPr marL="15482"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5670292"/>
                  </a:ext>
                </a:extLst>
              </a:tr>
              <a:tr h="185940">
                <a:tc vMerge="1">
                  <a:txBody>
                    <a:bodyPr/>
                    <a:lstStyle/>
                    <a:p>
                      <a:endParaRPr lang="en-US"/>
                    </a:p>
                  </a:txBody>
                  <a:tcPr/>
                </a:tc>
                <a:tc>
                  <a:txBody>
                    <a:bodyPr/>
                    <a:lstStyle/>
                    <a:p>
                      <a:pPr marL="0" marR="0" algn="l">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14.4</a:t>
                      </a:r>
                      <a:r>
                        <a:rPr lang="en-US" sz="700" dirty="0">
                          <a:effectLst/>
                          <a:latin typeface="Calibri" panose="020F0502020204030204" pitchFamily="34" charset="0"/>
                          <a:ea typeface="Calibri" panose="020F0502020204030204" pitchFamily="34" charset="0"/>
                          <a:cs typeface="Times New Roman" panose="02020603050405020304" pitchFamily="18" charset="0"/>
                        </a:rPr>
                        <a:t> Reduce the total number of deaths for persons with a functioning kidney transplant</a:t>
                      </a:r>
                    </a:p>
                  </a:txBody>
                  <a:tcPr marL="0" marR="154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27.8 per 1,000 patient-years</a:t>
                      </a:r>
                    </a:p>
                  </a:txBody>
                  <a:tcPr marL="15482"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0853416"/>
                  </a:ext>
                </a:extLst>
              </a:tr>
              <a:tr h="185940">
                <a:tc vMerge="1">
                  <a:txBody>
                    <a:bodyPr/>
                    <a:lstStyle/>
                    <a:p>
                      <a:endParaRPr lang="en-US"/>
                    </a:p>
                  </a:txBody>
                  <a:tcPr/>
                </a:tc>
                <a:tc>
                  <a:txBody>
                    <a:bodyPr/>
                    <a:lstStyle/>
                    <a:p>
                      <a:pPr marL="0" marR="0" algn="l">
                        <a:lnSpc>
                          <a:spcPct val="115000"/>
                        </a:lnSpc>
                        <a:spcBef>
                          <a:spcPts val="0"/>
                        </a:spcBef>
                        <a:spcAft>
                          <a:spcPts val="0"/>
                        </a:spcAft>
                      </a:pPr>
                      <a:r>
                        <a:rPr lang="en-US" sz="700" b="1" dirty="0">
                          <a:effectLst/>
                          <a:latin typeface="Calibri" panose="020F0502020204030204" pitchFamily="34" charset="0"/>
                          <a:ea typeface="Calibri" panose="020F0502020204030204" pitchFamily="34" charset="0"/>
                          <a:cs typeface="Times New Roman" panose="02020603050405020304" pitchFamily="18" charset="0"/>
                        </a:rPr>
                        <a:t>14.5</a:t>
                      </a:r>
                      <a:r>
                        <a:rPr lang="en-US" sz="700" dirty="0">
                          <a:effectLst/>
                          <a:latin typeface="Calibri" panose="020F0502020204030204" pitchFamily="34" charset="0"/>
                          <a:ea typeface="Calibri" panose="020F0502020204030204" pitchFamily="34" charset="0"/>
                          <a:cs typeface="Times New Roman" panose="02020603050405020304" pitchFamily="18" charset="0"/>
                        </a:rPr>
                        <a:t> Reduce the number of cardiovascular deaths in persons with a functioning kidney transplant</a:t>
                      </a:r>
                    </a:p>
                  </a:txBody>
                  <a:tcPr marL="0" marR="1548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a:effectLst/>
                          <a:latin typeface="Calibri" panose="020F0502020204030204" pitchFamily="34" charset="0"/>
                          <a:ea typeface="Calibri" panose="020F0502020204030204" pitchFamily="34" charset="0"/>
                          <a:cs typeface="Times New Roman" panose="02020603050405020304" pitchFamily="18" charset="0"/>
                        </a:rPr>
                        <a:t>4.5 per 1,000 patient-years</a:t>
                      </a:r>
                    </a:p>
                  </a:txBody>
                  <a:tcPr marL="15482"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3926605"/>
                  </a:ext>
                </a:extLst>
              </a:tr>
            </a:tbl>
          </a:graphicData>
        </a:graphic>
      </p:graphicFrame>
    </p:spTree>
    <p:extLst>
      <p:ext uri="{BB962C8B-B14F-4D97-AF65-F5344CB8AC3E}">
        <p14:creationId xmlns:p14="http://schemas.microsoft.com/office/powerpoint/2010/main" val="36714369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20</a:t>
            </a:fld>
            <a:endParaRPr lang="en-US" dirty="0"/>
          </a:p>
        </p:txBody>
      </p:sp>
      <p:sp>
        <p:nvSpPr>
          <p:cNvPr id="4" name="Text Placeholder 3"/>
          <p:cNvSpPr>
            <a:spLocks noGrp="1"/>
          </p:cNvSpPr>
          <p:nvPr>
            <p:ph type="body" sz="half" idx="2"/>
          </p:nvPr>
        </p:nvSpPr>
        <p:spPr>
          <a:xfrm>
            <a:off x="304800" y="1143000"/>
            <a:ext cx="1181100" cy="2362200"/>
          </a:xfrm>
        </p:spPr>
        <p:txBody>
          <a:bodyPr/>
          <a:lstStyle/>
          <a:p>
            <a:r>
              <a:rPr lang="en-US" sz="1000" i="1" dirty="0"/>
              <a:t>Data Source: Special analyses, USRDS ESRD Database. Incident dialysis patients, unadjusted. ~Estimate shown is imprecise due to small sample size and may be unstable over time. *Values for cells with 10 or fewer patients are suppressed. Abbreviation: CKD, chronic kidney disease; ESRD, end-stage renal disease.</a:t>
            </a:r>
          </a:p>
          <a:p>
            <a:endParaRPr lang="en-US" dirty="0"/>
          </a:p>
        </p:txBody>
      </p:sp>
      <p:sp>
        <p:nvSpPr>
          <p:cNvPr id="5" name="Title 4"/>
          <p:cNvSpPr>
            <a:spLocks noGrp="1"/>
          </p:cNvSpPr>
          <p:nvPr>
            <p:ph type="title"/>
          </p:nvPr>
        </p:nvSpPr>
        <p:spPr>
          <a:xfrm>
            <a:off x="152400" y="76200"/>
            <a:ext cx="8839200" cy="563562"/>
          </a:xfrm>
        </p:spPr>
        <p:txBody>
          <a:bodyPr/>
          <a:lstStyle/>
          <a:p>
            <a:pPr algn="ctr"/>
            <a:r>
              <a:rPr lang="en-US" sz="1600" dirty="0"/>
              <a:t>HP2020 Table 16 CKD-14.2 Reduce the number of deaths in dialysis patients within the first 3 months of initiation of renal replacement therapy: Target 335.0 deaths per 1,000 patient-years at risk </a:t>
            </a:r>
            <a:r>
              <a:rPr lang="en-US" dirty="0"/>
              <a:t/>
            </a:r>
            <a:br>
              <a:rPr lang="en-US" dirty="0"/>
            </a:br>
            <a:endParaRPr lang="en-US" dirty="0"/>
          </a:p>
        </p:txBody>
      </p:sp>
      <p:sp>
        <p:nvSpPr>
          <p:cNvPr id="6" name="Footer Placeholder 1"/>
          <p:cNvSpPr txBox="1">
            <a:spLocks/>
          </p:cNvSpPr>
          <p:nvPr/>
        </p:nvSpPr>
        <p:spPr>
          <a:xfrm>
            <a:off x="3028950" y="6410324"/>
            <a:ext cx="3086100" cy="44767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2018 Annual Data Report  </a:t>
            </a:r>
            <a:br>
              <a:rPr lang="en-US" dirty="0" smtClean="0"/>
            </a:br>
            <a:r>
              <a:rPr lang="en-US" dirty="0" smtClean="0"/>
              <a:t>Volume 3 HP2020</a:t>
            </a:r>
          </a:p>
        </p:txBody>
      </p:sp>
      <p:graphicFrame>
        <p:nvGraphicFramePr>
          <p:cNvPr id="7" name="Table 6"/>
          <p:cNvGraphicFramePr>
            <a:graphicFrameLocks noGrp="1"/>
          </p:cNvGraphicFramePr>
          <p:nvPr>
            <p:extLst>
              <p:ext uri="{D42A27DB-BD31-4B8C-83A1-F6EECF244321}">
                <p14:modId xmlns:p14="http://schemas.microsoft.com/office/powerpoint/2010/main" val="941426616"/>
              </p:ext>
            </p:extLst>
          </p:nvPr>
        </p:nvGraphicFramePr>
        <p:xfrm>
          <a:off x="1905000" y="639762"/>
          <a:ext cx="7048500" cy="5771179"/>
        </p:xfrm>
        <a:graphic>
          <a:graphicData uri="http://schemas.openxmlformats.org/drawingml/2006/table">
            <a:tbl>
              <a:tblPr firstRow="1" firstCol="1" bandRow="1"/>
              <a:tblGrid>
                <a:gridCol w="2133600">
                  <a:extLst>
                    <a:ext uri="{9D8B030D-6E8A-4147-A177-3AD203B41FA5}">
                      <a16:colId xmlns:a16="http://schemas.microsoft.com/office/drawing/2014/main" val="2202404738"/>
                    </a:ext>
                  </a:extLst>
                </a:gridCol>
                <a:gridCol w="533400">
                  <a:extLst>
                    <a:ext uri="{9D8B030D-6E8A-4147-A177-3AD203B41FA5}">
                      <a16:colId xmlns:a16="http://schemas.microsoft.com/office/drawing/2014/main" val="2627649155"/>
                    </a:ext>
                  </a:extLst>
                </a:gridCol>
                <a:gridCol w="457200">
                  <a:extLst>
                    <a:ext uri="{9D8B030D-6E8A-4147-A177-3AD203B41FA5}">
                      <a16:colId xmlns:a16="http://schemas.microsoft.com/office/drawing/2014/main" val="4277583775"/>
                    </a:ext>
                  </a:extLst>
                </a:gridCol>
                <a:gridCol w="457200">
                  <a:extLst>
                    <a:ext uri="{9D8B030D-6E8A-4147-A177-3AD203B41FA5}">
                      <a16:colId xmlns:a16="http://schemas.microsoft.com/office/drawing/2014/main" val="3933072074"/>
                    </a:ext>
                  </a:extLst>
                </a:gridCol>
                <a:gridCol w="495300">
                  <a:extLst>
                    <a:ext uri="{9D8B030D-6E8A-4147-A177-3AD203B41FA5}">
                      <a16:colId xmlns:a16="http://schemas.microsoft.com/office/drawing/2014/main" val="202667866"/>
                    </a:ext>
                  </a:extLst>
                </a:gridCol>
                <a:gridCol w="495300">
                  <a:extLst>
                    <a:ext uri="{9D8B030D-6E8A-4147-A177-3AD203B41FA5}">
                      <a16:colId xmlns:a16="http://schemas.microsoft.com/office/drawing/2014/main" val="2767082084"/>
                    </a:ext>
                  </a:extLst>
                </a:gridCol>
                <a:gridCol w="457200">
                  <a:extLst>
                    <a:ext uri="{9D8B030D-6E8A-4147-A177-3AD203B41FA5}">
                      <a16:colId xmlns:a16="http://schemas.microsoft.com/office/drawing/2014/main" val="3861335373"/>
                    </a:ext>
                  </a:extLst>
                </a:gridCol>
                <a:gridCol w="533400">
                  <a:extLst>
                    <a:ext uri="{9D8B030D-6E8A-4147-A177-3AD203B41FA5}">
                      <a16:colId xmlns:a16="http://schemas.microsoft.com/office/drawing/2014/main" val="4047515515"/>
                    </a:ext>
                  </a:extLst>
                </a:gridCol>
                <a:gridCol w="495300">
                  <a:extLst>
                    <a:ext uri="{9D8B030D-6E8A-4147-A177-3AD203B41FA5}">
                      <a16:colId xmlns:a16="http://schemas.microsoft.com/office/drawing/2014/main" val="1573142877"/>
                    </a:ext>
                  </a:extLst>
                </a:gridCol>
                <a:gridCol w="419100">
                  <a:extLst>
                    <a:ext uri="{9D8B030D-6E8A-4147-A177-3AD203B41FA5}">
                      <a16:colId xmlns:a16="http://schemas.microsoft.com/office/drawing/2014/main" val="592520348"/>
                    </a:ext>
                  </a:extLst>
                </a:gridCol>
                <a:gridCol w="571500">
                  <a:extLst>
                    <a:ext uri="{9D8B030D-6E8A-4147-A177-3AD203B41FA5}">
                      <a16:colId xmlns:a16="http://schemas.microsoft.com/office/drawing/2014/main" val="3333062367"/>
                    </a:ext>
                  </a:extLst>
                </a:gridCol>
              </a:tblGrid>
              <a:tr h="241829">
                <a:tc>
                  <a:txBody>
                    <a:bodyPr/>
                    <a:lstStyle/>
                    <a:p>
                      <a:pPr marL="0" marR="0" algn="l">
                        <a:lnSpc>
                          <a:spcPct val="115000"/>
                        </a:lnSpc>
                        <a:spcBef>
                          <a:spcPts val="0"/>
                        </a:spcBef>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2007</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2008</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2009</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2010</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2011</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2012</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2013</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2014</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2015</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2016</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7299033"/>
                  </a:ext>
                </a:extLst>
              </a:tr>
              <a:tr h="157738">
                <a:tc>
                  <a:txBody>
                    <a:bodyPr/>
                    <a:lstStyle/>
                    <a:p>
                      <a:pPr marL="0" marR="0">
                        <a:lnSpc>
                          <a:spcPct val="115000"/>
                        </a:lnSpc>
                        <a:spcBef>
                          <a:spcPts val="0"/>
                        </a:spcBef>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All</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372.2</a:t>
                      </a:r>
                    </a:p>
                  </a:txBody>
                  <a:tcPr marL="6966" marR="696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369.4</a:t>
                      </a:r>
                    </a:p>
                  </a:txBody>
                  <a:tcPr marL="6966" marR="696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362.4</a:t>
                      </a:r>
                    </a:p>
                  </a:txBody>
                  <a:tcPr marL="6966" marR="696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362.6</a:t>
                      </a:r>
                    </a:p>
                  </a:txBody>
                  <a:tcPr marL="6966" marR="696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343.2</a:t>
                      </a:r>
                    </a:p>
                  </a:txBody>
                  <a:tcPr marL="6966" marR="696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325.6</a:t>
                      </a:r>
                    </a:p>
                  </a:txBody>
                  <a:tcPr marL="6966" marR="696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321.3</a:t>
                      </a:r>
                    </a:p>
                  </a:txBody>
                  <a:tcPr marL="6966" marR="696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322.0</a:t>
                      </a:r>
                    </a:p>
                  </a:txBody>
                  <a:tcPr marL="6966" marR="696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311.2</a:t>
                      </a:r>
                    </a:p>
                  </a:txBody>
                  <a:tcPr marL="6966" marR="696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291.3</a:t>
                      </a:r>
                    </a:p>
                  </a:txBody>
                  <a:tcPr marL="6966" marR="696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8969748"/>
                  </a:ext>
                </a:extLst>
              </a:tr>
              <a:tr h="157738">
                <a:tc>
                  <a:txBody>
                    <a:bodyPr/>
                    <a:lstStyle/>
                    <a:p>
                      <a:pPr marL="0" marR="0">
                        <a:lnSpc>
                          <a:spcPct val="115000"/>
                        </a:lnSpc>
                        <a:spcBef>
                          <a:spcPts val="0"/>
                        </a:spcBef>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Race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64086260"/>
                  </a:ext>
                </a:extLst>
              </a:tr>
              <a:tr h="157738">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American Indian or Alaska Native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179.0</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248.1</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174.2</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163.5</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164.7</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228.2</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206.1</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148.0</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134.5</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149.5</a:t>
                      </a:r>
                    </a:p>
                  </a:txBody>
                  <a:tcPr marL="6966" marR="6966" marT="0" marB="0" anchor="ctr">
                    <a:lnL>
                      <a:noFill/>
                    </a:lnL>
                    <a:lnR>
                      <a:noFill/>
                    </a:lnR>
                    <a:lnT>
                      <a:noFill/>
                    </a:lnT>
                    <a:lnB>
                      <a:noFill/>
                    </a:lnB>
                  </a:tcPr>
                </a:tc>
                <a:extLst>
                  <a:ext uri="{0D108BD9-81ED-4DB2-BD59-A6C34878D82A}">
                    <a16:rowId xmlns:a16="http://schemas.microsoft.com/office/drawing/2014/main" val="2772185394"/>
                  </a:ext>
                </a:extLst>
              </a:tr>
              <a:tr h="157738">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Asian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246.9</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197.0</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217.5</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217.5</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178.8</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192.4</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187.3</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197.7</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169.9</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173.0</a:t>
                      </a:r>
                    </a:p>
                  </a:txBody>
                  <a:tcPr marL="6966" marR="6966" marT="0" marB="0" anchor="ctr">
                    <a:lnL>
                      <a:noFill/>
                    </a:lnL>
                    <a:lnR>
                      <a:noFill/>
                    </a:lnR>
                    <a:lnT>
                      <a:noFill/>
                    </a:lnT>
                    <a:lnB>
                      <a:noFill/>
                    </a:lnB>
                  </a:tcPr>
                </a:tc>
                <a:extLst>
                  <a:ext uri="{0D108BD9-81ED-4DB2-BD59-A6C34878D82A}">
                    <a16:rowId xmlns:a16="http://schemas.microsoft.com/office/drawing/2014/main" val="389537481"/>
                  </a:ext>
                </a:extLst>
              </a:tr>
              <a:tr h="208069">
                <a:tc>
                  <a:txBody>
                    <a:bodyPr/>
                    <a:lstStyle/>
                    <a:p>
                      <a:pPr marL="91440" marR="0">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Native Hawaiian or Pacific Islander~</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169.9</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160.4</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200.0</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167.4</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183.2</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117.7</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156.7</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139.3</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138.4</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164.4</a:t>
                      </a:r>
                    </a:p>
                  </a:txBody>
                  <a:tcPr marL="6966" marR="6966" marT="0" marB="0" anchor="ctr">
                    <a:lnL>
                      <a:noFill/>
                    </a:lnL>
                    <a:lnR>
                      <a:noFill/>
                    </a:lnR>
                    <a:lnT>
                      <a:noFill/>
                    </a:lnT>
                    <a:lnB>
                      <a:noFill/>
                    </a:lnB>
                  </a:tcPr>
                </a:tc>
                <a:extLst>
                  <a:ext uri="{0D108BD9-81ED-4DB2-BD59-A6C34878D82A}">
                    <a16:rowId xmlns:a16="http://schemas.microsoft.com/office/drawing/2014/main" val="312792841"/>
                  </a:ext>
                </a:extLst>
              </a:tr>
              <a:tr h="157738">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Black/African American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257.7</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258.8</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251.1</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247.6</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231.2</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213.4</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222.1</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226.4</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218.2</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203.4</a:t>
                      </a:r>
                    </a:p>
                  </a:txBody>
                  <a:tcPr marL="6966" marR="6966" marT="0" marB="0" anchor="ctr">
                    <a:lnL>
                      <a:noFill/>
                    </a:lnL>
                    <a:lnR>
                      <a:noFill/>
                    </a:lnR>
                    <a:lnT>
                      <a:noFill/>
                    </a:lnT>
                    <a:lnB>
                      <a:noFill/>
                    </a:lnB>
                  </a:tcPr>
                </a:tc>
                <a:extLst>
                  <a:ext uri="{0D108BD9-81ED-4DB2-BD59-A6C34878D82A}">
                    <a16:rowId xmlns:a16="http://schemas.microsoft.com/office/drawing/2014/main" val="3667514840"/>
                  </a:ext>
                </a:extLst>
              </a:tr>
              <a:tr h="157738">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White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438.9</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436.0</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429.6</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431.2</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411.5</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390.4</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379.5</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378.2</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366.2</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340.6</a:t>
                      </a:r>
                    </a:p>
                  </a:txBody>
                  <a:tcPr marL="6966" marR="6966" marT="0" marB="0" anchor="ctr">
                    <a:lnL>
                      <a:noFill/>
                    </a:lnL>
                    <a:lnR>
                      <a:noFill/>
                    </a:lnR>
                    <a:lnT>
                      <a:noFill/>
                    </a:lnT>
                    <a:lnB>
                      <a:noFill/>
                    </a:lnB>
                  </a:tcPr>
                </a:tc>
                <a:extLst>
                  <a:ext uri="{0D108BD9-81ED-4DB2-BD59-A6C34878D82A}">
                    <a16:rowId xmlns:a16="http://schemas.microsoft.com/office/drawing/2014/main" val="131074914"/>
                  </a:ext>
                </a:extLst>
              </a:tr>
              <a:tr h="157738">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Two or more races</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312.6</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321.9</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219.8</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278.7</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283.2</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253.4</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449.3</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9397641"/>
                  </a:ext>
                </a:extLst>
              </a:tr>
              <a:tr h="157738">
                <a:tc>
                  <a:txBody>
                    <a:bodyPr/>
                    <a:lstStyle/>
                    <a:p>
                      <a:pPr marL="0" marR="0">
                        <a:lnSpc>
                          <a:spcPct val="115000"/>
                        </a:lnSpc>
                        <a:spcBef>
                          <a:spcPts val="0"/>
                        </a:spcBef>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Ethnicity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180658651"/>
                  </a:ext>
                </a:extLst>
              </a:tr>
              <a:tr h="157738">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Hispanic/Latino</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222.7</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214.2</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205.6</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208.8</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207.2</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195.1</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183.4</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177.9</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189.7</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178.6</a:t>
                      </a:r>
                    </a:p>
                  </a:txBody>
                  <a:tcPr marL="6966" marR="6966" marT="0" marB="0" anchor="ctr">
                    <a:lnL>
                      <a:noFill/>
                    </a:lnL>
                    <a:lnR>
                      <a:noFill/>
                    </a:lnR>
                    <a:lnT>
                      <a:noFill/>
                    </a:lnT>
                    <a:lnB>
                      <a:noFill/>
                    </a:lnB>
                  </a:tcPr>
                </a:tc>
                <a:extLst>
                  <a:ext uri="{0D108BD9-81ED-4DB2-BD59-A6C34878D82A}">
                    <a16:rowId xmlns:a16="http://schemas.microsoft.com/office/drawing/2014/main" val="2118603800"/>
                  </a:ext>
                </a:extLst>
              </a:tr>
              <a:tr h="157738">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Non-Hispanic</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391.8</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389.9</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383.0</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384.7</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364.1</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344.0</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343.4</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344.5</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330.1</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308.7</a:t>
                      </a:r>
                    </a:p>
                  </a:txBody>
                  <a:tcPr marL="6966" marR="6966" marT="0" marB="0" anchor="ctr">
                    <a:lnL>
                      <a:noFill/>
                    </a:lnL>
                    <a:lnR>
                      <a:noFill/>
                    </a:lnR>
                    <a:lnT>
                      <a:noFill/>
                    </a:lnT>
                    <a:lnB>
                      <a:noFill/>
                    </a:lnB>
                  </a:tcPr>
                </a:tc>
                <a:extLst>
                  <a:ext uri="{0D108BD9-81ED-4DB2-BD59-A6C34878D82A}">
                    <a16:rowId xmlns:a16="http://schemas.microsoft.com/office/drawing/2014/main" val="4192666161"/>
                  </a:ext>
                </a:extLst>
              </a:tr>
              <a:tr h="238741">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Non-Hispanic Black/African American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256.8</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254.6</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247.4</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246.9</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231.1</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210.0</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221.4</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225.9</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218.0</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202.2</a:t>
                      </a:r>
                    </a:p>
                  </a:txBody>
                  <a:tcPr marL="6966" marR="6966" marT="0" marB="0" anchor="ctr">
                    <a:lnL>
                      <a:noFill/>
                    </a:lnL>
                    <a:lnR>
                      <a:noFill/>
                    </a:lnR>
                    <a:lnT>
                      <a:noFill/>
                    </a:lnT>
                    <a:lnB>
                      <a:noFill/>
                    </a:lnB>
                  </a:tcPr>
                </a:tc>
                <a:extLst>
                  <a:ext uri="{0D108BD9-81ED-4DB2-BD59-A6C34878D82A}">
                    <a16:rowId xmlns:a16="http://schemas.microsoft.com/office/drawing/2014/main" val="2104894952"/>
                  </a:ext>
                </a:extLst>
              </a:tr>
              <a:tr h="157738">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Non-Hispanic White</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486.7</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488.9</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482.1</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485.8</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465.7</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439.4</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431.2</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430.3</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410.5</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381.5</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0167888"/>
                  </a:ext>
                </a:extLst>
              </a:tr>
              <a:tr h="157738">
                <a:tc>
                  <a:txBody>
                    <a:bodyPr/>
                    <a:lstStyle/>
                    <a:p>
                      <a:pPr marL="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Sex</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48638532"/>
                  </a:ext>
                </a:extLst>
              </a:tr>
              <a:tr h="157738">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Male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373.2</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370.3</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366.5</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359.8</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343.0</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321.5</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319.5</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314.9</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309.2</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289.7</a:t>
                      </a:r>
                    </a:p>
                  </a:txBody>
                  <a:tcPr marL="6966" marR="6966" marT="0" marB="0" anchor="ctr">
                    <a:lnL>
                      <a:noFill/>
                    </a:lnL>
                    <a:lnR>
                      <a:noFill/>
                    </a:lnR>
                    <a:lnT>
                      <a:noFill/>
                    </a:lnT>
                    <a:lnB>
                      <a:noFill/>
                    </a:lnB>
                  </a:tcPr>
                </a:tc>
                <a:extLst>
                  <a:ext uri="{0D108BD9-81ED-4DB2-BD59-A6C34878D82A}">
                    <a16:rowId xmlns:a16="http://schemas.microsoft.com/office/drawing/2014/main" val="2842620076"/>
                  </a:ext>
                </a:extLst>
              </a:tr>
              <a:tr h="157738">
                <a:tc>
                  <a:txBody>
                    <a:bodyPr/>
                    <a:lstStyle/>
                    <a:p>
                      <a:pPr marL="91440" marR="0">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370.8</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368.2</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357.1</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366.4</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343.5</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331.2</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323.8</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331.8</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313.9</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293.5</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5936300"/>
                  </a:ext>
                </a:extLst>
              </a:tr>
              <a:tr h="157738">
                <a:tc>
                  <a:txBody>
                    <a:bodyPr/>
                    <a:lstStyle/>
                    <a:p>
                      <a:pPr marL="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49792271"/>
                  </a:ext>
                </a:extLst>
              </a:tr>
              <a:tr h="157738">
                <a:tc>
                  <a:txBody>
                    <a:bodyPr/>
                    <a:lstStyle/>
                    <a:p>
                      <a:pPr marL="9144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&lt;18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37.8</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42.7</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68.7</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34.0</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29.2</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29.7</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36.3</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19.1</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32.6</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51.9</a:t>
                      </a:r>
                    </a:p>
                  </a:txBody>
                  <a:tcPr marL="6966" marR="6966" marT="0" marB="0" anchor="ctr">
                    <a:lnL>
                      <a:noFill/>
                    </a:lnL>
                    <a:lnR>
                      <a:noFill/>
                    </a:lnR>
                    <a:lnT>
                      <a:noFill/>
                    </a:lnT>
                    <a:lnB>
                      <a:noFill/>
                    </a:lnB>
                  </a:tcPr>
                </a:tc>
                <a:extLst>
                  <a:ext uri="{0D108BD9-81ED-4DB2-BD59-A6C34878D82A}">
                    <a16:rowId xmlns:a16="http://schemas.microsoft.com/office/drawing/2014/main" val="908218872"/>
                  </a:ext>
                </a:extLst>
              </a:tr>
              <a:tr h="157738">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0-4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143.8</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194.7</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91.4</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94.9</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70.7</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114.2</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112.8</a:t>
                      </a:r>
                    </a:p>
                  </a:txBody>
                  <a:tcPr marL="6966" marR="6966" marT="0" marB="0" anchor="ctr">
                    <a:lnL>
                      <a:noFill/>
                    </a:lnL>
                    <a:lnR>
                      <a:noFill/>
                    </a:lnR>
                    <a:lnT>
                      <a:noFill/>
                    </a:lnT>
                    <a:lnB>
                      <a:noFill/>
                    </a:lnB>
                  </a:tcPr>
                </a:tc>
                <a:extLst>
                  <a:ext uri="{0D108BD9-81ED-4DB2-BD59-A6C34878D82A}">
                    <a16:rowId xmlns:a16="http://schemas.microsoft.com/office/drawing/2014/main" val="3708983085"/>
                  </a:ext>
                </a:extLst>
              </a:tr>
              <a:tr h="157738">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5-11</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6966" marR="6966" marT="0" marB="0" anchor="ctr">
                    <a:lnL>
                      <a:noFill/>
                    </a:lnL>
                    <a:lnR>
                      <a:noFill/>
                    </a:lnR>
                    <a:lnT>
                      <a:noFill/>
                    </a:lnT>
                    <a:lnB>
                      <a:noFill/>
                    </a:lnB>
                  </a:tcPr>
                </a:tc>
                <a:extLst>
                  <a:ext uri="{0D108BD9-81ED-4DB2-BD59-A6C34878D82A}">
                    <a16:rowId xmlns:a16="http://schemas.microsoft.com/office/drawing/2014/main" val="996939166"/>
                  </a:ext>
                </a:extLst>
              </a:tr>
              <a:tr h="157738">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12-17</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46.5</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34.3</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0368046"/>
                  </a:ext>
                </a:extLst>
              </a:tr>
              <a:tr h="157738">
                <a:tc>
                  <a:txBody>
                    <a:bodyPr/>
                    <a:lstStyle/>
                    <a:p>
                      <a:pPr marL="9144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18-44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102.9</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103.0</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108.1</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96.2</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92.4</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73.5</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78.7</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72.1</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81.4</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65.7</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48272247"/>
                  </a:ext>
                </a:extLst>
              </a:tr>
              <a:tr h="157738">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18-24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70.3</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60.1</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45.7</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64.6</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55.6</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29.7</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51.8</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40.8</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47.1</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15.3</a:t>
                      </a:r>
                    </a:p>
                  </a:txBody>
                  <a:tcPr marL="6966" marR="6966" marT="0" marB="0" anchor="ctr">
                    <a:lnL>
                      <a:noFill/>
                    </a:lnL>
                    <a:lnR>
                      <a:noFill/>
                    </a:lnR>
                    <a:lnT>
                      <a:noFill/>
                    </a:lnT>
                    <a:lnB>
                      <a:noFill/>
                    </a:lnB>
                  </a:tcPr>
                </a:tc>
                <a:extLst>
                  <a:ext uri="{0D108BD9-81ED-4DB2-BD59-A6C34878D82A}">
                    <a16:rowId xmlns:a16="http://schemas.microsoft.com/office/drawing/2014/main" val="1999734357"/>
                  </a:ext>
                </a:extLst>
              </a:tr>
              <a:tr h="157738">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25-44</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106.5</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107.5</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114.4</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99.4</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96.4</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77.9</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81.5</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75.0</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84.6</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70.2</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4847104"/>
                  </a:ext>
                </a:extLst>
              </a:tr>
              <a:tr h="157738">
                <a:tc>
                  <a:txBody>
                    <a:bodyPr/>
                    <a:lstStyle/>
                    <a:p>
                      <a:pPr marL="9144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45-64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204.3</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214.1</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209.8</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212.7</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198.5</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189.7</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190.5</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187.4</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182.0</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168.9</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81778803"/>
                  </a:ext>
                </a:extLst>
              </a:tr>
              <a:tr h="157738">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45-54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157.6</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175.8</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161.7</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166.6</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156.8</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144.5</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142.6</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141.2</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138.1</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123.3</a:t>
                      </a:r>
                    </a:p>
                  </a:txBody>
                  <a:tcPr marL="6966" marR="6966" marT="0" marB="0" anchor="ctr">
                    <a:lnL>
                      <a:noFill/>
                    </a:lnL>
                    <a:lnR>
                      <a:noFill/>
                    </a:lnR>
                    <a:lnT>
                      <a:noFill/>
                    </a:lnT>
                    <a:lnB>
                      <a:noFill/>
                    </a:lnB>
                  </a:tcPr>
                </a:tc>
                <a:extLst>
                  <a:ext uri="{0D108BD9-81ED-4DB2-BD59-A6C34878D82A}">
                    <a16:rowId xmlns:a16="http://schemas.microsoft.com/office/drawing/2014/main" val="1991138628"/>
                  </a:ext>
                </a:extLst>
              </a:tr>
              <a:tr h="157738">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55-64</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236.2</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239.7</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241.4</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241.8</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225.1</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217.6</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220.5</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215.9</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208.7</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196.1</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5146788"/>
                  </a:ext>
                </a:extLst>
              </a:tr>
              <a:tr h="157738">
                <a:tc>
                  <a:txBody>
                    <a:bodyPr/>
                    <a:lstStyle/>
                    <a:p>
                      <a:pPr marL="9144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65+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587.9</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573.6</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561.7</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558.0</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535.0</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512.0</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498.0</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502.8</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479.7</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448.0</a:t>
                      </a:r>
                    </a:p>
                  </a:txBody>
                  <a:tcPr marL="6966" marR="6966"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425950316"/>
                  </a:ext>
                </a:extLst>
              </a:tr>
              <a:tr h="157738">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65-74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422.1</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423.5</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416.8</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408.9</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389.1</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378.7</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371.7</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376.9</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355.1</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330.2</a:t>
                      </a:r>
                    </a:p>
                  </a:txBody>
                  <a:tcPr marL="6966" marR="6966" marT="0" marB="0" anchor="ctr">
                    <a:lnL>
                      <a:noFill/>
                    </a:lnL>
                    <a:lnR>
                      <a:noFill/>
                    </a:lnR>
                    <a:lnT>
                      <a:noFill/>
                    </a:lnT>
                    <a:lnB>
                      <a:noFill/>
                    </a:lnB>
                  </a:tcPr>
                </a:tc>
                <a:extLst>
                  <a:ext uri="{0D108BD9-81ED-4DB2-BD59-A6C34878D82A}">
                    <a16:rowId xmlns:a16="http://schemas.microsoft.com/office/drawing/2014/main" val="3684076391"/>
                  </a:ext>
                </a:extLst>
              </a:tr>
              <a:tr h="157738">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75-84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680.8</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640.5</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637.1</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649.0</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616.4</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591.4</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572.4</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591.1</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565.6</a:t>
                      </a:r>
                    </a:p>
                  </a:txBody>
                  <a:tcPr marL="6966" marR="6966"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543.8</a:t>
                      </a:r>
                    </a:p>
                  </a:txBody>
                  <a:tcPr marL="6966" marR="6966" marT="0" marB="0" anchor="ctr">
                    <a:lnL>
                      <a:noFill/>
                    </a:lnL>
                    <a:lnR>
                      <a:noFill/>
                    </a:lnR>
                    <a:lnT>
                      <a:noFill/>
                    </a:lnT>
                    <a:lnB>
                      <a:noFill/>
                    </a:lnB>
                  </a:tcPr>
                </a:tc>
                <a:extLst>
                  <a:ext uri="{0D108BD9-81ED-4DB2-BD59-A6C34878D82A}">
                    <a16:rowId xmlns:a16="http://schemas.microsoft.com/office/drawing/2014/main" val="74238002"/>
                  </a:ext>
                </a:extLst>
              </a:tr>
              <a:tr h="157738">
                <a:tc>
                  <a:txBody>
                    <a:bodyPr/>
                    <a:lstStyle/>
                    <a:p>
                      <a:pPr marL="201295" marR="0">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85+</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999.4</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1003.6</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940.8</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911.8</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914.8</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867.4</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879.1</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860.1</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861.8</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790.1</a:t>
                      </a:r>
                    </a:p>
                  </a:txBody>
                  <a:tcPr marL="6966" marR="6966"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0972722"/>
                  </a:ext>
                </a:extLst>
              </a:tr>
            </a:tbl>
          </a:graphicData>
        </a:graphic>
      </p:graphicFrame>
    </p:spTree>
    <p:extLst>
      <p:ext uri="{BB962C8B-B14F-4D97-AF65-F5344CB8AC3E}">
        <p14:creationId xmlns:p14="http://schemas.microsoft.com/office/powerpoint/2010/main" val="35837304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21</a:t>
            </a:fld>
            <a:endParaRPr lang="en-US" dirty="0"/>
          </a:p>
        </p:txBody>
      </p:sp>
      <p:sp>
        <p:nvSpPr>
          <p:cNvPr id="4" name="Text Placeholder 3"/>
          <p:cNvSpPr>
            <a:spLocks noGrp="1"/>
          </p:cNvSpPr>
          <p:nvPr>
            <p:ph type="body" sz="half" idx="2"/>
          </p:nvPr>
        </p:nvSpPr>
        <p:spPr>
          <a:xfrm>
            <a:off x="457200" y="952500"/>
            <a:ext cx="1257300" cy="1905000"/>
          </a:xfrm>
        </p:spPr>
        <p:txBody>
          <a:bodyPr/>
          <a:lstStyle/>
          <a:p>
            <a:r>
              <a:rPr lang="en-US" sz="900" i="1" dirty="0"/>
              <a:t>Data Source: Special analyses, USRDS ESRD Database. Period prevalent dialysis patients; unadjusted. ~Estimate shown is imprecise due to small sample size and may be unstable over time. *Values for cells with 10 or fewer patients are suppressed. Abbreviations: CKD, chronic kidney disease; ESRD, end-stage renal disease.</a:t>
            </a:r>
          </a:p>
          <a:p>
            <a:endParaRPr lang="en-US" dirty="0"/>
          </a:p>
        </p:txBody>
      </p:sp>
      <p:sp>
        <p:nvSpPr>
          <p:cNvPr id="5" name="Title 4"/>
          <p:cNvSpPr>
            <a:spLocks noGrp="1"/>
          </p:cNvSpPr>
          <p:nvPr>
            <p:ph type="title"/>
          </p:nvPr>
        </p:nvSpPr>
        <p:spPr>
          <a:xfrm>
            <a:off x="457200" y="38100"/>
            <a:ext cx="8229600" cy="563562"/>
          </a:xfrm>
        </p:spPr>
        <p:txBody>
          <a:bodyPr/>
          <a:lstStyle/>
          <a:p>
            <a:pPr algn="ctr"/>
            <a:r>
              <a:rPr lang="en-US" sz="1600" dirty="0"/>
              <a:t>HP2020 Table 17 CKD-14.3 Reduce the number of cardiovascular deaths for persons on dialysis: Target 81.3 deaths per 1,000 patient-years at risk </a:t>
            </a:r>
            <a:r>
              <a:rPr lang="en-US" dirty="0"/>
              <a:t/>
            </a:r>
            <a:br>
              <a:rPr lang="en-US" dirty="0"/>
            </a:br>
            <a:endParaRPr lang="en-US" dirty="0"/>
          </a:p>
        </p:txBody>
      </p:sp>
      <p:sp>
        <p:nvSpPr>
          <p:cNvPr id="6" name="Footer Placeholder 1"/>
          <p:cNvSpPr txBox="1">
            <a:spLocks/>
          </p:cNvSpPr>
          <p:nvPr/>
        </p:nvSpPr>
        <p:spPr>
          <a:xfrm>
            <a:off x="3028950" y="6410324"/>
            <a:ext cx="3086100" cy="44767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2018 Annual Data Report  </a:t>
            </a:r>
            <a:br>
              <a:rPr lang="en-US" dirty="0" smtClean="0"/>
            </a:br>
            <a:r>
              <a:rPr lang="en-US" dirty="0" smtClean="0"/>
              <a:t>Volume 3 HP2020</a:t>
            </a:r>
          </a:p>
        </p:txBody>
      </p:sp>
      <p:graphicFrame>
        <p:nvGraphicFramePr>
          <p:cNvPr id="7" name="Table 6"/>
          <p:cNvGraphicFramePr>
            <a:graphicFrameLocks noGrp="1"/>
          </p:cNvGraphicFramePr>
          <p:nvPr>
            <p:extLst>
              <p:ext uri="{D42A27DB-BD31-4B8C-83A1-F6EECF244321}">
                <p14:modId xmlns:p14="http://schemas.microsoft.com/office/powerpoint/2010/main" val="1654549787"/>
              </p:ext>
            </p:extLst>
          </p:nvPr>
        </p:nvGraphicFramePr>
        <p:xfrm>
          <a:off x="2286000" y="516607"/>
          <a:ext cx="5506982" cy="5869112"/>
        </p:xfrm>
        <a:graphic>
          <a:graphicData uri="http://schemas.openxmlformats.org/drawingml/2006/table">
            <a:tbl>
              <a:tblPr firstRow="1" firstCol="1" bandRow="1"/>
              <a:tblGrid>
                <a:gridCol w="1823222">
                  <a:extLst>
                    <a:ext uri="{9D8B030D-6E8A-4147-A177-3AD203B41FA5}">
                      <a16:colId xmlns:a16="http://schemas.microsoft.com/office/drawing/2014/main" val="1045177917"/>
                    </a:ext>
                  </a:extLst>
                </a:gridCol>
                <a:gridCol w="368376">
                  <a:extLst>
                    <a:ext uri="{9D8B030D-6E8A-4147-A177-3AD203B41FA5}">
                      <a16:colId xmlns:a16="http://schemas.microsoft.com/office/drawing/2014/main" val="2083409650"/>
                    </a:ext>
                  </a:extLst>
                </a:gridCol>
                <a:gridCol w="368376">
                  <a:extLst>
                    <a:ext uri="{9D8B030D-6E8A-4147-A177-3AD203B41FA5}">
                      <a16:colId xmlns:a16="http://schemas.microsoft.com/office/drawing/2014/main" val="1114399282"/>
                    </a:ext>
                  </a:extLst>
                </a:gridCol>
                <a:gridCol w="368376">
                  <a:extLst>
                    <a:ext uri="{9D8B030D-6E8A-4147-A177-3AD203B41FA5}">
                      <a16:colId xmlns:a16="http://schemas.microsoft.com/office/drawing/2014/main" val="2543108737"/>
                    </a:ext>
                  </a:extLst>
                </a:gridCol>
                <a:gridCol w="368376">
                  <a:extLst>
                    <a:ext uri="{9D8B030D-6E8A-4147-A177-3AD203B41FA5}">
                      <a16:colId xmlns:a16="http://schemas.microsoft.com/office/drawing/2014/main" val="1227968081"/>
                    </a:ext>
                  </a:extLst>
                </a:gridCol>
                <a:gridCol w="368376">
                  <a:extLst>
                    <a:ext uri="{9D8B030D-6E8A-4147-A177-3AD203B41FA5}">
                      <a16:colId xmlns:a16="http://schemas.microsoft.com/office/drawing/2014/main" val="3627659477"/>
                    </a:ext>
                  </a:extLst>
                </a:gridCol>
                <a:gridCol w="368376">
                  <a:extLst>
                    <a:ext uri="{9D8B030D-6E8A-4147-A177-3AD203B41FA5}">
                      <a16:colId xmlns:a16="http://schemas.microsoft.com/office/drawing/2014/main" val="4195582804"/>
                    </a:ext>
                  </a:extLst>
                </a:gridCol>
                <a:gridCol w="368376">
                  <a:extLst>
                    <a:ext uri="{9D8B030D-6E8A-4147-A177-3AD203B41FA5}">
                      <a16:colId xmlns:a16="http://schemas.microsoft.com/office/drawing/2014/main" val="1979528635"/>
                    </a:ext>
                  </a:extLst>
                </a:gridCol>
                <a:gridCol w="368376">
                  <a:extLst>
                    <a:ext uri="{9D8B030D-6E8A-4147-A177-3AD203B41FA5}">
                      <a16:colId xmlns:a16="http://schemas.microsoft.com/office/drawing/2014/main" val="3822769869"/>
                    </a:ext>
                  </a:extLst>
                </a:gridCol>
                <a:gridCol w="368376">
                  <a:extLst>
                    <a:ext uri="{9D8B030D-6E8A-4147-A177-3AD203B41FA5}">
                      <a16:colId xmlns:a16="http://schemas.microsoft.com/office/drawing/2014/main" val="250750548"/>
                    </a:ext>
                  </a:extLst>
                </a:gridCol>
                <a:gridCol w="368376">
                  <a:extLst>
                    <a:ext uri="{9D8B030D-6E8A-4147-A177-3AD203B41FA5}">
                      <a16:colId xmlns:a16="http://schemas.microsoft.com/office/drawing/2014/main" val="1648482509"/>
                    </a:ext>
                  </a:extLst>
                </a:gridCol>
              </a:tblGrid>
              <a:tr h="287878">
                <a:tc>
                  <a:txBody>
                    <a:bodyPr/>
                    <a:lstStyle/>
                    <a:p>
                      <a:pPr>
                        <a:lnSpc>
                          <a:spcPct val="115000"/>
                        </a:lnSpc>
                      </a:pPr>
                      <a:endParaRPr lang="en-US" sz="1000" dirty="0">
                        <a:effectLst/>
                        <a:latin typeface="Calibri" panose="020F0502020204030204" pitchFamily="34" charset="0"/>
                      </a:endParaRPr>
                    </a:p>
                  </a:txBody>
                  <a:tcPr marL="15455" marR="1545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2007</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2008</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2009</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2010</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2011</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2012</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2013</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2014</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2015</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2016</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6801430"/>
                  </a:ext>
                </a:extLst>
              </a:tr>
              <a:tr h="168992">
                <a:tc>
                  <a:txBody>
                    <a:bodyPr/>
                    <a:lstStyle/>
                    <a:p>
                      <a:pPr marL="0" marR="0">
                        <a:lnSpc>
                          <a:spcPct val="115000"/>
                        </a:lnSpc>
                        <a:spcBef>
                          <a:spcPts val="0"/>
                        </a:spcBef>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All</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90.3</a:t>
                      </a:r>
                    </a:p>
                  </a:txBody>
                  <a:tcPr marL="7458" marR="745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85.5</a:t>
                      </a:r>
                    </a:p>
                  </a:txBody>
                  <a:tcPr marL="7458" marR="745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82.8</a:t>
                      </a:r>
                    </a:p>
                  </a:txBody>
                  <a:tcPr marL="7458" marR="745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79.9</a:t>
                      </a:r>
                    </a:p>
                  </a:txBody>
                  <a:tcPr marL="7458" marR="745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76.6</a:t>
                      </a:r>
                    </a:p>
                  </a:txBody>
                  <a:tcPr marL="7458" marR="745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74.3</a:t>
                      </a:r>
                    </a:p>
                  </a:txBody>
                  <a:tcPr marL="7458" marR="745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71.6</a:t>
                      </a:r>
                    </a:p>
                  </a:txBody>
                  <a:tcPr marL="7458" marR="745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68.0</a:t>
                      </a:r>
                    </a:p>
                  </a:txBody>
                  <a:tcPr marL="7458" marR="745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67.7</a:t>
                      </a:r>
                    </a:p>
                  </a:txBody>
                  <a:tcPr marL="7458" marR="745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67.2</a:t>
                      </a:r>
                    </a:p>
                  </a:txBody>
                  <a:tcPr marL="7458" marR="745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2387337"/>
                  </a:ext>
                </a:extLst>
              </a:tr>
              <a:tr h="168992">
                <a:tc>
                  <a:txBody>
                    <a:bodyPr/>
                    <a:lstStyle/>
                    <a:p>
                      <a:pPr marL="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Race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47815493"/>
                  </a:ext>
                </a:extLst>
              </a:tr>
              <a:tr h="168992">
                <a:tc>
                  <a:txBody>
                    <a:bodyPr/>
                    <a:lstStyle/>
                    <a:p>
                      <a:pPr marL="91440" marR="0">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American Indian or Alaska Native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68.8</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61.0</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68.9</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63.0</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58.2</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57.3</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56.6</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58.4</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63.6</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58.4</a:t>
                      </a:r>
                    </a:p>
                  </a:txBody>
                  <a:tcPr marL="7458" marR="7458" marT="0" marB="0" anchor="ctr">
                    <a:lnL>
                      <a:noFill/>
                    </a:lnL>
                    <a:lnR>
                      <a:noFill/>
                    </a:lnR>
                    <a:lnT>
                      <a:noFill/>
                    </a:lnT>
                    <a:lnB>
                      <a:noFill/>
                    </a:lnB>
                  </a:tcPr>
                </a:tc>
                <a:extLst>
                  <a:ext uri="{0D108BD9-81ED-4DB2-BD59-A6C34878D82A}">
                    <a16:rowId xmlns:a16="http://schemas.microsoft.com/office/drawing/2014/main" val="1159435181"/>
                  </a:ext>
                </a:extLst>
              </a:tr>
              <a:tr h="168992">
                <a:tc>
                  <a:txBody>
                    <a:bodyPr/>
                    <a:lstStyle/>
                    <a:p>
                      <a:pPr marL="91440" marR="0">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Asian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69.7</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66.4</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66.1</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61.1</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61.3</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58.2</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56.5</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55.1</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57.3</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52.2</a:t>
                      </a:r>
                    </a:p>
                  </a:txBody>
                  <a:tcPr marL="7458" marR="7458" marT="0" marB="0" anchor="ctr">
                    <a:lnL>
                      <a:noFill/>
                    </a:lnL>
                    <a:lnR>
                      <a:noFill/>
                    </a:lnR>
                    <a:lnT>
                      <a:noFill/>
                    </a:lnT>
                    <a:lnB>
                      <a:noFill/>
                    </a:lnB>
                  </a:tcPr>
                </a:tc>
                <a:extLst>
                  <a:ext uri="{0D108BD9-81ED-4DB2-BD59-A6C34878D82A}">
                    <a16:rowId xmlns:a16="http://schemas.microsoft.com/office/drawing/2014/main" val="3191761264"/>
                  </a:ext>
                </a:extLst>
              </a:tr>
              <a:tr h="168992">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Native Hawaiian or Pacific Islander~</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79.2</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71.5</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79.8</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78.4</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66.5</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66.0</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62.3</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60.4</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59.7</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58.3</a:t>
                      </a:r>
                    </a:p>
                  </a:txBody>
                  <a:tcPr marL="7458" marR="7458" marT="0" marB="0" anchor="ctr">
                    <a:lnL>
                      <a:noFill/>
                    </a:lnL>
                    <a:lnR>
                      <a:noFill/>
                    </a:lnR>
                    <a:lnT>
                      <a:noFill/>
                    </a:lnT>
                    <a:lnB>
                      <a:noFill/>
                    </a:lnB>
                  </a:tcPr>
                </a:tc>
                <a:extLst>
                  <a:ext uri="{0D108BD9-81ED-4DB2-BD59-A6C34878D82A}">
                    <a16:rowId xmlns:a16="http://schemas.microsoft.com/office/drawing/2014/main" val="114982970"/>
                  </a:ext>
                </a:extLst>
              </a:tr>
              <a:tr h="168992">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Black/African American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72.4</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69.5</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66.7</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63.0</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59.6</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59.2</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57.2</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54.7</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55.1</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56.7</a:t>
                      </a:r>
                    </a:p>
                  </a:txBody>
                  <a:tcPr marL="7458" marR="7458" marT="0" marB="0" anchor="ctr">
                    <a:lnL>
                      <a:noFill/>
                    </a:lnL>
                    <a:lnR>
                      <a:noFill/>
                    </a:lnR>
                    <a:lnT>
                      <a:noFill/>
                    </a:lnT>
                    <a:lnB>
                      <a:noFill/>
                    </a:lnB>
                  </a:tcPr>
                </a:tc>
                <a:extLst>
                  <a:ext uri="{0D108BD9-81ED-4DB2-BD59-A6C34878D82A}">
                    <a16:rowId xmlns:a16="http://schemas.microsoft.com/office/drawing/2014/main" val="260661019"/>
                  </a:ext>
                </a:extLst>
              </a:tr>
              <a:tr h="168992">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White only</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105.7</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99.5</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96.0</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93.7</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90.5</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87.0</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83.6</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78.7</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77.5</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76.0</a:t>
                      </a:r>
                    </a:p>
                  </a:txBody>
                  <a:tcPr marL="7458" marR="7458" marT="0" marB="0" anchor="ctr">
                    <a:lnL>
                      <a:noFill/>
                    </a:lnL>
                    <a:lnR>
                      <a:noFill/>
                    </a:lnR>
                    <a:lnT>
                      <a:noFill/>
                    </a:lnT>
                    <a:lnB>
                      <a:noFill/>
                    </a:lnB>
                  </a:tcPr>
                </a:tc>
                <a:extLst>
                  <a:ext uri="{0D108BD9-81ED-4DB2-BD59-A6C34878D82A}">
                    <a16:rowId xmlns:a16="http://schemas.microsoft.com/office/drawing/2014/main" val="2341952045"/>
                  </a:ext>
                </a:extLst>
              </a:tr>
              <a:tr h="168992">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Two or more races</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65.8</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69.1</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63.6</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65.7</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58.0</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51.1</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48.4</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58.0</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51.5</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49.1</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3349286"/>
                  </a:ext>
                </a:extLst>
              </a:tr>
              <a:tr h="168992">
                <a:tc>
                  <a:txBody>
                    <a:bodyPr/>
                    <a:lstStyle/>
                    <a:p>
                      <a:pPr marL="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Ethnicity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59829458"/>
                  </a:ext>
                </a:extLst>
              </a:tr>
              <a:tr h="168992">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Hispanic/Latino</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67.3</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64.5</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64.9</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61.2</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59.5</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59.0</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58.1</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57.5</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56.2</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56.9</a:t>
                      </a:r>
                    </a:p>
                  </a:txBody>
                  <a:tcPr marL="7458" marR="7458" marT="0" marB="0" anchor="ctr">
                    <a:lnL>
                      <a:noFill/>
                    </a:lnL>
                    <a:lnR>
                      <a:noFill/>
                    </a:lnR>
                    <a:lnT>
                      <a:noFill/>
                    </a:lnT>
                    <a:lnB>
                      <a:noFill/>
                    </a:lnB>
                  </a:tcPr>
                </a:tc>
                <a:extLst>
                  <a:ext uri="{0D108BD9-81ED-4DB2-BD59-A6C34878D82A}">
                    <a16:rowId xmlns:a16="http://schemas.microsoft.com/office/drawing/2014/main" val="507431751"/>
                  </a:ext>
                </a:extLst>
              </a:tr>
              <a:tr h="168992">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Non-Hispanic</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94.8</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89.9</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86.6</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84.0</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80.5</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77.9</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74.8</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70.6</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70.5</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69.8</a:t>
                      </a:r>
                    </a:p>
                  </a:txBody>
                  <a:tcPr marL="7458" marR="7458" marT="0" marB="0" anchor="ctr">
                    <a:lnL>
                      <a:noFill/>
                    </a:lnL>
                    <a:lnR>
                      <a:noFill/>
                    </a:lnR>
                    <a:lnT>
                      <a:noFill/>
                    </a:lnT>
                    <a:lnB>
                      <a:noFill/>
                    </a:lnB>
                  </a:tcPr>
                </a:tc>
                <a:extLst>
                  <a:ext uri="{0D108BD9-81ED-4DB2-BD59-A6C34878D82A}">
                    <a16:rowId xmlns:a16="http://schemas.microsoft.com/office/drawing/2014/main" val="1560680923"/>
                  </a:ext>
                </a:extLst>
              </a:tr>
              <a:tr h="311643">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Non-Hispanic Black/African American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72.7</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69.7</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67.0</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63.4</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60.0</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59.4</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57.5</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55.0</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55.3</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56.9</a:t>
                      </a:r>
                    </a:p>
                  </a:txBody>
                  <a:tcPr marL="7458" marR="7458" marT="0" marB="0" anchor="ctr">
                    <a:lnL>
                      <a:noFill/>
                    </a:lnL>
                    <a:lnR>
                      <a:noFill/>
                    </a:lnR>
                    <a:lnT>
                      <a:noFill/>
                    </a:lnT>
                    <a:lnB>
                      <a:noFill/>
                    </a:lnB>
                  </a:tcPr>
                </a:tc>
                <a:extLst>
                  <a:ext uri="{0D108BD9-81ED-4DB2-BD59-A6C34878D82A}">
                    <a16:rowId xmlns:a16="http://schemas.microsoft.com/office/drawing/2014/main" val="2915212429"/>
                  </a:ext>
                </a:extLst>
              </a:tr>
              <a:tr h="168992">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Non-Hispanic White</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118.3</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111.6</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107.4</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105.9</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102.7</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98.8</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94.3</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87.8</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86.7</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84.2</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8091868"/>
                  </a:ext>
                </a:extLst>
              </a:tr>
              <a:tr h="168992">
                <a:tc>
                  <a:txBody>
                    <a:bodyPr/>
                    <a:lstStyle/>
                    <a:p>
                      <a:pPr marL="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Sex</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233197724"/>
                  </a:ext>
                </a:extLst>
              </a:tr>
              <a:tr h="168992">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Male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91.1</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87.3</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85.0</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81.6</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78.4</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76.3</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73.3</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69.2</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68.7</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68.0</a:t>
                      </a:r>
                    </a:p>
                  </a:txBody>
                  <a:tcPr marL="7458" marR="7458" marT="0" marB="0" anchor="ctr">
                    <a:lnL>
                      <a:noFill/>
                    </a:lnL>
                    <a:lnR>
                      <a:noFill/>
                    </a:lnR>
                    <a:lnT>
                      <a:noFill/>
                    </a:lnT>
                    <a:lnB>
                      <a:noFill/>
                    </a:lnB>
                  </a:tcPr>
                </a:tc>
                <a:extLst>
                  <a:ext uri="{0D108BD9-81ED-4DB2-BD59-A6C34878D82A}">
                    <a16:rowId xmlns:a16="http://schemas.microsoft.com/office/drawing/2014/main" val="4156345524"/>
                  </a:ext>
                </a:extLst>
              </a:tr>
              <a:tr h="168992">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Female</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89.3</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83.5</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80.1</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77.8</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74.4</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71.8</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69.4</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66.4</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66.3</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66.0</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3779810"/>
                  </a:ext>
                </a:extLst>
              </a:tr>
              <a:tr h="168992">
                <a:tc>
                  <a:txBody>
                    <a:bodyPr/>
                    <a:lstStyle/>
                    <a:p>
                      <a:pPr marL="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840981353"/>
                  </a:ext>
                </a:extLst>
              </a:tr>
              <a:tr h="168992">
                <a:tc>
                  <a:txBody>
                    <a:bodyPr/>
                    <a:lstStyle/>
                    <a:p>
                      <a:pPr marL="9144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&lt;18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10.0</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10.2</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18.2</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8.4</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7.5</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10.5</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7.5</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12.8</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13.9</a:t>
                      </a:r>
                    </a:p>
                  </a:txBody>
                  <a:tcPr marL="7458" marR="7458" marT="0" marB="0" anchor="ctr">
                    <a:lnL>
                      <a:noFill/>
                    </a:lnL>
                    <a:lnR>
                      <a:noFill/>
                    </a:lnR>
                    <a:lnT>
                      <a:noFill/>
                    </a:lnT>
                    <a:lnB>
                      <a:noFill/>
                    </a:lnB>
                  </a:tcPr>
                </a:tc>
                <a:extLst>
                  <a:ext uri="{0D108BD9-81ED-4DB2-BD59-A6C34878D82A}">
                    <a16:rowId xmlns:a16="http://schemas.microsoft.com/office/drawing/2014/main" val="2977730785"/>
                  </a:ext>
                </a:extLst>
              </a:tr>
              <a:tr h="168992">
                <a:tc>
                  <a:txBody>
                    <a:bodyPr/>
                    <a:lstStyle/>
                    <a:p>
                      <a:pPr marL="201295" marR="0">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0-4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33.2</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50.4</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30.0</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31.0</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24.1</a:t>
                      </a:r>
                    </a:p>
                  </a:txBody>
                  <a:tcPr marL="7458" marR="7458" marT="0" marB="0" anchor="ctr">
                    <a:lnL>
                      <a:noFill/>
                    </a:lnL>
                    <a:lnR>
                      <a:noFill/>
                    </a:lnR>
                    <a:lnT>
                      <a:noFill/>
                    </a:lnT>
                    <a:lnB>
                      <a:noFill/>
                    </a:lnB>
                  </a:tcPr>
                </a:tc>
                <a:extLst>
                  <a:ext uri="{0D108BD9-81ED-4DB2-BD59-A6C34878D82A}">
                    <a16:rowId xmlns:a16="http://schemas.microsoft.com/office/drawing/2014/main" val="2833742194"/>
                  </a:ext>
                </a:extLst>
              </a:tr>
              <a:tr h="168992">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5-11</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458" marR="7458" marT="0" marB="0" anchor="ctr">
                    <a:lnL>
                      <a:noFill/>
                    </a:lnL>
                    <a:lnR>
                      <a:noFill/>
                    </a:lnR>
                    <a:lnT>
                      <a:noFill/>
                    </a:lnT>
                    <a:lnB>
                      <a:noFill/>
                    </a:lnB>
                  </a:tcPr>
                </a:tc>
                <a:extLst>
                  <a:ext uri="{0D108BD9-81ED-4DB2-BD59-A6C34878D82A}">
                    <a16:rowId xmlns:a16="http://schemas.microsoft.com/office/drawing/2014/main" val="3148233735"/>
                  </a:ext>
                </a:extLst>
              </a:tr>
              <a:tr h="168992">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12-17</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10.3</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5451175"/>
                  </a:ext>
                </a:extLst>
              </a:tr>
              <a:tr h="168992">
                <a:tc>
                  <a:txBody>
                    <a:bodyPr/>
                    <a:lstStyle/>
                    <a:p>
                      <a:pPr marL="9144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18-44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32.8</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30.8</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31.1</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29.2</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26.8</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27.1</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26.2</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25.3</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26.5</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27.0</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62487596"/>
                  </a:ext>
                </a:extLst>
              </a:tr>
              <a:tr h="168992">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18-24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18.5</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15.8</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18.1</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19.2</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18.6</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13.5</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14.6</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12.3</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12.4</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14.6</a:t>
                      </a:r>
                    </a:p>
                  </a:txBody>
                  <a:tcPr marL="7458" marR="7458" marT="0" marB="0" anchor="ctr">
                    <a:lnL>
                      <a:noFill/>
                    </a:lnL>
                    <a:lnR>
                      <a:noFill/>
                    </a:lnR>
                    <a:lnT>
                      <a:noFill/>
                    </a:lnT>
                    <a:lnB>
                      <a:noFill/>
                    </a:lnB>
                  </a:tcPr>
                </a:tc>
                <a:extLst>
                  <a:ext uri="{0D108BD9-81ED-4DB2-BD59-A6C34878D82A}">
                    <a16:rowId xmlns:a16="http://schemas.microsoft.com/office/drawing/2014/main" val="3691229037"/>
                  </a:ext>
                </a:extLst>
              </a:tr>
              <a:tr h="168992">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25-44</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33.9</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32.1</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32.1</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30.0</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27.5</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28.2</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27.1</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26.2</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27.5</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27.8</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4281172"/>
                  </a:ext>
                </a:extLst>
              </a:tr>
              <a:tr h="168992">
                <a:tc>
                  <a:txBody>
                    <a:bodyPr/>
                    <a:lstStyle/>
                    <a:p>
                      <a:pPr marL="9144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45-64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68.3</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65.3</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63.5</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60.8</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58.9</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57.2</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55.4</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53.7</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52.9</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53.6</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9167519"/>
                  </a:ext>
                </a:extLst>
              </a:tr>
              <a:tr h="168992">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45-54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56.6</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53.3</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51.7</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47.5</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48.0</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45.0</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44.0</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43.1</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42.4</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43.1</a:t>
                      </a:r>
                    </a:p>
                  </a:txBody>
                  <a:tcPr marL="7458" marR="7458" marT="0" marB="0" anchor="ctr">
                    <a:lnL>
                      <a:noFill/>
                    </a:lnL>
                    <a:lnR>
                      <a:noFill/>
                    </a:lnR>
                    <a:lnT>
                      <a:noFill/>
                    </a:lnT>
                    <a:lnB>
                      <a:noFill/>
                    </a:lnB>
                  </a:tcPr>
                </a:tc>
                <a:extLst>
                  <a:ext uri="{0D108BD9-81ED-4DB2-BD59-A6C34878D82A}">
                    <a16:rowId xmlns:a16="http://schemas.microsoft.com/office/drawing/2014/main" val="972490129"/>
                  </a:ext>
                </a:extLst>
              </a:tr>
              <a:tr h="168992">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55-64</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77.1</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74.2</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72.0</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70.2</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66.3</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65.4</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63.0</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60.8</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59.8</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60.4</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1522320"/>
                  </a:ext>
                </a:extLst>
              </a:tr>
              <a:tr h="168992">
                <a:tc>
                  <a:txBody>
                    <a:bodyPr/>
                    <a:lstStyle/>
                    <a:p>
                      <a:pPr marL="9144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65+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134.1</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126.4</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121.3</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117.5</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112.3</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107.8</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102.9</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95.9</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95.0</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92.1</a:t>
                      </a:r>
                    </a:p>
                  </a:txBody>
                  <a:tcPr marL="7458" marR="7458"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40645695"/>
                  </a:ext>
                </a:extLst>
              </a:tr>
              <a:tr h="168992">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65-74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108.9</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104.8</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101.7</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96.9</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93.2</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89.9</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87.1</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81.5</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82.1</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79.8</a:t>
                      </a:r>
                    </a:p>
                  </a:txBody>
                  <a:tcPr marL="7458" marR="7458" marT="0" marB="0" anchor="ctr">
                    <a:lnL>
                      <a:noFill/>
                    </a:lnL>
                    <a:lnR>
                      <a:noFill/>
                    </a:lnR>
                    <a:lnT>
                      <a:noFill/>
                    </a:lnT>
                    <a:lnB>
                      <a:noFill/>
                    </a:lnB>
                  </a:tcPr>
                </a:tc>
                <a:extLst>
                  <a:ext uri="{0D108BD9-81ED-4DB2-BD59-A6C34878D82A}">
                    <a16:rowId xmlns:a16="http://schemas.microsoft.com/office/drawing/2014/main" val="3035065343"/>
                  </a:ext>
                </a:extLst>
              </a:tr>
              <a:tr h="168992">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75-84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152.2</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140.3</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132.6</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131.0</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124.3</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117.7</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113.5</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106.2</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103.2</a:t>
                      </a:r>
                    </a:p>
                  </a:txBody>
                  <a:tcPr marL="7458" marR="745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101.2</a:t>
                      </a:r>
                    </a:p>
                  </a:txBody>
                  <a:tcPr marL="7458" marR="7458" marT="0" marB="0" anchor="ctr">
                    <a:lnL>
                      <a:noFill/>
                    </a:lnL>
                    <a:lnR>
                      <a:noFill/>
                    </a:lnR>
                    <a:lnT>
                      <a:noFill/>
                    </a:lnT>
                    <a:lnB>
                      <a:noFill/>
                    </a:lnB>
                  </a:tcPr>
                </a:tc>
                <a:extLst>
                  <a:ext uri="{0D108BD9-81ED-4DB2-BD59-A6C34878D82A}">
                    <a16:rowId xmlns:a16="http://schemas.microsoft.com/office/drawing/2014/main" val="2182213908"/>
                  </a:ext>
                </a:extLst>
              </a:tr>
              <a:tr h="168992">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85+</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204.0</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191.3</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182.8</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174.8</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166.6</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164.5</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149.1</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137.7</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137.8</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130.3</a:t>
                      </a:r>
                    </a:p>
                  </a:txBody>
                  <a:tcPr marL="7458" marR="7458"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2428898"/>
                  </a:ext>
                </a:extLst>
              </a:tr>
            </a:tbl>
          </a:graphicData>
        </a:graphic>
      </p:graphicFrame>
    </p:spTree>
    <p:extLst>
      <p:ext uri="{BB962C8B-B14F-4D97-AF65-F5344CB8AC3E}">
        <p14:creationId xmlns:p14="http://schemas.microsoft.com/office/powerpoint/2010/main" val="13688553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22</a:t>
            </a:fld>
            <a:endParaRPr lang="en-US" dirty="0"/>
          </a:p>
        </p:txBody>
      </p:sp>
      <p:sp>
        <p:nvSpPr>
          <p:cNvPr id="4" name="Text Placeholder 3"/>
          <p:cNvSpPr>
            <a:spLocks noGrp="1"/>
          </p:cNvSpPr>
          <p:nvPr>
            <p:ph type="body" sz="half" idx="2"/>
          </p:nvPr>
        </p:nvSpPr>
        <p:spPr>
          <a:xfrm>
            <a:off x="266700" y="952500"/>
            <a:ext cx="1276350" cy="4076700"/>
          </a:xfrm>
        </p:spPr>
        <p:txBody>
          <a:bodyPr/>
          <a:lstStyle/>
          <a:p>
            <a:r>
              <a:rPr lang="en-US" sz="900" i="1" dirty="0"/>
              <a:t>Data Source: Special analyses, USRDS ESRD Database. Period prevalent transplant patients, unadjusted. ~Estimate shown is imprecise due to small sample size and may be unstable over time. *Values for cells with 10 or fewer patients are suppressed. Abbreviation: CKD, chronic kidney disease; ESRD, end-stage renal disease.</a:t>
            </a:r>
          </a:p>
          <a:p>
            <a:endParaRPr lang="en-US" dirty="0"/>
          </a:p>
        </p:txBody>
      </p:sp>
      <p:sp>
        <p:nvSpPr>
          <p:cNvPr id="5" name="Title 4"/>
          <p:cNvSpPr>
            <a:spLocks noGrp="1"/>
          </p:cNvSpPr>
          <p:nvPr>
            <p:ph type="title"/>
          </p:nvPr>
        </p:nvSpPr>
        <p:spPr>
          <a:xfrm>
            <a:off x="457200" y="38100"/>
            <a:ext cx="8229600" cy="563562"/>
          </a:xfrm>
        </p:spPr>
        <p:txBody>
          <a:bodyPr/>
          <a:lstStyle/>
          <a:p>
            <a:pPr algn="ctr"/>
            <a:r>
              <a:rPr lang="en-US" dirty="0"/>
              <a:t>HP2020 Table 18 CKD-14.4 Reduce the total number of deaths for persons with a functioning kidney transplant: Target 27.8 deaths per 1,000 patient-years at risk </a:t>
            </a:r>
            <a:br>
              <a:rPr lang="en-US" dirty="0"/>
            </a:br>
            <a:endParaRPr lang="en-US" dirty="0"/>
          </a:p>
        </p:txBody>
      </p:sp>
      <p:sp>
        <p:nvSpPr>
          <p:cNvPr id="6" name="Footer Placeholder 1"/>
          <p:cNvSpPr txBox="1">
            <a:spLocks/>
          </p:cNvSpPr>
          <p:nvPr/>
        </p:nvSpPr>
        <p:spPr>
          <a:xfrm>
            <a:off x="3028950" y="6410324"/>
            <a:ext cx="3086100" cy="44767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2018 Annual Data Report  </a:t>
            </a:r>
            <a:br>
              <a:rPr lang="en-US" dirty="0" smtClean="0"/>
            </a:br>
            <a:r>
              <a:rPr lang="en-US" dirty="0" smtClean="0"/>
              <a:t>Volume 3 HP2020</a:t>
            </a:r>
          </a:p>
        </p:txBody>
      </p:sp>
      <p:graphicFrame>
        <p:nvGraphicFramePr>
          <p:cNvPr id="8" name="Table 7"/>
          <p:cNvGraphicFramePr>
            <a:graphicFrameLocks noGrp="1"/>
          </p:cNvGraphicFramePr>
          <p:nvPr>
            <p:extLst>
              <p:ext uri="{D42A27DB-BD31-4B8C-83A1-F6EECF244321}">
                <p14:modId xmlns:p14="http://schemas.microsoft.com/office/powerpoint/2010/main" val="121165295"/>
              </p:ext>
            </p:extLst>
          </p:nvPr>
        </p:nvGraphicFramePr>
        <p:xfrm>
          <a:off x="2209801" y="662107"/>
          <a:ext cx="6476999" cy="5759506"/>
        </p:xfrm>
        <a:graphic>
          <a:graphicData uri="http://schemas.openxmlformats.org/drawingml/2006/table">
            <a:tbl>
              <a:tblPr firstRow="1" firstCol="1" bandRow="1"/>
              <a:tblGrid>
                <a:gridCol w="2133599">
                  <a:extLst>
                    <a:ext uri="{9D8B030D-6E8A-4147-A177-3AD203B41FA5}">
                      <a16:colId xmlns:a16="http://schemas.microsoft.com/office/drawing/2014/main" val="148515768"/>
                    </a:ext>
                  </a:extLst>
                </a:gridCol>
                <a:gridCol w="457200">
                  <a:extLst>
                    <a:ext uri="{9D8B030D-6E8A-4147-A177-3AD203B41FA5}">
                      <a16:colId xmlns:a16="http://schemas.microsoft.com/office/drawing/2014/main" val="1007285736"/>
                    </a:ext>
                  </a:extLst>
                </a:gridCol>
                <a:gridCol w="419100">
                  <a:extLst>
                    <a:ext uri="{9D8B030D-6E8A-4147-A177-3AD203B41FA5}">
                      <a16:colId xmlns:a16="http://schemas.microsoft.com/office/drawing/2014/main" val="1955946299"/>
                    </a:ext>
                  </a:extLst>
                </a:gridCol>
                <a:gridCol w="533400">
                  <a:extLst>
                    <a:ext uri="{9D8B030D-6E8A-4147-A177-3AD203B41FA5}">
                      <a16:colId xmlns:a16="http://schemas.microsoft.com/office/drawing/2014/main" val="3356651677"/>
                    </a:ext>
                  </a:extLst>
                </a:gridCol>
                <a:gridCol w="342900">
                  <a:extLst>
                    <a:ext uri="{9D8B030D-6E8A-4147-A177-3AD203B41FA5}">
                      <a16:colId xmlns:a16="http://schemas.microsoft.com/office/drawing/2014/main" val="3665838253"/>
                    </a:ext>
                  </a:extLst>
                </a:gridCol>
                <a:gridCol w="454089">
                  <a:extLst>
                    <a:ext uri="{9D8B030D-6E8A-4147-A177-3AD203B41FA5}">
                      <a16:colId xmlns:a16="http://schemas.microsoft.com/office/drawing/2014/main" val="22326065"/>
                    </a:ext>
                  </a:extLst>
                </a:gridCol>
                <a:gridCol w="338950">
                  <a:extLst>
                    <a:ext uri="{9D8B030D-6E8A-4147-A177-3AD203B41FA5}">
                      <a16:colId xmlns:a16="http://schemas.microsoft.com/office/drawing/2014/main" val="943833468"/>
                    </a:ext>
                  </a:extLst>
                </a:gridCol>
                <a:gridCol w="426161">
                  <a:extLst>
                    <a:ext uri="{9D8B030D-6E8A-4147-A177-3AD203B41FA5}">
                      <a16:colId xmlns:a16="http://schemas.microsoft.com/office/drawing/2014/main" val="3444154431"/>
                    </a:ext>
                  </a:extLst>
                </a:gridCol>
                <a:gridCol w="457200">
                  <a:extLst>
                    <a:ext uri="{9D8B030D-6E8A-4147-A177-3AD203B41FA5}">
                      <a16:colId xmlns:a16="http://schemas.microsoft.com/office/drawing/2014/main" val="2256119154"/>
                    </a:ext>
                  </a:extLst>
                </a:gridCol>
                <a:gridCol w="457200">
                  <a:extLst>
                    <a:ext uri="{9D8B030D-6E8A-4147-A177-3AD203B41FA5}">
                      <a16:colId xmlns:a16="http://schemas.microsoft.com/office/drawing/2014/main" val="476420694"/>
                    </a:ext>
                  </a:extLst>
                </a:gridCol>
                <a:gridCol w="457200">
                  <a:extLst>
                    <a:ext uri="{9D8B030D-6E8A-4147-A177-3AD203B41FA5}">
                      <a16:colId xmlns:a16="http://schemas.microsoft.com/office/drawing/2014/main" val="3063202845"/>
                    </a:ext>
                  </a:extLst>
                </a:gridCol>
              </a:tblGrid>
              <a:tr h="280726">
                <a:tc>
                  <a:txBody>
                    <a:bodyPr/>
                    <a:lstStyle/>
                    <a:p>
                      <a:pPr>
                        <a:lnSpc>
                          <a:spcPct val="115000"/>
                        </a:lnSpc>
                      </a:pPr>
                      <a:endParaRPr lang="en-US" sz="1000" dirty="0">
                        <a:effectLst/>
                        <a:latin typeface="Calibri" panose="020F0502020204030204"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2007</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2008</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2009</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2010</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2011</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2012</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2013</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2014</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2015</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2016</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6089194"/>
                  </a:ext>
                </a:extLst>
              </a:tr>
              <a:tr h="164793">
                <a:tc>
                  <a:txBody>
                    <a:bodyPr/>
                    <a:lstStyle/>
                    <a:p>
                      <a:pPr marL="0" marR="0">
                        <a:lnSpc>
                          <a:spcPct val="115000"/>
                        </a:lnSpc>
                        <a:spcBef>
                          <a:spcPts val="0"/>
                        </a:spcBef>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All</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30.8</a:t>
                      </a:r>
                    </a:p>
                  </a:txBody>
                  <a:tcPr marL="7272" marR="727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29.6</a:t>
                      </a:r>
                    </a:p>
                  </a:txBody>
                  <a:tcPr marL="7272" marR="727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30.9</a:t>
                      </a:r>
                    </a:p>
                  </a:txBody>
                  <a:tcPr marL="7272" marR="727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30.7</a:t>
                      </a:r>
                    </a:p>
                  </a:txBody>
                  <a:tcPr marL="7272" marR="727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30.9</a:t>
                      </a:r>
                    </a:p>
                  </a:txBody>
                  <a:tcPr marL="7272" marR="727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31.3</a:t>
                      </a:r>
                    </a:p>
                  </a:txBody>
                  <a:tcPr marL="7272" marR="727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31.1</a:t>
                      </a:r>
                    </a:p>
                  </a:txBody>
                  <a:tcPr marL="7272" marR="727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32.1</a:t>
                      </a:r>
                    </a:p>
                  </a:txBody>
                  <a:tcPr marL="7272" marR="727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32.7</a:t>
                      </a:r>
                    </a:p>
                  </a:txBody>
                  <a:tcPr marL="7272" marR="727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33.2</a:t>
                      </a:r>
                    </a:p>
                  </a:txBody>
                  <a:tcPr marL="7272" marR="7272"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6739255"/>
                  </a:ext>
                </a:extLst>
              </a:tr>
              <a:tr h="164793">
                <a:tc>
                  <a:txBody>
                    <a:bodyPr/>
                    <a:lstStyle/>
                    <a:p>
                      <a:pPr marL="0" marR="0">
                        <a:lnSpc>
                          <a:spcPct val="115000"/>
                        </a:lnSpc>
                        <a:spcBef>
                          <a:spcPts val="0"/>
                        </a:spcBef>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Race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083367860"/>
                  </a:ext>
                </a:extLst>
              </a:tr>
              <a:tr h="164793">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American Indian or Alaska Native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37.1</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37.4</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54.1</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46.0</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44.0</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43.1</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35.1</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34.3</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33.3</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50.2</a:t>
                      </a:r>
                    </a:p>
                  </a:txBody>
                  <a:tcPr marL="7272" marR="7272" marT="0" marB="0" anchor="ctr">
                    <a:lnL>
                      <a:noFill/>
                    </a:lnL>
                    <a:lnR>
                      <a:noFill/>
                    </a:lnR>
                    <a:lnT>
                      <a:noFill/>
                    </a:lnT>
                    <a:lnB>
                      <a:noFill/>
                    </a:lnB>
                  </a:tcPr>
                </a:tc>
                <a:extLst>
                  <a:ext uri="{0D108BD9-81ED-4DB2-BD59-A6C34878D82A}">
                    <a16:rowId xmlns:a16="http://schemas.microsoft.com/office/drawing/2014/main" val="3512639221"/>
                  </a:ext>
                </a:extLst>
              </a:tr>
              <a:tr h="164793">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Asian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23.6</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18.6</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16.9</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17.4</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21.7</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22.4</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19.0</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21.7</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23.7</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21.9</a:t>
                      </a:r>
                    </a:p>
                  </a:txBody>
                  <a:tcPr marL="7272" marR="7272" marT="0" marB="0" anchor="ctr">
                    <a:lnL>
                      <a:noFill/>
                    </a:lnL>
                    <a:lnR>
                      <a:noFill/>
                    </a:lnR>
                    <a:lnT>
                      <a:noFill/>
                    </a:lnT>
                    <a:lnB>
                      <a:noFill/>
                    </a:lnB>
                  </a:tcPr>
                </a:tc>
                <a:extLst>
                  <a:ext uri="{0D108BD9-81ED-4DB2-BD59-A6C34878D82A}">
                    <a16:rowId xmlns:a16="http://schemas.microsoft.com/office/drawing/2014/main" val="1127496472"/>
                  </a:ext>
                </a:extLst>
              </a:tr>
              <a:tr h="164793">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Native Hawaiian or Pacific Islander~</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16.5</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15.7</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26.9</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17.4</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17.7</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21.2</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26.5</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23.9</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23.2</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28.7</a:t>
                      </a:r>
                    </a:p>
                  </a:txBody>
                  <a:tcPr marL="7272" marR="7272" marT="0" marB="0" anchor="ctr">
                    <a:lnL>
                      <a:noFill/>
                    </a:lnL>
                    <a:lnR>
                      <a:noFill/>
                    </a:lnR>
                    <a:lnT>
                      <a:noFill/>
                    </a:lnT>
                    <a:lnB>
                      <a:noFill/>
                    </a:lnB>
                  </a:tcPr>
                </a:tc>
                <a:extLst>
                  <a:ext uri="{0D108BD9-81ED-4DB2-BD59-A6C34878D82A}">
                    <a16:rowId xmlns:a16="http://schemas.microsoft.com/office/drawing/2014/main" val="3162665385"/>
                  </a:ext>
                </a:extLst>
              </a:tr>
              <a:tr h="164793">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Black/African American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29.9</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30.9</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30.0</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30.0</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30.2</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30.2</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30.3</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30.3</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30.3</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30.4</a:t>
                      </a:r>
                    </a:p>
                  </a:txBody>
                  <a:tcPr marL="7272" marR="7272" marT="0" marB="0" anchor="ctr">
                    <a:lnL>
                      <a:noFill/>
                    </a:lnL>
                    <a:lnR>
                      <a:noFill/>
                    </a:lnR>
                    <a:lnT>
                      <a:noFill/>
                    </a:lnT>
                    <a:lnB>
                      <a:noFill/>
                    </a:lnB>
                  </a:tcPr>
                </a:tc>
                <a:extLst>
                  <a:ext uri="{0D108BD9-81ED-4DB2-BD59-A6C34878D82A}">
                    <a16:rowId xmlns:a16="http://schemas.microsoft.com/office/drawing/2014/main" val="1969502666"/>
                  </a:ext>
                </a:extLst>
              </a:tr>
              <a:tr h="164793">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White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31.9</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30.1</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32.0</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31.9</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31.8</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32.3</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32.2</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33.6</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34.2</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34.8</a:t>
                      </a:r>
                    </a:p>
                  </a:txBody>
                  <a:tcPr marL="7272" marR="7272" marT="0" marB="0" anchor="ctr">
                    <a:lnL>
                      <a:noFill/>
                    </a:lnL>
                    <a:lnR>
                      <a:noFill/>
                    </a:lnR>
                    <a:lnT>
                      <a:noFill/>
                    </a:lnT>
                    <a:lnB>
                      <a:noFill/>
                    </a:lnB>
                  </a:tcPr>
                </a:tc>
                <a:extLst>
                  <a:ext uri="{0D108BD9-81ED-4DB2-BD59-A6C34878D82A}">
                    <a16:rowId xmlns:a16="http://schemas.microsoft.com/office/drawing/2014/main" val="627975036"/>
                  </a:ext>
                </a:extLst>
              </a:tr>
              <a:tr h="164793">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Two or more races</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15.8</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22.0</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21.8</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21.8</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23.7</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25.8</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29.9</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24.6</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28.9</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24.8</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9923406"/>
                  </a:ext>
                </a:extLst>
              </a:tr>
              <a:tr h="169687">
                <a:tc>
                  <a:txBody>
                    <a:bodyPr/>
                    <a:lstStyle/>
                    <a:p>
                      <a:pPr marL="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Ethnicity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977777440"/>
                  </a:ext>
                </a:extLst>
              </a:tr>
              <a:tr h="164793">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Hispanic/Latino</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21.4</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22.0</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22.4</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22.6</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22.3</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22.3</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23.8</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22.6</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23.4</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24.7</a:t>
                      </a:r>
                    </a:p>
                  </a:txBody>
                  <a:tcPr marL="7272" marR="7272" marT="0" marB="0" anchor="ctr">
                    <a:lnL>
                      <a:noFill/>
                    </a:lnL>
                    <a:lnR>
                      <a:noFill/>
                    </a:lnR>
                    <a:lnT>
                      <a:noFill/>
                    </a:lnT>
                    <a:lnB>
                      <a:noFill/>
                    </a:lnB>
                  </a:tcPr>
                </a:tc>
                <a:extLst>
                  <a:ext uri="{0D108BD9-81ED-4DB2-BD59-A6C34878D82A}">
                    <a16:rowId xmlns:a16="http://schemas.microsoft.com/office/drawing/2014/main" val="1772008679"/>
                  </a:ext>
                </a:extLst>
              </a:tr>
              <a:tr h="164793">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Non-Hispanic</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29.7</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28.6</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29.9</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30.6</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31.3</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32.3</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32.4</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33.8</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34.6</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35.2</a:t>
                      </a:r>
                    </a:p>
                  </a:txBody>
                  <a:tcPr marL="7272" marR="7272" marT="0" marB="0" anchor="ctr">
                    <a:lnL>
                      <a:noFill/>
                    </a:lnL>
                    <a:lnR>
                      <a:noFill/>
                    </a:lnR>
                    <a:lnT>
                      <a:noFill/>
                    </a:lnT>
                    <a:lnB>
                      <a:noFill/>
                    </a:lnB>
                  </a:tcPr>
                </a:tc>
                <a:extLst>
                  <a:ext uri="{0D108BD9-81ED-4DB2-BD59-A6C34878D82A}">
                    <a16:rowId xmlns:a16="http://schemas.microsoft.com/office/drawing/2014/main" val="1835209216"/>
                  </a:ext>
                </a:extLst>
              </a:tr>
              <a:tr h="220980">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Non-Hispanic Black/African American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27.9</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28.6</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27.6</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29.3</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30.1</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30.0</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30.1</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30.6</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30.5</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30.7</a:t>
                      </a:r>
                    </a:p>
                  </a:txBody>
                  <a:tcPr marL="7272" marR="7272" marT="0" marB="0" anchor="ctr">
                    <a:lnL>
                      <a:noFill/>
                    </a:lnL>
                    <a:lnR>
                      <a:noFill/>
                    </a:lnR>
                    <a:lnT>
                      <a:noFill/>
                    </a:lnT>
                    <a:lnB>
                      <a:noFill/>
                    </a:lnB>
                  </a:tcPr>
                </a:tc>
                <a:extLst>
                  <a:ext uri="{0D108BD9-81ED-4DB2-BD59-A6C34878D82A}">
                    <a16:rowId xmlns:a16="http://schemas.microsoft.com/office/drawing/2014/main" val="3521331470"/>
                  </a:ext>
                </a:extLst>
              </a:tr>
              <a:tr h="164793">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Non-Hispanic White</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30.9</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29.4</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31.4</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32.0</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32.5</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33.9</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34.3</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36.3</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37.1</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38.0</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8568745"/>
                  </a:ext>
                </a:extLst>
              </a:tr>
              <a:tr h="164793">
                <a:tc>
                  <a:txBody>
                    <a:bodyPr/>
                    <a:lstStyle/>
                    <a:p>
                      <a:pPr marL="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Sex</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1070593"/>
                  </a:ext>
                </a:extLst>
              </a:tr>
              <a:tr h="164793">
                <a:tc>
                  <a:txBody>
                    <a:bodyPr/>
                    <a:lstStyle/>
                    <a:p>
                      <a:pPr marL="91440" marR="0">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32.7</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31.2</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32.4</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32.8</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32.9</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33.3</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32.8</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34.2</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34.8</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34.9</a:t>
                      </a:r>
                    </a:p>
                  </a:txBody>
                  <a:tcPr marL="7272" marR="7272" marT="0" marB="0" anchor="ctr">
                    <a:lnL>
                      <a:noFill/>
                    </a:lnL>
                    <a:lnR>
                      <a:noFill/>
                    </a:lnR>
                    <a:lnT>
                      <a:noFill/>
                    </a:lnT>
                    <a:lnB>
                      <a:noFill/>
                    </a:lnB>
                  </a:tcPr>
                </a:tc>
                <a:extLst>
                  <a:ext uri="{0D108BD9-81ED-4DB2-BD59-A6C34878D82A}">
                    <a16:rowId xmlns:a16="http://schemas.microsoft.com/office/drawing/2014/main" val="1133408949"/>
                  </a:ext>
                </a:extLst>
              </a:tr>
              <a:tr h="164793">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Female</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28.2</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27.1</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28.6</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27.6</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28.0</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28.2</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28.7</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29.0</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29.5</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30.5</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2228286"/>
                  </a:ext>
                </a:extLst>
              </a:tr>
              <a:tr h="164793">
                <a:tc>
                  <a:txBody>
                    <a:bodyPr/>
                    <a:lstStyle/>
                    <a:p>
                      <a:pPr marL="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36046190"/>
                  </a:ext>
                </a:extLst>
              </a:tr>
              <a:tr h="164793">
                <a:tc>
                  <a:txBody>
                    <a:bodyPr/>
                    <a:lstStyle/>
                    <a:p>
                      <a:pPr marL="9144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&lt;18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6.4</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2.6</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4.3</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a:t>
                      </a:r>
                    </a:p>
                  </a:txBody>
                  <a:tcPr marL="7272" marR="7272" marT="0" marB="0" anchor="ctr">
                    <a:lnL>
                      <a:noFill/>
                    </a:lnL>
                    <a:lnR>
                      <a:noFill/>
                    </a:lnR>
                    <a:lnT>
                      <a:noFill/>
                    </a:lnT>
                    <a:lnB>
                      <a:noFill/>
                    </a:lnB>
                  </a:tcPr>
                </a:tc>
                <a:extLst>
                  <a:ext uri="{0D108BD9-81ED-4DB2-BD59-A6C34878D82A}">
                    <a16:rowId xmlns:a16="http://schemas.microsoft.com/office/drawing/2014/main" val="3048345299"/>
                  </a:ext>
                </a:extLst>
              </a:tr>
              <a:tr h="164793">
                <a:tc>
                  <a:txBody>
                    <a:bodyPr/>
                    <a:lstStyle/>
                    <a:p>
                      <a:pPr marL="18288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0-4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a:noFill/>
                    </a:lnB>
                  </a:tcPr>
                </a:tc>
                <a:extLst>
                  <a:ext uri="{0D108BD9-81ED-4DB2-BD59-A6C34878D82A}">
                    <a16:rowId xmlns:a16="http://schemas.microsoft.com/office/drawing/2014/main" val="714157448"/>
                  </a:ext>
                </a:extLst>
              </a:tr>
              <a:tr h="164793">
                <a:tc>
                  <a:txBody>
                    <a:bodyPr/>
                    <a:lstStyle/>
                    <a:p>
                      <a:pPr marL="18288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5-11</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a:noFill/>
                    </a:lnB>
                  </a:tcPr>
                </a:tc>
                <a:extLst>
                  <a:ext uri="{0D108BD9-81ED-4DB2-BD59-A6C34878D82A}">
                    <a16:rowId xmlns:a16="http://schemas.microsoft.com/office/drawing/2014/main" val="1439036422"/>
                  </a:ext>
                </a:extLst>
              </a:tr>
              <a:tr h="164793">
                <a:tc>
                  <a:txBody>
                    <a:bodyPr/>
                    <a:lstStyle/>
                    <a:p>
                      <a:pPr marL="18288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12-17</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6.2</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2709678"/>
                  </a:ext>
                </a:extLst>
              </a:tr>
              <a:tr h="164793">
                <a:tc>
                  <a:txBody>
                    <a:bodyPr/>
                    <a:lstStyle/>
                    <a:p>
                      <a:pPr marL="9144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18-44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10.4</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9.5</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9.8</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8.9</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8.0</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7.7</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7.4</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7.5</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6.8</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6.6</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12911130"/>
                  </a:ext>
                </a:extLst>
              </a:tr>
              <a:tr h="164793">
                <a:tc>
                  <a:txBody>
                    <a:bodyPr/>
                    <a:lstStyle/>
                    <a:p>
                      <a:pPr marL="18288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18-24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5.6</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5.8</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6.3</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6.2</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4.2</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4.5</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4.7</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5.4</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4.0</a:t>
                      </a:r>
                    </a:p>
                  </a:txBody>
                  <a:tcPr marL="7272" marR="7272" marT="0" marB="0" anchor="ctr">
                    <a:lnL>
                      <a:noFill/>
                    </a:lnL>
                    <a:lnR>
                      <a:noFill/>
                    </a:lnR>
                    <a:lnT>
                      <a:noFill/>
                    </a:lnT>
                    <a:lnB>
                      <a:noFill/>
                    </a:lnB>
                  </a:tcPr>
                </a:tc>
                <a:extLst>
                  <a:ext uri="{0D108BD9-81ED-4DB2-BD59-A6C34878D82A}">
                    <a16:rowId xmlns:a16="http://schemas.microsoft.com/office/drawing/2014/main" val="3818069119"/>
                  </a:ext>
                </a:extLst>
              </a:tr>
              <a:tr h="164793">
                <a:tc>
                  <a:txBody>
                    <a:bodyPr/>
                    <a:lstStyle/>
                    <a:p>
                      <a:pPr marL="18288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25-44</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10.9</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9.9</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10.2</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9.2</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8.5</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8.1</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7.7</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8.0</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7.0</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6.9</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9829057"/>
                  </a:ext>
                </a:extLst>
              </a:tr>
              <a:tr h="164793">
                <a:tc>
                  <a:txBody>
                    <a:bodyPr/>
                    <a:lstStyle/>
                    <a:p>
                      <a:pPr marL="9144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45-64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29.7</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28.2</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27.9</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27.0</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27.5</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25.5</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25.1</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24.6</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24.8</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23.9</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33674948"/>
                  </a:ext>
                </a:extLst>
              </a:tr>
              <a:tr h="164793">
                <a:tc>
                  <a:txBody>
                    <a:bodyPr/>
                    <a:lstStyle/>
                    <a:p>
                      <a:pPr marL="18288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45-54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21.8</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21.3</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21.4</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18.9</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18.6</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16.6</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16.6</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15.9</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16.5</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15.4</a:t>
                      </a:r>
                    </a:p>
                  </a:txBody>
                  <a:tcPr marL="7272" marR="7272" marT="0" marB="0" anchor="ctr">
                    <a:lnL>
                      <a:noFill/>
                    </a:lnL>
                    <a:lnR>
                      <a:noFill/>
                    </a:lnR>
                    <a:lnT>
                      <a:noFill/>
                    </a:lnT>
                    <a:lnB>
                      <a:noFill/>
                    </a:lnB>
                  </a:tcPr>
                </a:tc>
                <a:extLst>
                  <a:ext uri="{0D108BD9-81ED-4DB2-BD59-A6C34878D82A}">
                    <a16:rowId xmlns:a16="http://schemas.microsoft.com/office/drawing/2014/main" val="29858105"/>
                  </a:ext>
                </a:extLst>
              </a:tr>
              <a:tr h="164793">
                <a:tc>
                  <a:txBody>
                    <a:bodyPr/>
                    <a:lstStyle/>
                    <a:p>
                      <a:pPr marL="18288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55-64</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38.1</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35.1</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34.2</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34.5</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35.5</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33.3</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32.4</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31.9</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31.6</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30.8</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6103676"/>
                  </a:ext>
                </a:extLst>
              </a:tr>
              <a:tr h="164793">
                <a:tc>
                  <a:txBody>
                    <a:bodyPr/>
                    <a:lstStyle/>
                    <a:p>
                      <a:pPr marL="9144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65+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78.8</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72.3</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75.4</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73.9</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71.8</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75.0</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71.8</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73.7</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73.0</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74.7</a:t>
                      </a:r>
                    </a:p>
                  </a:txBody>
                  <a:tcPr marL="7272" marR="7272"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60552094"/>
                  </a:ext>
                </a:extLst>
              </a:tr>
              <a:tr h="164793">
                <a:tc>
                  <a:txBody>
                    <a:bodyPr/>
                    <a:lstStyle/>
                    <a:p>
                      <a:pPr marL="18288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65-74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70.1</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62.7</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65.3</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64.3</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61.2</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63.0</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59.7</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62.2</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59.4</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60.7</a:t>
                      </a:r>
                    </a:p>
                  </a:txBody>
                  <a:tcPr marL="7272" marR="7272" marT="0" marB="0" anchor="ctr">
                    <a:lnL>
                      <a:noFill/>
                    </a:lnL>
                    <a:lnR>
                      <a:noFill/>
                    </a:lnR>
                    <a:lnT>
                      <a:noFill/>
                    </a:lnT>
                    <a:lnB>
                      <a:noFill/>
                    </a:lnB>
                  </a:tcPr>
                </a:tc>
                <a:extLst>
                  <a:ext uri="{0D108BD9-81ED-4DB2-BD59-A6C34878D82A}">
                    <a16:rowId xmlns:a16="http://schemas.microsoft.com/office/drawing/2014/main" val="3264510149"/>
                  </a:ext>
                </a:extLst>
              </a:tr>
              <a:tr h="164793">
                <a:tc>
                  <a:txBody>
                    <a:bodyPr/>
                    <a:lstStyle/>
                    <a:p>
                      <a:pPr marL="18288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75-84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119.8</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116.4</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119.0</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111.7</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112.1</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117.6</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115.1</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111.2</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117.6</a:t>
                      </a:r>
                    </a:p>
                  </a:txBody>
                  <a:tcPr marL="7272" marR="7272"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120.3</a:t>
                      </a:r>
                    </a:p>
                  </a:txBody>
                  <a:tcPr marL="7272" marR="7272" marT="0" marB="0" anchor="ctr">
                    <a:lnL>
                      <a:noFill/>
                    </a:lnL>
                    <a:lnR>
                      <a:noFill/>
                    </a:lnR>
                    <a:lnT>
                      <a:noFill/>
                    </a:lnT>
                    <a:lnB>
                      <a:noFill/>
                    </a:lnB>
                  </a:tcPr>
                </a:tc>
                <a:extLst>
                  <a:ext uri="{0D108BD9-81ED-4DB2-BD59-A6C34878D82A}">
                    <a16:rowId xmlns:a16="http://schemas.microsoft.com/office/drawing/2014/main" val="2554912863"/>
                  </a:ext>
                </a:extLst>
              </a:tr>
              <a:tr h="164793">
                <a:tc>
                  <a:txBody>
                    <a:bodyPr/>
                    <a:lstStyle/>
                    <a:p>
                      <a:pPr marL="182880" marR="0">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85+</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212.8</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134.6</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149.6</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163.4</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157.5</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194.3</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166.1</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186.2</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184.9</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176.2</a:t>
                      </a:r>
                    </a:p>
                  </a:txBody>
                  <a:tcPr marL="7272" marR="7272"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1474866"/>
                  </a:ext>
                </a:extLst>
              </a:tr>
            </a:tbl>
          </a:graphicData>
        </a:graphic>
      </p:graphicFrame>
    </p:spTree>
    <p:extLst>
      <p:ext uri="{BB962C8B-B14F-4D97-AF65-F5344CB8AC3E}">
        <p14:creationId xmlns:p14="http://schemas.microsoft.com/office/powerpoint/2010/main" val="28539655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23</a:t>
            </a:fld>
            <a:endParaRPr lang="en-US" dirty="0"/>
          </a:p>
        </p:txBody>
      </p:sp>
      <p:sp>
        <p:nvSpPr>
          <p:cNvPr id="4" name="Text Placeholder 3"/>
          <p:cNvSpPr>
            <a:spLocks noGrp="1"/>
          </p:cNvSpPr>
          <p:nvPr>
            <p:ph type="body" sz="half" idx="2"/>
          </p:nvPr>
        </p:nvSpPr>
        <p:spPr>
          <a:xfrm>
            <a:off x="450476" y="952500"/>
            <a:ext cx="1181100" cy="3557387"/>
          </a:xfrm>
        </p:spPr>
        <p:txBody>
          <a:bodyPr/>
          <a:lstStyle/>
          <a:p>
            <a:r>
              <a:rPr lang="en-US" sz="900" i="1" dirty="0"/>
              <a:t>Data Source: Special analyses, USRDS ESRD Database. Period prevalent transplant patients, unadjusted. ~Estimate shown is imprecise due to small sample size and may be unstable over time. *Values for cells with 10 or fewer patients are suppressed. Abbreviation: CKD, chronic kidney disease; ESRD, end-stage renal disease.</a:t>
            </a:r>
          </a:p>
        </p:txBody>
      </p:sp>
      <p:sp>
        <p:nvSpPr>
          <p:cNvPr id="5" name="Title 4"/>
          <p:cNvSpPr>
            <a:spLocks noGrp="1"/>
          </p:cNvSpPr>
          <p:nvPr>
            <p:ph type="title"/>
          </p:nvPr>
        </p:nvSpPr>
        <p:spPr>
          <a:xfrm>
            <a:off x="457200" y="38100"/>
            <a:ext cx="8229600" cy="563562"/>
          </a:xfrm>
        </p:spPr>
        <p:txBody>
          <a:bodyPr/>
          <a:lstStyle/>
          <a:p>
            <a:pPr algn="ctr"/>
            <a:r>
              <a:rPr lang="en-US" dirty="0"/>
              <a:t>HP2020 Table 19 CKD-14.5 Reduce the number of cardiovascular deaths in persons with a functioning kidney transplant: Target 4.5 deaths per 1,000 patient-years at risk </a:t>
            </a:r>
            <a:br>
              <a:rPr lang="en-US" dirty="0"/>
            </a:b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812288076"/>
              </p:ext>
            </p:extLst>
          </p:nvPr>
        </p:nvGraphicFramePr>
        <p:xfrm>
          <a:off x="2247900" y="580494"/>
          <a:ext cx="5905500" cy="5797446"/>
        </p:xfrm>
        <a:graphic>
          <a:graphicData uri="http://schemas.openxmlformats.org/drawingml/2006/table">
            <a:tbl>
              <a:tblPr firstRow="1" firstCol="1" bandRow="1"/>
              <a:tblGrid>
                <a:gridCol w="2382800">
                  <a:extLst>
                    <a:ext uri="{9D8B030D-6E8A-4147-A177-3AD203B41FA5}">
                      <a16:colId xmlns:a16="http://schemas.microsoft.com/office/drawing/2014/main" val="3427664373"/>
                    </a:ext>
                  </a:extLst>
                </a:gridCol>
                <a:gridCol w="352270">
                  <a:extLst>
                    <a:ext uri="{9D8B030D-6E8A-4147-A177-3AD203B41FA5}">
                      <a16:colId xmlns:a16="http://schemas.microsoft.com/office/drawing/2014/main" val="105640122"/>
                    </a:ext>
                  </a:extLst>
                </a:gridCol>
                <a:gridCol w="352270">
                  <a:extLst>
                    <a:ext uri="{9D8B030D-6E8A-4147-A177-3AD203B41FA5}">
                      <a16:colId xmlns:a16="http://schemas.microsoft.com/office/drawing/2014/main" val="3076502906"/>
                    </a:ext>
                  </a:extLst>
                </a:gridCol>
                <a:gridCol w="352270">
                  <a:extLst>
                    <a:ext uri="{9D8B030D-6E8A-4147-A177-3AD203B41FA5}">
                      <a16:colId xmlns:a16="http://schemas.microsoft.com/office/drawing/2014/main" val="3920233258"/>
                    </a:ext>
                  </a:extLst>
                </a:gridCol>
                <a:gridCol w="352270">
                  <a:extLst>
                    <a:ext uri="{9D8B030D-6E8A-4147-A177-3AD203B41FA5}">
                      <a16:colId xmlns:a16="http://schemas.microsoft.com/office/drawing/2014/main" val="2885582735"/>
                    </a:ext>
                  </a:extLst>
                </a:gridCol>
                <a:gridCol w="352270">
                  <a:extLst>
                    <a:ext uri="{9D8B030D-6E8A-4147-A177-3AD203B41FA5}">
                      <a16:colId xmlns:a16="http://schemas.microsoft.com/office/drawing/2014/main" val="2273448020"/>
                    </a:ext>
                  </a:extLst>
                </a:gridCol>
                <a:gridCol w="352270">
                  <a:extLst>
                    <a:ext uri="{9D8B030D-6E8A-4147-A177-3AD203B41FA5}">
                      <a16:colId xmlns:a16="http://schemas.microsoft.com/office/drawing/2014/main" val="125434717"/>
                    </a:ext>
                  </a:extLst>
                </a:gridCol>
                <a:gridCol w="352270">
                  <a:extLst>
                    <a:ext uri="{9D8B030D-6E8A-4147-A177-3AD203B41FA5}">
                      <a16:colId xmlns:a16="http://schemas.microsoft.com/office/drawing/2014/main" val="2330450654"/>
                    </a:ext>
                  </a:extLst>
                </a:gridCol>
                <a:gridCol w="352270">
                  <a:extLst>
                    <a:ext uri="{9D8B030D-6E8A-4147-A177-3AD203B41FA5}">
                      <a16:colId xmlns:a16="http://schemas.microsoft.com/office/drawing/2014/main" val="228771302"/>
                    </a:ext>
                  </a:extLst>
                </a:gridCol>
                <a:gridCol w="352270">
                  <a:extLst>
                    <a:ext uri="{9D8B030D-6E8A-4147-A177-3AD203B41FA5}">
                      <a16:colId xmlns:a16="http://schemas.microsoft.com/office/drawing/2014/main" val="1442807391"/>
                    </a:ext>
                  </a:extLst>
                </a:gridCol>
                <a:gridCol w="352270">
                  <a:extLst>
                    <a:ext uri="{9D8B030D-6E8A-4147-A177-3AD203B41FA5}">
                      <a16:colId xmlns:a16="http://schemas.microsoft.com/office/drawing/2014/main" val="2439923270"/>
                    </a:ext>
                  </a:extLst>
                </a:gridCol>
              </a:tblGrid>
              <a:tr h="211056">
                <a:tc>
                  <a:txBody>
                    <a:bodyPr/>
                    <a:lstStyle/>
                    <a:p>
                      <a:pPr>
                        <a:lnSpc>
                          <a:spcPct val="115000"/>
                        </a:lnSpc>
                      </a:pPr>
                      <a:endParaRPr lang="en-US" sz="1000" dirty="0">
                        <a:effectLst/>
                        <a:latin typeface="Calibri" panose="020F0502020204030204" pitchFamily="34" charset="0"/>
                      </a:endParaRPr>
                    </a:p>
                  </a:txBody>
                  <a:tcPr marL="14781" marR="1478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2007</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2008</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2009</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2010</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2011</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2012</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2013</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2014</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2015</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2016</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2314841"/>
                  </a:ext>
                </a:extLst>
              </a:tr>
              <a:tr h="161606">
                <a:tc>
                  <a:txBody>
                    <a:bodyPr/>
                    <a:lstStyle/>
                    <a:p>
                      <a:pPr marL="0" marR="0">
                        <a:lnSpc>
                          <a:spcPct val="115000"/>
                        </a:lnSpc>
                        <a:spcBef>
                          <a:spcPts val="0"/>
                        </a:spcBef>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All</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5.0</a:t>
                      </a:r>
                    </a:p>
                  </a:txBody>
                  <a:tcPr marL="7138" marR="713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4.0</a:t>
                      </a:r>
                    </a:p>
                  </a:txBody>
                  <a:tcPr marL="7138" marR="713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4.1</a:t>
                      </a:r>
                    </a:p>
                  </a:txBody>
                  <a:tcPr marL="7138" marR="713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4.2</a:t>
                      </a:r>
                    </a:p>
                  </a:txBody>
                  <a:tcPr marL="7138" marR="713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a:t>
                      </a:r>
                    </a:p>
                  </a:txBody>
                  <a:tcPr marL="7138" marR="713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a:t>
                      </a:r>
                    </a:p>
                  </a:txBody>
                  <a:tcPr marL="7138" marR="713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a:t>
                      </a:r>
                    </a:p>
                  </a:txBody>
                  <a:tcPr marL="7138" marR="713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a:t>
                      </a:r>
                    </a:p>
                  </a:txBody>
                  <a:tcPr marL="7138" marR="713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a:t>
                      </a:r>
                    </a:p>
                  </a:txBody>
                  <a:tcPr marL="7138" marR="713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2.6</a:t>
                      </a:r>
                    </a:p>
                  </a:txBody>
                  <a:tcPr marL="7138" marR="713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666158"/>
                  </a:ext>
                </a:extLst>
              </a:tr>
              <a:tr h="161606">
                <a:tc>
                  <a:txBody>
                    <a:bodyPr/>
                    <a:lstStyle/>
                    <a:p>
                      <a:pPr marL="0" marR="0">
                        <a:lnSpc>
                          <a:spcPct val="115000"/>
                        </a:lnSpc>
                        <a:spcBef>
                          <a:spcPts val="0"/>
                        </a:spcBef>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Race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870619536"/>
                  </a:ext>
                </a:extLst>
              </a:tr>
              <a:tr h="161606">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American Indian or Alaska Native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6.3</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extLst>
                  <a:ext uri="{0D108BD9-81ED-4DB2-BD59-A6C34878D82A}">
                    <a16:rowId xmlns:a16="http://schemas.microsoft.com/office/drawing/2014/main" val="2740332181"/>
                  </a:ext>
                </a:extLst>
              </a:tr>
              <a:tr h="161606">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Asian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4.0</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1.8</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a:t>
                      </a:r>
                    </a:p>
                  </a:txBody>
                  <a:tcPr marL="7138" marR="7138" marT="0" marB="0" anchor="ctr">
                    <a:lnL>
                      <a:noFill/>
                    </a:lnL>
                    <a:lnR>
                      <a:noFill/>
                    </a:lnR>
                    <a:lnT>
                      <a:noFill/>
                    </a:lnT>
                    <a:lnB>
                      <a:noFill/>
                    </a:lnB>
                  </a:tcPr>
                </a:tc>
                <a:extLst>
                  <a:ext uri="{0D108BD9-81ED-4DB2-BD59-A6C34878D82A}">
                    <a16:rowId xmlns:a16="http://schemas.microsoft.com/office/drawing/2014/main" val="538131329"/>
                  </a:ext>
                </a:extLst>
              </a:tr>
              <a:tr h="260010">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Native Hawaiian or Pacific Islander~</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extLst>
                  <a:ext uri="{0D108BD9-81ED-4DB2-BD59-A6C34878D82A}">
                    <a16:rowId xmlns:a16="http://schemas.microsoft.com/office/drawing/2014/main" val="1635587548"/>
                  </a:ext>
                </a:extLst>
              </a:tr>
              <a:tr h="161606">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Black/African American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5.4</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4.9</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4.9</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4.9</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4.1</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4.0</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a:t>
                      </a:r>
                    </a:p>
                  </a:txBody>
                  <a:tcPr marL="7138" marR="7138" marT="0" marB="0" anchor="ctr">
                    <a:lnL>
                      <a:noFill/>
                    </a:lnL>
                    <a:lnR>
                      <a:noFill/>
                    </a:lnR>
                    <a:lnT>
                      <a:noFill/>
                    </a:lnT>
                    <a:lnB>
                      <a:noFill/>
                    </a:lnB>
                  </a:tcPr>
                </a:tc>
                <a:extLst>
                  <a:ext uri="{0D108BD9-81ED-4DB2-BD59-A6C34878D82A}">
                    <a16:rowId xmlns:a16="http://schemas.microsoft.com/office/drawing/2014/main" val="1827702399"/>
                  </a:ext>
                </a:extLst>
              </a:tr>
              <a:tr h="161606">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White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5.0</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3.9</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4.0</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4.2</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2.6</a:t>
                      </a:r>
                    </a:p>
                  </a:txBody>
                  <a:tcPr marL="7138" marR="7138" marT="0" marB="0" anchor="ctr">
                    <a:lnL>
                      <a:noFill/>
                    </a:lnL>
                    <a:lnR>
                      <a:noFill/>
                    </a:lnR>
                    <a:lnT>
                      <a:noFill/>
                    </a:lnT>
                    <a:lnB>
                      <a:noFill/>
                    </a:lnB>
                  </a:tcPr>
                </a:tc>
                <a:extLst>
                  <a:ext uri="{0D108BD9-81ED-4DB2-BD59-A6C34878D82A}">
                    <a16:rowId xmlns:a16="http://schemas.microsoft.com/office/drawing/2014/main" val="3865746526"/>
                  </a:ext>
                </a:extLst>
              </a:tr>
              <a:tr h="161606">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Two or more races</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4744244"/>
                  </a:ext>
                </a:extLst>
              </a:tr>
              <a:tr h="161606">
                <a:tc>
                  <a:txBody>
                    <a:bodyPr/>
                    <a:lstStyle/>
                    <a:p>
                      <a:pPr marL="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Ethnicity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49239733"/>
                  </a:ext>
                </a:extLst>
              </a:tr>
              <a:tr h="161606">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Hispanic/Latino</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2.9</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2.3</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a:t>
                      </a:r>
                    </a:p>
                  </a:txBody>
                  <a:tcPr marL="7138" marR="7138" marT="0" marB="0" anchor="ctr">
                    <a:lnL>
                      <a:noFill/>
                    </a:lnL>
                    <a:lnR>
                      <a:noFill/>
                    </a:lnR>
                    <a:lnT>
                      <a:noFill/>
                    </a:lnT>
                    <a:lnB>
                      <a:noFill/>
                    </a:lnB>
                  </a:tcPr>
                </a:tc>
                <a:extLst>
                  <a:ext uri="{0D108BD9-81ED-4DB2-BD59-A6C34878D82A}">
                    <a16:rowId xmlns:a16="http://schemas.microsoft.com/office/drawing/2014/main" val="2108084451"/>
                  </a:ext>
                </a:extLst>
              </a:tr>
              <a:tr h="161606">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Non-Hispanic</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5.1</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4.1</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4.2</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4.5</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3.5</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a:t>
                      </a:r>
                    </a:p>
                  </a:txBody>
                  <a:tcPr marL="7138" marR="7138" marT="0" marB="0" anchor="ctr">
                    <a:lnL>
                      <a:noFill/>
                    </a:lnL>
                    <a:lnR>
                      <a:noFill/>
                    </a:lnR>
                    <a:lnT>
                      <a:noFill/>
                    </a:lnT>
                    <a:lnB>
                      <a:noFill/>
                    </a:lnB>
                  </a:tcPr>
                </a:tc>
                <a:extLst>
                  <a:ext uri="{0D108BD9-81ED-4DB2-BD59-A6C34878D82A}">
                    <a16:rowId xmlns:a16="http://schemas.microsoft.com/office/drawing/2014/main" val="2224327031"/>
                  </a:ext>
                </a:extLst>
              </a:tr>
              <a:tr h="243840">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Non-Hispanic Black/African American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5.2</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4.8</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4.8</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4.8</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4.0</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4.0</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a:t>
                      </a:r>
                    </a:p>
                  </a:txBody>
                  <a:tcPr marL="7138" marR="7138" marT="0" marB="0" anchor="ctr">
                    <a:lnL>
                      <a:noFill/>
                    </a:lnL>
                    <a:lnR>
                      <a:noFill/>
                    </a:lnR>
                    <a:lnT>
                      <a:noFill/>
                    </a:lnT>
                    <a:lnB>
                      <a:noFill/>
                    </a:lnB>
                  </a:tcPr>
                </a:tc>
                <a:extLst>
                  <a:ext uri="{0D108BD9-81ED-4DB2-BD59-A6C34878D82A}">
                    <a16:rowId xmlns:a16="http://schemas.microsoft.com/office/drawing/2014/main" val="1710273149"/>
                  </a:ext>
                </a:extLst>
              </a:tr>
              <a:tr h="161606">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Non-Hispanic White</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5.2</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4.1</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4.2</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4.6</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3.5</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3.6</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3.4</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9753482"/>
                  </a:ext>
                </a:extLst>
              </a:tr>
              <a:tr h="161606">
                <a:tc>
                  <a:txBody>
                    <a:bodyPr/>
                    <a:lstStyle/>
                    <a:p>
                      <a:pPr marL="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Sex</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178928953"/>
                  </a:ext>
                </a:extLst>
              </a:tr>
              <a:tr h="161606">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Male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5.7</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4.5</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4.1</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4.7</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3.4</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a:t>
                      </a:r>
                    </a:p>
                  </a:txBody>
                  <a:tcPr marL="7138" marR="7138" marT="0" marB="0" anchor="ctr">
                    <a:lnL>
                      <a:noFill/>
                    </a:lnL>
                    <a:lnR>
                      <a:noFill/>
                    </a:lnR>
                    <a:lnT>
                      <a:noFill/>
                    </a:lnT>
                    <a:lnB>
                      <a:noFill/>
                    </a:lnB>
                  </a:tcPr>
                </a:tc>
                <a:extLst>
                  <a:ext uri="{0D108BD9-81ED-4DB2-BD59-A6C34878D82A}">
                    <a16:rowId xmlns:a16="http://schemas.microsoft.com/office/drawing/2014/main" val="1504779856"/>
                  </a:ext>
                </a:extLst>
              </a:tr>
              <a:tr h="161606">
                <a:tc>
                  <a:txBody>
                    <a:bodyPr/>
                    <a:lstStyle/>
                    <a:p>
                      <a:pPr marL="91440"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Female</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4.1</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4.0</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3.5</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3.2</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2.3</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2.7</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694513"/>
                  </a:ext>
                </a:extLst>
              </a:tr>
              <a:tr h="161606">
                <a:tc>
                  <a:txBody>
                    <a:bodyPr/>
                    <a:lstStyle/>
                    <a:p>
                      <a:pPr marL="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Age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49384895"/>
                  </a:ext>
                </a:extLst>
              </a:tr>
              <a:tr h="161606">
                <a:tc>
                  <a:txBody>
                    <a:bodyPr/>
                    <a:lstStyle/>
                    <a:p>
                      <a:pPr marL="9144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&lt;18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extLst>
                  <a:ext uri="{0D108BD9-81ED-4DB2-BD59-A6C34878D82A}">
                    <a16:rowId xmlns:a16="http://schemas.microsoft.com/office/drawing/2014/main" val="1059037360"/>
                  </a:ext>
                </a:extLst>
              </a:tr>
              <a:tr h="161606">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0-4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extLst>
                  <a:ext uri="{0D108BD9-81ED-4DB2-BD59-A6C34878D82A}">
                    <a16:rowId xmlns:a16="http://schemas.microsoft.com/office/drawing/2014/main" val="983453052"/>
                  </a:ext>
                </a:extLst>
              </a:tr>
              <a:tr h="161606">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5-11</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extLst>
                  <a:ext uri="{0D108BD9-81ED-4DB2-BD59-A6C34878D82A}">
                    <a16:rowId xmlns:a16="http://schemas.microsoft.com/office/drawing/2014/main" val="2197314354"/>
                  </a:ext>
                </a:extLst>
              </a:tr>
              <a:tr h="161606">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12-17</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8371180"/>
                  </a:ext>
                </a:extLst>
              </a:tr>
              <a:tr h="161606">
                <a:tc>
                  <a:txBody>
                    <a:bodyPr/>
                    <a:lstStyle/>
                    <a:p>
                      <a:pPr marL="9144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18-44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0.9</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0.6</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0.6</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44824151"/>
                  </a:ext>
                </a:extLst>
              </a:tr>
              <a:tr h="161606">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18-24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a:noFill/>
                    </a:lnB>
                  </a:tcPr>
                </a:tc>
                <a:extLst>
                  <a:ext uri="{0D108BD9-81ED-4DB2-BD59-A6C34878D82A}">
                    <a16:rowId xmlns:a16="http://schemas.microsoft.com/office/drawing/2014/main" val="3738461266"/>
                  </a:ext>
                </a:extLst>
              </a:tr>
              <a:tr h="161606">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25-44</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1.3</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0.6</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0.7</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5264823"/>
                  </a:ext>
                </a:extLst>
              </a:tr>
              <a:tr h="161606">
                <a:tc>
                  <a:txBody>
                    <a:bodyPr/>
                    <a:lstStyle/>
                    <a:p>
                      <a:pPr marL="9144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45-64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5.1</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4.1</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3.8</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4.0</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2.9</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2.6</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2.3</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2.6</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817608509"/>
                  </a:ext>
                </a:extLst>
              </a:tr>
              <a:tr h="161606">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45-54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4.3</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3.2</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2.8</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2.1</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1.4</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2.0</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a:t>
                      </a:r>
                    </a:p>
                  </a:txBody>
                  <a:tcPr marL="7138" marR="7138" marT="0" marB="0" anchor="ctr">
                    <a:lnL>
                      <a:noFill/>
                    </a:lnL>
                    <a:lnR>
                      <a:noFill/>
                    </a:lnR>
                    <a:lnT>
                      <a:noFill/>
                    </a:lnT>
                    <a:lnB>
                      <a:noFill/>
                    </a:lnB>
                  </a:tcPr>
                </a:tc>
                <a:extLst>
                  <a:ext uri="{0D108BD9-81ED-4DB2-BD59-A6C34878D82A}">
                    <a16:rowId xmlns:a16="http://schemas.microsoft.com/office/drawing/2014/main" val="703705335"/>
                  </a:ext>
                </a:extLst>
              </a:tr>
              <a:tr h="161606">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55-64</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5.9</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5.1</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4.5</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5.1</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4.4</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3.3</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3.0</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2.6</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2321400"/>
                  </a:ext>
                </a:extLst>
              </a:tr>
              <a:tr h="161606">
                <a:tc>
                  <a:txBody>
                    <a:bodyPr/>
                    <a:lstStyle/>
                    <a:p>
                      <a:pPr marL="9144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65+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11.6</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8.4</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9.4</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9.1</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7.1</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7.3</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5.8</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5.7</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5.9</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5.3</a:t>
                      </a:r>
                    </a:p>
                  </a:txBody>
                  <a:tcPr marL="7138" marR="7138"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83796713"/>
                  </a:ext>
                </a:extLst>
              </a:tr>
              <a:tr h="161606">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65-74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10.2</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7.7</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8.1</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8.6</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6.7</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6.2</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5.1</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4.9</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5.2</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4.7</a:t>
                      </a:r>
                    </a:p>
                  </a:txBody>
                  <a:tcPr marL="7138" marR="7138" marT="0" marB="0" anchor="ctr">
                    <a:lnL>
                      <a:noFill/>
                    </a:lnL>
                    <a:lnR>
                      <a:noFill/>
                    </a:lnR>
                    <a:lnT>
                      <a:noFill/>
                    </a:lnT>
                    <a:lnB>
                      <a:noFill/>
                    </a:lnB>
                  </a:tcPr>
                </a:tc>
                <a:extLst>
                  <a:ext uri="{0D108BD9-81ED-4DB2-BD59-A6C34878D82A}">
                    <a16:rowId xmlns:a16="http://schemas.microsoft.com/office/drawing/2014/main" val="3555159726"/>
                  </a:ext>
                </a:extLst>
              </a:tr>
              <a:tr h="161606">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75-84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18.0</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11.6</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15.4</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10.8</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8.6</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11.6</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8.5</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8.9</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7.7</a:t>
                      </a:r>
                    </a:p>
                  </a:txBody>
                  <a:tcPr marL="7138" marR="713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7.0</a:t>
                      </a:r>
                    </a:p>
                  </a:txBody>
                  <a:tcPr marL="7138" marR="7138" marT="0" marB="0" anchor="ctr">
                    <a:lnL>
                      <a:noFill/>
                    </a:lnL>
                    <a:lnR>
                      <a:noFill/>
                    </a:lnR>
                    <a:lnT>
                      <a:noFill/>
                    </a:lnT>
                    <a:lnB>
                      <a:noFill/>
                    </a:lnB>
                  </a:tcPr>
                </a:tc>
                <a:extLst>
                  <a:ext uri="{0D108BD9-81ED-4DB2-BD59-A6C34878D82A}">
                    <a16:rowId xmlns:a16="http://schemas.microsoft.com/office/drawing/2014/main" val="346510122"/>
                  </a:ext>
                </a:extLst>
              </a:tr>
              <a:tr h="161606">
                <a:tc>
                  <a:txBody>
                    <a:bodyPr/>
                    <a:lstStyle/>
                    <a:p>
                      <a:pPr marL="201295" marR="0">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85+</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000">
                          <a:effectLst/>
                          <a:latin typeface="Calibri" panose="020F0502020204030204" pitchFamily="34" charset="0"/>
                          <a:ea typeface="Calibri" panose="020F0502020204030204" pitchFamily="34" charset="0"/>
                          <a:cs typeface="Times New Roman" panose="02020603050405020304" pitchFamily="18" charset="0"/>
                        </a:rPr>
                        <a:t>19.2</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a:t>
                      </a:r>
                    </a:p>
                  </a:txBody>
                  <a:tcPr marL="7138" marR="7138"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02115"/>
                  </a:ext>
                </a:extLst>
              </a:tr>
            </a:tbl>
          </a:graphicData>
        </a:graphic>
      </p:graphicFrame>
      <p:sp>
        <p:nvSpPr>
          <p:cNvPr id="7" name="Footer Placeholder 1"/>
          <p:cNvSpPr txBox="1">
            <a:spLocks/>
          </p:cNvSpPr>
          <p:nvPr/>
        </p:nvSpPr>
        <p:spPr>
          <a:xfrm>
            <a:off x="3028950" y="6410324"/>
            <a:ext cx="3086100" cy="44767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2018 Annual Data Report  </a:t>
            </a:r>
            <a:br>
              <a:rPr lang="en-US" dirty="0" smtClean="0"/>
            </a:br>
            <a:r>
              <a:rPr lang="en-US" dirty="0" smtClean="0"/>
              <a:t>Volume 3 HP2020</a:t>
            </a:r>
          </a:p>
        </p:txBody>
      </p:sp>
    </p:spTree>
    <p:extLst>
      <p:ext uri="{BB962C8B-B14F-4D97-AF65-F5344CB8AC3E}">
        <p14:creationId xmlns:p14="http://schemas.microsoft.com/office/powerpoint/2010/main" val="11191364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3</a:t>
            </a:fld>
            <a:endParaRPr lang="en-US" dirty="0"/>
          </a:p>
        </p:txBody>
      </p:sp>
      <p:sp>
        <p:nvSpPr>
          <p:cNvPr id="4" name="Text Placeholder 3"/>
          <p:cNvSpPr>
            <a:spLocks noGrp="1"/>
          </p:cNvSpPr>
          <p:nvPr>
            <p:ph type="body" sz="half" idx="2"/>
          </p:nvPr>
        </p:nvSpPr>
        <p:spPr>
          <a:xfrm>
            <a:off x="191505" y="5638800"/>
            <a:ext cx="8760991" cy="533400"/>
          </a:xfrm>
        </p:spPr>
        <p:txBody>
          <a:bodyPr/>
          <a:lstStyle/>
          <a:p>
            <a:r>
              <a:rPr lang="en-US" sz="1200" i="1" dirty="0"/>
              <a:t>Data Source: Special analyses, Medicare 5 percent sample. Medicare patients aged 65 &amp; older with a hospitalized AKI event in a given year. Abbreviations: AKI, acute kidney injury; CKD, chronic kidney disease.</a:t>
            </a:r>
          </a:p>
          <a:p>
            <a:endParaRPr lang="en-US" sz="1100" dirty="0"/>
          </a:p>
        </p:txBody>
      </p:sp>
      <p:sp>
        <p:nvSpPr>
          <p:cNvPr id="5" name="Title 4"/>
          <p:cNvSpPr>
            <a:spLocks noGrp="1"/>
          </p:cNvSpPr>
          <p:nvPr>
            <p:ph type="title"/>
          </p:nvPr>
        </p:nvSpPr>
        <p:spPr>
          <a:xfrm>
            <a:off x="114300" y="190500"/>
            <a:ext cx="8915400" cy="563562"/>
          </a:xfrm>
        </p:spPr>
        <p:txBody>
          <a:bodyPr/>
          <a:lstStyle/>
          <a:p>
            <a:pPr algn="ctr"/>
            <a:r>
              <a:rPr lang="en-US" dirty="0"/>
              <a:t>HP2020 Table 1 CKD-3 Increase the proportion of hospital patients who incurred acute kidney injury who have follow-up renal evaluation in 6 months post discharge: Target 12.3%</a:t>
            </a:r>
          </a:p>
        </p:txBody>
      </p:sp>
      <p:sp>
        <p:nvSpPr>
          <p:cNvPr id="6" name="Footer Placeholder 1"/>
          <p:cNvSpPr txBox="1">
            <a:spLocks/>
          </p:cNvSpPr>
          <p:nvPr/>
        </p:nvSpPr>
        <p:spPr>
          <a:xfrm>
            <a:off x="3028950" y="6410324"/>
            <a:ext cx="3086100" cy="44767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2018 Annual Data Report  </a:t>
            </a:r>
            <a:br>
              <a:rPr lang="en-US" smtClean="0"/>
            </a:br>
            <a:r>
              <a:rPr lang="en-US" smtClean="0"/>
              <a:t>Volume 3 HP2020</a:t>
            </a:r>
            <a:endParaRPr lang="en-US" dirty="0" smtClean="0"/>
          </a:p>
        </p:txBody>
      </p:sp>
      <p:graphicFrame>
        <p:nvGraphicFramePr>
          <p:cNvPr id="7" name="Table 6"/>
          <p:cNvGraphicFramePr>
            <a:graphicFrameLocks noGrp="1"/>
          </p:cNvGraphicFramePr>
          <p:nvPr>
            <p:extLst>
              <p:ext uri="{D42A27DB-BD31-4B8C-83A1-F6EECF244321}">
                <p14:modId xmlns:p14="http://schemas.microsoft.com/office/powerpoint/2010/main" val="1256433527"/>
              </p:ext>
            </p:extLst>
          </p:nvPr>
        </p:nvGraphicFramePr>
        <p:xfrm>
          <a:off x="191505" y="990604"/>
          <a:ext cx="8760991" cy="4571996"/>
        </p:xfrm>
        <a:graphic>
          <a:graphicData uri="http://schemas.openxmlformats.org/drawingml/2006/table">
            <a:tbl>
              <a:tblPr firstRow="1" firstCol="1" bandRow="1"/>
              <a:tblGrid>
                <a:gridCol w="2668741">
                  <a:extLst>
                    <a:ext uri="{9D8B030D-6E8A-4147-A177-3AD203B41FA5}">
                      <a16:colId xmlns:a16="http://schemas.microsoft.com/office/drawing/2014/main" val="3984305462"/>
                    </a:ext>
                  </a:extLst>
                </a:gridCol>
                <a:gridCol w="609225">
                  <a:extLst>
                    <a:ext uri="{9D8B030D-6E8A-4147-A177-3AD203B41FA5}">
                      <a16:colId xmlns:a16="http://schemas.microsoft.com/office/drawing/2014/main" val="230610846"/>
                    </a:ext>
                  </a:extLst>
                </a:gridCol>
                <a:gridCol w="609225">
                  <a:extLst>
                    <a:ext uri="{9D8B030D-6E8A-4147-A177-3AD203B41FA5}">
                      <a16:colId xmlns:a16="http://schemas.microsoft.com/office/drawing/2014/main" val="2559687934"/>
                    </a:ext>
                  </a:extLst>
                </a:gridCol>
                <a:gridCol w="609225">
                  <a:extLst>
                    <a:ext uri="{9D8B030D-6E8A-4147-A177-3AD203B41FA5}">
                      <a16:colId xmlns:a16="http://schemas.microsoft.com/office/drawing/2014/main" val="2002294708"/>
                    </a:ext>
                  </a:extLst>
                </a:gridCol>
                <a:gridCol w="609225">
                  <a:extLst>
                    <a:ext uri="{9D8B030D-6E8A-4147-A177-3AD203B41FA5}">
                      <a16:colId xmlns:a16="http://schemas.microsoft.com/office/drawing/2014/main" val="4211163823"/>
                    </a:ext>
                  </a:extLst>
                </a:gridCol>
                <a:gridCol w="609225">
                  <a:extLst>
                    <a:ext uri="{9D8B030D-6E8A-4147-A177-3AD203B41FA5}">
                      <a16:colId xmlns:a16="http://schemas.microsoft.com/office/drawing/2014/main" val="591111078"/>
                    </a:ext>
                  </a:extLst>
                </a:gridCol>
                <a:gridCol w="609225">
                  <a:extLst>
                    <a:ext uri="{9D8B030D-6E8A-4147-A177-3AD203B41FA5}">
                      <a16:colId xmlns:a16="http://schemas.microsoft.com/office/drawing/2014/main" val="456273875"/>
                    </a:ext>
                  </a:extLst>
                </a:gridCol>
                <a:gridCol w="609225">
                  <a:extLst>
                    <a:ext uri="{9D8B030D-6E8A-4147-A177-3AD203B41FA5}">
                      <a16:colId xmlns:a16="http://schemas.microsoft.com/office/drawing/2014/main" val="2651360603"/>
                    </a:ext>
                  </a:extLst>
                </a:gridCol>
                <a:gridCol w="609225">
                  <a:extLst>
                    <a:ext uri="{9D8B030D-6E8A-4147-A177-3AD203B41FA5}">
                      <a16:colId xmlns:a16="http://schemas.microsoft.com/office/drawing/2014/main" val="1728511824"/>
                    </a:ext>
                  </a:extLst>
                </a:gridCol>
                <a:gridCol w="609225">
                  <a:extLst>
                    <a:ext uri="{9D8B030D-6E8A-4147-A177-3AD203B41FA5}">
                      <a16:colId xmlns:a16="http://schemas.microsoft.com/office/drawing/2014/main" val="1000531707"/>
                    </a:ext>
                  </a:extLst>
                </a:gridCol>
                <a:gridCol w="609225">
                  <a:extLst>
                    <a:ext uri="{9D8B030D-6E8A-4147-A177-3AD203B41FA5}">
                      <a16:colId xmlns:a16="http://schemas.microsoft.com/office/drawing/2014/main" val="1494947186"/>
                    </a:ext>
                  </a:extLst>
                </a:gridCol>
              </a:tblGrid>
              <a:tr h="554363">
                <a:tc>
                  <a:txBody>
                    <a:bodyPr/>
                    <a:lstStyle/>
                    <a:p>
                      <a:pPr>
                        <a:lnSpc>
                          <a:spcPct val="115000"/>
                        </a:lnSpc>
                      </a:pPr>
                      <a:endParaRPr lang="en-US" sz="1400" dirty="0">
                        <a:effectLst/>
                        <a:latin typeface="Calibri" panose="020F0502020204030204" pitchFamily="34" charset="0"/>
                      </a:endParaRPr>
                    </a:p>
                  </a:txBody>
                  <a:tcPr marL="91385" marR="9138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2007</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24541" marR="24541" marT="11847" marB="11847"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2008</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24541" marR="24541" marT="11847" marB="11847"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2009</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24541" marR="24541" marT="11847" marB="11847"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2010</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24541" marR="24541" marT="11847" marB="11847"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2011</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24541" marR="24541" marT="11847" marB="11847"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2012</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24541" marR="24541" marT="11847" marB="11847"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2013</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24541" marR="24541" marT="11847" marB="11847"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2014</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24541" marR="24541" marT="11847" marB="11847"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2015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2016 (%)</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9235"/>
                  </a:ext>
                </a:extLst>
              </a:tr>
              <a:tr h="268228">
                <a:tc>
                  <a:txBody>
                    <a:bodyPr/>
                    <a:lstStyle/>
                    <a:p>
                      <a:pPr marL="0" marR="0">
                        <a:lnSpc>
                          <a:spcPct val="115000"/>
                        </a:lnSpc>
                        <a:spcBef>
                          <a:spcPts val="0"/>
                        </a:spcBef>
                        <a:spcAft>
                          <a:spcPts val="100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All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91385" marR="9138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11.2</a:t>
                      </a:r>
                    </a:p>
                  </a:txBody>
                  <a:tcPr marL="24541" marR="245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10.5</a:t>
                      </a:r>
                    </a:p>
                  </a:txBody>
                  <a:tcPr marL="24541" marR="245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11.4</a:t>
                      </a:r>
                    </a:p>
                  </a:txBody>
                  <a:tcPr marL="24541" marR="245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11.8</a:t>
                      </a:r>
                    </a:p>
                  </a:txBody>
                  <a:tcPr marL="24541" marR="245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12.6</a:t>
                      </a:r>
                    </a:p>
                  </a:txBody>
                  <a:tcPr marL="24541" marR="245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12.7</a:t>
                      </a:r>
                    </a:p>
                  </a:txBody>
                  <a:tcPr marL="24541" marR="245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15.9</a:t>
                      </a:r>
                    </a:p>
                  </a:txBody>
                  <a:tcPr marL="24541" marR="245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16.2</a:t>
                      </a:r>
                    </a:p>
                  </a:txBody>
                  <a:tcPr marL="24541" marR="245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17.0</a:t>
                      </a:r>
                    </a:p>
                  </a:txBody>
                  <a:tcPr marL="91385" marR="9138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17.6</a:t>
                      </a:r>
                    </a:p>
                  </a:txBody>
                  <a:tcPr marL="24541" marR="245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93373"/>
                  </a:ext>
                </a:extLst>
              </a:tr>
              <a:tr h="268228">
                <a:tc>
                  <a:txBody>
                    <a:bodyPr/>
                    <a:lstStyle/>
                    <a:p>
                      <a:pPr marL="0" marR="0">
                        <a:lnSpc>
                          <a:spcPct val="115000"/>
                        </a:lnSpc>
                        <a:spcBef>
                          <a:spcPts val="0"/>
                        </a:spcBef>
                        <a:spcAft>
                          <a:spcPts val="10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Race/Ethnicity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1385" marR="9138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91385" marR="9138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960439379"/>
                  </a:ext>
                </a:extLst>
              </a:tr>
              <a:tr h="530669">
                <a:tc>
                  <a:txBody>
                    <a:bodyPr/>
                    <a:lstStyle/>
                    <a:p>
                      <a:pPr marL="91440" marR="0">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American Indian or Alaska Native</a:t>
                      </a:r>
                    </a:p>
                  </a:txBody>
                  <a:tcPr marL="91385" marR="91385"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12.0</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15.2</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6.9</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11.1</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17.5</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9.5</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9.4</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10.2</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16.7</a:t>
                      </a:r>
                    </a:p>
                  </a:txBody>
                  <a:tcPr marL="91385" marR="91385"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13.8</a:t>
                      </a:r>
                    </a:p>
                  </a:txBody>
                  <a:tcPr marL="24541" marR="24541" marT="0" marB="0" anchor="ctr">
                    <a:lnL>
                      <a:noFill/>
                    </a:lnL>
                    <a:lnR>
                      <a:noFill/>
                    </a:lnR>
                    <a:lnT>
                      <a:noFill/>
                    </a:lnT>
                    <a:lnB>
                      <a:noFill/>
                    </a:lnB>
                  </a:tcPr>
                </a:tc>
                <a:extLst>
                  <a:ext uri="{0D108BD9-81ED-4DB2-BD59-A6C34878D82A}">
                    <a16:rowId xmlns:a16="http://schemas.microsoft.com/office/drawing/2014/main" val="288709034"/>
                  </a:ext>
                </a:extLst>
              </a:tr>
              <a:tr h="268228">
                <a:tc>
                  <a:txBody>
                    <a:bodyPr/>
                    <a:lstStyle/>
                    <a:p>
                      <a:pPr marL="91440" marR="0">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Asian</a:t>
                      </a:r>
                    </a:p>
                  </a:txBody>
                  <a:tcPr marL="91385" marR="91385"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15.1</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11.3</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16.1</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15.4</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15.8</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14.8</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22.4</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20.2</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20.9</a:t>
                      </a:r>
                    </a:p>
                  </a:txBody>
                  <a:tcPr marL="91385" marR="91385"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19.4</a:t>
                      </a:r>
                    </a:p>
                  </a:txBody>
                  <a:tcPr marL="24541" marR="24541" marT="0" marB="0" anchor="ctr">
                    <a:lnL>
                      <a:noFill/>
                    </a:lnL>
                    <a:lnR>
                      <a:noFill/>
                    </a:lnR>
                    <a:lnT>
                      <a:noFill/>
                    </a:lnT>
                    <a:lnB>
                      <a:noFill/>
                    </a:lnB>
                  </a:tcPr>
                </a:tc>
                <a:extLst>
                  <a:ext uri="{0D108BD9-81ED-4DB2-BD59-A6C34878D82A}">
                    <a16:rowId xmlns:a16="http://schemas.microsoft.com/office/drawing/2014/main" val="4254265349"/>
                  </a:ext>
                </a:extLst>
              </a:tr>
              <a:tr h="268228">
                <a:tc>
                  <a:txBody>
                    <a:bodyPr/>
                    <a:lstStyle/>
                    <a:p>
                      <a:pPr marL="91440" marR="0">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Black/African American</a:t>
                      </a:r>
                    </a:p>
                  </a:txBody>
                  <a:tcPr marL="91385" marR="91385"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11.1</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10.3</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12.1</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11.3</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11.9</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13.1</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15.7</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17.0</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18.6</a:t>
                      </a:r>
                    </a:p>
                  </a:txBody>
                  <a:tcPr marL="91385" marR="91385"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17.8</a:t>
                      </a:r>
                    </a:p>
                  </a:txBody>
                  <a:tcPr marL="24541" marR="24541" marT="0" marB="0" anchor="ctr">
                    <a:lnL>
                      <a:noFill/>
                    </a:lnL>
                    <a:lnR>
                      <a:noFill/>
                    </a:lnR>
                    <a:lnT>
                      <a:noFill/>
                    </a:lnT>
                    <a:lnB>
                      <a:noFill/>
                    </a:lnB>
                  </a:tcPr>
                </a:tc>
                <a:extLst>
                  <a:ext uri="{0D108BD9-81ED-4DB2-BD59-A6C34878D82A}">
                    <a16:rowId xmlns:a16="http://schemas.microsoft.com/office/drawing/2014/main" val="3416875261"/>
                  </a:ext>
                </a:extLst>
              </a:tr>
              <a:tr h="268228">
                <a:tc>
                  <a:txBody>
                    <a:bodyPr/>
                    <a:lstStyle/>
                    <a:p>
                      <a:pPr marL="91440" marR="0">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White</a:t>
                      </a:r>
                    </a:p>
                  </a:txBody>
                  <a:tcPr marL="91385" marR="91385"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11.1</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10.4</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11.2</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11.8</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12.5</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12.4</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15.6</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15.8</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16.5</a:t>
                      </a:r>
                    </a:p>
                  </a:txBody>
                  <a:tcPr marL="91385" marR="91385"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17.2</a:t>
                      </a:r>
                    </a:p>
                  </a:txBody>
                  <a:tcPr marL="24541" marR="24541" marT="0" marB="0" anchor="ctr">
                    <a:lnL>
                      <a:noFill/>
                    </a:lnL>
                    <a:lnR>
                      <a:noFill/>
                    </a:lnR>
                    <a:lnT>
                      <a:noFill/>
                    </a:lnT>
                    <a:lnB>
                      <a:noFill/>
                    </a:lnB>
                  </a:tcPr>
                </a:tc>
                <a:extLst>
                  <a:ext uri="{0D108BD9-81ED-4DB2-BD59-A6C34878D82A}">
                    <a16:rowId xmlns:a16="http://schemas.microsoft.com/office/drawing/2014/main" val="754969504"/>
                  </a:ext>
                </a:extLst>
              </a:tr>
              <a:tr h="268228">
                <a:tc>
                  <a:txBody>
                    <a:bodyPr/>
                    <a:lstStyle/>
                    <a:p>
                      <a:pPr marL="91440" marR="0">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Hispanic or Latino</a:t>
                      </a:r>
                    </a:p>
                  </a:txBody>
                  <a:tcPr marL="91385" marR="9138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11.8</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16.0</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13.1</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12.9</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16.6</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15.9</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23.0</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21.9</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22.1</a:t>
                      </a:r>
                    </a:p>
                  </a:txBody>
                  <a:tcPr marL="91385" marR="9138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24.9</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6871223"/>
                  </a:ext>
                </a:extLst>
              </a:tr>
              <a:tr h="268228">
                <a:tc>
                  <a:txBody>
                    <a:bodyPr/>
                    <a:lstStyle/>
                    <a:p>
                      <a:pPr marL="0" marR="0">
                        <a:lnSpc>
                          <a:spcPct val="115000"/>
                        </a:lnSpc>
                        <a:spcBef>
                          <a:spcPts val="0"/>
                        </a:spcBef>
                        <a:spcAft>
                          <a:spcPts val="100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Sex</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91385" marR="9138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91385" marR="9138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718265403"/>
                  </a:ext>
                </a:extLst>
              </a:tr>
              <a:tr h="268228">
                <a:tc>
                  <a:txBody>
                    <a:bodyPr/>
                    <a:lstStyle/>
                    <a:p>
                      <a:pPr marL="91440" marR="0">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Male</a:t>
                      </a:r>
                    </a:p>
                  </a:txBody>
                  <a:tcPr marL="91385" marR="91385"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12.5</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11.9</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12.4</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12.7</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13.8</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13.8</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17.4</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17.5</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18.6</a:t>
                      </a:r>
                    </a:p>
                  </a:txBody>
                  <a:tcPr marL="91385" marR="91385"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18.5</a:t>
                      </a:r>
                    </a:p>
                  </a:txBody>
                  <a:tcPr marL="24541" marR="24541" marT="0" marB="0" anchor="ctr">
                    <a:lnL>
                      <a:noFill/>
                    </a:lnL>
                    <a:lnR>
                      <a:noFill/>
                    </a:lnR>
                    <a:lnT>
                      <a:noFill/>
                    </a:lnT>
                    <a:lnB>
                      <a:noFill/>
                    </a:lnB>
                  </a:tcPr>
                </a:tc>
                <a:extLst>
                  <a:ext uri="{0D108BD9-81ED-4DB2-BD59-A6C34878D82A}">
                    <a16:rowId xmlns:a16="http://schemas.microsoft.com/office/drawing/2014/main" val="2120666353"/>
                  </a:ext>
                </a:extLst>
              </a:tr>
              <a:tr h="268228">
                <a:tc>
                  <a:txBody>
                    <a:bodyPr/>
                    <a:lstStyle/>
                    <a:p>
                      <a:pPr marL="91440" marR="0">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Female</a:t>
                      </a:r>
                    </a:p>
                  </a:txBody>
                  <a:tcPr marL="91385" marR="9138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10.0</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9.3</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10.5</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11.0</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11.5</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11.6</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14.5</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14.9</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15.5</a:t>
                      </a:r>
                    </a:p>
                  </a:txBody>
                  <a:tcPr marL="91385" marR="9138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16.6</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4416202"/>
                  </a:ext>
                </a:extLst>
              </a:tr>
              <a:tr h="268228">
                <a:tc>
                  <a:txBody>
                    <a:bodyPr/>
                    <a:lstStyle/>
                    <a:p>
                      <a:pPr marL="0" marR="0">
                        <a:lnSpc>
                          <a:spcPct val="115000"/>
                        </a:lnSpc>
                        <a:spcBef>
                          <a:spcPts val="0"/>
                        </a:spcBef>
                        <a:spcAft>
                          <a:spcPts val="100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Age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91385" marR="9138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91385" marR="9138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24541" marR="24541"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65361021"/>
                  </a:ext>
                </a:extLst>
              </a:tr>
              <a:tr h="268228">
                <a:tc>
                  <a:txBody>
                    <a:bodyPr/>
                    <a:lstStyle/>
                    <a:p>
                      <a:pPr marL="91440" marR="0">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65-74</a:t>
                      </a:r>
                    </a:p>
                  </a:txBody>
                  <a:tcPr marL="91385" marR="91385"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16.1</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14.8</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16.0</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16.4</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17.5</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17.2</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20.8</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21.0</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21.6</a:t>
                      </a:r>
                    </a:p>
                  </a:txBody>
                  <a:tcPr marL="91385" marR="91385"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21.7</a:t>
                      </a:r>
                    </a:p>
                  </a:txBody>
                  <a:tcPr marL="24541" marR="24541" marT="0" marB="0" anchor="ctr">
                    <a:lnL>
                      <a:noFill/>
                    </a:lnL>
                    <a:lnR>
                      <a:noFill/>
                    </a:lnR>
                    <a:lnT>
                      <a:noFill/>
                    </a:lnT>
                    <a:lnB>
                      <a:noFill/>
                    </a:lnB>
                  </a:tcPr>
                </a:tc>
                <a:extLst>
                  <a:ext uri="{0D108BD9-81ED-4DB2-BD59-A6C34878D82A}">
                    <a16:rowId xmlns:a16="http://schemas.microsoft.com/office/drawing/2014/main" val="749216614"/>
                  </a:ext>
                </a:extLst>
              </a:tr>
              <a:tr h="268228">
                <a:tc>
                  <a:txBody>
                    <a:bodyPr/>
                    <a:lstStyle/>
                    <a:p>
                      <a:pPr marL="91440" marR="0">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75-84</a:t>
                      </a:r>
                    </a:p>
                  </a:txBody>
                  <a:tcPr marL="91385" marR="91385"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11.1</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10.7</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11.2</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12.3</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13.2</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13.0</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16.7</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17.2</a:t>
                      </a:r>
                    </a:p>
                  </a:txBody>
                  <a:tcPr marL="24541" marR="24541"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17.9</a:t>
                      </a:r>
                    </a:p>
                  </a:txBody>
                  <a:tcPr marL="91385" marR="91385"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18.6</a:t>
                      </a:r>
                    </a:p>
                  </a:txBody>
                  <a:tcPr marL="24541" marR="24541" marT="0" marB="0" anchor="ctr">
                    <a:lnL>
                      <a:noFill/>
                    </a:lnL>
                    <a:lnR>
                      <a:noFill/>
                    </a:lnR>
                    <a:lnT>
                      <a:noFill/>
                    </a:lnT>
                    <a:lnB>
                      <a:noFill/>
                    </a:lnB>
                  </a:tcPr>
                </a:tc>
                <a:extLst>
                  <a:ext uri="{0D108BD9-81ED-4DB2-BD59-A6C34878D82A}">
                    <a16:rowId xmlns:a16="http://schemas.microsoft.com/office/drawing/2014/main" val="3046839632"/>
                  </a:ext>
                </a:extLst>
              </a:tr>
              <a:tr h="268228">
                <a:tc>
                  <a:txBody>
                    <a:bodyPr/>
                    <a:lstStyle/>
                    <a:p>
                      <a:pPr marL="91440" marR="0">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85+</a:t>
                      </a:r>
                    </a:p>
                  </a:txBody>
                  <a:tcPr marL="91385" marR="9138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5.1</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5.0</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6.4</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5.9</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6.3</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6.9</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8.8</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8.6</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9.4</a:t>
                      </a:r>
                    </a:p>
                  </a:txBody>
                  <a:tcPr marL="91385" marR="9138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9.6</a:t>
                      </a:r>
                    </a:p>
                  </a:txBody>
                  <a:tcPr marL="24541" marR="24541"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2946426"/>
                  </a:ext>
                </a:extLst>
              </a:tr>
            </a:tbl>
          </a:graphicData>
        </a:graphic>
      </p:graphicFrame>
    </p:spTree>
    <p:extLst>
      <p:ext uri="{BB962C8B-B14F-4D97-AF65-F5344CB8AC3E}">
        <p14:creationId xmlns:p14="http://schemas.microsoft.com/office/powerpoint/2010/main" val="1425483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4</a:t>
            </a:fld>
            <a:endParaRPr lang="en-US" dirty="0"/>
          </a:p>
        </p:txBody>
      </p:sp>
      <p:sp>
        <p:nvSpPr>
          <p:cNvPr id="4" name="Text Placeholder 3"/>
          <p:cNvSpPr>
            <a:spLocks noGrp="1"/>
          </p:cNvSpPr>
          <p:nvPr>
            <p:ph type="body" sz="half" idx="2"/>
          </p:nvPr>
        </p:nvSpPr>
        <p:spPr>
          <a:xfrm>
            <a:off x="80541" y="5524500"/>
            <a:ext cx="8982917" cy="533400"/>
          </a:xfrm>
        </p:spPr>
        <p:txBody>
          <a:bodyPr/>
          <a:lstStyle/>
          <a:p>
            <a:r>
              <a:rPr lang="en-US" sz="1200" i="1" dirty="0"/>
              <a:t>Data Source: Special analyses, Medicare 5 percent sample. Medicare patients aged 65 &amp; older with CKD. Abbreviation: CKD, chronic kidney disease</a:t>
            </a:r>
            <a:endParaRPr lang="en-US" sz="1050" i="1" dirty="0"/>
          </a:p>
        </p:txBody>
      </p:sp>
      <p:sp>
        <p:nvSpPr>
          <p:cNvPr id="5" name="Title 4"/>
          <p:cNvSpPr>
            <a:spLocks noGrp="1"/>
          </p:cNvSpPr>
          <p:nvPr>
            <p:ph type="title"/>
          </p:nvPr>
        </p:nvSpPr>
        <p:spPr>
          <a:xfrm>
            <a:off x="76200" y="190500"/>
            <a:ext cx="8991600" cy="563562"/>
          </a:xfrm>
        </p:spPr>
        <p:txBody>
          <a:bodyPr/>
          <a:lstStyle/>
          <a:p>
            <a:pPr algn="ctr"/>
            <a:r>
              <a:rPr lang="en-US" dirty="0"/>
              <a:t>HP2020 Table 2 CKD-4.1 Increase the proportion of persons with chronic kidney disease who receive medical evaluation with serum creatinine, lipids, and microalbuminuria: Target 28.4%</a:t>
            </a:r>
          </a:p>
        </p:txBody>
      </p:sp>
      <p:sp>
        <p:nvSpPr>
          <p:cNvPr id="6" name="Footer Placeholder 1"/>
          <p:cNvSpPr txBox="1">
            <a:spLocks/>
          </p:cNvSpPr>
          <p:nvPr/>
        </p:nvSpPr>
        <p:spPr>
          <a:xfrm>
            <a:off x="3028950" y="6410324"/>
            <a:ext cx="3086100" cy="44767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2018 Annual Data Report  </a:t>
            </a:r>
            <a:br>
              <a:rPr lang="en-US" smtClean="0"/>
            </a:br>
            <a:r>
              <a:rPr lang="en-US" smtClean="0"/>
              <a:t>Volume 3 HP2020</a:t>
            </a:r>
            <a:endParaRPr lang="en-US" dirty="0" smtClean="0"/>
          </a:p>
        </p:txBody>
      </p:sp>
      <p:graphicFrame>
        <p:nvGraphicFramePr>
          <p:cNvPr id="7" name="Table 6"/>
          <p:cNvGraphicFramePr>
            <a:graphicFrameLocks noGrp="1"/>
          </p:cNvGraphicFramePr>
          <p:nvPr>
            <p:extLst>
              <p:ext uri="{D42A27DB-BD31-4B8C-83A1-F6EECF244321}">
                <p14:modId xmlns:p14="http://schemas.microsoft.com/office/powerpoint/2010/main" val="3377076038"/>
              </p:ext>
            </p:extLst>
          </p:nvPr>
        </p:nvGraphicFramePr>
        <p:xfrm>
          <a:off x="84883" y="952500"/>
          <a:ext cx="8974234" cy="4480564"/>
        </p:xfrm>
        <a:graphic>
          <a:graphicData uri="http://schemas.openxmlformats.org/drawingml/2006/table">
            <a:tbl>
              <a:tblPr firstRow="1" firstCol="1" bandRow="1"/>
              <a:tblGrid>
                <a:gridCol w="2731284">
                  <a:extLst>
                    <a:ext uri="{9D8B030D-6E8A-4147-A177-3AD203B41FA5}">
                      <a16:colId xmlns:a16="http://schemas.microsoft.com/office/drawing/2014/main" val="1181168800"/>
                    </a:ext>
                  </a:extLst>
                </a:gridCol>
                <a:gridCol w="624295">
                  <a:extLst>
                    <a:ext uri="{9D8B030D-6E8A-4147-A177-3AD203B41FA5}">
                      <a16:colId xmlns:a16="http://schemas.microsoft.com/office/drawing/2014/main" val="963505189"/>
                    </a:ext>
                  </a:extLst>
                </a:gridCol>
                <a:gridCol w="624295">
                  <a:extLst>
                    <a:ext uri="{9D8B030D-6E8A-4147-A177-3AD203B41FA5}">
                      <a16:colId xmlns:a16="http://schemas.microsoft.com/office/drawing/2014/main" val="4183781609"/>
                    </a:ext>
                  </a:extLst>
                </a:gridCol>
                <a:gridCol w="624295">
                  <a:extLst>
                    <a:ext uri="{9D8B030D-6E8A-4147-A177-3AD203B41FA5}">
                      <a16:colId xmlns:a16="http://schemas.microsoft.com/office/drawing/2014/main" val="1457806692"/>
                    </a:ext>
                  </a:extLst>
                </a:gridCol>
                <a:gridCol w="624295">
                  <a:extLst>
                    <a:ext uri="{9D8B030D-6E8A-4147-A177-3AD203B41FA5}">
                      <a16:colId xmlns:a16="http://schemas.microsoft.com/office/drawing/2014/main" val="3552366320"/>
                    </a:ext>
                  </a:extLst>
                </a:gridCol>
                <a:gridCol w="624295">
                  <a:extLst>
                    <a:ext uri="{9D8B030D-6E8A-4147-A177-3AD203B41FA5}">
                      <a16:colId xmlns:a16="http://schemas.microsoft.com/office/drawing/2014/main" val="1935182609"/>
                    </a:ext>
                  </a:extLst>
                </a:gridCol>
                <a:gridCol w="624295">
                  <a:extLst>
                    <a:ext uri="{9D8B030D-6E8A-4147-A177-3AD203B41FA5}">
                      <a16:colId xmlns:a16="http://schemas.microsoft.com/office/drawing/2014/main" val="564711321"/>
                    </a:ext>
                  </a:extLst>
                </a:gridCol>
                <a:gridCol w="624295">
                  <a:extLst>
                    <a:ext uri="{9D8B030D-6E8A-4147-A177-3AD203B41FA5}">
                      <a16:colId xmlns:a16="http://schemas.microsoft.com/office/drawing/2014/main" val="4227712230"/>
                    </a:ext>
                  </a:extLst>
                </a:gridCol>
                <a:gridCol w="624295">
                  <a:extLst>
                    <a:ext uri="{9D8B030D-6E8A-4147-A177-3AD203B41FA5}">
                      <a16:colId xmlns:a16="http://schemas.microsoft.com/office/drawing/2014/main" val="1345471847"/>
                    </a:ext>
                  </a:extLst>
                </a:gridCol>
                <a:gridCol w="624295">
                  <a:extLst>
                    <a:ext uri="{9D8B030D-6E8A-4147-A177-3AD203B41FA5}">
                      <a16:colId xmlns:a16="http://schemas.microsoft.com/office/drawing/2014/main" val="2030063371"/>
                    </a:ext>
                  </a:extLst>
                </a:gridCol>
                <a:gridCol w="624295">
                  <a:extLst>
                    <a:ext uri="{9D8B030D-6E8A-4147-A177-3AD203B41FA5}">
                      <a16:colId xmlns:a16="http://schemas.microsoft.com/office/drawing/2014/main" val="3446162768"/>
                    </a:ext>
                  </a:extLst>
                </a:gridCol>
              </a:tblGrid>
              <a:tr h="546256">
                <a:tc>
                  <a:txBody>
                    <a:bodyPr/>
                    <a:lstStyle/>
                    <a:p>
                      <a:pPr>
                        <a:lnSpc>
                          <a:spcPct val="115000"/>
                        </a:lnSpc>
                      </a:pPr>
                      <a:endParaRPr lang="en-US" sz="1400" dirty="0">
                        <a:effectLst/>
                        <a:latin typeface="Calibri" panose="020F0502020204030204" pitchFamily="34" charset="0"/>
                      </a:endParaRPr>
                    </a:p>
                  </a:txBody>
                  <a:tcPr marL="99716" marR="9971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2007</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2008</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2009</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2010</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2011</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2012</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2013</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2014</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2015</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2016</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039269"/>
                  </a:ext>
                </a:extLst>
              </a:tr>
              <a:tr h="257940">
                <a:tc>
                  <a:txBody>
                    <a:bodyPr/>
                    <a:lstStyle/>
                    <a:p>
                      <a:pPr marL="0" marR="0">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All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99716" marR="9971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25.8</a:t>
                      </a:r>
                    </a:p>
                  </a:txBody>
                  <a:tcPr marL="12135" marR="1213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26.8</a:t>
                      </a:r>
                    </a:p>
                  </a:txBody>
                  <a:tcPr marL="12135" marR="1213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28.2</a:t>
                      </a:r>
                    </a:p>
                  </a:txBody>
                  <a:tcPr marL="12135" marR="1213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29.1</a:t>
                      </a:r>
                    </a:p>
                  </a:txBody>
                  <a:tcPr marL="12135" marR="1213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30.3</a:t>
                      </a:r>
                    </a:p>
                  </a:txBody>
                  <a:tcPr marL="12135" marR="1213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31.2</a:t>
                      </a:r>
                    </a:p>
                  </a:txBody>
                  <a:tcPr marL="12135" marR="1213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33.1</a:t>
                      </a:r>
                    </a:p>
                  </a:txBody>
                  <a:tcPr marL="12135" marR="1213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33.7</a:t>
                      </a:r>
                    </a:p>
                  </a:txBody>
                  <a:tcPr marL="12135" marR="1213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35.2</a:t>
                      </a:r>
                    </a:p>
                  </a:txBody>
                  <a:tcPr marL="12135" marR="1213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34.0</a:t>
                      </a:r>
                    </a:p>
                  </a:txBody>
                  <a:tcPr marL="12135" marR="1213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9880371"/>
                  </a:ext>
                </a:extLst>
              </a:tr>
              <a:tr h="273127">
                <a:tc>
                  <a:txBody>
                    <a:bodyPr/>
                    <a:lstStyle/>
                    <a:p>
                      <a:pPr marL="0" marR="0">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Race/Ethnicity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99716" marR="9971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328051926"/>
                  </a:ext>
                </a:extLst>
              </a:tr>
              <a:tr h="515880">
                <a:tc>
                  <a:txBody>
                    <a:bodyPr/>
                    <a:lstStyle/>
                    <a:p>
                      <a:pPr marL="93345" marR="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American Indian or Alaska Native</a:t>
                      </a:r>
                    </a:p>
                  </a:txBody>
                  <a:tcPr marL="99716" marR="99716"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17.2</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17.4</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18.6</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20.2</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20.9</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18.5</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23.3</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22.0</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24.8</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24.0</a:t>
                      </a:r>
                    </a:p>
                  </a:txBody>
                  <a:tcPr marL="12135" marR="12135" marT="0" marB="0" anchor="ctr">
                    <a:lnL>
                      <a:noFill/>
                    </a:lnL>
                    <a:lnR>
                      <a:noFill/>
                    </a:lnR>
                    <a:lnT>
                      <a:noFill/>
                    </a:lnT>
                    <a:lnB>
                      <a:noFill/>
                    </a:lnB>
                  </a:tcPr>
                </a:tc>
                <a:extLst>
                  <a:ext uri="{0D108BD9-81ED-4DB2-BD59-A6C34878D82A}">
                    <a16:rowId xmlns:a16="http://schemas.microsoft.com/office/drawing/2014/main" val="2734422189"/>
                  </a:ext>
                </a:extLst>
              </a:tr>
              <a:tr h="260123">
                <a:tc>
                  <a:txBody>
                    <a:bodyPr/>
                    <a:lstStyle/>
                    <a:p>
                      <a:pPr marL="93345" marR="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Asian</a:t>
                      </a:r>
                    </a:p>
                  </a:txBody>
                  <a:tcPr marL="99716" marR="99716"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35.3</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34.0</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37.8</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37.1</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39.6</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41.2</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43.8</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44.8</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46.1</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45.2</a:t>
                      </a:r>
                    </a:p>
                  </a:txBody>
                  <a:tcPr marL="12135" marR="12135" marT="0" marB="0" anchor="ctr">
                    <a:lnL>
                      <a:noFill/>
                    </a:lnL>
                    <a:lnR>
                      <a:noFill/>
                    </a:lnR>
                    <a:lnT>
                      <a:noFill/>
                    </a:lnT>
                    <a:lnB>
                      <a:noFill/>
                    </a:lnB>
                  </a:tcPr>
                </a:tc>
                <a:extLst>
                  <a:ext uri="{0D108BD9-81ED-4DB2-BD59-A6C34878D82A}">
                    <a16:rowId xmlns:a16="http://schemas.microsoft.com/office/drawing/2014/main" val="1107798514"/>
                  </a:ext>
                </a:extLst>
              </a:tr>
              <a:tr h="260123">
                <a:tc>
                  <a:txBody>
                    <a:bodyPr/>
                    <a:lstStyle/>
                    <a:p>
                      <a:pPr marL="93345" marR="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Black/African American</a:t>
                      </a:r>
                    </a:p>
                  </a:txBody>
                  <a:tcPr marL="99716" marR="99716"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26.8</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28.0</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30.2</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30.6</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32.3</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33.0</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35.0</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35.5</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37.0</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36.7</a:t>
                      </a:r>
                    </a:p>
                  </a:txBody>
                  <a:tcPr marL="12135" marR="12135" marT="0" marB="0" anchor="ctr">
                    <a:lnL>
                      <a:noFill/>
                    </a:lnL>
                    <a:lnR>
                      <a:noFill/>
                    </a:lnR>
                    <a:lnT>
                      <a:noFill/>
                    </a:lnT>
                    <a:lnB>
                      <a:noFill/>
                    </a:lnB>
                  </a:tcPr>
                </a:tc>
                <a:extLst>
                  <a:ext uri="{0D108BD9-81ED-4DB2-BD59-A6C34878D82A}">
                    <a16:rowId xmlns:a16="http://schemas.microsoft.com/office/drawing/2014/main" val="1180845674"/>
                  </a:ext>
                </a:extLst>
              </a:tr>
              <a:tr h="260123">
                <a:tc>
                  <a:txBody>
                    <a:bodyPr/>
                    <a:lstStyle/>
                    <a:p>
                      <a:pPr marL="93345" marR="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White</a:t>
                      </a:r>
                    </a:p>
                  </a:txBody>
                  <a:tcPr marL="99716" marR="99716"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25.2</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26.3</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27.4</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28.4</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29.5</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30.4</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32.2</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32.8</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34.3</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33.0</a:t>
                      </a:r>
                    </a:p>
                  </a:txBody>
                  <a:tcPr marL="12135" marR="12135" marT="0" marB="0" anchor="ctr">
                    <a:lnL>
                      <a:noFill/>
                    </a:lnL>
                    <a:lnR>
                      <a:noFill/>
                    </a:lnR>
                    <a:lnT>
                      <a:noFill/>
                    </a:lnT>
                    <a:lnB>
                      <a:noFill/>
                    </a:lnB>
                  </a:tcPr>
                </a:tc>
                <a:extLst>
                  <a:ext uri="{0D108BD9-81ED-4DB2-BD59-A6C34878D82A}">
                    <a16:rowId xmlns:a16="http://schemas.microsoft.com/office/drawing/2014/main" val="274655146"/>
                  </a:ext>
                </a:extLst>
              </a:tr>
              <a:tr h="260123">
                <a:tc>
                  <a:txBody>
                    <a:bodyPr/>
                    <a:lstStyle/>
                    <a:p>
                      <a:pPr marL="93345" marR="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Hispanic or Latino</a:t>
                      </a:r>
                    </a:p>
                  </a:txBody>
                  <a:tcPr marL="99716" marR="9971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32.9</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32.3</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36.2</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36.7</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39.3</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41.5</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44.1</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44.8</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46.0</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45.2</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9844123"/>
                  </a:ext>
                </a:extLst>
              </a:tr>
              <a:tr h="273127">
                <a:tc>
                  <a:txBody>
                    <a:bodyPr/>
                    <a:lstStyle/>
                    <a:p>
                      <a:pPr marL="0" marR="0">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Sex</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99716" marR="9971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82009534"/>
                  </a:ext>
                </a:extLst>
              </a:tr>
              <a:tr h="273127">
                <a:tc>
                  <a:txBody>
                    <a:bodyPr/>
                    <a:lstStyle/>
                    <a:p>
                      <a:pPr marL="93345" marR="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Male</a:t>
                      </a:r>
                    </a:p>
                  </a:txBody>
                  <a:tcPr marL="99716" marR="99716"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27.2</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28.4</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29.6</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30.6</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32.0</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33.0</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35.0</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35.7</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36.9</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35.5</a:t>
                      </a:r>
                    </a:p>
                  </a:txBody>
                  <a:tcPr marL="12135" marR="12135" marT="0" marB="0" anchor="ctr">
                    <a:lnL>
                      <a:noFill/>
                    </a:lnL>
                    <a:lnR>
                      <a:noFill/>
                    </a:lnR>
                    <a:lnT>
                      <a:noFill/>
                    </a:lnT>
                    <a:lnB>
                      <a:noFill/>
                    </a:lnB>
                  </a:tcPr>
                </a:tc>
                <a:extLst>
                  <a:ext uri="{0D108BD9-81ED-4DB2-BD59-A6C34878D82A}">
                    <a16:rowId xmlns:a16="http://schemas.microsoft.com/office/drawing/2014/main" val="1691143270"/>
                  </a:ext>
                </a:extLst>
              </a:tr>
              <a:tr h="260123">
                <a:tc>
                  <a:txBody>
                    <a:bodyPr/>
                    <a:lstStyle/>
                    <a:p>
                      <a:pPr marL="93345" marR="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Female</a:t>
                      </a:r>
                    </a:p>
                  </a:txBody>
                  <a:tcPr marL="99716" marR="9971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24.4</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25.3</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26.8</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27.7</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28.8</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29.6</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31.4</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32.0</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33.7</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32.5</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1930102"/>
                  </a:ext>
                </a:extLst>
              </a:tr>
              <a:tr h="260123">
                <a:tc>
                  <a:txBody>
                    <a:bodyPr/>
                    <a:lstStyle/>
                    <a:p>
                      <a:pPr marL="0" marR="0">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Age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99716" marR="9971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135" marR="12135"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324565904"/>
                  </a:ext>
                </a:extLst>
              </a:tr>
              <a:tr h="260123">
                <a:tc>
                  <a:txBody>
                    <a:bodyPr/>
                    <a:lstStyle/>
                    <a:p>
                      <a:pPr marL="93345" marR="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65-74</a:t>
                      </a:r>
                    </a:p>
                  </a:txBody>
                  <a:tcPr marL="99716" marR="99716"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34.0</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35.4</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37.0</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37.8</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39.1</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39.9</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41.5</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42.0</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43.1</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40.2</a:t>
                      </a:r>
                    </a:p>
                  </a:txBody>
                  <a:tcPr marL="12135" marR="12135" marT="0" marB="0" anchor="ctr">
                    <a:lnL>
                      <a:noFill/>
                    </a:lnL>
                    <a:lnR>
                      <a:noFill/>
                    </a:lnR>
                    <a:lnT>
                      <a:noFill/>
                    </a:lnT>
                    <a:lnB>
                      <a:noFill/>
                    </a:lnB>
                  </a:tcPr>
                </a:tc>
                <a:extLst>
                  <a:ext uri="{0D108BD9-81ED-4DB2-BD59-A6C34878D82A}">
                    <a16:rowId xmlns:a16="http://schemas.microsoft.com/office/drawing/2014/main" val="28811411"/>
                  </a:ext>
                </a:extLst>
              </a:tr>
              <a:tr h="260123">
                <a:tc>
                  <a:txBody>
                    <a:bodyPr/>
                    <a:lstStyle/>
                    <a:p>
                      <a:pPr marL="93345" marR="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75-84</a:t>
                      </a:r>
                    </a:p>
                  </a:txBody>
                  <a:tcPr marL="99716" marR="99716"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26.2</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27.3</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28.9</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30.1</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31.5</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32.7</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34.8</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35.6</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36.6</a:t>
                      </a:r>
                    </a:p>
                  </a:txBody>
                  <a:tcPr marL="12135" marR="121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35.9</a:t>
                      </a:r>
                    </a:p>
                  </a:txBody>
                  <a:tcPr marL="12135" marR="12135" marT="0" marB="0" anchor="ctr">
                    <a:lnL>
                      <a:noFill/>
                    </a:lnL>
                    <a:lnR>
                      <a:noFill/>
                    </a:lnR>
                    <a:lnT>
                      <a:noFill/>
                    </a:lnT>
                    <a:lnB>
                      <a:noFill/>
                    </a:lnB>
                  </a:tcPr>
                </a:tc>
                <a:extLst>
                  <a:ext uri="{0D108BD9-81ED-4DB2-BD59-A6C34878D82A}">
                    <a16:rowId xmlns:a16="http://schemas.microsoft.com/office/drawing/2014/main" val="3851659493"/>
                  </a:ext>
                </a:extLst>
              </a:tr>
              <a:tr h="260123">
                <a:tc>
                  <a:txBody>
                    <a:bodyPr/>
                    <a:lstStyle/>
                    <a:p>
                      <a:pPr marL="93345" marR="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85+</a:t>
                      </a:r>
                    </a:p>
                  </a:txBody>
                  <a:tcPr marL="99716" marR="9971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13.0</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14.2</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15.1</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15.9</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17.2</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18.0</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19.8</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20.2</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21.1</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21.3</a:t>
                      </a:r>
                    </a:p>
                  </a:txBody>
                  <a:tcPr marL="12135" marR="12135"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8344384"/>
                  </a:ext>
                </a:extLst>
              </a:tr>
            </a:tbl>
          </a:graphicData>
        </a:graphic>
      </p:graphicFrame>
    </p:spTree>
    <p:extLst>
      <p:ext uri="{BB962C8B-B14F-4D97-AF65-F5344CB8AC3E}">
        <p14:creationId xmlns:p14="http://schemas.microsoft.com/office/powerpoint/2010/main" val="34057998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5</a:t>
            </a:fld>
            <a:endParaRPr lang="en-US" dirty="0"/>
          </a:p>
        </p:txBody>
      </p:sp>
      <p:sp>
        <p:nvSpPr>
          <p:cNvPr id="4" name="Text Placeholder 3"/>
          <p:cNvSpPr>
            <a:spLocks noGrp="1"/>
          </p:cNvSpPr>
          <p:nvPr>
            <p:ph type="body" sz="half" idx="2"/>
          </p:nvPr>
        </p:nvSpPr>
        <p:spPr>
          <a:xfrm>
            <a:off x="455751" y="5653386"/>
            <a:ext cx="8305800" cy="363558"/>
          </a:xfrm>
        </p:spPr>
        <p:txBody>
          <a:bodyPr/>
          <a:lstStyle/>
          <a:p>
            <a:r>
              <a:rPr lang="en-US" sz="1200" i="1" dirty="0"/>
              <a:t>Data Source: Special analyses, Medicare 5 percent sample. Medicare patients aged 65 &amp; older with CKD &amp; diabetes mellitus. Abbreviations: CKD, chronic kidney disease; HbA1c, glycosylated hemoglobin.</a:t>
            </a:r>
          </a:p>
          <a:p>
            <a:endParaRPr lang="en-US" sz="1100" dirty="0"/>
          </a:p>
        </p:txBody>
      </p:sp>
      <p:sp>
        <p:nvSpPr>
          <p:cNvPr id="5" name="Title 4"/>
          <p:cNvSpPr>
            <a:spLocks noGrp="1"/>
          </p:cNvSpPr>
          <p:nvPr>
            <p:ph type="title"/>
          </p:nvPr>
        </p:nvSpPr>
        <p:spPr>
          <a:xfrm>
            <a:off x="95250" y="114300"/>
            <a:ext cx="8953500" cy="563562"/>
          </a:xfrm>
        </p:spPr>
        <p:txBody>
          <a:bodyPr/>
          <a:lstStyle/>
          <a:p>
            <a:pPr algn="ctr"/>
            <a:r>
              <a:rPr lang="en-US" sz="2000" dirty="0"/>
              <a:t>HP2020 Table 3 CKD-4.2 Increase the proportion of persons with type 1 or type 2 diabetes and chronic kidney disease who receive medical evaluation with serum creatinine, microalbuminuria, HbA1c, lipids, and eye examinations: Target 25.3%</a:t>
            </a:r>
          </a:p>
        </p:txBody>
      </p:sp>
      <p:sp>
        <p:nvSpPr>
          <p:cNvPr id="6" name="Footer Placeholder 1"/>
          <p:cNvSpPr txBox="1">
            <a:spLocks/>
          </p:cNvSpPr>
          <p:nvPr/>
        </p:nvSpPr>
        <p:spPr>
          <a:xfrm>
            <a:off x="3028950" y="6410324"/>
            <a:ext cx="3086100" cy="44767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2018 Annual Data Report  </a:t>
            </a:r>
            <a:br>
              <a:rPr lang="en-US" smtClean="0"/>
            </a:br>
            <a:r>
              <a:rPr lang="en-US" smtClean="0"/>
              <a:t>Volume 3 HP2020</a:t>
            </a:r>
            <a:endParaRPr lang="en-US" dirty="0" smtClean="0"/>
          </a:p>
        </p:txBody>
      </p:sp>
      <p:graphicFrame>
        <p:nvGraphicFramePr>
          <p:cNvPr id="7" name="Table 6"/>
          <p:cNvGraphicFramePr>
            <a:graphicFrameLocks noGrp="1"/>
          </p:cNvGraphicFramePr>
          <p:nvPr>
            <p:extLst>
              <p:ext uri="{D42A27DB-BD31-4B8C-83A1-F6EECF244321}">
                <p14:modId xmlns:p14="http://schemas.microsoft.com/office/powerpoint/2010/main" val="288413772"/>
              </p:ext>
            </p:extLst>
          </p:nvPr>
        </p:nvGraphicFramePr>
        <p:xfrm>
          <a:off x="394173" y="1143000"/>
          <a:ext cx="8355655" cy="4480564"/>
        </p:xfrm>
        <a:graphic>
          <a:graphicData uri="http://schemas.openxmlformats.org/drawingml/2006/table">
            <a:tbl>
              <a:tblPr firstRow="1" firstCol="1" bandRow="1"/>
              <a:tblGrid>
                <a:gridCol w="2543025">
                  <a:extLst>
                    <a:ext uri="{9D8B030D-6E8A-4147-A177-3AD203B41FA5}">
                      <a16:colId xmlns:a16="http://schemas.microsoft.com/office/drawing/2014/main" val="1050037573"/>
                    </a:ext>
                  </a:extLst>
                </a:gridCol>
                <a:gridCol w="581263">
                  <a:extLst>
                    <a:ext uri="{9D8B030D-6E8A-4147-A177-3AD203B41FA5}">
                      <a16:colId xmlns:a16="http://schemas.microsoft.com/office/drawing/2014/main" val="469359668"/>
                    </a:ext>
                  </a:extLst>
                </a:gridCol>
                <a:gridCol w="581263">
                  <a:extLst>
                    <a:ext uri="{9D8B030D-6E8A-4147-A177-3AD203B41FA5}">
                      <a16:colId xmlns:a16="http://schemas.microsoft.com/office/drawing/2014/main" val="3558593075"/>
                    </a:ext>
                  </a:extLst>
                </a:gridCol>
                <a:gridCol w="581263">
                  <a:extLst>
                    <a:ext uri="{9D8B030D-6E8A-4147-A177-3AD203B41FA5}">
                      <a16:colId xmlns:a16="http://schemas.microsoft.com/office/drawing/2014/main" val="2584696496"/>
                    </a:ext>
                  </a:extLst>
                </a:gridCol>
                <a:gridCol w="581263">
                  <a:extLst>
                    <a:ext uri="{9D8B030D-6E8A-4147-A177-3AD203B41FA5}">
                      <a16:colId xmlns:a16="http://schemas.microsoft.com/office/drawing/2014/main" val="913329038"/>
                    </a:ext>
                  </a:extLst>
                </a:gridCol>
                <a:gridCol w="581263">
                  <a:extLst>
                    <a:ext uri="{9D8B030D-6E8A-4147-A177-3AD203B41FA5}">
                      <a16:colId xmlns:a16="http://schemas.microsoft.com/office/drawing/2014/main" val="2897647326"/>
                    </a:ext>
                  </a:extLst>
                </a:gridCol>
                <a:gridCol w="581263">
                  <a:extLst>
                    <a:ext uri="{9D8B030D-6E8A-4147-A177-3AD203B41FA5}">
                      <a16:colId xmlns:a16="http://schemas.microsoft.com/office/drawing/2014/main" val="1988717293"/>
                    </a:ext>
                  </a:extLst>
                </a:gridCol>
                <a:gridCol w="581263">
                  <a:extLst>
                    <a:ext uri="{9D8B030D-6E8A-4147-A177-3AD203B41FA5}">
                      <a16:colId xmlns:a16="http://schemas.microsoft.com/office/drawing/2014/main" val="3392232359"/>
                    </a:ext>
                  </a:extLst>
                </a:gridCol>
                <a:gridCol w="581263">
                  <a:extLst>
                    <a:ext uri="{9D8B030D-6E8A-4147-A177-3AD203B41FA5}">
                      <a16:colId xmlns:a16="http://schemas.microsoft.com/office/drawing/2014/main" val="4077191359"/>
                    </a:ext>
                  </a:extLst>
                </a:gridCol>
                <a:gridCol w="581263">
                  <a:extLst>
                    <a:ext uri="{9D8B030D-6E8A-4147-A177-3AD203B41FA5}">
                      <a16:colId xmlns:a16="http://schemas.microsoft.com/office/drawing/2014/main" val="2101756164"/>
                    </a:ext>
                  </a:extLst>
                </a:gridCol>
                <a:gridCol w="581263">
                  <a:extLst>
                    <a:ext uri="{9D8B030D-6E8A-4147-A177-3AD203B41FA5}">
                      <a16:colId xmlns:a16="http://schemas.microsoft.com/office/drawing/2014/main" val="873805538"/>
                    </a:ext>
                  </a:extLst>
                </a:gridCol>
              </a:tblGrid>
              <a:tr h="552199">
                <a:tc>
                  <a:txBody>
                    <a:bodyPr/>
                    <a:lstStyle/>
                    <a:p>
                      <a:pPr>
                        <a:lnSpc>
                          <a:spcPct val="115000"/>
                        </a:lnSpc>
                      </a:pPr>
                      <a:endParaRPr lang="en-US" sz="1300" dirty="0">
                        <a:effectLst/>
                        <a:latin typeface="Calibri" panose="020F0502020204030204" pitchFamily="34" charset="0"/>
                      </a:endParaRPr>
                    </a:p>
                  </a:txBody>
                  <a:tcPr marL="92841" marR="928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2007</a:t>
                      </a:r>
                    </a:p>
                    <a:p>
                      <a:pPr marL="0" marR="0" algn="ctr">
                        <a:lnSpc>
                          <a:spcPct val="115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2008</a:t>
                      </a:r>
                    </a:p>
                    <a:p>
                      <a:pPr marL="0" marR="0" algn="ctr">
                        <a:lnSpc>
                          <a:spcPct val="115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2009</a:t>
                      </a:r>
                    </a:p>
                    <a:p>
                      <a:pPr marL="0" marR="0" algn="ctr">
                        <a:lnSpc>
                          <a:spcPct val="115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b="1" dirty="0">
                          <a:effectLst/>
                          <a:latin typeface="Calibri" panose="020F0502020204030204" pitchFamily="34" charset="0"/>
                          <a:ea typeface="Calibri" panose="020F0502020204030204" pitchFamily="34" charset="0"/>
                          <a:cs typeface="Times New Roman" panose="02020603050405020304" pitchFamily="18" charset="0"/>
                        </a:rPr>
                        <a:t>2010</a:t>
                      </a:r>
                    </a:p>
                    <a:p>
                      <a:pPr marL="0" marR="0" algn="ctr">
                        <a:lnSpc>
                          <a:spcPct val="115000"/>
                        </a:lnSpc>
                        <a:spcBef>
                          <a:spcPts val="0"/>
                        </a:spcBef>
                        <a:spcAft>
                          <a:spcPts val="0"/>
                        </a:spcAft>
                      </a:pPr>
                      <a:r>
                        <a:rPr lang="en-US" sz="1300" b="1" dirty="0">
                          <a:effectLst/>
                          <a:latin typeface="Calibri" panose="020F0502020204030204" pitchFamily="34" charset="0"/>
                          <a:ea typeface="Calibri" panose="020F0502020204030204" pitchFamily="34" charset="0"/>
                          <a:cs typeface="Times New Roman" panose="02020603050405020304" pitchFamily="18" charset="0"/>
                        </a:rPr>
                        <a:t>(%)</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2011</a:t>
                      </a:r>
                    </a:p>
                    <a:p>
                      <a:pPr marL="0" marR="0" algn="ctr">
                        <a:lnSpc>
                          <a:spcPct val="115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2012</a:t>
                      </a:r>
                    </a:p>
                    <a:p>
                      <a:pPr marL="0" marR="0" algn="ctr">
                        <a:lnSpc>
                          <a:spcPct val="115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2013</a:t>
                      </a:r>
                    </a:p>
                    <a:p>
                      <a:pPr marL="0" marR="0" algn="ctr">
                        <a:lnSpc>
                          <a:spcPct val="115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2014</a:t>
                      </a:r>
                    </a:p>
                    <a:p>
                      <a:pPr marL="0" marR="0" algn="ctr">
                        <a:lnSpc>
                          <a:spcPct val="115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2015</a:t>
                      </a:r>
                    </a:p>
                    <a:p>
                      <a:pPr marL="0" marR="0" algn="ctr">
                        <a:lnSpc>
                          <a:spcPct val="115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2016</a:t>
                      </a:r>
                    </a:p>
                    <a:p>
                      <a:pPr marL="0" marR="0" algn="ctr">
                        <a:lnSpc>
                          <a:spcPct val="115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0447658"/>
                  </a:ext>
                </a:extLst>
              </a:tr>
              <a:tr h="261891">
                <a:tc>
                  <a:txBody>
                    <a:bodyPr/>
                    <a:lstStyle/>
                    <a:p>
                      <a:pPr marL="0" marR="0">
                        <a:lnSpc>
                          <a:spcPct val="115000"/>
                        </a:lnSpc>
                        <a:spcBef>
                          <a:spcPts val="0"/>
                        </a:spcBef>
                        <a:spcAft>
                          <a:spcPts val="100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All</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92841" marR="9284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300">
                          <a:effectLst/>
                          <a:latin typeface="Calibri" panose="020F0502020204030204" pitchFamily="34" charset="0"/>
                          <a:ea typeface="Calibri" panose="020F0502020204030204" pitchFamily="34" charset="0"/>
                          <a:cs typeface="Times New Roman" panose="02020603050405020304" pitchFamily="18" charset="0"/>
                        </a:rPr>
                        <a:t>23.0</a:t>
                      </a:r>
                    </a:p>
                  </a:txBody>
                  <a:tcPr marL="11304" marR="1130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300">
                          <a:effectLst/>
                          <a:latin typeface="Calibri" panose="020F0502020204030204" pitchFamily="34" charset="0"/>
                          <a:ea typeface="Calibri" panose="020F0502020204030204" pitchFamily="34" charset="0"/>
                          <a:cs typeface="Times New Roman" panose="02020603050405020304" pitchFamily="18" charset="0"/>
                        </a:rPr>
                        <a:t>23.6</a:t>
                      </a:r>
                    </a:p>
                  </a:txBody>
                  <a:tcPr marL="11304" marR="1130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300">
                          <a:effectLst/>
                          <a:latin typeface="Calibri" panose="020F0502020204030204" pitchFamily="34" charset="0"/>
                          <a:ea typeface="Calibri" panose="020F0502020204030204" pitchFamily="34" charset="0"/>
                          <a:cs typeface="Times New Roman" panose="02020603050405020304" pitchFamily="18" charset="0"/>
                        </a:rPr>
                        <a:t>25.1</a:t>
                      </a:r>
                    </a:p>
                  </a:txBody>
                  <a:tcPr marL="11304" marR="1130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300">
                          <a:effectLst/>
                          <a:latin typeface="Calibri" panose="020F0502020204030204" pitchFamily="34" charset="0"/>
                          <a:ea typeface="Calibri" panose="020F0502020204030204" pitchFamily="34" charset="0"/>
                          <a:cs typeface="Times New Roman" panose="02020603050405020304" pitchFamily="18" charset="0"/>
                        </a:rPr>
                        <a:t>26.5</a:t>
                      </a:r>
                    </a:p>
                  </a:txBody>
                  <a:tcPr marL="11304" marR="1130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300">
                          <a:effectLst/>
                          <a:latin typeface="Calibri" panose="020F0502020204030204" pitchFamily="34" charset="0"/>
                          <a:ea typeface="Calibri" panose="020F0502020204030204" pitchFamily="34" charset="0"/>
                          <a:cs typeface="Times New Roman" panose="02020603050405020304" pitchFamily="18" charset="0"/>
                        </a:rPr>
                        <a:t>26.9</a:t>
                      </a:r>
                    </a:p>
                  </a:txBody>
                  <a:tcPr marL="11304" marR="1130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300">
                          <a:effectLst/>
                          <a:latin typeface="Calibri" panose="020F0502020204030204" pitchFamily="34" charset="0"/>
                          <a:ea typeface="Calibri" panose="020F0502020204030204" pitchFamily="34" charset="0"/>
                          <a:cs typeface="Times New Roman" panose="02020603050405020304" pitchFamily="18" charset="0"/>
                        </a:rPr>
                        <a:t>27.6</a:t>
                      </a:r>
                    </a:p>
                  </a:txBody>
                  <a:tcPr marL="11304" marR="1130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300">
                          <a:effectLst/>
                          <a:latin typeface="Calibri" panose="020F0502020204030204" pitchFamily="34" charset="0"/>
                          <a:ea typeface="Calibri" panose="020F0502020204030204" pitchFamily="34" charset="0"/>
                          <a:cs typeface="Times New Roman" panose="02020603050405020304" pitchFamily="18" charset="0"/>
                        </a:rPr>
                        <a:t>29.7</a:t>
                      </a:r>
                    </a:p>
                  </a:txBody>
                  <a:tcPr marL="11304" marR="1130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300">
                          <a:effectLst/>
                          <a:latin typeface="Calibri" panose="020F0502020204030204" pitchFamily="34" charset="0"/>
                          <a:ea typeface="Calibri" panose="020F0502020204030204" pitchFamily="34" charset="0"/>
                          <a:cs typeface="Times New Roman" panose="02020603050405020304" pitchFamily="18" charset="0"/>
                        </a:rPr>
                        <a:t>29.8</a:t>
                      </a:r>
                    </a:p>
                  </a:txBody>
                  <a:tcPr marL="11304" marR="1130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300">
                          <a:effectLst/>
                          <a:latin typeface="Calibri" panose="020F0502020204030204" pitchFamily="34" charset="0"/>
                          <a:ea typeface="Calibri" panose="020F0502020204030204" pitchFamily="34" charset="0"/>
                          <a:cs typeface="Times New Roman" panose="02020603050405020304" pitchFamily="18" charset="0"/>
                        </a:rPr>
                        <a:t>30.3</a:t>
                      </a:r>
                    </a:p>
                  </a:txBody>
                  <a:tcPr marL="11304" marR="1130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300">
                          <a:effectLst/>
                          <a:latin typeface="Calibri" panose="020F0502020204030204" pitchFamily="34" charset="0"/>
                          <a:ea typeface="Calibri" panose="020F0502020204030204" pitchFamily="34" charset="0"/>
                          <a:cs typeface="Times New Roman" panose="02020603050405020304" pitchFamily="18" charset="0"/>
                        </a:rPr>
                        <a:t>30.7</a:t>
                      </a:r>
                    </a:p>
                  </a:txBody>
                  <a:tcPr marL="11304" marR="1130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5162792"/>
                  </a:ext>
                </a:extLst>
              </a:tr>
              <a:tr h="261891">
                <a:tc>
                  <a:txBody>
                    <a:bodyPr/>
                    <a:lstStyle/>
                    <a:p>
                      <a:pPr marL="0" marR="0">
                        <a:lnSpc>
                          <a:spcPct val="115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Race/Ethnicity</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92841" marR="928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246231096"/>
                  </a:ext>
                </a:extLst>
              </a:tr>
              <a:tr h="523782">
                <a:tc>
                  <a:txBody>
                    <a:bodyPr/>
                    <a:lstStyle/>
                    <a:p>
                      <a:pPr marL="91440" marR="0">
                        <a:lnSpc>
                          <a:spcPct val="115000"/>
                        </a:lnSpc>
                        <a:spcBef>
                          <a:spcPts val="0"/>
                        </a:spcBef>
                        <a:spcAft>
                          <a:spcPts val="0"/>
                        </a:spcAft>
                      </a:pPr>
                      <a:r>
                        <a:rPr lang="en-US" sz="1300" dirty="0">
                          <a:effectLst/>
                          <a:latin typeface="Calibri" panose="020F0502020204030204" pitchFamily="34" charset="0"/>
                          <a:ea typeface="Calibri" panose="020F0502020204030204" pitchFamily="34" charset="0"/>
                          <a:cs typeface="Times New Roman" panose="02020603050405020304" pitchFamily="18" charset="0"/>
                        </a:rPr>
                        <a:t>American Indian or Alaska Native</a:t>
                      </a:r>
                    </a:p>
                  </a:txBody>
                  <a:tcPr marL="92841" marR="92841"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dirty="0">
                          <a:effectLst/>
                          <a:latin typeface="Calibri" panose="020F0502020204030204" pitchFamily="34" charset="0"/>
                          <a:ea typeface="Calibri" panose="020F0502020204030204" pitchFamily="34" charset="0"/>
                          <a:cs typeface="Times New Roman" panose="02020603050405020304" pitchFamily="18" charset="0"/>
                        </a:rPr>
                        <a:t>10.4</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11.5</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11.7</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15.1</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14.1</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11.5</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17.1</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17.2</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17.4</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16.8</a:t>
                      </a:r>
                    </a:p>
                  </a:txBody>
                  <a:tcPr marL="11304" marR="11304" marT="0" marB="0" anchor="ctr">
                    <a:lnL>
                      <a:noFill/>
                    </a:lnL>
                    <a:lnR>
                      <a:noFill/>
                    </a:lnR>
                    <a:lnT>
                      <a:noFill/>
                    </a:lnT>
                    <a:lnB>
                      <a:noFill/>
                    </a:lnB>
                  </a:tcPr>
                </a:tc>
                <a:extLst>
                  <a:ext uri="{0D108BD9-81ED-4DB2-BD59-A6C34878D82A}">
                    <a16:rowId xmlns:a16="http://schemas.microsoft.com/office/drawing/2014/main" val="3310454824"/>
                  </a:ext>
                </a:extLst>
              </a:tr>
              <a:tr h="261891">
                <a:tc>
                  <a:txBody>
                    <a:bodyPr/>
                    <a:lstStyle/>
                    <a:p>
                      <a:pPr marL="91440" marR="0">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Asian</a:t>
                      </a:r>
                    </a:p>
                  </a:txBody>
                  <a:tcPr marL="92841" marR="92841"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26.6</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25.3</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27.1</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29.6</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30.8</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32.6</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37.0</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34.4</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32.4</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35.5</a:t>
                      </a:r>
                    </a:p>
                  </a:txBody>
                  <a:tcPr marL="11304" marR="11304" marT="0" marB="0" anchor="ctr">
                    <a:lnL>
                      <a:noFill/>
                    </a:lnL>
                    <a:lnR>
                      <a:noFill/>
                    </a:lnR>
                    <a:lnT>
                      <a:noFill/>
                    </a:lnT>
                    <a:lnB>
                      <a:noFill/>
                    </a:lnB>
                  </a:tcPr>
                </a:tc>
                <a:extLst>
                  <a:ext uri="{0D108BD9-81ED-4DB2-BD59-A6C34878D82A}">
                    <a16:rowId xmlns:a16="http://schemas.microsoft.com/office/drawing/2014/main" val="2399807284"/>
                  </a:ext>
                </a:extLst>
              </a:tr>
              <a:tr h="261891">
                <a:tc>
                  <a:txBody>
                    <a:bodyPr/>
                    <a:lstStyle/>
                    <a:p>
                      <a:pPr marL="91440" marR="0">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Black/African American</a:t>
                      </a:r>
                    </a:p>
                  </a:txBody>
                  <a:tcPr marL="92841" marR="92841"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19.7</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21.0</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22.4</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23.7</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25.0</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25.1</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27.0</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26.6</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27.9</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27.5</a:t>
                      </a:r>
                    </a:p>
                  </a:txBody>
                  <a:tcPr marL="11304" marR="11304" marT="0" marB="0" anchor="ctr">
                    <a:lnL>
                      <a:noFill/>
                    </a:lnL>
                    <a:lnR>
                      <a:noFill/>
                    </a:lnR>
                    <a:lnT>
                      <a:noFill/>
                    </a:lnT>
                    <a:lnB>
                      <a:noFill/>
                    </a:lnB>
                  </a:tcPr>
                </a:tc>
                <a:extLst>
                  <a:ext uri="{0D108BD9-81ED-4DB2-BD59-A6C34878D82A}">
                    <a16:rowId xmlns:a16="http://schemas.microsoft.com/office/drawing/2014/main" val="3732373455"/>
                  </a:ext>
                </a:extLst>
              </a:tr>
              <a:tr h="261891">
                <a:tc>
                  <a:txBody>
                    <a:bodyPr/>
                    <a:lstStyle/>
                    <a:p>
                      <a:pPr marL="91440" marR="0">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White</a:t>
                      </a:r>
                    </a:p>
                  </a:txBody>
                  <a:tcPr marL="92841" marR="92841"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23.5</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24.1</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25.6</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27.0</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27.1</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27.8</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29.8</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30.1</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30.4</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30.9</a:t>
                      </a:r>
                    </a:p>
                  </a:txBody>
                  <a:tcPr marL="11304" marR="11304" marT="0" marB="0" anchor="ctr">
                    <a:lnL>
                      <a:noFill/>
                    </a:lnL>
                    <a:lnR>
                      <a:noFill/>
                    </a:lnR>
                    <a:lnT>
                      <a:noFill/>
                    </a:lnT>
                    <a:lnB>
                      <a:noFill/>
                    </a:lnB>
                  </a:tcPr>
                </a:tc>
                <a:extLst>
                  <a:ext uri="{0D108BD9-81ED-4DB2-BD59-A6C34878D82A}">
                    <a16:rowId xmlns:a16="http://schemas.microsoft.com/office/drawing/2014/main" val="3121124217"/>
                  </a:ext>
                </a:extLst>
              </a:tr>
              <a:tr h="261891">
                <a:tc>
                  <a:txBody>
                    <a:bodyPr/>
                    <a:lstStyle/>
                    <a:p>
                      <a:pPr marL="91440" marR="0">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Hispanic or Latino</a:t>
                      </a:r>
                    </a:p>
                  </a:txBody>
                  <a:tcPr marL="92841" marR="928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22.0</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21.9</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24.6</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24.1</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27.0</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25.4</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29.8</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30.0</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31.8</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32.0</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6982422"/>
                  </a:ext>
                </a:extLst>
              </a:tr>
              <a:tr h="261891">
                <a:tc>
                  <a:txBody>
                    <a:bodyPr/>
                    <a:lstStyle/>
                    <a:p>
                      <a:pPr marL="0" marR="0">
                        <a:lnSpc>
                          <a:spcPct val="115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Sex</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92841" marR="928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077222269"/>
                  </a:ext>
                </a:extLst>
              </a:tr>
              <a:tr h="261891">
                <a:tc>
                  <a:txBody>
                    <a:bodyPr/>
                    <a:lstStyle/>
                    <a:p>
                      <a:pPr marL="91440" marR="0">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Male</a:t>
                      </a:r>
                    </a:p>
                  </a:txBody>
                  <a:tcPr marL="92841" marR="92841"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23.5</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23.6</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25.5</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26.7</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27.2</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27.7</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30.0</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30.2</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30.4</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30.8</a:t>
                      </a:r>
                    </a:p>
                  </a:txBody>
                  <a:tcPr marL="11304" marR="11304" marT="0" marB="0" anchor="ctr">
                    <a:lnL>
                      <a:noFill/>
                    </a:lnL>
                    <a:lnR>
                      <a:noFill/>
                    </a:lnR>
                    <a:lnT>
                      <a:noFill/>
                    </a:lnT>
                    <a:lnB>
                      <a:noFill/>
                    </a:lnB>
                  </a:tcPr>
                </a:tc>
                <a:extLst>
                  <a:ext uri="{0D108BD9-81ED-4DB2-BD59-A6C34878D82A}">
                    <a16:rowId xmlns:a16="http://schemas.microsoft.com/office/drawing/2014/main" val="3239650563"/>
                  </a:ext>
                </a:extLst>
              </a:tr>
              <a:tr h="261891">
                <a:tc>
                  <a:txBody>
                    <a:bodyPr/>
                    <a:lstStyle/>
                    <a:p>
                      <a:pPr marL="91440" marR="0">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Female</a:t>
                      </a:r>
                    </a:p>
                  </a:txBody>
                  <a:tcPr marL="92841" marR="928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22.5</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23.6</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latin typeface="Calibri" panose="020F0502020204030204" pitchFamily="34" charset="0"/>
                          <a:ea typeface="Calibri" panose="020F0502020204030204" pitchFamily="34" charset="0"/>
                          <a:cs typeface="Times New Roman" panose="02020603050405020304" pitchFamily="18" charset="0"/>
                        </a:rPr>
                        <a:t>24.7</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26.2</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26.6</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27.5</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29.4</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29.5</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30.2</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30.6</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9677944"/>
                  </a:ext>
                </a:extLst>
              </a:tr>
              <a:tr h="261891">
                <a:tc>
                  <a:txBody>
                    <a:bodyPr/>
                    <a:lstStyle/>
                    <a:p>
                      <a:pPr marL="0" marR="0">
                        <a:lnSpc>
                          <a:spcPct val="115000"/>
                        </a:lnSpc>
                        <a:spcBef>
                          <a:spcPts val="0"/>
                        </a:spcBef>
                        <a:spcAft>
                          <a:spcPts val="0"/>
                        </a:spcAft>
                      </a:pPr>
                      <a:r>
                        <a:rPr lang="en-US" sz="1300" b="1">
                          <a:effectLst/>
                          <a:latin typeface="Calibri" panose="020F0502020204030204" pitchFamily="34" charset="0"/>
                          <a:ea typeface="Calibri" panose="020F0502020204030204" pitchFamily="34" charset="0"/>
                          <a:cs typeface="Times New Roman" panose="02020603050405020304" pitchFamily="18" charset="0"/>
                        </a:rPr>
                        <a:t>Age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92841" marR="9284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 </a:t>
                      </a:r>
                    </a:p>
                  </a:txBody>
                  <a:tcPr marL="11304" marR="11304"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4638906"/>
                  </a:ext>
                </a:extLst>
              </a:tr>
              <a:tr h="261891">
                <a:tc>
                  <a:txBody>
                    <a:bodyPr/>
                    <a:lstStyle/>
                    <a:p>
                      <a:pPr marL="91440" marR="0">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65-74</a:t>
                      </a:r>
                    </a:p>
                  </a:txBody>
                  <a:tcPr marL="92841" marR="92841"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26.4</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27.0</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28.3</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29.9</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29.9</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30.2</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32.1</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32.2</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32.5</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32.5</a:t>
                      </a:r>
                    </a:p>
                  </a:txBody>
                  <a:tcPr marL="11304" marR="11304" marT="0" marB="0" anchor="ctr">
                    <a:lnL>
                      <a:noFill/>
                    </a:lnL>
                    <a:lnR>
                      <a:noFill/>
                    </a:lnR>
                    <a:lnT>
                      <a:noFill/>
                    </a:lnT>
                    <a:lnB>
                      <a:noFill/>
                    </a:lnB>
                  </a:tcPr>
                </a:tc>
                <a:extLst>
                  <a:ext uri="{0D108BD9-81ED-4DB2-BD59-A6C34878D82A}">
                    <a16:rowId xmlns:a16="http://schemas.microsoft.com/office/drawing/2014/main" val="1996090558"/>
                  </a:ext>
                </a:extLst>
              </a:tr>
              <a:tr h="261891">
                <a:tc>
                  <a:txBody>
                    <a:bodyPr/>
                    <a:lstStyle/>
                    <a:p>
                      <a:pPr marL="91440" marR="0">
                        <a:lnSpc>
                          <a:spcPct val="115000"/>
                        </a:lnSpc>
                        <a:spcBef>
                          <a:spcPts val="0"/>
                        </a:spcBef>
                        <a:spcAft>
                          <a:spcPts val="0"/>
                        </a:spcAft>
                      </a:pPr>
                      <a:r>
                        <a:rPr lang="en-US" sz="1300" dirty="0">
                          <a:effectLst/>
                          <a:latin typeface="Calibri" panose="020F0502020204030204" pitchFamily="34" charset="0"/>
                          <a:ea typeface="Calibri" panose="020F0502020204030204" pitchFamily="34" charset="0"/>
                          <a:cs typeface="Times New Roman" panose="02020603050405020304" pitchFamily="18" charset="0"/>
                        </a:rPr>
                        <a:t>75-84</a:t>
                      </a:r>
                    </a:p>
                  </a:txBody>
                  <a:tcPr marL="92841" marR="92841"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23.3</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24.1</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25.9</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27.3</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28.0</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29.3</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31.6</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31.5</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31.8</a:t>
                      </a:r>
                    </a:p>
                  </a:txBody>
                  <a:tcPr marL="11304" marR="11304" marT="0" marB="0" anchor="ctr">
                    <a:lnL>
                      <a:noFill/>
                    </a:lnL>
                    <a:lnR>
                      <a:noFill/>
                    </a:lnR>
                    <a:lnT>
                      <a:noFill/>
                    </a:lnT>
                    <a:lnB>
                      <a:noFill/>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32.7</a:t>
                      </a:r>
                    </a:p>
                  </a:txBody>
                  <a:tcPr marL="11304" marR="11304" marT="0" marB="0" anchor="ctr">
                    <a:lnL>
                      <a:noFill/>
                    </a:lnL>
                    <a:lnR>
                      <a:noFill/>
                    </a:lnR>
                    <a:lnT>
                      <a:noFill/>
                    </a:lnT>
                    <a:lnB>
                      <a:noFill/>
                    </a:lnB>
                  </a:tcPr>
                </a:tc>
                <a:extLst>
                  <a:ext uri="{0D108BD9-81ED-4DB2-BD59-A6C34878D82A}">
                    <a16:rowId xmlns:a16="http://schemas.microsoft.com/office/drawing/2014/main" val="1603143107"/>
                  </a:ext>
                </a:extLst>
              </a:tr>
              <a:tr h="261891">
                <a:tc>
                  <a:txBody>
                    <a:bodyPr/>
                    <a:lstStyle/>
                    <a:p>
                      <a:pPr marL="91440" marR="0">
                        <a:lnSpc>
                          <a:spcPct val="115000"/>
                        </a:lnSpc>
                        <a:spcBef>
                          <a:spcPts val="0"/>
                        </a:spcBef>
                        <a:spcAft>
                          <a:spcPts val="0"/>
                        </a:spcAft>
                      </a:pPr>
                      <a:r>
                        <a:rPr lang="en-US" sz="1300" dirty="0">
                          <a:effectLst/>
                          <a:latin typeface="Calibri" panose="020F0502020204030204" pitchFamily="34" charset="0"/>
                          <a:ea typeface="Calibri" panose="020F0502020204030204" pitchFamily="34" charset="0"/>
                          <a:cs typeface="Times New Roman" panose="02020603050405020304" pitchFamily="18" charset="0"/>
                        </a:rPr>
                        <a:t>85+</a:t>
                      </a:r>
                    </a:p>
                  </a:txBody>
                  <a:tcPr marL="92841" marR="9284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latin typeface="Calibri" panose="020F0502020204030204" pitchFamily="34" charset="0"/>
                          <a:ea typeface="Calibri" panose="020F0502020204030204" pitchFamily="34" charset="0"/>
                          <a:cs typeface="Times New Roman" panose="02020603050405020304" pitchFamily="18" charset="0"/>
                        </a:rPr>
                        <a:t>14.1</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15.0</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16.6</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17.6</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18.7</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18.9</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21.4</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21.7</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a:effectLst/>
                          <a:latin typeface="Calibri" panose="020F0502020204030204" pitchFamily="34" charset="0"/>
                          <a:ea typeface="Calibri" panose="020F0502020204030204" pitchFamily="34" charset="0"/>
                          <a:cs typeface="Times New Roman" panose="02020603050405020304" pitchFamily="18" charset="0"/>
                        </a:rPr>
                        <a:t>22.0</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300" dirty="0">
                          <a:effectLst/>
                          <a:latin typeface="Calibri" panose="020F0502020204030204" pitchFamily="34" charset="0"/>
                          <a:ea typeface="Calibri" panose="020F0502020204030204" pitchFamily="34" charset="0"/>
                          <a:cs typeface="Times New Roman" panose="02020603050405020304" pitchFamily="18" charset="0"/>
                        </a:rPr>
                        <a:t>22.8</a:t>
                      </a:r>
                    </a:p>
                  </a:txBody>
                  <a:tcPr marL="11304" marR="11304"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3745085"/>
                  </a:ext>
                </a:extLst>
              </a:tr>
            </a:tbl>
          </a:graphicData>
        </a:graphic>
      </p:graphicFrame>
    </p:spTree>
    <p:extLst>
      <p:ext uri="{BB962C8B-B14F-4D97-AF65-F5344CB8AC3E}">
        <p14:creationId xmlns:p14="http://schemas.microsoft.com/office/powerpoint/2010/main" val="17298858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6</a:t>
            </a:fld>
            <a:endParaRPr lang="en-US" dirty="0"/>
          </a:p>
        </p:txBody>
      </p:sp>
      <p:sp>
        <p:nvSpPr>
          <p:cNvPr id="4" name="Text Placeholder 3"/>
          <p:cNvSpPr>
            <a:spLocks noGrp="1"/>
          </p:cNvSpPr>
          <p:nvPr>
            <p:ph type="body" sz="half" idx="2"/>
          </p:nvPr>
        </p:nvSpPr>
        <p:spPr>
          <a:xfrm>
            <a:off x="91441" y="5753100"/>
            <a:ext cx="8961119" cy="381000"/>
          </a:xfrm>
        </p:spPr>
        <p:txBody>
          <a:bodyPr/>
          <a:lstStyle/>
          <a:p>
            <a:r>
              <a:rPr lang="en-US" sz="1200" i="1" dirty="0"/>
              <a:t>Data Source: Special analyses, Medicare 5 percent sample. Medicare patients aged 65 &amp; older with CKD &amp; diabetes mellitus. Abbreviation: CKD, chronic kidney disease.</a:t>
            </a:r>
          </a:p>
          <a:p>
            <a:endParaRPr lang="en-US" sz="1100" dirty="0"/>
          </a:p>
        </p:txBody>
      </p:sp>
      <p:sp>
        <p:nvSpPr>
          <p:cNvPr id="5" name="Title 4"/>
          <p:cNvSpPr>
            <a:spLocks noGrp="1"/>
          </p:cNvSpPr>
          <p:nvPr>
            <p:ph type="title"/>
          </p:nvPr>
        </p:nvSpPr>
        <p:spPr>
          <a:xfrm>
            <a:off x="76200" y="76200"/>
            <a:ext cx="8991600" cy="563562"/>
          </a:xfrm>
        </p:spPr>
        <p:txBody>
          <a:bodyPr/>
          <a:lstStyle/>
          <a:p>
            <a:pPr algn="ctr"/>
            <a:r>
              <a:rPr lang="en-US" dirty="0"/>
              <a:t>HP2020 Table 4 CKD-5 Increase the proportion of persons with diabetes and chronic kidney disease who receive recommended medical treatment with angiotensin-converting enzyme (ACE) inhibitors or angiotensin II receptor blockers (ARBs): Target 74.1%</a:t>
            </a:r>
            <a:br>
              <a:rPr lang="en-US" dirty="0"/>
            </a:br>
            <a:endParaRPr lang="en-US" dirty="0"/>
          </a:p>
        </p:txBody>
      </p:sp>
      <p:sp>
        <p:nvSpPr>
          <p:cNvPr id="6" name="Footer Placeholder 1"/>
          <p:cNvSpPr txBox="1">
            <a:spLocks/>
          </p:cNvSpPr>
          <p:nvPr/>
        </p:nvSpPr>
        <p:spPr>
          <a:xfrm>
            <a:off x="3028950" y="6410324"/>
            <a:ext cx="3086100" cy="44767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2018 Annual Data Report  </a:t>
            </a:r>
            <a:br>
              <a:rPr lang="en-US" dirty="0" smtClean="0"/>
            </a:br>
            <a:r>
              <a:rPr lang="en-US" dirty="0" smtClean="0"/>
              <a:t>Volume 3 HP2020</a:t>
            </a:r>
          </a:p>
        </p:txBody>
      </p:sp>
      <p:graphicFrame>
        <p:nvGraphicFramePr>
          <p:cNvPr id="7" name="Table 6"/>
          <p:cNvGraphicFramePr>
            <a:graphicFrameLocks noGrp="1"/>
          </p:cNvGraphicFramePr>
          <p:nvPr>
            <p:extLst>
              <p:ext uri="{D42A27DB-BD31-4B8C-83A1-F6EECF244321}">
                <p14:modId xmlns:p14="http://schemas.microsoft.com/office/powerpoint/2010/main" val="1756663233"/>
              </p:ext>
            </p:extLst>
          </p:nvPr>
        </p:nvGraphicFramePr>
        <p:xfrm>
          <a:off x="91441" y="990600"/>
          <a:ext cx="8961119" cy="4723809"/>
        </p:xfrm>
        <a:graphic>
          <a:graphicData uri="http://schemas.openxmlformats.org/drawingml/2006/table">
            <a:tbl>
              <a:tblPr firstRow="1" firstCol="1" bandRow="1"/>
              <a:tblGrid>
                <a:gridCol w="2672629">
                  <a:extLst>
                    <a:ext uri="{9D8B030D-6E8A-4147-A177-3AD203B41FA5}">
                      <a16:colId xmlns:a16="http://schemas.microsoft.com/office/drawing/2014/main" val="3890862616"/>
                    </a:ext>
                  </a:extLst>
                </a:gridCol>
                <a:gridCol w="628849">
                  <a:extLst>
                    <a:ext uri="{9D8B030D-6E8A-4147-A177-3AD203B41FA5}">
                      <a16:colId xmlns:a16="http://schemas.microsoft.com/office/drawing/2014/main" val="3556890541"/>
                    </a:ext>
                  </a:extLst>
                </a:gridCol>
                <a:gridCol w="628849">
                  <a:extLst>
                    <a:ext uri="{9D8B030D-6E8A-4147-A177-3AD203B41FA5}">
                      <a16:colId xmlns:a16="http://schemas.microsoft.com/office/drawing/2014/main" val="3705901577"/>
                    </a:ext>
                  </a:extLst>
                </a:gridCol>
                <a:gridCol w="628849">
                  <a:extLst>
                    <a:ext uri="{9D8B030D-6E8A-4147-A177-3AD203B41FA5}">
                      <a16:colId xmlns:a16="http://schemas.microsoft.com/office/drawing/2014/main" val="1553208398"/>
                    </a:ext>
                  </a:extLst>
                </a:gridCol>
                <a:gridCol w="628849">
                  <a:extLst>
                    <a:ext uri="{9D8B030D-6E8A-4147-A177-3AD203B41FA5}">
                      <a16:colId xmlns:a16="http://schemas.microsoft.com/office/drawing/2014/main" val="3643911626"/>
                    </a:ext>
                  </a:extLst>
                </a:gridCol>
                <a:gridCol w="628849">
                  <a:extLst>
                    <a:ext uri="{9D8B030D-6E8A-4147-A177-3AD203B41FA5}">
                      <a16:colId xmlns:a16="http://schemas.microsoft.com/office/drawing/2014/main" val="2319269576"/>
                    </a:ext>
                  </a:extLst>
                </a:gridCol>
                <a:gridCol w="628849">
                  <a:extLst>
                    <a:ext uri="{9D8B030D-6E8A-4147-A177-3AD203B41FA5}">
                      <a16:colId xmlns:a16="http://schemas.microsoft.com/office/drawing/2014/main" val="256191074"/>
                    </a:ext>
                  </a:extLst>
                </a:gridCol>
                <a:gridCol w="628849">
                  <a:extLst>
                    <a:ext uri="{9D8B030D-6E8A-4147-A177-3AD203B41FA5}">
                      <a16:colId xmlns:a16="http://schemas.microsoft.com/office/drawing/2014/main" val="4121958121"/>
                    </a:ext>
                  </a:extLst>
                </a:gridCol>
                <a:gridCol w="628849">
                  <a:extLst>
                    <a:ext uri="{9D8B030D-6E8A-4147-A177-3AD203B41FA5}">
                      <a16:colId xmlns:a16="http://schemas.microsoft.com/office/drawing/2014/main" val="2498951638"/>
                    </a:ext>
                  </a:extLst>
                </a:gridCol>
                <a:gridCol w="628849">
                  <a:extLst>
                    <a:ext uri="{9D8B030D-6E8A-4147-A177-3AD203B41FA5}">
                      <a16:colId xmlns:a16="http://schemas.microsoft.com/office/drawing/2014/main" val="2873978072"/>
                    </a:ext>
                  </a:extLst>
                </a:gridCol>
                <a:gridCol w="628849">
                  <a:extLst>
                    <a:ext uri="{9D8B030D-6E8A-4147-A177-3AD203B41FA5}">
                      <a16:colId xmlns:a16="http://schemas.microsoft.com/office/drawing/2014/main" val="3640022216"/>
                    </a:ext>
                  </a:extLst>
                </a:gridCol>
              </a:tblGrid>
              <a:tr h="597410">
                <a:tc>
                  <a:txBody>
                    <a:bodyPr/>
                    <a:lstStyle/>
                    <a:p>
                      <a:pPr>
                        <a:lnSpc>
                          <a:spcPct val="115000"/>
                        </a:lnSpc>
                      </a:pPr>
                      <a:endParaRPr lang="en-US" sz="1400" dirty="0">
                        <a:effectLst/>
                        <a:latin typeface="Calibri" panose="020F0502020204030204" pitchFamily="34" charset="0"/>
                      </a:endParaRPr>
                    </a:p>
                  </a:txBody>
                  <a:tcPr marL="94330" marR="9433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2007</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2008</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2009</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2010</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2011</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2012</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2013</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2014</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2015</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2016</a:t>
                      </a:r>
                    </a:p>
                    <a:p>
                      <a:pPr marL="0" marR="0" algn="ctr">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5058885"/>
                  </a:ext>
                </a:extLst>
              </a:tr>
              <a:tr h="276868">
                <a:tc>
                  <a:txBody>
                    <a:bodyPr/>
                    <a:lstStyle/>
                    <a:p>
                      <a:pPr marL="0" marR="0">
                        <a:lnSpc>
                          <a:spcPct val="115000"/>
                        </a:lnSpc>
                        <a:spcBef>
                          <a:spcPts val="0"/>
                        </a:spcBef>
                        <a:spcAft>
                          <a:spcPts val="100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All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94330" marR="9433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67.4</a:t>
                      </a:r>
                    </a:p>
                  </a:txBody>
                  <a:tcPr marL="12229" marR="122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68.2</a:t>
                      </a:r>
                    </a:p>
                  </a:txBody>
                  <a:tcPr marL="12229" marR="122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69.1</a:t>
                      </a:r>
                    </a:p>
                  </a:txBody>
                  <a:tcPr marL="12229" marR="122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68.9</a:t>
                      </a:r>
                    </a:p>
                  </a:txBody>
                  <a:tcPr marL="12229" marR="122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68.6</a:t>
                      </a:r>
                    </a:p>
                  </a:txBody>
                  <a:tcPr marL="12229" marR="122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67.8</a:t>
                      </a:r>
                    </a:p>
                  </a:txBody>
                  <a:tcPr marL="12229" marR="122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70.3</a:t>
                      </a:r>
                    </a:p>
                  </a:txBody>
                  <a:tcPr marL="12229" marR="122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71.9</a:t>
                      </a:r>
                    </a:p>
                  </a:txBody>
                  <a:tcPr marL="12229" marR="122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71.8</a:t>
                      </a:r>
                    </a:p>
                  </a:txBody>
                  <a:tcPr marL="12229" marR="122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71.4</a:t>
                      </a:r>
                    </a:p>
                  </a:txBody>
                  <a:tcPr marL="12229" marR="12229"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9683820"/>
                  </a:ext>
                </a:extLst>
              </a:tr>
              <a:tr h="276868">
                <a:tc>
                  <a:txBody>
                    <a:bodyPr/>
                    <a:lstStyle/>
                    <a:p>
                      <a:pPr marL="0" marR="0">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Race/Ethnicity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94330" marR="9433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006598978"/>
                  </a:ext>
                </a:extLst>
              </a:tr>
              <a:tr h="527115">
                <a:tc>
                  <a:txBody>
                    <a:bodyPr/>
                    <a:lstStyle/>
                    <a:p>
                      <a:pPr marL="205740" marR="0" indent="-11430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American Indian or Alaska Native</a:t>
                      </a:r>
                    </a:p>
                  </a:txBody>
                  <a:tcPr marL="94330" marR="9433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68.5</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74.4</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71.1</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71.5</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72.7</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68.1</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70.3</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70.4</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73.4</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70.3</a:t>
                      </a:r>
                    </a:p>
                  </a:txBody>
                  <a:tcPr marL="12229" marR="12229" marT="0" marB="0" anchor="ctr">
                    <a:lnL>
                      <a:noFill/>
                    </a:lnL>
                    <a:lnR>
                      <a:noFill/>
                    </a:lnR>
                    <a:lnT>
                      <a:noFill/>
                    </a:lnT>
                    <a:lnB>
                      <a:noFill/>
                    </a:lnB>
                  </a:tcPr>
                </a:tc>
                <a:extLst>
                  <a:ext uri="{0D108BD9-81ED-4DB2-BD59-A6C34878D82A}">
                    <a16:rowId xmlns:a16="http://schemas.microsoft.com/office/drawing/2014/main" val="3096712512"/>
                  </a:ext>
                </a:extLst>
              </a:tr>
              <a:tr h="276868">
                <a:tc>
                  <a:txBody>
                    <a:bodyPr/>
                    <a:lstStyle/>
                    <a:p>
                      <a:pPr marL="205740" marR="0" indent="-11430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Asian</a:t>
                      </a:r>
                    </a:p>
                  </a:txBody>
                  <a:tcPr marL="94330" marR="9433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75.2</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75.5</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74.6</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76.4</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75.5</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76.8</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79.2</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77.8</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76.0</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76.2</a:t>
                      </a:r>
                    </a:p>
                  </a:txBody>
                  <a:tcPr marL="12229" marR="12229" marT="0" marB="0" anchor="ctr">
                    <a:lnL>
                      <a:noFill/>
                    </a:lnL>
                    <a:lnR>
                      <a:noFill/>
                    </a:lnR>
                    <a:lnT>
                      <a:noFill/>
                    </a:lnT>
                    <a:lnB>
                      <a:noFill/>
                    </a:lnB>
                  </a:tcPr>
                </a:tc>
                <a:extLst>
                  <a:ext uri="{0D108BD9-81ED-4DB2-BD59-A6C34878D82A}">
                    <a16:rowId xmlns:a16="http://schemas.microsoft.com/office/drawing/2014/main" val="1119022362"/>
                  </a:ext>
                </a:extLst>
              </a:tr>
              <a:tr h="276868">
                <a:tc>
                  <a:txBody>
                    <a:bodyPr/>
                    <a:lstStyle/>
                    <a:p>
                      <a:pPr marL="205740" marR="0" indent="-11430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Black/African American</a:t>
                      </a:r>
                    </a:p>
                  </a:txBody>
                  <a:tcPr marL="94330" marR="9433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70.0</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69.3</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70.9</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70.1</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71.0</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69.3</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71.0</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72.5</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73.4</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71.5</a:t>
                      </a:r>
                    </a:p>
                  </a:txBody>
                  <a:tcPr marL="12229" marR="12229" marT="0" marB="0" anchor="ctr">
                    <a:lnL>
                      <a:noFill/>
                    </a:lnL>
                    <a:lnR>
                      <a:noFill/>
                    </a:lnR>
                    <a:lnT>
                      <a:noFill/>
                    </a:lnT>
                    <a:lnB>
                      <a:noFill/>
                    </a:lnB>
                  </a:tcPr>
                </a:tc>
                <a:extLst>
                  <a:ext uri="{0D108BD9-81ED-4DB2-BD59-A6C34878D82A}">
                    <a16:rowId xmlns:a16="http://schemas.microsoft.com/office/drawing/2014/main" val="376735586"/>
                  </a:ext>
                </a:extLst>
              </a:tr>
              <a:tr h="276868">
                <a:tc>
                  <a:txBody>
                    <a:bodyPr/>
                    <a:lstStyle/>
                    <a:p>
                      <a:pPr marL="205740" marR="0" indent="-11430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White</a:t>
                      </a:r>
                    </a:p>
                  </a:txBody>
                  <a:tcPr marL="94330" marR="9433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66.1</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67.3</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68.1</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67.8</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67.3</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66.7</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69.4</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71.1</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71.0</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70.6</a:t>
                      </a:r>
                    </a:p>
                  </a:txBody>
                  <a:tcPr marL="12229" marR="12229" marT="0" marB="0" anchor="ctr">
                    <a:lnL>
                      <a:noFill/>
                    </a:lnL>
                    <a:lnR>
                      <a:noFill/>
                    </a:lnR>
                    <a:lnT>
                      <a:noFill/>
                    </a:lnT>
                    <a:lnB>
                      <a:noFill/>
                    </a:lnB>
                  </a:tcPr>
                </a:tc>
                <a:extLst>
                  <a:ext uri="{0D108BD9-81ED-4DB2-BD59-A6C34878D82A}">
                    <a16:rowId xmlns:a16="http://schemas.microsoft.com/office/drawing/2014/main" val="516901040"/>
                  </a:ext>
                </a:extLst>
              </a:tr>
              <a:tr h="276868">
                <a:tc>
                  <a:txBody>
                    <a:bodyPr/>
                    <a:lstStyle/>
                    <a:p>
                      <a:pPr marL="205740" marR="0" indent="-11430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Hispanic or Latino</a:t>
                      </a:r>
                    </a:p>
                  </a:txBody>
                  <a:tcPr marL="94330" marR="9433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71.5</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72.0</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74.7</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75.3</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76.1</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76.8</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77.0</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78.4</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77.3</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79.6</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1804515"/>
                  </a:ext>
                </a:extLst>
              </a:tr>
              <a:tr h="276868">
                <a:tc>
                  <a:txBody>
                    <a:bodyPr/>
                    <a:lstStyle/>
                    <a:p>
                      <a:pPr marL="0" marR="0">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Sex</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94330" marR="9433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78574852"/>
                  </a:ext>
                </a:extLst>
              </a:tr>
              <a:tr h="276868">
                <a:tc>
                  <a:txBody>
                    <a:bodyPr/>
                    <a:lstStyle/>
                    <a:p>
                      <a:pPr marL="205740" marR="0" indent="-11430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Male</a:t>
                      </a:r>
                    </a:p>
                  </a:txBody>
                  <a:tcPr marL="94330" marR="9433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65.0</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66.4</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67.3</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67.1</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66.7</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66.7</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69.4</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71.0</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71.2</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70.9</a:t>
                      </a:r>
                    </a:p>
                  </a:txBody>
                  <a:tcPr marL="12229" marR="12229" marT="0" marB="0" anchor="ctr">
                    <a:lnL>
                      <a:noFill/>
                    </a:lnL>
                    <a:lnR>
                      <a:noFill/>
                    </a:lnR>
                    <a:lnT>
                      <a:noFill/>
                    </a:lnT>
                    <a:lnB>
                      <a:noFill/>
                    </a:lnB>
                  </a:tcPr>
                </a:tc>
                <a:extLst>
                  <a:ext uri="{0D108BD9-81ED-4DB2-BD59-A6C34878D82A}">
                    <a16:rowId xmlns:a16="http://schemas.microsoft.com/office/drawing/2014/main" val="3758080175"/>
                  </a:ext>
                </a:extLst>
              </a:tr>
              <a:tr h="276868">
                <a:tc>
                  <a:txBody>
                    <a:bodyPr/>
                    <a:lstStyle/>
                    <a:p>
                      <a:pPr marL="205740" marR="0" indent="-11430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Female</a:t>
                      </a:r>
                    </a:p>
                  </a:txBody>
                  <a:tcPr marL="94330" marR="9433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69.0</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69.5</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70.4</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70.2</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70.0</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68.9</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71.1</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72.6</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72.3</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71.8</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6719846"/>
                  </a:ext>
                </a:extLst>
              </a:tr>
              <a:tr h="276868">
                <a:tc>
                  <a:txBody>
                    <a:bodyPr/>
                    <a:lstStyle/>
                    <a:p>
                      <a:pPr marL="0" marR="0">
                        <a:lnSpc>
                          <a:spcPct val="115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Age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94330" marR="9433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12229" marR="12229"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18198112"/>
                  </a:ext>
                </a:extLst>
              </a:tr>
              <a:tr h="276868">
                <a:tc>
                  <a:txBody>
                    <a:bodyPr/>
                    <a:lstStyle/>
                    <a:p>
                      <a:pPr marL="205740" marR="0" indent="-11430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65-74</a:t>
                      </a:r>
                    </a:p>
                  </a:txBody>
                  <a:tcPr marL="94330" marR="9433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71.4</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72.0</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72.6</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72.5</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72.2</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72.0</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74.2</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75.3</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75.3</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75.2</a:t>
                      </a:r>
                    </a:p>
                  </a:txBody>
                  <a:tcPr marL="12229" marR="12229" marT="0" marB="0" anchor="ctr">
                    <a:lnL>
                      <a:noFill/>
                    </a:lnL>
                    <a:lnR>
                      <a:noFill/>
                    </a:lnR>
                    <a:lnT>
                      <a:noFill/>
                    </a:lnT>
                    <a:lnB>
                      <a:noFill/>
                    </a:lnB>
                  </a:tcPr>
                </a:tc>
                <a:extLst>
                  <a:ext uri="{0D108BD9-81ED-4DB2-BD59-A6C34878D82A}">
                    <a16:rowId xmlns:a16="http://schemas.microsoft.com/office/drawing/2014/main" val="2205200082"/>
                  </a:ext>
                </a:extLst>
              </a:tr>
              <a:tr h="276868">
                <a:tc>
                  <a:txBody>
                    <a:bodyPr/>
                    <a:lstStyle/>
                    <a:p>
                      <a:pPr marL="205740" marR="0" indent="-114300">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75-84</a:t>
                      </a:r>
                    </a:p>
                  </a:txBody>
                  <a:tcPr marL="94330" marR="9433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65.9</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67.3</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68.1</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67.6</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68.2</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66.4</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69.6</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71.7</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71.2</a:t>
                      </a:r>
                    </a:p>
                  </a:txBody>
                  <a:tcPr marL="12229" marR="12229"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70.7</a:t>
                      </a:r>
                    </a:p>
                  </a:txBody>
                  <a:tcPr marL="12229" marR="12229" marT="0" marB="0" anchor="ctr">
                    <a:lnL>
                      <a:noFill/>
                    </a:lnL>
                    <a:lnR>
                      <a:noFill/>
                    </a:lnR>
                    <a:lnT>
                      <a:noFill/>
                    </a:lnT>
                    <a:lnB>
                      <a:noFill/>
                    </a:lnB>
                  </a:tcPr>
                </a:tc>
                <a:extLst>
                  <a:ext uri="{0D108BD9-81ED-4DB2-BD59-A6C34878D82A}">
                    <a16:rowId xmlns:a16="http://schemas.microsoft.com/office/drawing/2014/main" val="465321317"/>
                  </a:ext>
                </a:extLst>
              </a:tr>
              <a:tr h="276868">
                <a:tc>
                  <a:txBody>
                    <a:bodyPr/>
                    <a:lstStyle/>
                    <a:p>
                      <a:pPr marL="205740" marR="0" indent="-114300">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85+</a:t>
                      </a:r>
                    </a:p>
                  </a:txBody>
                  <a:tcPr marL="94330" marR="9433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59.6</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60.2</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62.3</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62.4</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60.4</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58.1</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62.1</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63.6</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62.9</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62.0</a:t>
                      </a:r>
                    </a:p>
                  </a:txBody>
                  <a:tcPr marL="12229" marR="12229"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9875847"/>
                  </a:ext>
                </a:extLst>
              </a:tr>
            </a:tbl>
          </a:graphicData>
        </a:graphic>
      </p:graphicFrame>
    </p:spTree>
    <p:extLst>
      <p:ext uri="{BB962C8B-B14F-4D97-AF65-F5344CB8AC3E}">
        <p14:creationId xmlns:p14="http://schemas.microsoft.com/office/powerpoint/2010/main" val="41071557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7</a:t>
            </a:fld>
            <a:endParaRPr lang="en-US" dirty="0"/>
          </a:p>
        </p:txBody>
      </p:sp>
      <p:sp>
        <p:nvSpPr>
          <p:cNvPr id="4" name="Text Placeholder 3"/>
          <p:cNvSpPr>
            <a:spLocks noGrp="1"/>
          </p:cNvSpPr>
          <p:nvPr>
            <p:ph type="body" sz="half" idx="2"/>
          </p:nvPr>
        </p:nvSpPr>
        <p:spPr>
          <a:xfrm>
            <a:off x="457200" y="876300"/>
            <a:ext cx="1485900" cy="4229100"/>
          </a:xfrm>
        </p:spPr>
        <p:txBody>
          <a:bodyPr/>
          <a:lstStyle/>
          <a:p>
            <a:r>
              <a:rPr lang="en-US" sz="900" i="1" dirty="0"/>
              <a:t>Data Source: Special analyses, USRDS ESRD Database and CDC Bridged Race </a:t>
            </a:r>
            <a:r>
              <a:rPr lang="en-US" sz="900" i="1" dirty="0" err="1"/>
              <a:t>Intercensal</a:t>
            </a:r>
            <a:r>
              <a:rPr lang="en-US" sz="900" i="1" dirty="0"/>
              <a:t> Estimates Dataset, Incident ESRD patients. Rates adjusted for: overall, age/sex/race; rates by age adjusted for sex/race; rates by sex adjusted for age/race; rates by race/ethnicity adjusted for age/sex. Reference population: 2012 patients. ~Estimate shown is imprecise due to small sample size and may be unstable over time. *Values for cells with 10 or fewer patients are suppressed. Abbreviations: CDC, Centers for Disease Control and Prevention; CKD, chronic kidney disease; ESRD, end-stage renal disease</a:t>
            </a:r>
            <a:r>
              <a:rPr lang="en-US" sz="800" i="1" dirty="0"/>
              <a:t>.</a:t>
            </a:r>
          </a:p>
          <a:p>
            <a:endParaRPr lang="en-US" sz="500" dirty="0"/>
          </a:p>
        </p:txBody>
      </p:sp>
      <p:sp>
        <p:nvSpPr>
          <p:cNvPr id="5" name="Title 4"/>
          <p:cNvSpPr>
            <a:spLocks noGrp="1"/>
          </p:cNvSpPr>
          <p:nvPr>
            <p:ph type="title"/>
          </p:nvPr>
        </p:nvSpPr>
        <p:spPr>
          <a:xfrm>
            <a:off x="457200" y="0"/>
            <a:ext cx="8229600" cy="563562"/>
          </a:xfrm>
        </p:spPr>
        <p:txBody>
          <a:bodyPr/>
          <a:lstStyle/>
          <a:p>
            <a:pPr algn="ctr"/>
            <a:r>
              <a:rPr lang="en-US" dirty="0"/>
              <a:t>HP2020 Table 5 CKD-8 Reduce the rate of new cases of end-stage renal disease (ESRD): Target 352.1 new cases per million population </a:t>
            </a:r>
          </a:p>
        </p:txBody>
      </p:sp>
      <p:sp>
        <p:nvSpPr>
          <p:cNvPr id="6" name="Footer Placeholder 1"/>
          <p:cNvSpPr txBox="1">
            <a:spLocks/>
          </p:cNvSpPr>
          <p:nvPr/>
        </p:nvSpPr>
        <p:spPr>
          <a:xfrm>
            <a:off x="3028950" y="6410324"/>
            <a:ext cx="3086100" cy="44767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2018 Annual Data Report  </a:t>
            </a:r>
            <a:br>
              <a:rPr lang="en-US" smtClean="0"/>
            </a:br>
            <a:r>
              <a:rPr lang="en-US" smtClean="0"/>
              <a:t>Volume 3 HP2020</a:t>
            </a:r>
            <a:endParaRPr lang="en-US" dirty="0" smtClean="0"/>
          </a:p>
        </p:txBody>
      </p:sp>
      <p:graphicFrame>
        <p:nvGraphicFramePr>
          <p:cNvPr id="7" name="Table 6"/>
          <p:cNvGraphicFramePr>
            <a:graphicFrameLocks noGrp="1"/>
          </p:cNvGraphicFramePr>
          <p:nvPr>
            <p:extLst>
              <p:ext uri="{D42A27DB-BD31-4B8C-83A1-F6EECF244321}">
                <p14:modId xmlns:p14="http://schemas.microsoft.com/office/powerpoint/2010/main" val="2611344092"/>
              </p:ext>
            </p:extLst>
          </p:nvPr>
        </p:nvGraphicFramePr>
        <p:xfrm>
          <a:off x="2667000" y="630238"/>
          <a:ext cx="5623796" cy="5760710"/>
        </p:xfrm>
        <a:graphic>
          <a:graphicData uri="http://schemas.openxmlformats.org/drawingml/2006/table">
            <a:tbl>
              <a:tblPr firstRow="1" firstCol="1" bandRow="1"/>
              <a:tblGrid>
                <a:gridCol w="1778466">
                  <a:extLst>
                    <a:ext uri="{9D8B030D-6E8A-4147-A177-3AD203B41FA5}">
                      <a16:colId xmlns:a16="http://schemas.microsoft.com/office/drawing/2014/main" val="366313866"/>
                    </a:ext>
                  </a:extLst>
                </a:gridCol>
                <a:gridCol w="384533">
                  <a:extLst>
                    <a:ext uri="{9D8B030D-6E8A-4147-A177-3AD203B41FA5}">
                      <a16:colId xmlns:a16="http://schemas.microsoft.com/office/drawing/2014/main" val="1926043819"/>
                    </a:ext>
                  </a:extLst>
                </a:gridCol>
                <a:gridCol w="384533">
                  <a:extLst>
                    <a:ext uri="{9D8B030D-6E8A-4147-A177-3AD203B41FA5}">
                      <a16:colId xmlns:a16="http://schemas.microsoft.com/office/drawing/2014/main" val="4259219948"/>
                    </a:ext>
                  </a:extLst>
                </a:gridCol>
                <a:gridCol w="384533">
                  <a:extLst>
                    <a:ext uri="{9D8B030D-6E8A-4147-A177-3AD203B41FA5}">
                      <a16:colId xmlns:a16="http://schemas.microsoft.com/office/drawing/2014/main" val="3704696990"/>
                    </a:ext>
                  </a:extLst>
                </a:gridCol>
                <a:gridCol w="384533">
                  <a:extLst>
                    <a:ext uri="{9D8B030D-6E8A-4147-A177-3AD203B41FA5}">
                      <a16:colId xmlns:a16="http://schemas.microsoft.com/office/drawing/2014/main" val="337825781"/>
                    </a:ext>
                  </a:extLst>
                </a:gridCol>
                <a:gridCol w="384533">
                  <a:extLst>
                    <a:ext uri="{9D8B030D-6E8A-4147-A177-3AD203B41FA5}">
                      <a16:colId xmlns:a16="http://schemas.microsoft.com/office/drawing/2014/main" val="926549206"/>
                    </a:ext>
                  </a:extLst>
                </a:gridCol>
                <a:gridCol w="384533">
                  <a:extLst>
                    <a:ext uri="{9D8B030D-6E8A-4147-A177-3AD203B41FA5}">
                      <a16:colId xmlns:a16="http://schemas.microsoft.com/office/drawing/2014/main" val="1210507898"/>
                    </a:ext>
                  </a:extLst>
                </a:gridCol>
                <a:gridCol w="384533">
                  <a:extLst>
                    <a:ext uri="{9D8B030D-6E8A-4147-A177-3AD203B41FA5}">
                      <a16:colId xmlns:a16="http://schemas.microsoft.com/office/drawing/2014/main" val="1821429203"/>
                    </a:ext>
                  </a:extLst>
                </a:gridCol>
                <a:gridCol w="384533">
                  <a:extLst>
                    <a:ext uri="{9D8B030D-6E8A-4147-A177-3AD203B41FA5}">
                      <a16:colId xmlns:a16="http://schemas.microsoft.com/office/drawing/2014/main" val="2819663643"/>
                    </a:ext>
                  </a:extLst>
                </a:gridCol>
                <a:gridCol w="384533">
                  <a:extLst>
                    <a:ext uri="{9D8B030D-6E8A-4147-A177-3AD203B41FA5}">
                      <a16:colId xmlns:a16="http://schemas.microsoft.com/office/drawing/2014/main" val="3335485438"/>
                    </a:ext>
                  </a:extLst>
                </a:gridCol>
                <a:gridCol w="384533">
                  <a:extLst>
                    <a:ext uri="{9D8B030D-6E8A-4147-A177-3AD203B41FA5}">
                      <a16:colId xmlns:a16="http://schemas.microsoft.com/office/drawing/2014/main" val="3886483762"/>
                    </a:ext>
                  </a:extLst>
                </a:gridCol>
              </a:tblGrid>
              <a:tr h="211493">
                <a:tc>
                  <a:txBody>
                    <a:bodyPr/>
                    <a:lstStyle/>
                    <a:p>
                      <a:pPr>
                        <a:lnSpc>
                          <a:spcPct val="115000"/>
                        </a:lnSpc>
                      </a:pPr>
                      <a:endParaRPr lang="en-US" sz="900" dirty="0">
                        <a:effectLst/>
                        <a:latin typeface="Calibri" panose="020F0502020204030204" pitchFamily="34" charset="0"/>
                      </a:endParaRP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2007</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2008</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2009</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2010</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2011</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2012</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2013</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2014</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2015</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2016</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2864549"/>
                  </a:ext>
                </a:extLst>
              </a:tr>
              <a:tr h="169301">
                <a:tc>
                  <a:txBody>
                    <a:bodyPr/>
                    <a:lstStyle/>
                    <a:p>
                      <a:pPr marL="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All</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476" marR="747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391.2</a:t>
                      </a:r>
                    </a:p>
                  </a:txBody>
                  <a:tcPr marL="7476" marR="747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387.0</a:t>
                      </a:r>
                    </a:p>
                  </a:txBody>
                  <a:tcPr marL="7476" marR="747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390.2</a:t>
                      </a:r>
                    </a:p>
                  </a:txBody>
                  <a:tcPr marL="7476" marR="747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382.4</a:t>
                      </a:r>
                    </a:p>
                  </a:txBody>
                  <a:tcPr marL="7476" marR="747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366.3</a:t>
                      </a:r>
                    </a:p>
                  </a:txBody>
                  <a:tcPr marL="7476" marR="747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361.0</a:t>
                      </a:r>
                    </a:p>
                  </a:txBody>
                  <a:tcPr marL="7476" marR="747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362.1</a:t>
                      </a:r>
                    </a:p>
                  </a:txBody>
                  <a:tcPr marL="7476" marR="747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362.7</a:t>
                      </a:r>
                    </a:p>
                  </a:txBody>
                  <a:tcPr marL="7476" marR="747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366.1</a:t>
                      </a:r>
                    </a:p>
                  </a:txBody>
                  <a:tcPr marL="7476" marR="747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358.1</a:t>
                      </a:r>
                    </a:p>
                  </a:txBody>
                  <a:tcPr marL="7476" marR="747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382866"/>
                  </a:ext>
                </a:extLst>
              </a:tr>
              <a:tr h="169301">
                <a:tc>
                  <a:txBody>
                    <a:bodyPr/>
                    <a:lstStyle/>
                    <a:p>
                      <a:pPr marL="0" marR="0">
                        <a:lnSpc>
                          <a:spcPct val="115000"/>
                        </a:lnSpc>
                        <a:spcBef>
                          <a:spcPts val="0"/>
                        </a:spcBef>
                        <a:spcAft>
                          <a:spcPts val="1000"/>
                        </a:spcAft>
                      </a:pPr>
                      <a:r>
                        <a:rPr lang="en-US" sz="900" b="1" dirty="0">
                          <a:effectLst/>
                          <a:latin typeface="Calibri" panose="020F0502020204030204" pitchFamily="34" charset="0"/>
                          <a:ea typeface="Calibri" panose="020F0502020204030204" pitchFamily="34" charset="0"/>
                          <a:cs typeface="Times New Roman" panose="02020603050405020304" pitchFamily="18" charset="0"/>
                        </a:rPr>
                        <a:t>Race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224627702"/>
                  </a:ext>
                </a:extLst>
              </a:tr>
              <a:tr h="169301">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American Indian or Alaska Native</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541.3</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543.6</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528.8</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488.2</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458.8</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466.1</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414.8</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407.1</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378.5</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381.6</a:t>
                      </a:r>
                    </a:p>
                  </a:txBody>
                  <a:tcPr marL="7476" marR="7476" marT="0" marB="0" anchor="ctr">
                    <a:lnL>
                      <a:noFill/>
                    </a:lnL>
                    <a:lnR>
                      <a:noFill/>
                    </a:lnR>
                    <a:lnT>
                      <a:noFill/>
                    </a:lnT>
                    <a:lnB>
                      <a:noFill/>
                    </a:lnB>
                  </a:tcPr>
                </a:tc>
                <a:extLst>
                  <a:ext uri="{0D108BD9-81ED-4DB2-BD59-A6C34878D82A}">
                    <a16:rowId xmlns:a16="http://schemas.microsoft.com/office/drawing/2014/main" val="954708593"/>
                  </a:ext>
                </a:extLst>
              </a:tr>
              <a:tr h="169301">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Asian</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357.7</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356.2</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366.5</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356.3</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347.5</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339.1</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337.7</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328.7</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320.4</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326.0</a:t>
                      </a:r>
                    </a:p>
                  </a:txBody>
                  <a:tcPr marL="7476" marR="7476" marT="0" marB="0" anchor="ctr">
                    <a:lnL>
                      <a:noFill/>
                    </a:lnL>
                    <a:lnR>
                      <a:noFill/>
                    </a:lnR>
                    <a:lnT>
                      <a:noFill/>
                    </a:lnT>
                    <a:lnB>
                      <a:noFill/>
                    </a:lnB>
                  </a:tcPr>
                </a:tc>
                <a:extLst>
                  <a:ext uri="{0D108BD9-81ED-4DB2-BD59-A6C34878D82A}">
                    <a16:rowId xmlns:a16="http://schemas.microsoft.com/office/drawing/2014/main" val="867484869"/>
                  </a:ext>
                </a:extLst>
              </a:tr>
              <a:tr h="319744">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Native Hawaiian or Pacific Islander~</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2402.3</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2209.9</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2437.2</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2615.9</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2379.3</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2555.0</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2615.8</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2581.0</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2570.9</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2638.9</a:t>
                      </a:r>
                    </a:p>
                  </a:txBody>
                  <a:tcPr marL="7476" marR="7476" marT="0" marB="0" anchor="ctr">
                    <a:lnL>
                      <a:noFill/>
                    </a:lnL>
                    <a:lnR>
                      <a:noFill/>
                    </a:lnR>
                    <a:lnT>
                      <a:noFill/>
                    </a:lnT>
                    <a:lnB>
                      <a:noFill/>
                    </a:lnB>
                  </a:tcPr>
                </a:tc>
                <a:extLst>
                  <a:ext uri="{0D108BD9-81ED-4DB2-BD59-A6C34878D82A}">
                    <a16:rowId xmlns:a16="http://schemas.microsoft.com/office/drawing/2014/main" val="2329123937"/>
                  </a:ext>
                </a:extLst>
              </a:tr>
              <a:tr h="169301">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Black/African American</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1092.2</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1074.4</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1074.1</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1034.6</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995.5</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954.1</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942.1</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923.9</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911.0</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868.9</a:t>
                      </a:r>
                    </a:p>
                  </a:txBody>
                  <a:tcPr marL="7476" marR="7476" marT="0" marB="0" anchor="ctr">
                    <a:lnL>
                      <a:noFill/>
                    </a:lnL>
                    <a:lnR>
                      <a:noFill/>
                    </a:lnR>
                    <a:lnT>
                      <a:noFill/>
                    </a:lnT>
                    <a:lnB>
                      <a:noFill/>
                    </a:lnB>
                  </a:tcPr>
                </a:tc>
                <a:extLst>
                  <a:ext uri="{0D108BD9-81ED-4DB2-BD59-A6C34878D82A}">
                    <a16:rowId xmlns:a16="http://schemas.microsoft.com/office/drawing/2014/main" val="633419268"/>
                  </a:ext>
                </a:extLst>
              </a:tr>
              <a:tr h="169301">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White</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306.7</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304.4</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308.2</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304.7</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291.8</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288.6</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290.7</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293.2</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298.8</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294.7</a:t>
                      </a:r>
                    </a:p>
                  </a:txBody>
                  <a:tcPr marL="7476" marR="7476" marT="0" marB="0" anchor="ctr">
                    <a:lnL>
                      <a:noFill/>
                    </a:lnL>
                    <a:lnR>
                      <a:noFill/>
                    </a:lnR>
                    <a:lnT>
                      <a:noFill/>
                    </a:lnT>
                    <a:lnB>
                      <a:noFill/>
                    </a:lnB>
                  </a:tcPr>
                </a:tc>
                <a:extLst>
                  <a:ext uri="{0D108BD9-81ED-4DB2-BD59-A6C34878D82A}">
                    <a16:rowId xmlns:a16="http://schemas.microsoft.com/office/drawing/2014/main" val="1161585245"/>
                  </a:ext>
                </a:extLst>
              </a:tr>
              <a:tr h="169301">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Two or more races</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149.8</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158.4</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145.7</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140.7</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115.6</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13.0</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3785747"/>
                  </a:ext>
                </a:extLst>
              </a:tr>
              <a:tr h="169301">
                <a:tc>
                  <a:txBody>
                    <a:bodyPr/>
                    <a:lstStyle/>
                    <a:p>
                      <a:pPr marL="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Ethnicity</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21212207"/>
                  </a:ext>
                </a:extLst>
              </a:tr>
              <a:tr h="169301">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Hispanic/Latino</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593.4</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589.9</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587.3</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580.0</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567.7</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533.3</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527.8</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502.0</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499.9</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477.6</a:t>
                      </a:r>
                    </a:p>
                  </a:txBody>
                  <a:tcPr marL="7476" marR="7476" marT="0" marB="0" anchor="ctr">
                    <a:lnL>
                      <a:noFill/>
                    </a:lnL>
                    <a:lnR>
                      <a:noFill/>
                    </a:lnR>
                    <a:lnT>
                      <a:noFill/>
                    </a:lnT>
                    <a:lnB>
                      <a:noFill/>
                    </a:lnB>
                  </a:tcPr>
                </a:tc>
                <a:extLst>
                  <a:ext uri="{0D108BD9-81ED-4DB2-BD59-A6C34878D82A}">
                    <a16:rowId xmlns:a16="http://schemas.microsoft.com/office/drawing/2014/main" val="1059353195"/>
                  </a:ext>
                </a:extLst>
              </a:tr>
              <a:tr h="169301">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Non-Hispanic</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376.0</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372.6</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377.3</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370.1</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354.5</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354.9</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358.0</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361.4</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365.9</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358.9</a:t>
                      </a:r>
                    </a:p>
                  </a:txBody>
                  <a:tcPr marL="7476" marR="7476" marT="0" marB="0" anchor="ctr">
                    <a:lnL>
                      <a:noFill/>
                    </a:lnL>
                    <a:lnR>
                      <a:noFill/>
                    </a:lnR>
                    <a:lnT>
                      <a:noFill/>
                    </a:lnT>
                    <a:lnB>
                      <a:noFill/>
                    </a:lnB>
                  </a:tcPr>
                </a:tc>
                <a:extLst>
                  <a:ext uri="{0D108BD9-81ED-4DB2-BD59-A6C34878D82A}">
                    <a16:rowId xmlns:a16="http://schemas.microsoft.com/office/drawing/2014/main" val="3854481819"/>
                  </a:ext>
                </a:extLst>
              </a:tr>
              <a:tr h="319744">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Non-Hispanic Black/African American</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1111.9</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1094.4</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1094.7</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1055.4</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1015.3</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977.1</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967.0</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951.7</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939.0</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896.5</a:t>
                      </a:r>
                    </a:p>
                  </a:txBody>
                  <a:tcPr marL="7476" marR="7476" marT="0" marB="0" anchor="ctr">
                    <a:lnL>
                      <a:noFill/>
                    </a:lnL>
                    <a:lnR>
                      <a:noFill/>
                    </a:lnR>
                    <a:lnT>
                      <a:noFill/>
                    </a:lnT>
                    <a:lnB>
                      <a:noFill/>
                    </a:lnB>
                  </a:tcPr>
                </a:tc>
                <a:extLst>
                  <a:ext uri="{0D108BD9-81ED-4DB2-BD59-A6C34878D82A}">
                    <a16:rowId xmlns:a16="http://schemas.microsoft.com/office/drawing/2014/main" val="2752380509"/>
                  </a:ext>
                </a:extLst>
              </a:tr>
              <a:tr h="169301">
                <a:tc>
                  <a:txBody>
                    <a:bodyPr/>
                    <a:lstStyle/>
                    <a:p>
                      <a:pPr marL="91440" marR="0">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Non-Hispanic White</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275.9</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272.3</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275.5</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271.2</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257.5</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257.3</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259.3</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263.7</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269.5</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268.0</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2271113"/>
                  </a:ext>
                </a:extLst>
              </a:tr>
              <a:tr h="169301">
                <a:tc>
                  <a:txBody>
                    <a:bodyPr/>
                    <a:lstStyle/>
                    <a:p>
                      <a:pPr marL="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Sex</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229818417"/>
                  </a:ext>
                </a:extLst>
              </a:tr>
              <a:tr h="169301">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Male</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486.9</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484.2</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489.5</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481.2</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461.5</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454.0</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458.0</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459.8</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463.4</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451.6</a:t>
                      </a:r>
                    </a:p>
                  </a:txBody>
                  <a:tcPr marL="7476" marR="7476" marT="0" marB="0" anchor="ctr">
                    <a:lnL>
                      <a:noFill/>
                    </a:lnL>
                    <a:lnR>
                      <a:noFill/>
                    </a:lnR>
                    <a:lnT>
                      <a:noFill/>
                    </a:lnT>
                    <a:lnB>
                      <a:noFill/>
                    </a:lnB>
                  </a:tcPr>
                </a:tc>
                <a:extLst>
                  <a:ext uri="{0D108BD9-81ED-4DB2-BD59-A6C34878D82A}">
                    <a16:rowId xmlns:a16="http://schemas.microsoft.com/office/drawing/2014/main" val="1190532349"/>
                  </a:ext>
                </a:extLst>
              </a:tr>
              <a:tr h="169301">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Female</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314.9</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309.3</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310.8</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303.0</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288.9</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285.4</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284.0</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283.0</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286.3</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281.2</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0207942"/>
                  </a:ext>
                </a:extLst>
              </a:tr>
              <a:tr h="169301">
                <a:tc>
                  <a:txBody>
                    <a:bodyPr/>
                    <a:lstStyle/>
                    <a:p>
                      <a:pPr marL="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Age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75440273"/>
                  </a:ext>
                </a:extLst>
              </a:tr>
              <a:tr h="169301">
                <a:tc>
                  <a:txBody>
                    <a:bodyPr/>
                    <a:lstStyle/>
                    <a:p>
                      <a:pPr marL="9144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&lt;18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12.3</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12.2</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12.0</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11.6</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11.7</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11.7</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11.5</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11.0</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10.6</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10.4</a:t>
                      </a:r>
                    </a:p>
                  </a:txBody>
                  <a:tcPr marL="7476" marR="7476" marT="0" marB="0" anchor="ctr">
                    <a:lnL>
                      <a:noFill/>
                    </a:lnL>
                    <a:lnR>
                      <a:noFill/>
                    </a:lnR>
                    <a:lnT>
                      <a:noFill/>
                    </a:lnT>
                    <a:lnB>
                      <a:noFill/>
                    </a:lnB>
                  </a:tcPr>
                </a:tc>
                <a:extLst>
                  <a:ext uri="{0D108BD9-81ED-4DB2-BD59-A6C34878D82A}">
                    <a16:rowId xmlns:a16="http://schemas.microsoft.com/office/drawing/2014/main" val="2740965926"/>
                  </a:ext>
                </a:extLst>
              </a:tr>
              <a:tr h="169301">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0-4</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10.9</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10.0</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10.8</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11.0</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11.3</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11.3</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11.2</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10.9</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11.1</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10.3</a:t>
                      </a:r>
                    </a:p>
                  </a:txBody>
                  <a:tcPr marL="7476" marR="7476" marT="0" marB="0" anchor="ctr">
                    <a:lnL>
                      <a:noFill/>
                    </a:lnL>
                    <a:lnR>
                      <a:noFill/>
                    </a:lnR>
                    <a:lnT>
                      <a:noFill/>
                    </a:lnT>
                    <a:lnB>
                      <a:noFill/>
                    </a:lnB>
                  </a:tcPr>
                </a:tc>
                <a:extLst>
                  <a:ext uri="{0D108BD9-81ED-4DB2-BD59-A6C34878D82A}">
                    <a16:rowId xmlns:a16="http://schemas.microsoft.com/office/drawing/2014/main" val="2429339857"/>
                  </a:ext>
                </a:extLst>
              </a:tr>
              <a:tr h="169301">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5-11</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7.0</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7.8</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7.2</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7.2</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7.0</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7.5</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7.9</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7.3</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5.7</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6.9</a:t>
                      </a:r>
                    </a:p>
                  </a:txBody>
                  <a:tcPr marL="7476" marR="7476" marT="0" marB="0" anchor="ctr">
                    <a:lnL>
                      <a:noFill/>
                    </a:lnL>
                    <a:lnR>
                      <a:noFill/>
                    </a:lnR>
                    <a:lnT>
                      <a:noFill/>
                    </a:lnT>
                    <a:lnB>
                      <a:noFill/>
                    </a:lnB>
                  </a:tcPr>
                </a:tc>
                <a:extLst>
                  <a:ext uri="{0D108BD9-81ED-4DB2-BD59-A6C34878D82A}">
                    <a16:rowId xmlns:a16="http://schemas.microsoft.com/office/drawing/2014/main" val="1130093521"/>
                  </a:ext>
                </a:extLst>
              </a:tr>
              <a:tr h="169301">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12-17</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19.5</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19.2</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18.6</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17.2</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17.6</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16.9</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16.0</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15.5</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15.9</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14.7</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693677"/>
                  </a:ext>
                </a:extLst>
              </a:tr>
              <a:tr h="169301">
                <a:tc>
                  <a:txBody>
                    <a:bodyPr/>
                    <a:lstStyle/>
                    <a:p>
                      <a:pPr marL="9144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18-44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119.4</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118.9</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122.6</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119.0</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115.4</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114.3</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115.5</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120.2</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121.9</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119.1</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63292867"/>
                  </a:ext>
                </a:extLst>
              </a:tr>
              <a:tr h="169301">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18-24</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43.0</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41.5</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40.7</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40.0</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39.7</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36.4</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37.3</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35.1</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35.7</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34.2</a:t>
                      </a:r>
                    </a:p>
                  </a:txBody>
                  <a:tcPr marL="7476" marR="7476" marT="0" marB="0" anchor="ctr">
                    <a:lnL>
                      <a:noFill/>
                    </a:lnL>
                    <a:lnR>
                      <a:noFill/>
                    </a:lnR>
                    <a:lnT>
                      <a:noFill/>
                    </a:lnT>
                    <a:lnB>
                      <a:noFill/>
                    </a:lnB>
                  </a:tcPr>
                </a:tc>
                <a:extLst>
                  <a:ext uri="{0D108BD9-81ED-4DB2-BD59-A6C34878D82A}">
                    <a16:rowId xmlns:a16="http://schemas.microsoft.com/office/drawing/2014/main" val="481507595"/>
                  </a:ext>
                </a:extLst>
              </a:tr>
              <a:tr h="169301">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25-44</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146.2</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146.0</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151.3</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146.6</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141.9</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141.6</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142.9</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150.0</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152.1</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148.8</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6161050"/>
                  </a:ext>
                </a:extLst>
              </a:tr>
              <a:tr h="169301">
                <a:tc>
                  <a:txBody>
                    <a:bodyPr/>
                    <a:lstStyle/>
                    <a:p>
                      <a:pPr marL="9144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45-64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597.2</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593.0</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593.4</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575.8</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557.2</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558.5</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559.4</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560.4</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567.3</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552.4</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57822580"/>
                  </a:ext>
                </a:extLst>
              </a:tr>
              <a:tr h="169301">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45-54</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390.2</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386.5</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389.4</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374.0</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372.3</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370.6</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384.0</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388.1</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399.3</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391.0</a:t>
                      </a:r>
                    </a:p>
                  </a:txBody>
                  <a:tcPr marL="7476" marR="7476" marT="0" marB="0" anchor="ctr">
                    <a:lnL>
                      <a:noFill/>
                    </a:lnL>
                    <a:lnR>
                      <a:noFill/>
                    </a:lnR>
                    <a:lnT>
                      <a:noFill/>
                    </a:lnT>
                    <a:lnB>
                      <a:noFill/>
                    </a:lnB>
                  </a:tcPr>
                </a:tc>
                <a:extLst>
                  <a:ext uri="{0D108BD9-81ED-4DB2-BD59-A6C34878D82A}">
                    <a16:rowId xmlns:a16="http://schemas.microsoft.com/office/drawing/2014/main" val="1139859806"/>
                  </a:ext>
                </a:extLst>
              </a:tr>
              <a:tr h="169301">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55-64</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804.2</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799.5</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797.3</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777.7</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742.1</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746.4</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734.9</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732.6</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735.3</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713.9</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7369526"/>
                  </a:ext>
                </a:extLst>
              </a:tr>
              <a:tr h="169301">
                <a:tc>
                  <a:txBody>
                    <a:bodyPr/>
                    <a:lstStyle/>
                    <a:p>
                      <a:pPr marL="9144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65+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1623.6</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1600.5</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1610.9</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1602.2</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1522.7</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1464.9</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1466.4</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1443.4</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1452.6</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1419.7</a:t>
                      </a:r>
                    </a:p>
                  </a:txBody>
                  <a:tcPr marL="7476" marR="7476"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101577579"/>
                  </a:ext>
                </a:extLst>
              </a:tr>
              <a:tr h="169301">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65-74</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1379.6</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1352.9</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1360.8</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1353.9</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1271.5</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1242.0</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1249.4</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1241.8</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1228.7</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1222.1</a:t>
                      </a:r>
                    </a:p>
                  </a:txBody>
                  <a:tcPr marL="7476" marR="7476" marT="0" marB="0" anchor="ctr">
                    <a:lnL>
                      <a:noFill/>
                    </a:lnL>
                    <a:lnR>
                      <a:noFill/>
                    </a:lnR>
                    <a:lnT>
                      <a:noFill/>
                    </a:lnT>
                    <a:lnB>
                      <a:noFill/>
                    </a:lnB>
                  </a:tcPr>
                </a:tc>
                <a:extLst>
                  <a:ext uri="{0D108BD9-81ED-4DB2-BD59-A6C34878D82A}">
                    <a16:rowId xmlns:a16="http://schemas.microsoft.com/office/drawing/2014/main" val="4276785338"/>
                  </a:ext>
                </a:extLst>
              </a:tr>
              <a:tr h="169301">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75-84</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1879.1</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1855.7</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1867.2</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1863.0</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1789.6</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1703.1</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1705.7</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1668.1</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1703.8</a:t>
                      </a:r>
                    </a:p>
                  </a:txBody>
                  <a:tcPr marL="7476" marR="7476"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1646.8</a:t>
                      </a:r>
                    </a:p>
                  </a:txBody>
                  <a:tcPr marL="7476" marR="7476" marT="0" marB="0" anchor="ctr">
                    <a:lnL>
                      <a:noFill/>
                    </a:lnL>
                    <a:lnR>
                      <a:noFill/>
                    </a:lnR>
                    <a:lnT>
                      <a:noFill/>
                    </a:lnT>
                    <a:lnB>
                      <a:noFill/>
                    </a:lnB>
                  </a:tcPr>
                </a:tc>
                <a:extLst>
                  <a:ext uri="{0D108BD9-81ED-4DB2-BD59-A6C34878D82A}">
                    <a16:rowId xmlns:a16="http://schemas.microsoft.com/office/drawing/2014/main" val="2664214076"/>
                  </a:ext>
                </a:extLst>
              </a:tr>
              <a:tr h="169301">
                <a:tc>
                  <a:txBody>
                    <a:bodyPr/>
                    <a:lstStyle/>
                    <a:p>
                      <a:pPr marL="201295" marR="0">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85+</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1510.0</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1523.4</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1548.7</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1477.5</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1365.0</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1311.6</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1242.2</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1211.4</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1179.7</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1124.7</a:t>
                      </a:r>
                    </a:p>
                  </a:txBody>
                  <a:tcPr marL="7476" marR="7476"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4651750"/>
                  </a:ext>
                </a:extLst>
              </a:tr>
            </a:tbl>
          </a:graphicData>
        </a:graphic>
      </p:graphicFrame>
    </p:spTree>
    <p:extLst>
      <p:ext uri="{BB962C8B-B14F-4D97-AF65-F5344CB8AC3E}">
        <p14:creationId xmlns:p14="http://schemas.microsoft.com/office/powerpoint/2010/main" val="3428556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8</a:t>
            </a:fld>
            <a:endParaRPr lang="en-US" dirty="0"/>
          </a:p>
        </p:txBody>
      </p:sp>
      <p:sp>
        <p:nvSpPr>
          <p:cNvPr id="4" name="Text Placeholder 3"/>
          <p:cNvSpPr>
            <a:spLocks noGrp="1"/>
          </p:cNvSpPr>
          <p:nvPr>
            <p:ph type="body" sz="half" idx="2"/>
          </p:nvPr>
        </p:nvSpPr>
        <p:spPr>
          <a:xfrm>
            <a:off x="457200" y="876300"/>
            <a:ext cx="1219201" cy="4152900"/>
          </a:xfrm>
        </p:spPr>
        <p:txBody>
          <a:bodyPr/>
          <a:lstStyle/>
          <a:p>
            <a:r>
              <a:rPr lang="en-US" sz="900" i="1" dirty="0"/>
              <a:t>Data Source: Special analyses, USRDS ESRD Database and CDC Bridged Race </a:t>
            </a:r>
            <a:r>
              <a:rPr lang="en-US" sz="900" i="1" dirty="0" err="1"/>
              <a:t>Intercensal</a:t>
            </a:r>
            <a:r>
              <a:rPr lang="en-US" sz="900" i="1" dirty="0"/>
              <a:t> Estimates Dataset, Incident ESRD patients. Adjusted for age/sex/race. Reference population: 2012 patients. “.” Zero values in this cell. *Values for cells with 10 or fewer patients are suppressed. ~Estimate shown is imprecise due to small sample size and may be unstable over time. Abbreviations: CDC, Centers for Disease Control and Prevention; CKD, chronic kidney disease; ESRD, end-stage renal disease.</a:t>
            </a:r>
          </a:p>
          <a:p>
            <a:endParaRPr lang="en-US" sz="800" dirty="0"/>
          </a:p>
        </p:txBody>
      </p:sp>
      <p:sp>
        <p:nvSpPr>
          <p:cNvPr id="5" name="Title 4"/>
          <p:cNvSpPr>
            <a:spLocks noGrp="1"/>
          </p:cNvSpPr>
          <p:nvPr>
            <p:ph type="title"/>
          </p:nvPr>
        </p:nvSpPr>
        <p:spPr>
          <a:xfrm>
            <a:off x="457200" y="46038"/>
            <a:ext cx="8229600" cy="563562"/>
          </a:xfrm>
        </p:spPr>
        <p:txBody>
          <a:bodyPr/>
          <a:lstStyle/>
          <a:p>
            <a:pPr algn="ctr"/>
            <a:r>
              <a:rPr lang="en-US" dirty="0"/>
              <a:t>HP2020 Table 6 CKD-9.1 Reduce kidney failure (or end-stage renal disease, ESRD) due to diabetes: Target 154.4 per million population </a:t>
            </a:r>
          </a:p>
        </p:txBody>
      </p:sp>
      <p:sp>
        <p:nvSpPr>
          <p:cNvPr id="6" name="Footer Placeholder 1"/>
          <p:cNvSpPr txBox="1">
            <a:spLocks/>
          </p:cNvSpPr>
          <p:nvPr/>
        </p:nvSpPr>
        <p:spPr>
          <a:xfrm>
            <a:off x="3028950" y="6410324"/>
            <a:ext cx="3086100" cy="44767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2018 Annual Data Report  </a:t>
            </a:r>
            <a:br>
              <a:rPr lang="en-US" dirty="0" smtClean="0"/>
            </a:br>
            <a:r>
              <a:rPr lang="en-US" dirty="0" smtClean="0"/>
              <a:t>Volume 3 HP2020</a:t>
            </a:r>
          </a:p>
        </p:txBody>
      </p:sp>
      <p:graphicFrame>
        <p:nvGraphicFramePr>
          <p:cNvPr id="7" name="Table 6"/>
          <p:cNvGraphicFramePr>
            <a:graphicFrameLocks noGrp="1"/>
          </p:cNvGraphicFramePr>
          <p:nvPr>
            <p:extLst>
              <p:ext uri="{D42A27DB-BD31-4B8C-83A1-F6EECF244321}">
                <p14:modId xmlns:p14="http://schemas.microsoft.com/office/powerpoint/2010/main" val="1774625807"/>
              </p:ext>
            </p:extLst>
          </p:nvPr>
        </p:nvGraphicFramePr>
        <p:xfrm>
          <a:off x="2369559" y="596266"/>
          <a:ext cx="5783841" cy="5760717"/>
        </p:xfrm>
        <a:graphic>
          <a:graphicData uri="http://schemas.openxmlformats.org/drawingml/2006/table">
            <a:tbl>
              <a:tblPr firstRow="1" firstCol="1" bandRow="1"/>
              <a:tblGrid>
                <a:gridCol w="1862591">
                  <a:extLst>
                    <a:ext uri="{9D8B030D-6E8A-4147-A177-3AD203B41FA5}">
                      <a16:colId xmlns:a16="http://schemas.microsoft.com/office/drawing/2014/main" val="1191747718"/>
                    </a:ext>
                  </a:extLst>
                </a:gridCol>
                <a:gridCol w="392125">
                  <a:extLst>
                    <a:ext uri="{9D8B030D-6E8A-4147-A177-3AD203B41FA5}">
                      <a16:colId xmlns:a16="http://schemas.microsoft.com/office/drawing/2014/main" val="1022773080"/>
                    </a:ext>
                  </a:extLst>
                </a:gridCol>
                <a:gridCol w="392125">
                  <a:extLst>
                    <a:ext uri="{9D8B030D-6E8A-4147-A177-3AD203B41FA5}">
                      <a16:colId xmlns:a16="http://schemas.microsoft.com/office/drawing/2014/main" val="2119954899"/>
                    </a:ext>
                  </a:extLst>
                </a:gridCol>
                <a:gridCol w="392125">
                  <a:extLst>
                    <a:ext uri="{9D8B030D-6E8A-4147-A177-3AD203B41FA5}">
                      <a16:colId xmlns:a16="http://schemas.microsoft.com/office/drawing/2014/main" val="381593221"/>
                    </a:ext>
                  </a:extLst>
                </a:gridCol>
                <a:gridCol w="392125">
                  <a:extLst>
                    <a:ext uri="{9D8B030D-6E8A-4147-A177-3AD203B41FA5}">
                      <a16:colId xmlns:a16="http://schemas.microsoft.com/office/drawing/2014/main" val="3555374971"/>
                    </a:ext>
                  </a:extLst>
                </a:gridCol>
                <a:gridCol w="392125">
                  <a:extLst>
                    <a:ext uri="{9D8B030D-6E8A-4147-A177-3AD203B41FA5}">
                      <a16:colId xmlns:a16="http://schemas.microsoft.com/office/drawing/2014/main" val="1714209613"/>
                    </a:ext>
                  </a:extLst>
                </a:gridCol>
                <a:gridCol w="392125">
                  <a:extLst>
                    <a:ext uri="{9D8B030D-6E8A-4147-A177-3AD203B41FA5}">
                      <a16:colId xmlns:a16="http://schemas.microsoft.com/office/drawing/2014/main" val="69268533"/>
                    </a:ext>
                  </a:extLst>
                </a:gridCol>
                <a:gridCol w="392125">
                  <a:extLst>
                    <a:ext uri="{9D8B030D-6E8A-4147-A177-3AD203B41FA5}">
                      <a16:colId xmlns:a16="http://schemas.microsoft.com/office/drawing/2014/main" val="956919632"/>
                    </a:ext>
                  </a:extLst>
                </a:gridCol>
                <a:gridCol w="392125">
                  <a:extLst>
                    <a:ext uri="{9D8B030D-6E8A-4147-A177-3AD203B41FA5}">
                      <a16:colId xmlns:a16="http://schemas.microsoft.com/office/drawing/2014/main" val="1430304288"/>
                    </a:ext>
                  </a:extLst>
                </a:gridCol>
                <a:gridCol w="392125">
                  <a:extLst>
                    <a:ext uri="{9D8B030D-6E8A-4147-A177-3AD203B41FA5}">
                      <a16:colId xmlns:a16="http://schemas.microsoft.com/office/drawing/2014/main" val="2333381162"/>
                    </a:ext>
                  </a:extLst>
                </a:gridCol>
                <a:gridCol w="392125">
                  <a:extLst>
                    <a:ext uri="{9D8B030D-6E8A-4147-A177-3AD203B41FA5}">
                      <a16:colId xmlns:a16="http://schemas.microsoft.com/office/drawing/2014/main" val="3649917540"/>
                    </a:ext>
                  </a:extLst>
                </a:gridCol>
              </a:tblGrid>
              <a:tr h="264685">
                <a:tc>
                  <a:txBody>
                    <a:bodyPr/>
                    <a:lstStyle/>
                    <a:p>
                      <a:pPr>
                        <a:lnSpc>
                          <a:spcPct val="115000"/>
                        </a:lnSpc>
                      </a:pPr>
                      <a:endParaRPr lang="en-US" sz="900">
                        <a:effectLst/>
                        <a:latin typeface="Calibri" panose="020F0502020204030204"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2007</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2008</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2009</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2010</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2011</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2012</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2013</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2014</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2015</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2016</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7034699"/>
                  </a:ext>
                </a:extLst>
              </a:tr>
              <a:tr h="172644">
                <a:tc>
                  <a:txBody>
                    <a:bodyPr/>
                    <a:lstStyle/>
                    <a:p>
                      <a:pPr marL="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All</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171.5</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169.1</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169.7</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167.0</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160.1</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158.5</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160.2</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161.5</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166.6</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166.3</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101367442"/>
                  </a:ext>
                </a:extLst>
              </a:tr>
              <a:tr h="172644">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Race</a:t>
                      </a:r>
                    </a:p>
                  </a:txBody>
                  <a:tcPr marL="0" marR="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a:noFill/>
                    </a:lnT>
                    <a:lnB>
                      <a:noFill/>
                    </a:lnB>
                  </a:tcPr>
                </a:tc>
                <a:extLst>
                  <a:ext uri="{0D108BD9-81ED-4DB2-BD59-A6C34878D82A}">
                    <a16:rowId xmlns:a16="http://schemas.microsoft.com/office/drawing/2014/main" val="4291449699"/>
                  </a:ext>
                </a:extLst>
              </a:tr>
              <a:tr h="172644">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American Indian or Alaska Native</a:t>
                      </a:r>
                    </a:p>
                  </a:txBody>
                  <a:tcPr marL="0" marR="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380.7</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389.9</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383.5</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347.6</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321.0</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322.9</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299.0</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290.7</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277.6</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282.8</a:t>
                      </a:r>
                    </a:p>
                  </a:txBody>
                  <a:tcPr marL="7624" marR="7624" marT="0" marB="0" anchor="ctr">
                    <a:lnL>
                      <a:noFill/>
                    </a:lnL>
                    <a:lnR>
                      <a:noFill/>
                    </a:lnR>
                    <a:lnT>
                      <a:noFill/>
                    </a:lnT>
                    <a:lnB>
                      <a:noFill/>
                    </a:lnB>
                  </a:tcPr>
                </a:tc>
                <a:extLst>
                  <a:ext uri="{0D108BD9-81ED-4DB2-BD59-A6C34878D82A}">
                    <a16:rowId xmlns:a16="http://schemas.microsoft.com/office/drawing/2014/main" val="2034541054"/>
                  </a:ext>
                </a:extLst>
              </a:tr>
              <a:tr h="172644">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Asian</a:t>
                      </a:r>
                    </a:p>
                  </a:txBody>
                  <a:tcPr marL="0" marR="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172.9</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180.0</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180.5</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172.6</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173.6</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170.5</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173.2</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172.0</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165.9</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173.1</a:t>
                      </a:r>
                    </a:p>
                  </a:txBody>
                  <a:tcPr marL="7624" marR="7624" marT="0" marB="0" anchor="ctr">
                    <a:lnL>
                      <a:noFill/>
                    </a:lnL>
                    <a:lnR>
                      <a:noFill/>
                    </a:lnR>
                    <a:lnT>
                      <a:noFill/>
                    </a:lnT>
                    <a:lnB>
                      <a:noFill/>
                    </a:lnB>
                  </a:tcPr>
                </a:tc>
                <a:extLst>
                  <a:ext uri="{0D108BD9-81ED-4DB2-BD59-A6C34878D82A}">
                    <a16:rowId xmlns:a16="http://schemas.microsoft.com/office/drawing/2014/main" val="2673650511"/>
                  </a:ext>
                </a:extLst>
              </a:tr>
              <a:tr h="172644">
                <a:tc>
                  <a:txBody>
                    <a:bodyPr/>
                    <a:lstStyle/>
                    <a:p>
                      <a:pPr marL="91440" marR="0">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Native Hawaiian or Pacific Islander~</a:t>
                      </a:r>
                    </a:p>
                  </a:txBody>
                  <a:tcPr marL="0" marR="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1504.7</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1336.8</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1534.8</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1648.6</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1449.1</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1520.8</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1679.5</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1655.0</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1643.1</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1680.0</a:t>
                      </a:r>
                    </a:p>
                  </a:txBody>
                  <a:tcPr marL="7624" marR="7624" marT="0" marB="0" anchor="ctr">
                    <a:lnL>
                      <a:noFill/>
                    </a:lnL>
                    <a:lnR>
                      <a:noFill/>
                    </a:lnR>
                    <a:lnT>
                      <a:noFill/>
                    </a:lnT>
                    <a:lnB>
                      <a:noFill/>
                    </a:lnB>
                  </a:tcPr>
                </a:tc>
                <a:extLst>
                  <a:ext uri="{0D108BD9-81ED-4DB2-BD59-A6C34878D82A}">
                    <a16:rowId xmlns:a16="http://schemas.microsoft.com/office/drawing/2014/main" val="1663807133"/>
                  </a:ext>
                </a:extLst>
              </a:tr>
              <a:tr h="172644">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Black/African American</a:t>
                      </a:r>
                    </a:p>
                  </a:txBody>
                  <a:tcPr marL="0" marR="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478.2</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473.8</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471.6</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456.9</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437.2</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414.2</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404.4</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398.7</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399.8</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386.0</a:t>
                      </a:r>
                    </a:p>
                  </a:txBody>
                  <a:tcPr marL="7624" marR="7624" marT="0" marB="0" anchor="ctr">
                    <a:lnL>
                      <a:noFill/>
                    </a:lnL>
                    <a:lnR>
                      <a:noFill/>
                    </a:lnR>
                    <a:lnT>
                      <a:noFill/>
                    </a:lnT>
                    <a:lnB>
                      <a:noFill/>
                    </a:lnB>
                  </a:tcPr>
                </a:tc>
                <a:extLst>
                  <a:ext uri="{0D108BD9-81ED-4DB2-BD59-A6C34878D82A}">
                    <a16:rowId xmlns:a16="http://schemas.microsoft.com/office/drawing/2014/main" val="1155180113"/>
                  </a:ext>
                </a:extLst>
              </a:tr>
              <a:tr h="172644">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White</a:t>
                      </a:r>
                    </a:p>
                  </a:txBody>
                  <a:tcPr marL="0" marR="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136.2</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134.1</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135.3</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134.6</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129.5</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130.4</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133.7</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135.8</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142.0</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142.9</a:t>
                      </a:r>
                    </a:p>
                  </a:txBody>
                  <a:tcPr marL="7624" marR="7624" marT="0" marB="0" anchor="ctr">
                    <a:lnL>
                      <a:noFill/>
                    </a:lnL>
                    <a:lnR>
                      <a:noFill/>
                    </a:lnR>
                    <a:lnT>
                      <a:noFill/>
                    </a:lnT>
                    <a:lnB>
                      <a:noFill/>
                    </a:lnB>
                  </a:tcPr>
                </a:tc>
                <a:extLst>
                  <a:ext uri="{0D108BD9-81ED-4DB2-BD59-A6C34878D82A}">
                    <a16:rowId xmlns:a16="http://schemas.microsoft.com/office/drawing/2014/main" val="2363493611"/>
                  </a:ext>
                </a:extLst>
              </a:tr>
              <a:tr h="172644">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Two or more races</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81.4</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78.4</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76.2</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68.4</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58.7</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6.0</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6034740"/>
                  </a:ext>
                </a:extLst>
              </a:tr>
              <a:tr h="172644">
                <a:tc>
                  <a:txBody>
                    <a:bodyPr/>
                    <a:lstStyle/>
                    <a:p>
                      <a:pPr marL="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Ethnicity</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81552662"/>
                  </a:ext>
                </a:extLst>
              </a:tr>
              <a:tr h="172644">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Hispanic/Latino</a:t>
                      </a:r>
                    </a:p>
                  </a:txBody>
                  <a:tcPr marL="0" marR="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367.1</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367.9</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360.6</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356.3</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347.2</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324.9</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320.7</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307.9</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309.4</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296.4</a:t>
                      </a:r>
                    </a:p>
                  </a:txBody>
                  <a:tcPr marL="7624" marR="7624" marT="0" marB="0" anchor="ctr">
                    <a:lnL>
                      <a:noFill/>
                    </a:lnL>
                    <a:lnR>
                      <a:noFill/>
                    </a:lnR>
                    <a:lnT>
                      <a:noFill/>
                    </a:lnT>
                    <a:lnB>
                      <a:noFill/>
                    </a:lnB>
                  </a:tcPr>
                </a:tc>
                <a:extLst>
                  <a:ext uri="{0D108BD9-81ED-4DB2-BD59-A6C34878D82A}">
                    <a16:rowId xmlns:a16="http://schemas.microsoft.com/office/drawing/2014/main" val="1194423797"/>
                  </a:ext>
                </a:extLst>
              </a:tr>
              <a:tr h="172644">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Non-Hispanic</a:t>
                      </a:r>
                    </a:p>
                  </a:txBody>
                  <a:tcPr marL="0" marR="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158.6</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156.3</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157.8</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155.2</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148.6</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148.4</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150.4</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152.9</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158.3</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159.4</a:t>
                      </a:r>
                    </a:p>
                  </a:txBody>
                  <a:tcPr marL="7624" marR="7624" marT="0" marB="0" anchor="ctr">
                    <a:lnL>
                      <a:noFill/>
                    </a:lnL>
                    <a:lnR>
                      <a:noFill/>
                    </a:lnR>
                    <a:lnT>
                      <a:noFill/>
                    </a:lnT>
                    <a:lnB>
                      <a:noFill/>
                    </a:lnB>
                  </a:tcPr>
                </a:tc>
                <a:extLst>
                  <a:ext uri="{0D108BD9-81ED-4DB2-BD59-A6C34878D82A}">
                    <a16:rowId xmlns:a16="http://schemas.microsoft.com/office/drawing/2014/main" val="2615102380"/>
                  </a:ext>
                </a:extLst>
              </a:tr>
              <a:tr h="316712">
                <a:tc>
                  <a:txBody>
                    <a:bodyPr/>
                    <a:lstStyle/>
                    <a:p>
                      <a:pPr marL="91440" marR="0">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Non-Hispanic Black/African American</a:t>
                      </a:r>
                    </a:p>
                  </a:txBody>
                  <a:tcPr marL="0" marR="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486.2</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482.1</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480.5</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465.7</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445.4</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423.8</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414.3</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409.9</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411.0</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397.6</a:t>
                      </a:r>
                    </a:p>
                  </a:txBody>
                  <a:tcPr marL="7624" marR="7624" marT="0" marB="0" anchor="ctr">
                    <a:lnL>
                      <a:noFill/>
                    </a:lnL>
                    <a:lnR>
                      <a:noFill/>
                    </a:lnR>
                    <a:lnT>
                      <a:noFill/>
                    </a:lnT>
                    <a:lnB>
                      <a:noFill/>
                    </a:lnB>
                  </a:tcPr>
                </a:tc>
                <a:extLst>
                  <a:ext uri="{0D108BD9-81ED-4DB2-BD59-A6C34878D82A}">
                    <a16:rowId xmlns:a16="http://schemas.microsoft.com/office/drawing/2014/main" val="2070446381"/>
                  </a:ext>
                </a:extLst>
              </a:tr>
              <a:tr h="172644">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Non-Hispanic White</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113.0</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109.4</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110.5</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109.3</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103.8</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106.2</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109.2</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111.9</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118.2</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120.3</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8250480"/>
                  </a:ext>
                </a:extLst>
              </a:tr>
              <a:tr h="172644">
                <a:tc>
                  <a:txBody>
                    <a:bodyPr/>
                    <a:lstStyle/>
                    <a:p>
                      <a:pPr marL="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Sex</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95224965"/>
                  </a:ext>
                </a:extLst>
              </a:tr>
              <a:tr h="172644">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Male</a:t>
                      </a:r>
                    </a:p>
                  </a:txBody>
                  <a:tcPr marL="0" marR="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202.3</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200.8</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203.3</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200.7</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193.8</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191.9</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196.1</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199.8</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204.7</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204.3</a:t>
                      </a:r>
                    </a:p>
                  </a:txBody>
                  <a:tcPr marL="7624" marR="7624" marT="0" marB="0" anchor="ctr">
                    <a:lnL>
                      <a:noFill/>
                    </a:lnL>
                    <a:lnR>
                      <a:noFill/>
                    </a:lnR>
                    <a:lnT>
                      <a:noFill/>
                    </a:lnT>
                    <a:lnB>
                      <a:noFill/>
                    </a:lnB>
                  </a:tcPr>
                </a:tc>
                <a:extLst>
                  <a:ext uri="{0D108BD9-81ED-4DB2-BD59-A6C34878D82A}">
                    <a16:rowId xmlns:a16="http://schemas.microsoft.com/office/drawing/2014/main" val="1634608104"/>
                  </a:ext>
                </a:extLst>
              </a:tr>
              <a:tr h="172644">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Female</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145.8</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142.5</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141.6</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138.6</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131.6</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130.0</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129.7</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128.9</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134.2</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134.2</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4442189"/>
                  </a:ext>
                </a:extLst>
              </a:tr>
              <a:tr h="172644">
                <a:tc>
                  <a:txBody>
                    <a:bodyPr/>
                    <a:lstStyle/>
                    <a:p>
                      <a:pPr marL="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Age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 </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083501954"/>
                  </a:ext>
                </a:extLst>
              </a:tr>
              <a:tr h="172644">
                <a:tc>
                  <a:txBody>
                    <a:bodyPr/>
                    <a:lstStyle/>
                    <a:p>
                      <a:pPr marL="9144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&lt;18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0.1</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0.1</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0.1</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0.1</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0.1</a:t>
                      </a:r>
                    </a:p>
                  </a:txBody>
                  <a:tcPr marL="7624" marR="7624" marT="0" marB="0" anchor="ctr">
                    <a:lnL>
                      <a:noFill/>
                    </a:lnL>
                    <a:lnR>
                      <a:noFill/>
                    </a:lnR>
                    <a:lnT>
                      <a:noFill/>
                    </a:lnT>
                    <a:lnB>
                      <a:noFill/>
                    </a:lnB>
                  </a:tcPr>
                </a:tc>
                <a:extLst>
                  <a:ext uri="{0D108BD9-81ED-4DB2-BD59-A6C34878D82A}">
                    <a16:rowId xmlns:a16="http://schemas.microsoft.com/office/drawing/2014/main" val="2219491112"/>
                  </a:ext>
                </a:extLst>
              </a:tr>
              <a:tr h="172644">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0-4</a:t>
                      </a:r>
                    </a:p>
                  </a:txBody>
                  <a:tcPr marL="0" marR="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0.3</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0.3</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0.2</a:t>
                      </a:r>
                    </a:p>
                  </a:txBody>
                  <a:tcPr marL="7624" marR="7624" marT="0" marB="0" anchor="ctr">
                    <a:lnL>
                      <a:noFill/>
                    </a:lnL>
                    <a:lnR>
                      <a:noFill/>
                    </a:lnR>
                    <a:lnT>
                      <a:noFill/>
                    </a:lnT>
                    <a:lnB>
                      <a:noFill/>
                    </a:lnB>
                  </a:tcPr>
                </a:tc>
                <a:extLst>
                  <a:ext uri="{0D108BD9-81ED-4DB2-BD59-A6C34878D82A}">
                    <a16:rowId xmlns:a16="http://schemas.microsoft.com/office/drawing/2014/main" val="3281920127"/>
                  </a:ext>
                </a:extLst>
              </a:tr>
              <a:tr h="172644">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5-11</a:t>
                      </a:r>
                    </a:p>
                  </a:txBody>
                  <a:tcPr marL="0" marR="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a:noFill/>
                    </a:lnB>
                  </a:tcPr>
                </a:tc>
                <a:extLst>
                  <a:ext uri="{0D108BD9-81ED-4DB2-BD59-A6C34878D82A}">
                    <a16:rowId xmlns:a16="http://schemas.microsoft.com/office/drawing/2014/main" val="3326559417"/>
                  </a:ext>
                </a:extLst>
              </a:tr>
              <a:tr h="172644">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12-17</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3477648"/>
                  </a:ext>
                </a:extLst>
              </a:tr>
              <a:tr h="172644">
                <a:tc>
                  <a:txBody>
                    <a:bodyPr/>
                    <a:lstStyle/>
                    <a:p>
                      <a:pPr marL="9144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18-44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37.8</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37.7</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39.9</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39.7</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39.7</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38.4</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39.6</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42.0</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43.4</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43.5</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56734521"/>
                  </a:ext>
                </a:extLst>
              </a:tr>
              <a:tr h="172644">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18-24</a:t>
                      </a:r>
                    </a:p>
                  </a:txBody>
                  <a:tcPr marL="0" marR="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2.7</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2.4</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2.6</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2.5</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2.3</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2.5</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2.6</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1.8</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2.5</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2.2</a:t>
                      </a:r>
                    </a:p>
                  </a:txBody>
                  <a:tcPr marL="7624" marR="7624" marT="0" marB="0" anchor="ctr">
                    <a:lnL>
                      <a:noFill/>
                    </a:lnL>
                    <a:lnR>
                      <a:noFill/>
                    </a:lnR>
                    <a:lnT>
                      <a:noFill/>
                    </a:lnT>
                    <a:lnB>
                      <a:noFill/>
                    </a:lnB>
                  </a:tcPr>
                </a:tc>
                <a:extLst>
                  <a:ext uri="{0D108BD9-81ED-4DB2-BD59-A6C34878D82A}">
                    <a16:rowId xmlns:a16="http://schemas.microsoft.com/office/drawing/2014/main" val="2325029480"/>
                  </a:ext>
                </a:extLst>
              </a:tr>
              <a:tr h="172644">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25-44</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50.1</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50.0</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53.0</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52.7</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52.7</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51.0</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52.5</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56.0</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57.7</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57.9</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303747"/>
                  </a:ext>
                </a:extLst>
              </a:tr>
              <a:tr h="172644">
                <a:tc>
                  <a:txBody>
                    <a:bodyPr/>
                    <a:lstStyle/>
                    <a:p>
                      <a:pPr marL="9144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45-64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309.9</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308.5</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307.1</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295.4</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282.6</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285.5</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283.5</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284.2</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291.2</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286.5</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58199059"/>
                  </a:ext>
                </a:extLst>
              </a:tr>
              <a:tr h="172644">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45-54</a:t>
                      </a:r>
                    </a:p>
                  </a:txBody>
                  <a:tcPr marL="0" marR="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179.0</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178.6</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180.4</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175.9</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173.9</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176.1</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183.5</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184.7</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193.6</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194.2</a:t>
                      </a:r>
                    </a:p>
                  </a:txBody>
                  <a:tcPr marL="7624" marR="7624" marT="0" marB="0" anchor="ctr">
                    <a:lnL>
                      <a:noFill/>
                    </a:lnL>
                    <a:lnR>
                      <a:noFill/>
                    </a:lnR>
                    <a:lnT>
                      <a:noFill/>
                    </a:lnT>
                    <a:lnB>
                      <a:noFill/>
                    </a:lnB>
                  </a:tcPr>
                </a:tc>
                <a:extLst>
                  <a:ext uri="{0D108BD9-81ED-4DB2-BD59-A6C34878D82A}">
                    <a16:rowId xmlns:a16="http://schemas.microsoft.com/office/drawing/2014/main" val="170686904"/>
                  </a:ext>
                </a:extLst>
              </a:tr>
              <a:tr h="172644">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55-64</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440.8</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438.4</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433.7</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414.9</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391.2</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394.9</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383.5</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383.8</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388.8</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378.7</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2555919"/>
                  </a:ext>
                </a:extLst>
              </a:tr>
              <a:tr h="172644">
                <a:tc>
                  <a:txBody>
                    <a:bodyPr/>
                    <a:lstStyle/>
                    <a:p>
                      <a:pPr marL="9144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65+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691.7</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674.6</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674.3</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680.2</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648.7</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619.5</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632.5</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631.1</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653.4</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653.7</a:t>
                      </a:r>
                    </a:p>
                  </a:txBody>
                  <a:tcPr marL="7624" marR="7624"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59028066"/>
                  </a:ext>
                </a:extLst>
              </a:tr>
              <a:tr h="172644">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65-74</a:t>
                      </a:r>
                    </a:p>
                  </a:txBody>
                  <a:tcPr marL="0" marR="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697.9</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678.3</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675.8</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669.7</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633.3</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615.7</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625.0</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621.5</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620.5</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634.9</a:t>
                      </a:r>
                    </a:p>
                  </a:txBody>
                  <a:tcPr marL="7624" marR="7624" marT="0" marB="0" anchor="ctr">
                    <a:lnL>
                      <a:noFill/>
                    </a:lnL>
                    <a:lnR>
                      <a:noFill/>
                    </a:lnR>
                    <a:lnT>
                      <a:noFill/>
                    </a:lnT>
                    <a:lnB>
                      <a:noFill/>
                    </a:lnB>
                  </a:tcPr>
                </a:tc>
                <a:extLst>
                  <a:ext uri="{0D108BD9-81ED-4DB2-BD59-A6C34878D82A}">
                    <a16:rowId xmlns:a16="http://schemas.microsoft.com/office/drawing/2014/main" val="1267259644"/>
                  </a:ext>
                </a:extLst>
              </a:tr>
              <a:tr h="172644">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75-84</a:t>
                      </a:r>
                    </a:p>
                  </a:txBody>
                  <a:tcPr marL="0" marR="0"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718.0</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700.8</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701.1</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720.6</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693.1</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650.2</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669.9</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670.0</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717.1</a:t>
                      </a:r>
                    </a:p>
                  </a:txBody>
                  <a:tcPr marL="7624" marR="7624" marT="0" marB="0" anchor="ctr">
                    <a:lnL>
                      <a:noFill/>
                    </a:lnL>
                    <a:lnR>
                      <a:noFill/>
                    </a:lnR>
                    <a:lnT>
                      <a:noFill/>
                    </a:lnT>
                    <a:lnB>
                      <a:noFill/>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703.5</a:t>
                      </a:r>
                    </a:p>
                  </a:txBody>
                  <a:tcPr marL="7624" marR="7624" marT="0" marB="0" anchor="ctr">
                    <a:lnL>
                      <a:noFill/>
                    </a:lnL>
                    <a:lnR>
                      <a:noFill/>
                    </a:lnR>
                    <a:lnT>
                      <a:noFill/>
                    </a:lnT>
                    <a:lnB>
                      <a:noFill/>
                    </a:lnB>
                  </a:tcPr>
                </a:tc>
                <a:extLst>
                  <a:ext uri="{0D108BD9-81ED-4DB2-BD59-A6C34878D82A}">
                    <a16:rowId xmlns:a16="http://schemas.microsoft.com/office/drawing/2014/main" val="31927875"/>
                  </a:ext>
                </a:extLst>
              </a:tr>
              <a:tr h="172644">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85+</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367.2</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376.7</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390.4</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381.6</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358.5</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350.1</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334.6</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337.8</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345.6</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342.9</a:t>
                      </a:r>
                    </a:p>
                  </a:txBody>
                  <a:tcPr marL="7624" marR="7624"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7772871"/>
                  </a:ext>
                </a:extLst>
              </a:tr>
            </a:tbl>
          </a:graphicData>
        </a:graphic>
      </p:graphicFrame>
    </p:spTree>
    <p:extLst>
      <p:ext uri="{BB962C8B-B14F-4D97-AF65-F5344CB8AC3E}">
        <p14:creationId xmlns:p14="http://schemas.microsoft.com/office/powerpoint/2010/main" val="3250757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9</a:t>
            </a:fld>
            <a:endParaRPr lang="en-US" dirty="0"/>
          </a:p>
        </p:txBody>
      </p:sp>
      <p:sp>
        <p:nvSpPr>
          <p:cNvPr id="4" name="Text Placeholder 3"/>
          <p:cNvSpPr>
            <a:spLocks noGrp="1"/>
          </p:cNvSpPr>
          <p:nvPr>
            <p:ph type="body" sz="half" idx="2"/>
          </p:nvPr>
        </p:nvSpPr>
        <p:spPr>
          <a:xfrm>
            <a:off x="457200" y="800100"/>
            <a:ext cx="1333500" cy="3314700"/>
          </a:xfrm>
        </p:spPr>
        <p:txBody>
          <a:bodyPr/>
          <a:lstStyle/>
          <a:p>
            <a:r>
              <a:rPr lang="en-US" sz="800" i="1" dirty="0"/>
              <a:t>Data Source: Special analyses, USRDS ESRD Database and CDC Bridged Race </a:t>
            </a:r>
            <a:r>
              <a:rPr lang="en-US" sz="800" i="1" dirty="0" err="1"/>
              <a:t>Intercensal</a:t>
            </a:r>
            <a:r>
              <a:rPr lang="en-US" sz="800" i="1" dirty="0"/>
              <a:t> Estimates Dataset, Incident ESRD patients. Adjusted for age/sex/race. Reference population: 2012. National Health Interview Survey 2006–2015 used to estimate diabetes mellitus prevalence. ~Estimate shown is imprecise due to small sample size and may be unstable over time. *Values for cells with 10 or fewer patients are suppressed. “.” Zero values in this cell. Abbreviations: CDC, Centers for Disease Control and Prevention; CKD, chronic kidney disease; ESRD, end-stage renal disease.</a:t>
            </a:r>
          </a:p>
          <a:p>
            <a:endParaRPr lang="en-US" sz="800" dirty="0"/>
          </a:p>
        </p:txBody>
      </p:sp>
      <p:sp>
        <p:nvSpPr>
          <p:cNvPr id="5" name="Title 4"/>
          <p:cNvSpPr>
            <a:spLocks noGrp="1"/>
          </p:cNvSpPr>
          <p:nvPr>
            <p:ph type="title"/>
          </p:nvPr>
        </p:nvSpPr>
        <p:spPr>
          <a:xfrm>
            <a:off x="457200" y="46038"/>
            <a:ext cx="8229600" cy="563562"/>
          </a:xfrm>
        </p:spPr>
        <p:txBody>
          <a:bodyPr/>
          <a:lstStyle/>
          <a:p>
            <a:pPr algn="ctr"/>
            <a:r>
              <a:rPr lang="en-US" sz="1600" dirty="0"/>
              <a:t>HP2020 Table 7 CKD-9.2 Reduce kidney failure (or end-stage renal disease, ESRD) due to diabetes among persons with diabetes: Target 2,352.7 per million population</a:t>
            </a:r>
          </a:p>
        </p:txBody>
      </p:sp>
      <p:sp>
        <p:nvSpPr>
          <p:cNvPr id="6" name="Footer Placeholder 1"/>
          <p:cNvSpPr txBox="1">
            <a:spLocks/>
          </p:cNvSpPr>
          <p:nvPr/>
        </p:nvSpPr>
        <p:spPr>
          <a:xfrm>
            <a:off x="3028950" y="6410324"/>
            <a:ext cx="3086100" cy="447675"/>
          </a:xfrm>
          <a:prstGeom prst="rect">
            <a:avLst/>
          </a:prstGeom>
        </p:spPr>
        <p:txBody>
          <a:bodyPr vert="horz" lIns="91440" tIns="45720" rIns="91440" bIns="45720" rtlCol="0" anchor="ctr"/>
          <a:lstStyle>
            <a:defPPr>
              <a:defRPr lang="en-US"/>
            </a:defPPr>
            <a:lvl1pPr marL="0" algn="ctr" defTabSz="914400" rtl="0" eaLnBrk="1" latinLnBrk="0" hangingPunct="1">
              <a:defRPr sz="14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2018 Annual Data Report  </a:t>
            </a:r>
            <a:br>
              <a:rPr lang="en-US" smtClean="0"/>
            </a:br>
            <a:r>
              <a:rPr lang="en-US" smtClean="0"/>
              <a:t>Volume 3 HP2020</a:t>
            </a:r>
            <a:endParaRPr lang="en-US" dirty="0" smtClean="0"/>
          </a:p>
        </p:txBody>
      </p:sp>
      <p:graphicFrame>
        <p:nvGraphicFramePr>
          <p:cNvPr id="7" name="Table 6"/>
          <p:cNvGraphicFramePr>
            <a:graphicFrameLocks noGrp="1"/>
          </p:cNvGraphicFramePr>
          <p:nvPr>
            <p:extLst>
              <p:ext uri="{D42A27DB-BD31-4B8C-83A1-F6EECF244321}">
                <p14:modId xmlns:p14="http://schemas.microsoft.com/office/powerpoint/2010/main" val="4291966289"/>
              </p:ext>
            </p:extLst>
          </p:nvPr>
        </p:nvGraphicFramePr>
        <p:xfrm>
          <a:off x="2355405" y="639673"/>
          <a:ext cx="5332003" cy="6027978"/>
        </p:xfrm>
        <a:graphic>
          <a:graphicData uri="http://schemas.openxmlformats.org/drawingml/2006/table">
            <a:tbl>
              <a:tblPr firstRow="1" firstCol="1" bandRow="1"/>
              <a:tblGrid>
                <a:gridCol w="1644478">
                  <a:extLst>
                    <a:ext uri="{9D8B030D-6E8A-4147-A177-3AD203B41FA5}">
                      <a16:colId xmlns:a16="http://schemas.microsoft.com/office/drawing/2014/main" val="797272575"/>
                    </a:ext>
                  </a:extLst>
                </a:gridCol>
                <a:gridCol w="365440">
                  <a:extLst>
                    <a:ext uri="{9D8B030D-6E8A-4147-A177-3AD203B41FA5}">
                      <a16:colId xmlns:a16="http://schemas.microsoft.com/office/drawing/2014/main" val="2015114989"/>
                    </a:ext>
                  </a:extLst>
                </a:gridCol>
                <a:gridCol w="365440">
                  <a:extLst>
                    <a:ext uri="{9D8B030D-6E8A-4147-A177-3AD203B41FA5}">
                      <a16:colId xmlns:a16="http://schemas.microsoft.com/office/drawing/2014/main" val="4005229633"/>
                    </a:ext>
                  </a:extLst>
                </a:gridCol>
                <a:gridCol w="365440">
                  <a:extLst>
                    <a:ext uri="{9D8B030D-6E8A-4147-A177-3AD203B41FA5}">
                      <a16:colId xmlns:a16="http://schemas.microsoft.com/office/drawing/2014/main" val="831125094"/>
                    </a:ext>
                  </a:extLst>
                </a:gridCol>
                <a:gridCol w="365440">
                  <a:extLst>
                    <a:ext uri="{9D8B030D-6E8A-4147-A177-3AD203B41FA5}">
                      <a16:colId xmlns:a16="http://schemas.microsoft.com/office/drawing/2014/main" val="3927054203"/>
                    </a:ext>
                  </a:extLst>
                </a:gridCol>
                <a:gridCol w="365440">
                  <a:extLst>
                    <a:ext uri="{9D8B030D-6E8A-4147-A177-3AD203B41FA5}">
                      <a16:colId xmlns:a16="http://schemas.microsoft.com/office/drawing/2014/main" val="922104081"/>
                    </a:ext>
                  </a:extLst>
                </a:gridCol>
                <a:gridCol w="365440">
                  <a:extLst>
                    <a:ext uri="{9D8B030D-6E8A-4147-A177-3AD203B41FA5}">
                      <a16:colId xmlns:a16="http://schemas.microsoft.com/office/drawing/2014/main" val="30470121"/>
                    </a:ext>
                  </a:extLst>
                </a:gridCol>
                <a:gridCol w="365440">
                  <a:extLst>
                    <a:ext uri="{9D8B030D-6E8A-4147-A177-3AD203B41FA5}">
                      <a16:colId xmlns:a16="http://schemas.microsoft.com/office/drawing/2014/main" val="4257793798"/>
                    </a:ext>
                  </a:extLst>
                </a:gridCol>
                <a:gridCol w="365440">
                  <a:extLst>
                    <a:ext uri="{9D8B030D-6E8A-4147-A177-3AD203B41FA5}">
                      <a16:colId xmlns:a16="http://schemas.microsoft.com/office/drawing/2014/main" val="1823104895"/>
                    </a:ext>
                  </a:extLst>
                </a:gridCol>
                <a:gridCol w="398565">
                  <a:extLst>
                    <a:ext uri="{9D8B030D-6E8A-4147-A177-3AD203B41FA5}">
                      <a16:colId xmlns:a16="http://schemas.microsoft.com/office/drawing/2014/main" val="1980318719"/>
                    </a:ext>
                  </a:extLst>
                </a:gridCol>
                <a:gridCol w="365440">
                  <a:extLst>
                    <a:ext uri="{9D8B030D-6E8A-4147-A177-3AD203B41FA5}">
                      <a16:colId xmlns:a16="http://schemas.microsoft.com/office/drawing/2014/main" val="3925005537"/>
                    </a:ext>
                  </a:extLst>
                </a:gridCol>
              </a:tblGrid>
              <a:tr h="182721">
                <a:tc>
                  <a:txBody>
                    <a:bodyPr/>
                    <a:lstStyle/>
                    <a:p>
                      <a:pPr>
                        <a:lnSpc>
                          <a:spcPct val="115000"/>
                        </a:lnSpc>
                      </a:pPr>
                      <a:endParaRPr lang="en-US" sz="900" dirty="0">
                        <a:effectLst/>
                        <a:latin typeface="Calibri" panose="020F0502020204030204" pitchFamily="34" charset="0"/>
                      </a:endParaRPr>
                    </a:p>
                  </a:txBody>
                  <a:tcPr marL="7110" marR="10253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2007</a:t>
                      </a:r>
                    </a:p>
                  </a:txBody>
                  <a:tcPr marL="7110" marR="711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2008</a:t>
                      </a:r>
                    </a:p>
                  </a:txBody>
                  <a:tcPr marL="7110" marR="711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2009</a:t>
                      </a:r>
                    </a:p>
                  </a:txBody>
                  <a:tcPr marL="7110" marR="711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2010</a:t>
                      </a:r>
                    </a:p>
                  </a:txBody>
                  <a:tcPr marL="7110" marR="711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2011</a:t>
                      </a:r>
                    </a:p>
                  </a:txBody>
                  <a:tcPr marL="7110" marR="711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2012</a:t>
                      </a:r>
                    </a:p>
                  </a:txBody>
                  <a:tcPr marL="7110" marR="711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2013</a:t>
                      </a:r>
                    </a:p>
                  </a:txBody>
                  <a:tcPr marL="7110" marR="711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2014</a:t>
                      </a:r>
                    </a:p>
                  </a:txBody>
                  <a:tcPr marL="7110" marR="711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2015</a:t>
                      </a:r>
                    </a:p>
                  </a:txBody>
                  <a:tcPr marL="7110" marR="10253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2016</a:t>
                      </a:r>
                    </a:p>
                  </a:txBody>
                  <a:tcPr marL="7110" marR="711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5729241"/>
                  </a:ext>
                </a:extLst>
              </a:tr>
              <a:tr h="168690">
                <a:tc>
                  <a:txBody>
                    <a:bodyPr/>
                    <a:lstStyle/>
                    <a:p>
                      <a:pPr marL="0" marR="0">
                        <a:lnSpc>
                          <a:spcPct val="115000"/>
                        </a:lnSpc>
                        <a:spcBef>
                          <a:spcPts val="0"/>
                        </a:spcBef>
                        <a:spcAft>
                          <a:spcPts val="1000"/>
                        </a:spcAft>
                      </a:pPr>
                      <a:r>
                        <a:rPr lang="en-US" sz="900" b="1" dirty="0">
                          <a:effectLst/>
                          <a:latin typeface="Calibri" panose="020F0502020204030204" pitchFamily="34" charset="0"/>
                          <a:ea typeface="Calibri" panose="020F0502020204030204" pitchFamily="34" charset="0"/>
                          <a:cs typeface="Times New Roman" panose="02020603050405020304" pitchFamily="18" charset="0"/>
                        </a:rPr>
                        <a:t>All</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2614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2486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2403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2347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2280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2273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2309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2320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2414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2412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965807"/>
                  </a:ext>
                </a:extLst>
              </a:tr>
              <a:tr h="168690">
                <a:tc>
                  <a:txBody>
                    <a:bodyPr/>
                    <a:lstStyle/>
                    <a:p>
                      <a:pPr marL="0" marR="0">
                        <a:lnSpc>
                          <a:spcPct val="115000"/>
                        </a:lnSpc>
                        <a:spcBef>
                          <a:spcPts val="0"/>
                        </a:spcBef>
                        <a:spcAft>
                          <a:spcPts val="1000"/>
                        </a:spcAft>
                      </a:pPr>
                      <a:r>
                        <a:rPr lang="en-US" sz="900" b="1" dirty="0">
                          <a:effectLst/>
                          <a:latin typeface="Calibri" panose="020F0502020204030204" pitchFamily="34" charset="0"/>
                          <a:ea typeface="Calibri" panose="020F0502020204030204" pitchFamily="34" charset="0"/>
                          <a:cs typeface="Times New Roman" panose="02020603050405020304" pitchFamily="18" charset="0"/>
                        </a:rPr>
                        <a:t>Race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008493351"/>
                  </a:ext>
                </a:extLst>
              </a:tr>
              <a:tr h="168690">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American Indian or Alaska Native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2572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2916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2925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2594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2241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2289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2034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1744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1732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1798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extLst>
                  <a:ext uri="{0D108BD9-81ED-4DB2-BD59-A6C34878D82A}">
                    <a16:rowId xmlns:a16="http://schemas.microsoft.com/office/drawing/2014/main" val="2241921973"/>
                  </a:ext>
                </a:extLst>
              </a:tr>
              <a:tr h="168690">
                <a:tc>
                  <a:txBody>
                    <a:bodyPr/>
                    <a:lstStyle/>
                    <a:p>
                      <a:pPr marL="91440" marR="0">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tabLst>
                          <a:tab pos="342900" algn="l"/>
                        </a:tabLst>
                      </a:pPr>
                      <a:r>
                        <a:rPr lang="en-US" sz="900" b="0" dirty="0">
                          <a:effectLst/>
                          <a:latin typeface="Calibri" panose="020F0502020204030204" pitchFamily="34" charset="0"/>
                          <a:ea typeface="Calibri" panose="020F0502020204030204" pitchFamily="34" charset="0"/>
                          <a:cs typeface="Times New Roman" panose="02020603050405020304" pitchFamily="18" charset="0"/>
                        </a:rPr>
                        <a:t>2067</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2190</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2214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2111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2088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2166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2318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2317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2288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2362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extLst>
                  <a:ext uri="{0D108BD9-81ED-4DB2-BD59-A6C34878D82A}">
                    <a16:rowId xmlns:a16="http://schemas.microsoft.com/office/drawing/2014/main" val="924892682"/>
                  </a:ext>
                </a:extLst>
              </a:tr>
              <a:tr h="293726">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Native Hawaiian or Pacific Islander~</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tabLst>
                          <a:tab pos="342900" algn="l"/>
                        </a:tabLst>
                      </a:pPr>
                      <a:r>
                        <a:rPr lang="en-US" sz="900" b="0" dirty="0">
                          <a:effectLst/>
                          <a:latin typeface="Calibri" panose="020F0502020204030204" pitchFamily="34" charset="0"/>
                          <a:ea typeface="Calibri" panose="020F0502020204030204" pitchFamily="34" charset="0"/>
                          <a:cs typeface="Times New Roman" panose="02020603050405020304" pitchFamily="18" charset="0"/>
                        </a:rPr>
                        <a:t>N/A</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N/A</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N/A</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N/A</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N/A</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N/A</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N/A</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N/A</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N/A</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N/A</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extLst>
                  <a:ext uri="{0D108BD9-81ED-4DB2-BD59-A6C34878D82A}">
                    <a16:rowId xmlns:a16="http://schemas.microsoft.com/office/drawing/2014/main" val="3194815807"/>
                  </a:ext>
                </a:extLst>
              </a:tr>
              <a:tr h="168690">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Black/African American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4472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4332</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4242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3979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3834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3724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3605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3595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3553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3462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extLst>
                  <a:ext uri="{0D108BD9-81ED-4DB2-BD59-A6C34878D82A}">
                    <a16:rowId xmlns:a16="http://schemas.microsoft.com/office/drawing/2014/main" val="415311368"/>
                  </a:ext>
                </a:extLst>
              </a:tr>
              <a:tr h="168690">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White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2275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2139</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2051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2028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1978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1990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2046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2068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2180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2189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extLst>
                  <a:ext uri="{0D108BD9-81ED-4DB2-BD59-A6C34878D82A}">
                    <a16:rowId xmlns:a16="http://schemas.microsoft.com/office/drawing/2014/main" val="3408801604"/>
                  </a:ext>
                </a:extLst>
              </a:tr>
              <a:tr h="175794">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Two or more races</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614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711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553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711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509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711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481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711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468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711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46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711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6682889"/>
                  </a:ext>
                </a:extLst>
              </a:tr>
              <a:tr h="168690">
                <a:tc>
                  <a:txBody>
                    <a:bodyPr/>
                    <a:lstStyle/>
                    <a:p>
                      <a:pPr marL="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Ethnicity</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 </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66845920"/>
                  </a:ext>
                </a:extLst>
              </a:tr>
              <a:tr h="168690">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Hispanic/Latino</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3320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3184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2967</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2903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2910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2814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2826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2746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2795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2714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extLst>
                  <a:ext uri="{0D108BD9-81ED-4DB2-BD59-A6C34878D82A}">
                    <a16:rowId xmlns:a16="http://schemas.microsoft.com/office/drawing/2014/main" val="1289524483"/>
                  </a:ext>
                </a:extLst>
              </a:tr>
              <a:tr h="168690">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Non-Hispanic</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2513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2388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2321</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2263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2186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2185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2222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2242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2335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2345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extLst>
                  <a:ext uri="{0D108BD9-81ED-4DB2-BD59-A6C34878D82A}">
                    <a16:rowId xmlns:a16="http://schemas.microsoft.com/office/drawing/2014/main" val="3594995024"/>
                  </a:ext>
                </a:extLst>
              </a:tr>
              <a:tr h="293726">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Non-Hispanic Black/African American</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4676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4522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4472</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4192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4075</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3932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3795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3803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3784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3720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extLst>
                  <a:ext uri="{0D108BD9-81ED-4DB2-BD59-A6C34878D82A}">
                    <a16:rowId xmlns:a16="http://schemas.microsoft.com/office/drawing/2014/main" val="1565268124"/>
                  </a:ext>
                </a:extLst>
              </a:tr>
              <a:tr h="168690">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Non-Hispanic White</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2045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1898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1823</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1801</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1734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1769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1832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1864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1989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2012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6537604"/>
                  </a:ext>
                </a:extLst>
              </a:tr>
              <a:tr h="168690">
                <a:tc>
                  <a:txBody>
                    <a:bodyPr/>
                    <a:lstStyle/>
                    <a:p>
                      <a:pPr marL="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Sex</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 </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76566887"/>
                  </a:ext>
                </a:extLst>
              </a:tr>
              <a:tr h="168690">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Male</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2926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2743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2624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2542</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2531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2549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2622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2638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2727</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2718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extLst>
                  <a:ext uri="{0D108BD9-81ED-4DB2-BD59-A6C34878D82A}">
                    <a16:rowId xmlns:a16="http://schemas.microsoft.com/office/drawing/2014/main" val="1821545559"/>
                  </a:ext>
                </a:extLst>
              </a:tr>
              <a:tr h="168690">
                <a:tc>
                  <a:txBody>
                    <a:bodyPr/>
                    <a:lstStyle/>
                    <a:p>
                      <a:pPr marL="91440"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Female</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2324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2236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2179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2143</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2027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1998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1998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1997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2096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2101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6017657"/>
                  </a:ext>
                </a:extLst>
              </a:tr>
              <a:tr h="168690">
                <a:tc>
                  <a:txBody>
                    <a:bodyPr/>
                    <a:lstStyle/>
                    <a:p>
                      <a:pPr marL="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Age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 </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 </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966289595"/>
                  </a:ext>
                </a:extLst>
              </a:tr>
              <a:tr h="168690">
                <a:tc>
                  <a:txBody>
                    <a:bodyPr/>
                    <a:lstStyle/>
                    <a:p>
                      <a:pPr marL="9144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&lt;18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30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32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46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66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54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extLst>
                  <a:ext uri="{0D108BD9-81ED-4DB2-BD59-A6C34878D82A}">
                    <a16:rowId xmlns:a16="http://schemas.microsoft.com/office/drawing/2014/main" val="3891369296"/>
                  </a:ext>
                </a:extLst>
              </a:tr>
              <a:tr h="168690">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0-4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extLst>
                  <a:ext uri="{0D108BD9-81ED-4DB2-BD59-A6C34878D82A}">
                    <a16:rowId xmlns:a16="http://schemas.microsoft.com/office/drawing/2014/main" val="1869688554"/>
                  </a:ext>
                </a:extLst>
              </a:tr>
              <a:tr h="168690">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5-11</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extLst>
                  <a:ext uri="{0D108BD9-81ED-4DB2-BD59-A6C34878D82A}">
                    <a16:rowId xmlns:a16="http://schemas.microsoft.com/office/drawing/2014/main" val="2926175888"/>
                  </a:ext>
                </a:extLst>
              </a:tr>
              <a:tr h="168690">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12-17</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0751371"/>
                  </a:ext>
                </a:extLst>
              </a:tr>
              <a:tr h="168690">
                <a:tc>
                  <a:txBody>
                    <a:bodyPr/>
                    <a:lstStyle/>
                    <a:p>
                      <a:pPr marL="9144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18-44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1610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1537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1506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1462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1556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1522</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1573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1716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1738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1723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12018193"/>
                  </a:ext>
                </a:extLst>
              </a:tr>
              <a:tr h="168690">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18-24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347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268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284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295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338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294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287</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203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295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240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extLst>
                  <a:ext uri="{0D108BD9-81ED-4DB2-BD59-A6C34878D82A}">
                    <a16:rowId xmlns:a16="http://schemas.microsoft.com/office/drawing/2014/main" val="308248905"/>
                  </a:ext>
                </a:extLst>
              </a:tr>
              <a:tr h="168690">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25-44</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1745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1684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1641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1580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1663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1659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1726</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1904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1909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1898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9657600"/>
                  </a:ext>
                </a:extLst>
              </a:tr>
              <a:tr h="168690">
                <a:tc>
                  <a:txBody>
                    <a:bodyPr/>
                    <a:lstStyle/>
                    <a:p>
                      <a:pPr marL="9144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45-64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2374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2256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2197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2136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2079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2124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2139</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2156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2250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2215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253534817"/>
                  </a:ext>
                </a:extLst>
              </a:tr>
              <a:tr h="168690">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45-54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2003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1844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1857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1867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1883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1893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1971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1984</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2073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2034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extLst>
                  <a:ext uri="{0D108BD9-81ED-4DB2-BD59-A6C34878D82A}">
                    <a16:rowId xmlns:a16="http://schemas.microsoft.com/office/drawing/2014/main" val="1852968205"/>
                  </a:ext>
                </a:extLst>
              </a:tr>
              <a:tr h="168690">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55-64</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2639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2571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2437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2310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2191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2266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2239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2255</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2351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2314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4566287"/>
                  </a:ext>
                </a:extLst>
              </a:tr>
              <a:tr h="168690">
                <a:tc>
                  <a:txBody>
                    <a:bodyPr/>
                    <a:lstStyle/>
                    <a:p>
                      <a:pPr marL="91440" marR="0">
                        <a:lnSpc>
                          <a:spcPct val="115000"/>
                        </a:lnSpc>
                        <a:spcBef>
                          <a:spcPts val="0"/>
                        </a:spcBef>
                        <a:spcAft>
                          <a:spcPts val="100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65+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3101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2938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2804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2724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2582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2518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2571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2521</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2624</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2629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950590290"/>
                  </a:ext>
                </a:extLst>
              </a:tr>
              <a:tr h="168690">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65-74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3184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2989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2898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2774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2629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2574</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2636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2583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2569</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2621</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extLst>
                  <a:ext uri="{0D108BD9-81ED-4DB2-BD59-A6C34878D82A}">
                    <a16:rowId xmlns:a16="http://schemas.microsoft.com/office/drawing/2014/main" val="1197516360"/>
                  </a:ext>
                </a:extLst>
              </a:tr>
              <a:tr h="168690">
                <a:tc>
                  <a:txBody>
                    <a:bodyPr/>
                    <a:lstStyle/>
                    <a:p>
                      <a:pPr marL="201295" marR="0">
                        <a:lnSpc>
                          <a:spcPct val="115000"/>
                        </a:lnSpc>
                        <a:spcBef>
                          <a:spcPts val="0"/>
                        </a:spcBef>
                        <a:spcAft>
                          <a:spcPts val="1000"/>
                        </a:spcAft>
                      </a:pPr>
                      <a:r>
                        <a:rPr lang="en-US" sz="900">
                          <a:effectLst/>
                          <a:latin typeface="Calibri" panose="020F0502020204030204" pitchFamily="34" charset="0"/>
                          <a:ea typeface="Calibri" panose="020F0502020204030204" pitchFamily="34" charset="0"/>
                          <a:cs typeface="Times New Roman" panose="02020603050405020304" pitchFamily="18" charset="0"/>
                        </a:rPr>
                        <a:t>75-84</a:t>
                      </a: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3355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3158</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2939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2880</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2809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2732</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2871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2789</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3113</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a:noFill/>
                    </a:lnT>
                    <a:lnB>
                      <a:noFill/>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3004</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a:noFill/>
                    </a:lnB>
                  </a:tcPr>
                </a:tc>
                <a:extLst>
                  <a:ext uri="{0D108BD9-81ED-4DB2-BD59-A6C34878D82A}">
                    <a16:rowId xmlns:a16="http://schemas.microsoft.com/office/drawing/2014/main" val="3833198008"/>
                  </a:ext>
                </a:extLst>
              </a:tr>
              <a:tr h="168690">
                <a:tc>
                  <a:txBody>
                    <a:bodyPr/>
                    <a:lstStyle/>
                    <a:p>
                      <a:pPr marL="201295" marR="0">
                        <a:lnSpc>
                          <a:spcPct val="115000"/>
                        </a:lnSpc>
                        <a:spcBef>
                          <a:spcPts val="0"/>
                        </a:spcBef>
                        <a:spcAft>
                          <a:spcPts val="100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85+</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342900" algn="l"/>
                        </a:tabLst>
                      </a:pPr>
                      <a:r>
                        <a:rPr lang="en-US" sz="900" b="0">
                          <a:effectLst/>
                          <a:latin typeface="Calibri" panose="020F0502020204030204" pitchFamily="34" charset="0"/>
                          <a:ea typeface="Calibri" panose="020F0502020204030204" pitchFamily="34" charset="0"/>
                          <a:cs typeface="Times New Roman" panose="02020603050405020304" pitchFamily="18" charset="0"/>
                        </a:rPr>
                        <a:t>1946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2065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1981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2067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1766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1701</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218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1515</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1527</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a:effectLst/>
                          <a:latin typeface="Calibri" panose="020F0502020204030204" pitchFamily="34" charset="0"/>
                          <a:ea typeface="Calibri" panose="020F0502020204030204" pitchFamily="34" charset="0"/>
                          <a:cs typeface="Times New Roman" panose="02020603050405020304" pitchFamily="18" charset="0"/>
                        </a:rPr>
                        <a:t>1676</a:t>
                      </a:r>
                      <a:endParaRPr lang="en-US" sz="900" b="1">
                        <a:effectLst/>
                        <a:latin typeface="Calibri" panose="020F0502020204030204" pitchFamily="34" charset="0"/>
                        <a:ea typeface="Calibri" panose="020F0502020204030204" pitchFamily="34" charset="0"/>
                        <a:cs typeface="Times New Roman" panose="02020603050405020304" pitchFamily="18" charset="0"/>
                      </a:endParaRPr>
                    </a:p>
                  </a:txBody>
                  <a:tcPr marL="7110" marR="10253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0" dirty="0">
                          <a:effectLst/>
                          <a:latin typeface="Calibri" panose="020F0502020204030204" pitchFamily="34" charset="0"/>
                          <a:ea typeface="Calibri" panose="020F0502020204030204" pitchFamily="34" charset="0"/>
                          <a:cs typeface="Times New Roman" panose="02020603050405020304" pitchFamily="18" charset="0"/>
                        </a:rPr>
                        <a:t>1709</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10" marR="87805"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8184840"/>
                  </a:ext>
                </a:extLst>
              </a:tr>
            </a:tbl>
          </a:graphicData>
        </a:graphic>
      </p:graphicFrame>
    </p:spTree>
    <p:extLst>
      <p:ext uri="{BB962C8B-B14F-4D97-AF65-F5344CB8AC3E}">
        <p14:creationId xmlns:p14="http://schemas.microsoft.com/office/powerpoint/2010/main" val="2516497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ADR_PPT_Template_CKD">
  <a:themeElements>
    <a:clrScheme name="USRDS ADR Color Palette">
      <a:dk1>
        <a:sysClr val="windowText" lastClr="000000"/>
      </a:dk1>
      <a:lt1>
        <a:sysClr val="window" lastClr="FFFFFF"/>
      </a:lt1>
      <a:dk2>
        <a:srgbClr val="48070E"/>
      </a:dk2>
      <a:lt2>
        <a:srgbClr val="FFFFFF"/>
      </a:lt2>
      <a:accent1>
        <a:srgbClr val="7A2F36"/>
      </a:accent1>
      <a:accent2>
        <a:srgbClr val="AC6168"/>
      </a:accent2>
      <a:accent3>
        <a:srgbClr val="002966"/>
      </a:accent3>
      <a:accent4>
        <a:srgbClr val="0E5480"/>
      </a:accent4>
      <a:accent5>
        <a:srgbClr val="367CA8"/>
      </a:accent5>
      <a:accent6>
        <a:srgbClr val="FFC76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ADR_PPT_Template_CKD</Template>
  <TotalTime>516</TotalTime>
  <Words>7845</Words>
  <Application>Microsoft Office PowerPoint</Application>
  <PresentationFormat>On-screen Show (4:3)</PresentationFormat>
  <Paragraphs>5666</Paragraphs>
  <Slides>23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Candara</vt:lpstr>
      <vt:lpstr>Constantia</vt:lpstr>
      <vt:lpstr>Segoe UI</vt:lpstr>
      <vt:lpstr>Times New Roman</vt:lpstr>
      <vt:lpstr>ADR_PPT_Template_CKD</vt:lpstr>
      <vt:lpstr>PowerPoint Presentation</vt:lpstr>
      <vt:lpstr>HP2020 Table A. Healthy People 2020 CKD Objectives </vt:lpstr>
      <vt:lpstr>HP2020 Table 1 CKD-3 Increase the proportion of hospital patients who incurred acute kidney injury who have follow-up renal evaluation in 6 months post discharge: Target 12.3%</vt:lpstr>
      <vt:lpstr>HP2020 Table 2 CKD-4.1 Increase the proportion of persons with chronic kidney disease who receive medical evaluation with serum creatinine, lipids, and microalbuminuria: Target 28.4%</vt:lpstr>
      <vt:lpstr>HP2020 Table 3 CKD-4.2 Increase the proportion of persons with type 1 or type 2 diabetes and chronic kidney disease who receive medical evaluation with serum creatinine, microalbuminuria, HbA1c, lipids, and eye examinations: Target 25.3%</vt:lpstr>
      <vt:lpstr>HP2020 Table 4 CKD-5 Increase the proportion of persons with diabetes and chronic kidney disease who receive recommended medical treatment with angiotensin-converting enzyme (ACE) inhibitors or angiotensin II receptor blockers (ARBs): Target 74.1% </vt:lpstr>
      <vt:lpstr>HP2020 Table 5 CKD-8 Reduce the rate of new cases of end-stage renal disease (ESRD): Target 352.1 new cases per million population </vt:lpstr>
      <vt:lpstr>HP2020 Table 6 CKD-9.1 Reduce kidney failure (or end-stage renal disease, ESRD) due to diabetes: Target 154.4 per million population </vt:lpstr>
      <vt:lpstr>HP2020 Table 7 CKD-9.2 Reduce kidney failure (or end-stage renal disease, ESRD) due to diabetes among persons with diabetes: Target 2,352.7 per million population</vt:lpstr>
      <vt:lpstr>HP2020 Table 8 CKD-10 Increase the proportion of chronic kidney disease patients receiving care from a nephrologist at least 12 months before the start of renal replacement therapy: Target 30.0%</vt:lpstr>
      <vt:lpstr>HP2020 Figure 1 CKD-10: Geographic distribution of the adjusted proportion of chronic kidney disease patients receiving care from a nephrologist at least 12 months before the start of renal replacement therapy, by state, in the U.S. population, 2015: Target 30.0%  </vt:lpstr>
      <vt:lpstr>HP2020 Table 9 CKD-11.1: Increase the proportion of adult hemodialysis patients who use arteriovenous fistulas as the primary mode of vascular access: Previous data source target 50.6%</vt:lpstr>
      <vt:lpstr>HP2020 Table 10 CKD-11.2: Reduce the proportion of adult hemodialysis patients who use catheters as the only mode of vascular access: Previous data source target 26.1%</vt:lpstr>
      <vt:lpstr>HP2020 Table 11 CKD-11.3 Increase the proportion of adult hemodialysis patients who use arteriovenous fistulas or have a maturing fistula as the primary mode of vascular access at the start of renal replacement therapy: Target 34.8% </vt:lpstr>
      <vt:lpstr>HP2020 Table 12 CKD-12 Increase the proportion of dialysis patients waitlisted and/or receiving a kidney transplant from a deceased donor within 1 year of end-stage renal disease (ESRD) start (among patients under 70 years of age): Target 18.7% of dialysis patients  </vt:lpstr>
      <vt:lpstr>HP2020 Table 13 CKD-13.1 Increase the proportion of patients receiving a kidney transplant within 3 years of end-stage renal disease (ESRD): Target 20.1% </vt:lpstr>
      <vt:lpstr>HP2020 Figure 2 HP2020 CKD-13.1 Geographic distribution of the adjusted proportion of patients receiving a kidney transplant within 3 years of end-stage renal disease (ESRD), by state, in the U.S. population, 2012: Target 20.1% </vt:lpstr>
      <vt:lpstr>HP2020 Table 14 CKD-13.2 Increase the proportion of patients who receive a preemptive transplant at the start of end-stage renal disease (ESRD): No applicable target</vt:lpstr>
      <vt:lpstr>HP2020 Table 15 CKD-14.1 Reduce the total number of deaths for persons on dialysis: Target 187.3 deaths per 1,000 patient-years  </vt:lpstr>
      <vt:lpstr>HP2020 Table 16 CKD-14.2 Reduce the number of deaths in dialysis patients within the first 3 months of initiation of renal replacement therapy: Target 335.0 deaths per 1,000 patient-years at risk  </vt:lpstr>
      <vt:lpstr>HP2020 Table 17 CKD-14.3 Reduce the number of cardiovascular deaths for persons on dialysis: Target 81.3 deaths per 1,000 patient-years at risk  </vt:lpstr>
      <vt:lpstr>HP2020 Table 18 CKD-14.4 Reduce the total number of deaths for persons with a functioning kidney transplant: Target 27.8 deaths per 1,000 patient-years at risk  </vt:lpstr>
      <vt:lpstr>HP2020 Table 19 CKD-14.5 Reduce the number of cardiovascular deaths in persons with a functioning kidney transplant: Target 4.5 deaths per 1,000 patient-years at risk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Ruth Shamraj</dc:creator>
  <cp:lastModifiedBy>Vivian Kurtz</cp:lastModifiedBy>
  <cp:revision>104</cp:revision>
  <dcterms:created xsi:type="dcterms:W3CDTF">2014-11-10T19:37:45Z</dcterms:created>
  <dcterms:modified xsi:type="dcterms:W3CDTF">2018-10-17T23:07:44Z</dcterms:modified>
</cp:coreProperties>
</file>