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9" r:id="rId3"/>
    <p:sldId id="261" r:id="rId4"/>
    <p:sldId id="262" r:id="rId5"/>
    <p:sldId id="266" r:id="rId6"/>
    <p:sldId id="264" r:id="rId7"/>
    <p:sldId id="265" r:id="rId8"/>
    <p:sldId id="267" r:id="rId9"/>
    <p:sldId id="270" r:id="rId10"/>
    <p:sldId id="269" r:id="rId11"/>
    <p:sldId id="268" r:id="rId12"/>
    <p:sldId id="273" r:id="rId13"/>
    <p:sldId id="272" r:id="rId14"/>
    <p:sldId id="274" r:id="rId15"/>
    <p:sldId id="271" r:id="rId16"/>
    <p:sldId id="276" r:id="rId17"/>
    <p:sldId id="275" r:id="rId18"/>
    <p:sldId id="277" r:id="rId19"/>
    <p:sldId id="279" r:id="rId20"/>
    <p:sldId id="278" r:id="rId21"/>
    <p:sldId id="282" r:id="rId22"/>
    <p:sldId id="281" r:id="rId23"/>
    <p:sldId id="280" r:id="rId24"/>
    <p:sldId id="286" r:id="rId25"/>
    <p:sldId id="285" r:id="rId26"/>
    <p:sldId id="288" r:id="rId27"/>
    <p:sldId id="287" r:id="rId28"/>
    <p:sldId id="289" r:id="rId29"/>
    <p:sldId id="284" r:id="rId30"/>
    <p:sldId id="292" r:id="rId31"/>
    <p:sldId id="291"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07"/>
  </p:normalViewPr>
  <p:slideViewPr>
    <p:cSldViewPr showGuides="1">
      <p:cViewPr varScale="1">
        <p:scale>
          <a:sx n="65" d="100"/>
          <a:sy n="65" d="100"/>
        </p:scale>
        <p:origin x="1392" y="48"/>
      </p:cViewPr>
      <p:guideLst>
        <p:guide orient="horz" pos="2160"/>
        <p:guide pos="2880"/>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3/5/2019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3/5/2019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58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424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986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2"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a:t>2018 Annual Data Report</a:t>
            </a:r>
          </a:p>
          <a:p>
            <a:r>
              <a:rPr lang="en-US" dirty="0"/>
              <a:t>Volume 1 CKD, Chapter 1</a:t>
            </a:r>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967335"/>
            <a:ext cx="7315200" cy="830997"/>
          </a:xfrm>
          <a:prstGeom prst="rect">
            <a:avLst/>
          </a:prstGeom>
          <a:noFill/>
        </p:spPr>
        <p:txBody>
          <a:bodyPr wrap="square" rtlCol="0">
            <a:spAutoFit/>
          </a:bodyPr>
          <a:lstStyle/>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2018 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1: Chronic Kidney Disease</a:t>
            </a:r>
          </a:p>
        </p:txBody>
      </p:sp>
      <p:sp>
        <p:nvSpPr>
          <p:cNvPr id="3" name="TextBox 2"/>
          <p:cNvSpPr txBox="1"/>
          <p:nvPr/>
        </p:nvSpPr>
        <p:spPr>
          <a:xfrm>
            <a:off x="3009900" y="6400800"/>
            <a:ext cx="3124200" cy="523220"/>
          </a:xfrm>
          <a:prstGeom prst="rect">
            <a:avLst/>
          </a:prstGeom>
          <a:noFill/>
        </p:spPr>
        <p:txBody>
          <a:bodyPr wrap="square" rtlCol="0">
            <a:spAutoFit/>
          </a:bodyPr>
          <a:lstStyle/>
          <a:p>
            <a:pPr lvl="0" algn="ctr"/>
            <a:r>
              <a:rPr lang="en-US" sz="1400" b="1" dirty="0">
                <a:solidFill>
                  <a:prstClr val="black"/>
                </a:solidFill>
              </a:rPr>
              <a:t>2018 Annual Data Report  </a:t>
            </a:r>
            <a:br>
              <a:rPr lang="en-US" sz="1400" b="1" dirty="0">
                <a:solidFill>
                  <a:prstClr val="black"/>
                </a:solidFill>
              </a:rPr>
            </a:br>
            <a:r>
              <a:rPr lang="en-US" sz="1400" b="1" dirty="0">
                <a:solidFill>
                  <a:prstClr val="black"/>
                </a:solidFill>
              </a:rPr>
              <a:t>Volume 1 CKD, Chapter 1</a:t>
            </a:r>
          </a:p>
        </p:txBody>
      </p:sp>
      <p:sp>
        <p:nvSpPr>
          <p:cNvPr id="4" name="Rectangle 3"/>
          <p:cNvSpPr/>
          <p:nvPr/>
        </p:nvSpPr>
        <p:spPr>
          <a:xfrm>
            <a:off x="628650" y="4152900"/>
            <a:ext cx="7886700" cy="1200329"/>
          </a:xfrm>
          <a:prstGeom prst="rect">
            <a:avLst/>
          </a:prstGeom>
        </p:spPr>
        <p:txBody>
          <a:bodyPr wrap="square">
            <a:spAutoFit/>
          </a:bodyPr>
          <a:lstStyle/>
          <a:p>
            <a:pPr lvl="0" algn="ctr"/>
            <a:r>
              <a:rPr lang="en-US" sz="3600" b="1" dirty="0">
                <a:solidFill>
                  <a:prstClr val="black"/>
                </a:solidFill>
                <a:latin typeface="Candara" panose="020E0502030303020204" pitchFamily="34" charset="0"/>
              </a:rPr>
              <a:t>Chapter 1:</a:t>
            </a:r>
            <a:br>
              <a:rPr lang="en-US" sz="3600" b="1" dirty="0">
                <a:solidFill>
                  <a:prstClr val="black"/>
                </a:solidFill>
                <a:latin typeface="Candara" panose="020E0502030303020204" pitchFamily="34" charset="0"/>
              </a:rPr>
            </a:br>
            <a:r>
              <a:rPr lang="en-US" sz="3600" b="1" dirty="0">
                <a:solidFill>
                  <a:prstClr val="black"/>
                </a:solidFill>
                <a:latin typeface="Candara" panose="020E0502030303020204" pitchFamily="34" charset="0"/>
              </a:rPr>
              <a:t>CKD in the General Population</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14654" y="114300"/>
            <a:ext cx="9144000" cy="723900"/>
          </a:xfrm>
        </p:spPr>
        <p:txBody>
          <a:bodyPr/>
          <a:lstStyle/>
          <a:p>
            <a:pPr marL="0" marR="0">
              <a:spcBef>
                <a:spcPts val="2400"/>
              </a:spcBef>
              <a:spcAft>
                <a:spcPts val="600"/>
              </a:spcAft>
              <a:tabLst>
                <a:tab pos="685800" algn="l"/>
              </a:tabLs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Table 1.2 Prevalence (%) of CKD in NHANES population within age, sex, race/ethnicity, &amp; risk factor categories,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2001-2016</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319905457"/>
              </p:ext>
            </p:extLst>
          </p:nvPr>
        </p:nvGraphicFramePr>
        <p:xfrm>
          <a:off x="515875" y="788891"/>
          <a:ext cx="8323325" cy="4699949"/>
        </p:xfrm>
        <a:graphic>
          <a:graphicData uri="http://schemas.openxmlformats.org/drawingml/2006/table">
            <a:tbl>
              <a:tblPr firstRow="1" firstCol="1" bandRow="1"/>
              <a:tblGrid>
                <a:gridCol w="2346100">
                  <a:extLst>
                    <a:ext uri="{9D8B030D-6E8A-4147-A177-3AD203B41FA5}">
                      <a16:colId xmlns:a16="http://schemas.microsoft.com/office/drawing/2014/main" val="2931874049"/>
                    </a:ext>
                  </a:extLst>
                </a:gridCol>
                <a:gridCol w="435666">
                  <a:extLst>
                    <a:ext uri="{9D8B030D-6E8A-4147-A177-3AD203B41FA5}">
                      <a16:colId xmlns:a16="http://schemas.microsoft.com/office/drawing/2014/main" val="910565040"/>
                    </a:ext>
                  </a:extLst>
                </a:gridCol>
                <a:gridCol w="435062">
                  <a:extLst>
                    <a:ext uri="{9D8B030D-6E8A-4147-A177-3AD203B41FA5}">
                      <a16:colId xmlns:a16="http://schemas.microsoft.com/office/drawing/2014/main" val="882680361"/>
                    </a:ext>
                  </a:extLst>
                </a:gridCol>
                <a:gridCol w="435062">
                  <a:extLst>
                    <a:ext uri="{9D8B030D-6E8A-4147-A177-3AD203B41FA5}">
                      <a16:colId xmlns:a16="http://schemas.microsoft.com/office/drawing/2014/main" val="2276087372"/>
                    </a:ext>
                  </a:extLst>
                </a:gridCol>
                <a:gridCol w="435062">
                  <a:extLst>
                    <a:ext uri="{9D8B030D-6E8A-4147-A177-3AD203B41FA5}">
                      <a16:colId xmlns:a16="http://schemas.microsoft.com/office/drawing/2014/main" val="183157220"/>
                    </a:ext>
                  </a:extLst>
                </a:gridCol>
                <a:gridCol w="261037">
                  <a:extLst>
                    <a:ext uri="{9D8B030D-6E8A-4147-A177-3AD203B41FA5}">
                      <a16:colId xmlns:a16="http://schemas.microsoft.com/office/drawing/2014/main" val="1809282424"/>
                    </a:ext>
                  </a:extLst>
                </a:gridCol>
                <a:gridCol w="435062">
                  <a:extLst>
                    <a:ext uri="{9D8B030D-6E8A-4147-A177-3AD203B41FA5}">
                      <a16:colId xmlns:a16="http://schemas.microsoft.com/office/drawing/2014/main" val="3173790594"/>
                    </a:ext>
                  </a:extLst>
                </a:gridCol>
                <a:gridCol w="435062">
                  <a:extLst>
                    <a:ext uri="{9D8B030D-6E8A-4147-A177-3AD203B41FA5}">
                      <a16:colId xmlns:a16="http://schemas.microsoft.com/office/drawing/2014/main" val="1636847608"/>
                    </a:ext>
                  </a:extLst>
                </a:gridCol>
                <a:gridCol w="435062">
                  <a:extLst>
                    <a:ext uri="{9D8B030D-6E8A-4147-A177-3AD203B41FA5}">
                      <a16:colId xmlns:a16="http://schemas.microsoft.com/office/drawing/2014/main" val="4180646677"/>
                    </a:ext>
                  </a:extLst>
                </a:gridCol>
                <a:gridCol w="499978">
                  <a:extLst>
                    <a:ext uri="{9D8B030D-6E8A-4147-A177-3AD203B41FA5}">
                      <a16:colId xmlns:a16="http://schemas.microsoft.com/office/drawing/2014/main" val="1583536666"/>
                    </a:ext>
                  </a:extLst>
                </a:gridCol>
                <a:gridCol w="265172">
                  <a:extLst>
                    <a:ext uri="{9D8B030D-6E8A-4147-A177-3AD203B41FA5}">
                      <a16:colId xmlns:a16="http://schemas.microsoft.com/office/drawing/2014/main" val="153544585"/>
                    </a:ext>
                  </a:extLst>
                </a:gridCol>
                <a:gridCol w="457200">
                  <a:extLst>
                    <a:ext uri="{9D8B030D-6E8A-4147-A177-3AD203B41FA5}">
                      <a16:colId xmlns:a16="http://schemas.microsoft.com/office/drawing/2014/main" val="3936857356"/>
                    </a:ext>
                  </a:extLst>
                </a:gridCol>
                <a:gridCol w="457200">
                  <a:extLst>
                    <a:ext uri="{9D8B030D-6E8A-4147-A177-3AD203B41FA5}">
                      <a16:colId xmlns:a16="http://schemas.microsoft.com/office/drawing/2014/main" val="1326460143"/>
                    </a:ext>
                  </a:extLst>
                </a:gridCol>
                <a:gridCol w="495300">
                  <a:extLst>
                    <a:ext uri="{9D8B030D-6E8A-4147-A177-3AD203B41FA5}">
                      <a16:colId xmlns:a16="http://schemas.microsoft.com/office/drawing/2014/main" val="3696887722"/>
                    </a:ext>
                  </a:extLst>
                </a:gridCol>
                <a:gridCol w="495300">
                  <a:extLst>
                    <a:ext uri="{9D8B030D-6E8A-4147-A177-3AD203B41FA5}">
                      <a16:colId xmlns:a16="http://schemas.microsoft.com/office/drawing/2014/main" val="3985916194"/>
                    </a:ext>
                  </a:extLst>
                </a:gridCol>
              </a:tblGrid>
              <a:tr h="190339">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tcPr>
                </a:tc>
                <a:tc gridSpan="4">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All CKD</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8460" marR="8460" marT="0" marB="0" anchor="ctr">
                    <a:lnL>
                      <a:noFill/>
                    </a:lnL>
                    <a:lnR>
                      <a:noFill/>
                    </a:lnR>
                    <a:lnT>
                      <a:noFill/>
                    </a:lnT>
                    <a:lnB>
                      <a:noFill/>
                    </a:lnB>
                  </a:tcPr>
                </a:tc>
                <a:tc gridSpan="4">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eGFR &lt;60 ml/min/1.73 m</a:t>
                      </a:r>
                      <a:r>
                        <a:rPr lang="en-US" sz="1100" b="1" baseline="30000">
                          <a:effectLst/>
                          <a:latin typeface="Calibri" panose="020F0502020204030204" pitchFamily="34" charset="0"/>
                          <a:ea typeface="Calibri" panose="020F0502020204030204" pitchFamily="34" charset="0"/>
                          <a:cs typeface="Times New Roman" panose="02020603050405020304" pitchFamily="18" charset="0"/>
                        </a:rPr>
                        <a:t>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8460" marR="8460" marT="0" marB="0" anchor="ctr">
                    <a:lnL>
                      <a:noFill/>
                    </a:lnL>
                    <a:lnR>
                      <a:noFill/>
                    </a:lnR>
                    <a:lnT>
                      <a:noFill/>
                    </a:lnT>
                    <a:lnB>
                      <a:noFill/>
                    </a:lnB>
                  </a:tcPr>
                </a:tc>
                <a:tc gridSpan="4">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ACR ≥30 mg/g</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5259" marR="6525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8063345"/>
                  </a:ext>
                </a:extLst>
              </a:tr>
              <a:tr h="333547">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2001-2004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2005-2008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2009-2012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2013-2016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p>
                  </a:txBody>
                  <a:tcPr marL="87012"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2001-2004</a:t>
                      </a: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2005-2008</a:t>
                      </a: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2009-2012</a:t>
                      </a: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2013-2016</a:t>
                      </a: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p>
                  </a:txBody>
                  <a:tcPr marL="87012"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2001-2004</a:t>
                      </a: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2005-2008</a:t>
                      </a: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2009-2012</a:t>
                      </a: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2013-2016</a:t>
                      </a:r>
                    </a:p>
                  </a:txBody>
                  <a:tcPr marL="87012"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371829"/>
                  </a:ext>
                </a:extLst>
              </a:tr>
              <a:tr h="174025">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Age</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8617831"/>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20-39</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6.3</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0.4</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5.3</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60" marR="8460" marT="0" marB="0" anchor="ctr">
                    <a:lnL>
                      <a:noFill/>
                    </a:lnL>
                    <a:lnR>
                      <a:noFill/>
                    </a:lnR>
                    <a:lnT>
                      <a:noFill/>
                    </a:lnT>
                    <a:lnB>
                      <a:noFill/>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6.0</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60" marR="8460" marT="0" marB="0" anchor="ctr">
                    <a:lnL>
                      <a:noFill/>
                    </a:lnL>
                    <a:lnR>
                      <a:noFill/>
                    </a:lnR>
                    <a:lnT>
                      <a:noFill/>
                    </a:lnT>
                    <a:lnB>
                      <a:noFill/>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5.4</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60" marR="8460" marT="0" marB="0" anchor="ctr">
                    <a:lnL>
                      <a:noFill/>
                    </a:lnL>
                    <a:lnR>
                      <a:noFill/>
                    </a:lnR>
                    <a:lnT>
                      <a:noFill/>
                    </a:lnT>
                    <a:lnB>
                      <a:noFill/>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6.1</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60" marR="8460" marT="0" marB="0" anchor="ctr">
                    <a:lnL>
                      <a:noFill/>
                    </a:lnL>
                    <a:lnR>
                      <a:noFill/>
                    </a:lnR>
                    <a:lnT>
                      <a:noFill/>
                    </a:lnT>
                    <a:lnB>
                      <a:noFill/>
                    </a:lnB>
                    <a:solidFill>
                      <a:srgbClr val="FFFFFF"/>
                    </a:solidFill>
                  </a:tcPr>
                </a:tc>
                <a:extLst>
                  <a:ext uri="{0D108BD9-81ED-4DB2-BD59-A6C34878D82A}">
                    <a16:rowId xmlns:a16="http://schemas.microsoft.com/office/drawing/2014/main" val="2205314282"/>
                  </a:ext>
                </a:extLst>
              </a:tr>
              <a:tr h="17402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40-59</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10.4</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2.8</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8.6</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3867312601"/>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38.8</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34.5</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33.1</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32.2</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26.7</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23.5</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23.0</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21.1</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19.4</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19.1</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17.0</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17.3</a:t>
                      </a:r>
                    </a:p>
                  </a:txBody>
                  <a:tcPr marL="8460" marR="1045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8047548"/>
                  </a:ext>
                </a:extLst>
              </a:tr>
              <a:tr h="174025">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Sex</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045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32568855"/>
                  </a:ext>
                </a:extLst>
              </a:tr>
              <a:tr h="17402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Male</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12.9</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6.1</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8.9</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2670850122"/>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Female</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15.5</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16.3</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14.6</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16.7</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7.7</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7.5</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7.5</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7.6</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9.7</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11.2</a:t>
                      </a:r>
                    </a:p>
                  </a:txBody>
                  <a:tcPr marL="8460" marR="1045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6345837"/>
                  </a:ext>
                </a:extLst>
              </a:tr>
              <a:tr h="174025">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Race/Ethnicity</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045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87476846"/>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Non-Hispanic White</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13.6</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15.6</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9.0</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9.6</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3767947367"/>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Non-Hispanic Black/African American</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15.9</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5.8</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12.6</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325882694"/>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Mexican American</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12.6</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3.3</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11.2</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556088458"/>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Other Hispanic</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13.0</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11.4</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2812816061"/>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Other Non-Hispanic</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15.9</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11.4</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11.7</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12.6</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4.7</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12.8</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10.2</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9.8</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9.8</a:t>
                      </a:r>
                    </a:p>
                  </a:txBody>
                  <a:tcPr marL="8460" marR="1045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2354501"/>
                  </a:ext>
                </a:extLst>
              </a:tr>
              <a:tr h="174025">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Risk Factor</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5650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1045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7747422"/>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Diabetes</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43.6</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38.6</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36.0</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21.0</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18.7</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33.2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31.6</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25.8</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1952199377"/>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Self-reported diabetes</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39.5</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37.1</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19.3</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32.4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33.1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27.3</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3395911752"/>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Hypertension</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32.7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31.6</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30.9</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31.2</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16.1</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20.7</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3180495805"/>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Self-reported hypertension</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26.6</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26.1</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26.6</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15.7</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14.7</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16.9</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3459728127"/>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Self-reported cardiovascular disease</a:t>
                      </a:r>
                    </a:p>
                  </a:txBody>
                  <a:tcPr marL="8460" marR="84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42.2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40.6</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40.3</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29.4</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27.3</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28.2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26.3</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22.8</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25.6</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23.2</a:t>
                      </a:r>
                    </a:p>
                  </a:txBody>
                  <a:tcPr marL="8460" marR="156501"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24.8</a:t>
                      </a:r>
                    </a:p>
                  </a:txBody>
                  <a:tcPr marL="8460" marR="104536" marT="0" marB="0" anchor="ctr">
                    <a:lnL>
                      <a:noFill/>
                    </a:lnL>
                    <a:lnR>
                      <a:noFill/>
                    </a:lnR>
                    <a:lnT>
                      <a:noFill/>
                    </a:lnT>
                    <a:lnB>
                      <a:noFill/>
                    </a:lnB>
                    <a:solidFill>
                      <a:srgbClr val="FFFFFF"/>
                    </a:solidFill>
                  </a:tcPr>
                </a:tc>
                <a:extLst>
                  <a:ext uri="{0D108BD9-81ED-4DB2-BD59-A6C34878D82A}">
                    <a16:rowId xmlns:a16="http://schemas.microsoft.com/office/drawing/2014/main" val="947403057"/>
                  </a:ext>
                </a:extLst>
              </a:tr>
              <a:tr h="174025">
                <a:tc>
                  <a:txBody>
                    <a:bodyPr/>
                    <a:lstStyle/>
                    <a:p>
                      <a:pPr marL="18288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Obesity (BMI ≥30)</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16.5</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17.2</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16.5</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16.8</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7.0</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7.8</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7.2</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11.9</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12.6</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10.8</a:t>
                      </a:r>
                    </a:p>
                  </a:txBody>
                  <a:tcPr marL="8460" marR="15650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12.1</a:t>
                      </a:r>
                    </a:p>
                  </a:txBody>
                  <a:tcPr marL="8460" marR="1045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1874281"/>
                  </a:ext>
                </a:extLst>
              </a:tr>
              <a:tr h="265871">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All</a:t>
                      </a:r>
                    </a:p>
                  </a:txBody>
                  <a:tcPr marL="8460" marR="84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14.2</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14.3</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13.5</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14.8</a:t>
                      </a:r>
                    </a:p>
                  </a:txBody>
                  <a:tcPr marL="8460"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6.6</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6.5</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6.9</a:t>
                      </a:r>
                    </a:p>
                  </a:txBody>
                  <a:tcPr marL="8460" marR="84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8460" marR="84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9.4</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9.9</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8.8</a:t>
                      </a:r>
                    </a:p>
                  </a:txBody>
                  <a:tcPr marL="8460" marR="1565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10.1</a:t>
                      </a:r>
                    </a:p>
                  </a:txBody>
                  <a:tcPr marL="8460" marR="1045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5956104"/>
                  </a:ext>
                </a:extLst>
              </a:tr>
            </a:tbl>
          </a:graphicData>
        </a:graphic>
      </p:graphicFrame>
      <p:sp>
        <p:nvSpPr>
          <p:cNvPr id="5" name="Rectangle 4"/>
          <p:cNvSpPr/>
          <p:nvPr/>
        </p:nvSpPr>
        <p:spPr>
          <a:xfrm>
            <a:off x="381000" y="5439530"/>
            <a:ext cx="8648700" cy="784830"/>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 20 &amp; older. Single-sample estimates of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&amp; ACR;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calculated using the CKD-EPI equation. Diabetes defined as HbA1c &gt;7%, self-reported (SR), or currently taking glucose-lowering medications. Hypertension defined as BP ≥130/≥80 for those with diabetes or CKD, otherwise BP ≥140/≥90, or taking medication for hypertension. Values in Figure 1.12 cannot be directly compared to those in Table 1.3 due to different survey cohorts. The table represents NHANES participants who are classified as hypertensive (measured/treated) but some of those are at target blood pressure. Abbreviations: ACR, urine albumin/creatinine ratio; BMI, body mass index; BP, blood pressure, CKD, chronic kidney disease;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84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1.5 Distribution of markers of CKD in NHANES participants with diabetes, hypertension, self-reported cardiovascular disease, &amp; obesity, 2013–2016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181107" y="5128966"/>
            <a:ext cx="68199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2013-2016 participants age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Abbreviations: ACR, urine albumin/creatinine ratio; BMI, body mass index; CKD, chronic kidney disease; SR CVD, self-reported cardiovascular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1608003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1.6 Adjusted odds ratios of CKD in NHANES participants, by risk factor,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028700" y="4939117"/>
            <a:ext cx="6972307" cy="1200329"/>
          </a:xfrm>
          <a:prstGeom prst="rect">
            <a:avLst/>
          </a:prstGeom>
        </p:spPr>
        <p:txBody>
          <a:bodyPr wrap="square">
            <a:spAutoFit/>
          </a:bodyPr>
          <a:lstStyle/>
          <a:p>
            <a:pPr>
              <a:spcBef>
                <a:spcPts val="600"/>
              </a:spcBef>
              <a:spcAft>
                <a:spcPts val="1200"/>
              </a:spcAft>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 20 &amp; older; single-sample estimates of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&amp; ACR. Adjusted for age, sex, &amp; race;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calculated using the CKD-EPI equation. Whisker lines indicate 95% confidence intervals. Abbreviations: ACR, urine albumin/creatinine ratio; BMI, body mass index; CKD, chronic kidney disease; CVD, cardiovascular disease; DM, diabetes mellitus;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 SR, self-reported.</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295400"/>
            <a:ext cx="6858014" cy="3685039"/>
          </a:xfrm>
          <a:prstGeom prst="rect">
            <a:avLst/>
          </a:prstGeom>
        </p:spPr>
      </p:pic>
    </p:spTree>
    <p:extLst>
      <p:ext uri="{BB962C8B-B14F-4D97-AF65-F5344CB8AC3E}">
        <p14:creationId xmlns:p14="http://schemas.microsoft.com/office/powerpoint/2010/main" val="363507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808980" y="173517"/>
            <a:ext cx="7696200" cy="1417638"/>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1.7 Adjusted odds ratios of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&lt;60 ml/min/1.73 m</a:t>
            </a:r>
            <a:r>
              <a:rPr lang="en-US" sz="2400" b="1" spc="30"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in NHANES participants, by age &amp; risk factor,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2001-2016</a:t>
            </a:r>
            <a:endParaRPr lang="en-US" sz="2400" dirty="0"/>
          </a:p>
        </p:txBody>
      </p:sp>
      <p:sp>
        <p:nvSpPr>
          <p:cNvPr id="4" name="Rectangle 3"/>
          <p:cNvSpPr/>
          <p:nvPr/>
        </p:nvSpPr>
        <p:spPr>
          <a:xfrm>
            <a:off x="1131270" y="5161791"/>
            <a:ext cx="7362187"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Adjusted for age, sex, &amp; race;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Whisker lines indicate 95% confidence intervals. Abbreviations: ACR, urine albumin/creatinine ratio; BMI, body mass index; CKD, chronic kidney disease; CVD, cardiovascular disease; DM, diabetes mellitus;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 SR, self-reported.</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835380" y="1343283"/>
            <a:ext cx="1643400" cy="358816"/>
          </a:xfrm>
          <a:prstGeom prst="rect">
            <a:avLst/>
          </a:prstGeom>
        </p:spPr>
        <p:txBody>
          <a:bodyPr wrap="none">
            <a:spAutoFit/>
          </a:bodyPr>
          <a:lstStyle/>
          <a:p>
            <a:pPr marL="342900" marR="0" lvl="0" indent="-342900" algn="ctr" fontAlgn="base">
              <a:lnSpc>
                <a:spcPct val="115000"/>
              </a:lnSpc>
              <a:spcBef>
                <a:spcPts val="0"/>
              </a:spcBef>
              <a:spcAft>
                <a:spcPts val="1000"/>
              </a:spcAft>
              <a:buFont typeface="+mj-lt"/>
              <a:buAutoNum type="alphaLcParenBoth"/>
            </a:pPr>
            <a:r>
              <a:rPr lang="en-US" sz="1600" b="1" kern="0" dirty="0">
                <a:latin typeface="Calibri" panose="020F0502020204030204" pitchFamily="34" charset="0"/>
                <a:ea typeface="Calibri" panose="020F0502020204030204" pitchFamily="34" charset="0"/>
                <a:cs typeface="Times New Roman" panose="02020603050405020304" pitchFamily="18" charset="0"/>
              </a:rPr>
              <a:t>Age category</a:t>
            </a:r>
            <a:endParaRPr lang="en-US" sz="1600" u="none" strike="noStrike" kern="0" spc="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96208"/>
            <a:ext cx="6858014" cy="3465583"/>
          </a:xfrm>
          <a:prstGeom prst="rect">
            <a:avLst/>
          </a:prstGeom>
        </p:spPr>
      </p:pic>
    </p:spTree>
    <p:extLst>
      <p:ext uri="{BB962C8B-B14F-4D97-AF65-F5344CB8AC3E}">
        <p14:creationId xmlns:p14="http://schemas.microsoft.com/office/powerpoint/2010/main" val="2368972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872491" y="188757"/>
            <a:ext cx="7391400" cy="1417638"/>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1.7 Adjusted odds ratios of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&lt;60 ml/min/1.73 m</a:t>
            </a:r>
            <a:r>
              <a:rPr lang="en-US" sz="2400" b="1" spc="30"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in NHANES participants, by age &amp; risk factor,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975921" y="5146551"/>
            <a:ext cx="7315200"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Adjusted for age, sex, &amp; race;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Whisker lines indicate 95% confidence intervals. Abbreviations: ACR, urine albumin/creatinine ratio; BMI, body mass index; CKD, chronic kidney disease; CVD, cardiovascular disease; DM, diabetes mellitus;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 SR, self-reported.</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708276" y="1372894"/>
            <a:ext cx="171983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CKD </a:t>
            </a:r>
            <a:r>
              <a:rPr lang="en-US" sz="1600" b="1" dirty="0">
                <a:latin typeface="Calibri" panose="020F0502020204030204" pitchFamily="34" charset="0"/>
                <a:ea typeface="Times New Roman" panose="02020603050405020304" pitchFamily="18" charset="0"/>
                <a:cs typeface="Segoe UI" panose="020B0502040204020203" pitchFamily="34" charset="0"/>
              </a:rPr>
              <a:t>risk factor</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1932302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761999" y="172093"/>
            <a:ext cx="7620000" cy="1417638"/>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1.8 Adjusted odds ratios of urine albumin/creatinine ratio ≥30 mg/g in NHANES participants, by age &amp; risk factor,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476249" y="5016042"/>
            <a:ext cx="8191500"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Adjusted for age, sex, &amp; race;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Whisker lines indicate 95% confidence intervals. Abbreviations: ACR, urine albumin/creatinine ratio; BMI, body mass index; CKD, chronic kidney disease; CVD, cardiovascular disease; DM, diabetes mellitus;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 SR, self-reported.</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2" y="1589731"/>
            <a:ext cx="6858014" cy="3435103"/>
          </a:xfrm>
          <a:prstGeom prst="rect">
            <a:avLst/>
          </a:prstGeom>
        </p:spPr>
      </p:pic>
    </p:spTree>
    <p:extLst>
      <p:ext uri="{BB962C8B-B14F-4D97-AF65-F5344CB8AC3E}">
        <p14:creationId xmlns:p14="http://schemas.microsoft.com/office/powerpoint/2010/main" val="2526126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323850" y="314175"/>
            <a:ext cx="8458200" cy="1112838"/>
          </a:xfrm>
        </p:spPr>
        <p:txBody>
          <a:bodyPr/>
          <a:lstStyle/>
          <a:p>
            <a:pPr marL="0" marR="0">
              <a:spcBef>
                <a:spcPts val="2400"/>
              </a:spcBef>
              <a:spcAft>
                <a:spcPts val="600"/>
              </a:spcAft>
              <a:tabLst>
                <a:tab pos="685800" algn="l"/>
              </a:tabLs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Table 1.3 Time trends in socioeconomic factors among individuals with and without CKD, percent of NHANES participants, 2001-2016</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4" name="Rectangle 3"/>
          <p:cNvSpPr/>
          <p:nvPr/>
        </p:nvSpPr>
        <p:spPr>
          <a:xfrm>
            <a:off x="114300" y="4711119"/>
            <a:ext cx="8991599" cy="369332"/>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 20 &amp; older. Single-sample estimates of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&amp; ACR;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calculated using the CKD-EPI equation. Abbreviations: ACR, urine albumin/creatinine ratio; CKD, chronic kidney disease;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7146267"/>
              </p:ext>
            </p:extLst>
          </p:nvPr>
        </p:nvGraphicFramePr>
        <p:xfrm>
          <a:off x="0" y="1066800"/>
          <a:ext cx="9105900" cy="3492132"/>
        </p:xfrm>
        <a:graphic>
          <a:graphicData uri="http://schemas.openxmlformats.org/drawingml/2006/table">
            <a:tbl>
              <a:tblPr firstRow="1" firstCol="1" bandRow="1"/>
              <a:tblGrid>
                <a:gridCol w="1355900">
                  <a:extLst>
                    <a:ext uri="{9D8B030D-6E8A-4147-A177-3AD203B41FA5}">
                      <a16:colId xmlns:a16="http://schemas.microsoft.com/office/drawing/2014/main" val="1804017734"/>
                    </a:ext>
                  </a:extLst>
                </a:gridCol>
                <a:gridCol w="519998">
                  <a:extLst>
                    <a:ext uri="{9D8B030D-6E8A-4147-A177-3AD203B41FA5}">
                      <a16:colId xmlns:a16="http://schemas.microsoft.com/office/drawing/2014/main" val="3203020373"/>
                    </a:ext>
                  </a:extLst>
                </a:gridCol>
                <a:gridCol w="462543">
                  <a:extLst>
                    <a:ext uri="{9D8B030D-6E8A-4147-A177-3AD203B41FA5}">
                      <a16:colId xmlns:a16="http://schemas.microsoft.com/office/drawing/2014/main" val="905854516"/>
                    </a:ext>
                  </a:extLst>
                </a:gridCol>
                <a:gridCol w="503655">
                  <a:extLst>
                    <a:ext uri="{9D8B030D-6E8A-4147-A177-3AD203B41FA5}">
                      <a16:colId xmlns:a16="http://schemas.microsoft.com/office/drawing/2014/main" val="3979612294"/>
                    </a:ext>
                  </a:extLst>
                </a:gridCol>
                <a:gridCol w="468994">
                  <a:extLst>
                    <a:ext uri="{9D8B030D-6E8A-4147-A177-3AD203B41FA5}">
                      <a16:colId xmlns:a16="http://schemas.microsoft.com/office/drawing/2014/main" val="2371969702"/>
                    </a:ext>
                  </a:extLst>
                </a:gridCol>
                <a:gridCol w="137680">
                  <a:extLst>
                    <a:ext uri="{9D8B030D-6E8A-4147-A177-3AD203B41FA5}">
                      <a16:colId xmlns:a16="http://schemas.microsoft.com/office/drawing/2014/main" val="4238726984"/>
                    </a:ext>
                  </a:extLst>
                </a:gridCol>
                <a:gridCol w="476026">
                  <a:extLst>
                    <a:ext uri="{9D8B030D-6E8A-4147-A177-3AD203B41FA5}">
                      <a16:colId xmlns:a16="http://schemas.microsoft.com/office/drawing/2014/main" val="462320058"/>
                    </a:ext>
                  </a:extLst>
                </a:gridCol>
                <a:gridCol w="496626">
                  <a:extLst>
                    <a:ext uri="{9D8B030D-6E8A-4147-A177-3AD203B41FA5}">
                      <a16:colId xmlns:a16="http://schemas.microsoft.com/office/drawing/2014/main" val="2852072414"/>
                    </a:ext>
                  </a:extLst>
                </a:gridCol>
                <a:gridCol w="504087">
                  <a:extLst>
                    <a:ext uri="{9D8B030D-6E8A-4147-A177-3AD203B41FA5}">
                      <a16:colId xmlns:a16="http://schemas.microsoft.com/office/drawing/2014/main" val="2653429188"/>
                    </a:ext>
                  </a:extLst>
                </a:gridCol>
                <a:gridCol w="461508">
                  <a:extLst>
                    <a:ext uri="{9D8B030D-6E8A-4147-A177-3AD203B41FA5}">
                      <a16:colId xmlns:a16="http://schemas.microsoft.com/office/drawing/2014/main" val="1518302903"/>
                    </a:ext>
                  </a:extLst>
                </a:gridCol>
                <a:gridCol w="137680">
                  <a:extLst>
                    <a:ext uri="{9D8B030D-6E8A-4147-A177-3AD203B41FA5}">
                      <a16:colId xmlns:a16="http://schemas.microsoft.com/office/drawing/2014/main" val="429866565"/>
                    </a:ext>
                  </a:extLst>
                </a:gridCol>
                <a:gridCol w="401989">
                  <a:extLst>
                    <a:ext uri="{9D8B030D-6E8A-4147-A177-3AD203B41FA5}">
                      <a16:colId xmlns:a16="http://schemas.microsoft.com/office/drawing/2014/main" val="1521893718"/>
                    </a:ext>
                  </a:extLst>
                </a:gridCol>
                <a:gridCol w="436014">
                  <a:extLst>
                    <a:ext uri="{9D8B030D-6E8A-4147-A177-3AD203B41FA5}">
                      <a16:colId xmlns:a16="http://schemas.microsoft.com/office/drawing/2014/main" val="1227434354"/>
                    </a:ext>
                  </a:extLst>
                </a:gridCol>
                <a:gridCol w="473631">
                  <a:extLst>
                    <a:ext uri="{9D8B030D-6E8A-4147-A177-3AD203B41FA5}">
                      <a16:colId xmlns:a16="http://schemas.microsoft.com/office/drawing/2014/main" val="1316490007"/>
                    </a:ext>
                  </a:extLst>
                </a:gridCol>
                <a:gridCol w="364569">
                  <a:extLst>
                    <a:ext uri="{9D8B030D-6E8A-4147-A177-3AD203B41FA5}">
                      <a16:colId xmlns:a16="http://schemas.microsoft.com/office/drawing/2014/main" val="3437179710"/>
                    </a:ext>
                  </a:extLst>
                </a:gridCol>
                <a:gridCol w="81540">
                  <a:extLst>
                    <a:ext uri="{9D8B030D-6E8A-4147-A177-3AD203B41FA5}">
                      <a16:colId xmlns:a16="http://schemas.microsoft.com/office/drawing/2014/main" val="1470505547"/>
                    </a:ext>
                  </a:extLst>
                </a:gridCol>
                <a:gridCol w="137680">
                  <a:extLst>
                    <a:ext uri="{9D8B030D-6E8A-4147-A177-3AD203B41FA5}">
                      <a16:colId xmlns:a16="http://schemas.microsoft.com/office/drawing/2014/main" val="1890494073"/>
                    </a:ext>
                  </a:extLst>
                </a:gridCol>
                <a:gridCol w="472324">
                  <a:extLst>
                    <a:ext uri="{9D8B030D-6E8A-4147-A177-3AD203B41FA5}">
                      <a16:colId xmlns:a16="http://schemas.microsoft.com/office/drawing/2014/main" val="1893358235"/>
                    </a:ext>
                  </a:extLst>
                </a:gridCol>
                <a:gridCol w="375256">
                  <a:extLst>
                    <a:ext uri="{9D8B030D-6E8A-4147-A177-3AD203B41FA5}">
                      <a16:colId xmlns:a16="http://schemas.microsoft.com/office/drawing/2014/main" val="1834031595"/>
                    </a:ext>
                  </a:extLst>
                </a:gridCol>
                <a:gridCol w="464052">
                  <a:extLst>
                    <a:ext uri="{9D8B030D-6E8A-4147-A177-3AD203B41FA5}">
                      <a16:colId xmlns:a16="http://schemas.microsoft.com/office/drawing/2014/main" val="4058100009"/>
                    </a:ext>
                  </a:extLst>
                </a:gridCol>
                <a:gridCol w="374148">
                  <a:extLst>
                    <a:ext uri="{9D8B030D-6E8A-4147-A177-3AD203B41FA5}">
                      <a16:colId xmlns:a16="http://schemas.microsoft.com/office/drawing/2014/main" val="2432302075"/>
                    </a:ext>
                  </a:extLst>
                </a:gridCol>
              </a:tblGrid>
              <a:tr h="210527">
                <a:tc>
                  <a:txBody>
                    <a:bodyPr/>
                    <a:lstStyle/>
                    <a:p>
                      <a:pPr marL="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No CKD</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All CKD</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eGFR &lt;60 ml/min/1.73 m</a:t>
                      </a:r>
                      <a:r>
                        <a:rPr lang="en-US" sz="800" b="1" baseline="30000">
                          <a:effectLst/>
                          <a:latin typeface="Calibri" panose="020F0502020204030204" pitchFamily="34" charset="0"/>
                          <a:ea typeface="Calibri" panose="020F0502020204030204" pitchFamily="34" charset="0"/>
                          <a:cs typeface="Times New Roman" panose="02020603050405020304" pitchFamily="18" charset="0"/>
                        </a:rPr>
                        <a:t>2</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ACR ≥30 mg/g</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0454181"/>
                  </a:ext>
                </a:extLst>
              </a:tr>
              <a:tr h="249513">
                <a:tc>
                  <a:txBody>
                    <a:bodyPr/>
                    <a:lstStyle/>
                    <a:p>
                      <a:pPr marL="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2001-2004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2005-2008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2009-2012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2013-2016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2001-2004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2005-2008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2009-2012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2013-2016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2001-2004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2005-2008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2009-2012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2013-2016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2001-2004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2005-2008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2009-2012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2013-2016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518787"/>
                  </a:ext>
                </a:extLst>
              </a:tr>
              <a:tr h="157817">
                <a:tc>
                  <a:txBody>
                    <a:bodyPr/>
                    <a:lstStyle/>
                    <a:p>
                      <a:pPr marL="0" marR="0">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Health insurance status</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19">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8634122"/>
                  </a:ext>
                </a:extLst>
              </a:tr>
              <a:tr h="149708">
                <a:tc>
                  <a:txBody>
                    <a:bodyPr/>
                    <a:lstStyle/>
                    <a:p>
                      <a:pPr marL="18288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Not insured</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20.0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12.1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11.6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872708"/>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Insured</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81.2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80.0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78.5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83.6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87.9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86.5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88.4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97.2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95.2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96.8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95.3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87.3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84.9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81.1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85.1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460463"/>
                  </a:ext>
                </a:extLst>
              </a:tr>
              <a:tr h="149708">
                <a:tc>
                  <a:txBody>
                    <a:bodyPr/>
                    <a:lstStyle/>
                    <a:p>
                      <a:pPr marL="18288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Private only</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61.1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59.5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56.0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28.0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29.9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862742"/>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Medicare only</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14.4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977755"/>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Other government only</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2607817"/>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Private and any government</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26.1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44.6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2059920"/>
                  </a:ext>
                </a:extLst>
              </a:tr>
              <a:tr h="149708">
                <a:tc>
                  <a:txBody>
                    <a:bodyPr/>
                    <a:lstStyle/>
                    <a:p>
                      <a:pPr marL="18288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Other/Unknown</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10.5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10.4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12.1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6416620"/>
                  </a:ext>
                </a:extLst>
              </a:tr>
              <a:tr h="157817">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Income</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19">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8389603"/>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Less than $10,000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9.6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28283"/>
                  </a:ext>
                </a:extLst>
              </a:tr>
              <a:tr h="124757">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$10,000 – $24,999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25.7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23.8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22.4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29.2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4017220"/>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$25,000 – $44,999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20.4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21.6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20.3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25.2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22.9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945115"/>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$45,000 – $74,999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22.3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3839238"/>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$75,000 or more</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31.2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12.6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10.7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485903"/>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Missing</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3052669"/>
                  </a:ext>
                </a:extLst>
              </a:tr>
              <a:tr h="157817">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Education</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19">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5799834"/>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&lt;High School</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28.8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27.0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25.8</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27.3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26.1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29.2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28.1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27.2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494003"/>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High School Graduate/GED</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25.9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20.5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28.0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23.1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26.2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31.6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23.7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25.3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25.9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26.6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23.1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9306662"/>
                  </a:ext>
                </a:extLst>
              </a:tr>
              <a:tr h="149708">
                <a:tc>
                  <a:txBody>
                    <a:bodyPr/>
                    <a:lstStyle/>
                    <a:p>
                      <a:pPr marL="18288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At least some College</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57.3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58.5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65.6</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45.0</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51.1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56.3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42.4</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41.1</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50.2</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57.3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44.9</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45.3</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49.7</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54.5</a:t>
                      </a:r>
                    </a:p>
                  </a:txBody>
                  <a:tcPr marL="56140" marR="56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944224"/>
                  </a:ext>
                </a:extLst>
              </a:tr>
            </a:tbl>
          </a:graphicData>
        </a:graphic>
      </p:graphicFrame>
    </p:spTree>
    <p:extLst>
      <p:ext uri="{BB962C8B-B14F-4D97-AF65-F5344CB8AC3E}">
        <p14:creationId xmlns:p14="http://schemas.microsoft.com/office/powerpoint/2010/main" val="1839314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199193" y="0"/>
            <a:ext cx="8745612" cy="800100"/>
          </a:xfrm>
        </p:spPr>
        <p:txBody>
          <a:bodyPr/>
          <a:lstStyle/>
          <a:p>
            <a:pPr marL="0" marR="0">
              <a:spcBef>
                <a:spcPts val="2400"/>
              </a:spcBef>
              <a:spcAft>
                <a:spcPts val="600"/>
              </a:spcAft>
              <a:tabLst>
                <a:tab pos="6858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vol 1 Table 1.4 Time Trends in Health Risk Behaviors among individuals with and without CKD, percent of NHANES participants, </a:t>
            </a: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2001-2016</a:t>
            </a:r>
            <a:endParaRPr lang="en-US" sz="1600" dirty="0"/>
          </a:p>
        </p:txBody>
      </p:sp>
      <p:sp>
        <p:nvSpPr>
          <p:cNvPr id="4" name="Rectangle 3"/>
          <p:cNvSpPr/>
          <p:nvPr/>
        </p:nvSpPr>
        <p:spPr>
          <a:xfrm>
            <a:off x="1790700" y="5886897"/>
            <a:ext cx="7353300" cy="523220"/>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 20 &amp; older. Single-sample estimates of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&amp; ACR;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calculated using the CKD-EPI equation.</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Data not available.</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Abbreviations: ACR, urine albumin/creatinine ratio; CKD, chronic kidney disease;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 *Dietary intake data not yet available for 2015/2016.</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4041585"/>
              </p:ext>
            </p:extLst>
          </p:nvPr>
        </p:nvGraphicFramePr>
        <p:xfrm>
          <a:off x="249225" y="615486"/>
          <a:ext cx="8645550" cy="5237969"/>
        </p:xfrm>
        <a:graphic>
          <a:graphicData uri="http://schemas.openxmlformats.org/drawingml/2006/table">
            <a:tbl>
              <a:tblPr firstRow="1" firstCol="1" bandRow="1"/>
              <a:tblGrid>
                <a:gridCol w="1146323">
                  <a:extLst>
                    <a:ext uri="{9D8B030D-6E8A-4147-A177-3AD203B41FA5}">
                      <a16:colId xmlns:a16="http://schemas.microsoft.com/office/drawing/2014/main" val="3464678359"/>
                    </a:ext>
                  </a:extLst>
                </a:gridCol>
                <a:gridCol w="424776">
                  <a:extLst>
                    <a:ext uri="{9D8B030D-6E8A-4147-A177-3AD203B41FA5}">
                      <a16:colId xmlns:a16="http://schemas.microsoft.com/office/drawing/2014/main" val="3343386297"/>
                    </a:ext>
                  </a:extLst>
                </a:gridCol>
                <a:gridCol w="466917">
                  <a:extLst>
                    <a:ext uri="{9D8B030D-6E8A-4147-A177-3AD203B41FA5}">
                      <a16:colId xmlns:a16="http://schemas.microsoft.com/office/drawing/2014/main" val="121291012"/>
                    </a:ext>
                  </a:extLst>
                </a:gridCol>
                <a:gridCol w="466917">
                  <a:extLst>
                    <a:ext uri="{9D8B030D-6E8A-4147-A177-3AD203B41FA5}">
                      <a16:colId xmlns:a16="http://schemas.microsoft.com/office/drawing/2014/main" val="389047232"/>
                    </a:ext>
                  </a:extLst>
                </a:gridCol>
                <a:gridCol w="466917">
                  <a:extLst>
                    <a:ext uri="{9D8B030D-6E8A-4147-A177-3AD203B41FA5}">
                      <a16:colId xmlns:a16="http://schemas.microsoft.com/office/drawing/2014/main" val="3173016705"/>
                    </a:ext>
                  </a:extLst>
                </a:gridCol>
                <a:gridCol w="113080">
                  <a:extLst>
                    <a:ext uri="{9D8B030D-6E8A-4147-A177-3AD203B41FA5}">
                      <a16:colId xmlns:a16="http://schemas.microsoft.com/office/drawing/2014/main" val="4118371062"/>
                    </a:ext>
                  </a:extLst>
                </a:gridCol>
                <a:gridCol w="466917">
                  <a:extLst>
                    <a:ext uri="{9D8B030D-6E8A-4147-A177-3AD203B41FA5}">
                      <a16:colId xmlns:a16="http://schemas.microsoft.com/office/drawing/2014/main" val="2872849714"/>
                    </a:ext>
                  </a:extLst>
                </a:gridCol>
                <a:gridCol w="466917">
                  <a:extLst>
                    <a:ext uri="{9D8B030D-6E8A-4147-A177-3AD203B41FA5}">
                      <a16:colId xmlns:a16="http://schemas.microsoft.com/office/drawing/2014/main" val="3022776109"/>
                    </a:ext>
                  </a:extLst>
                </a:gridCol>
                <a:gridCol w="77386">
                  <a:extLst>
                    <a:ext uri="{9D8B030D-6E8A-4147-A177-3AD203B41FA5}">
                      <a16:colId xmlns:a16="http://schemas.microsoft.com/office/drawing/2014/main" val="1986642638"/>
                    </a:ext>
                  </a:extLst>
                </a:gridCol>
                <a:gridCol w="389531">
                  <a:extLst>
                    <a:ext uri="{9D8B030D-6E8A-4147-A177-3AD203B41FA5}">
                      <a16:colId xmlns:a16="http://schemas.microsoft.com/office/drawing/2014/main" val="52381080"/>
                    </a:ext>
                  </a:extLst>
                </a:gridCol>
                <a:gridCol w="466917">
                  <a:extLst>
                    <a:ext uri="{9D8B030D-6E8A-4147-A177-3AD203B41FA5}">
                      <a16:colId xmlns:a16="http://schemas.microsoft.com/office/drawing/2014/main" val="1869033582"/>
                    </a:ext>
                  </a:extLst>
                </a:gridCol>
                <a:gridCol w="113080">
                  <a:extLst>
                    <a:ext uri="{9D8B030D-6E8A-4147-A177-3AD203B41FA5}">
                      <a16:colId xmlns:a16="http://schemas.microsoft.com/office/drawing/2014/main" val="2229088858"/>
                    </a:ext>
                  </a:extLst>
                </a:gridCol>
                <a:gridCol w="466917">
                  <a:extLst>
                    <a:ext uri="{9D8B030D-6E8A-4147-A177-3AD203B41FA5}">
                      <a16:colId xmlns:a16="http://schemas.microsoft.com/office/drawing/2014/main" val="3307357089"/>
                    </a:ext>
                  </a:extLst>
                </a:gridCol>
                <a:gridCol w="77386">
                  <a:extLst>
                    <a:ext uri="{9D8B030D-6E8A-4147-A177-3AD203B41FA5}">
                      <a16:colId xmlns:a16="http://schemas.microsoft.com/office/drawing/2014/main" val="887190637"/>
                    </a:ext>
                  </a:extLst>
                </a:gridCol>
                <a:gridCol w="302151">
                  <a:extLst>
                    <a:ext uri="{9D8B030D-6E8A-4147-A177-3AD203B41FA5}">
                      <a16:colId xmlns:a16="http://schemas.microsoft.com/office/drawing/2014/main" val="1339047116"/>
                    </a:ext>
                  </a:extLst>
                </a:gridCol>
                <a:gridCol w="87382">
                  <a:extLst>
                    <a:ext uri="{9D8B030D-6E8A-4147-A177-3AD203B41FA5}">
                      <a16:colId xmlns:a16="http://schemas.microsoft.com/office/drawing/2014/main" val="210054842"/>
                    </a:ext>
                  </a:extLst>
                </a:gridCol>
                <a:gridCol w="214775">
                  <a:extLst>
                    <a:ext uri="{9D8B030D-6E8A-4147-A177-3AD203B41FA5}">
                      <a16:colId xmlns:a16="http://schemas.microsoft.com/office/drawing/2014/main" val="1851463090"/>
                    </a:ext>
                  </a:extLst>
                </a:gridCol>
                <a:gridCol w="212888">
                  <a:extLst>
                    <a:ext uri="{9D8B030D-6E8A-4147-A177-3AD203B41FA5}">
                      <a16:colId xmlns:a16="http://schemas.microsoft.com/office/drawing/2014/main" val="1666997762"/>
                    </a:ext>
                  </a:extLst>
                </a:gridCol>
                <a:gridCol w="288836">
                  <a:extLst>
                    <a:ext uri="{9D8B030D-6E8A-4147-A177-3AD203B41FA5}">
                      <a16:colId xmlns:a16="http://schemas.microsoft.com/office/drawing/2014/main" val="1443574609"/>
                    </a:ext>
                  </a:extLst>
                </a:gridCol>
                <a:gridCol w="47149">
                  <a:extLst>
                    <a:ext uri="{9D8B030D-6E8A-4147-A177-3AD203B41FA5}">
                      <a16:colId xmlns:a16="http://schemas.microsoft.com/office/drawing/2014/main" val="1620405218"/>
                    </a:ext>
                  </a:extLst>
                </a:gridCol>
                <a:gridCol w="68898">
                  <a:extLst>
                    <a:ext uri="{9D8B030D-6E8A-4147-A177-3AD203B41FA5}">
                      <a16:colId xmlns:a16="http://schemas.microsoft.com/office/drawing/2014/main" val="2252600483"/>
                    </a:ext>
                  </a:extLst>
                </a:gridCol>
                <a:gridCol w="68898">
                  <a:extLst>
                    <a:ext uri="{9D8B030D-6E8A-4147-A177-3AD203B41FA5}">
                      <a16:colId xmlns:a16="http://schemas.microsoft.com/office/drawing/2014/main" val="2199730037"/>
                    </a:ext>
                  </a:extLst>
                </a:gridCol>
                <a:gridCol w="234941">
                  <a:extLst>
                    <a:ext uri="{9D8B030D-6E8A-4147-A177-3AD203B41FA5}">
                      <a16:colId xmlns:a16="http://schemas.microsoft.com/office/drawing/2014/main" val="1563874612"/>
                    </a:ext>
                  </a:extLst>
                </a:gridCol>
                <a:gridCol w="129478">
                  <a:extLst>
                    <a:ext uri="{9D8B030D-6E8A-4147-A177-3AD203B41FA5}">
                      <a16:colId xmlns:a16="http://schemas.microsoft.com/office/drawing/2014/main" val="2925695961"/>
                    </a:ext>
                  </a:extLst>
                </a:gridCol>
                <a:gridCol w="457200">
                  <a:extLst>
                    <a:ext uri="{9D8B030D-6E8A-4147-A177-3AD203B41FA5}">
                      <a16:colId xmlns:a16="http://schemas.microsoft.com/office/drawing/2014/main" val="2252536245"/>
                    </a:ext>
                  </a:extLst>
                </a:gridCol>
                <a:gridCol w="419100">
                  <a:extLst>
                    <a:ext uri="{9D8B030D-6E8A-4147-A177-3AD203B41FA5}">
                      <a16:colId xmlns:a16="http://schemas.microsoft.com/office/drawing/2014/main" val="2571749151"/>
                    </a:ext>
                  </a:extLst>
                </a:gridCol>
                <a:gridCol w="130520">
                  <a:extLst>
                    <a:ext uri="{9D8B030D-6E8A-4147-A177-3AD203B41FA5}">
                      <a16:colId xmlns:a16="http://schemas.microsoft.com/office/drawing/2014/main" val="3151814991"/>
                    </a:ext>
                  </a:extLst>
                </a:gridCol>
                <a:gridCol w="77386">
                  <a:extLst>
                    <a:ext uri="{9D8B030D-6E8A-4147-A177-3AD203B41FA5}">
                      <a16:colId xmlns:a16="http://schemas.microsoft.com/office/drawing/2014/main" val="2616005864"/>
                    </a:ext>
                  </a:extLst>
                </a:gridCol>
                <a:gridCol w="173094">
                  <a:extLst>
                    <a:ext uri="{9D8B030D-6E8A-4147-A177-3AD203B41FA5}">
                      <a16:colId xmlns:a16="http://schemas.microsoft.com/office/drawing/2014/main" val="3076580072"/>
                    </a:ext>
                  </a:extLst>
                </a:gridCol>
                <a:gridCol w="122873">
                  <a:extLst>
                    <a:ext uri="{9D8B030D-6E8A-4147-A177-3AD203B41FA5}">
                      <a16:colId xmlns:a16="http://schemas.microsoft.com/office/drawing/2014/main" val="858478943"/>
                    </a:ext>
                  </a:extLst>
                </a:gridCol>
              </a:tblGrid>
              <a:tr h="111759">
                <a:tc>
                  <a:txBody>
                    <a:bodyPr/>
                    <a:lstStyle/>
                    <a:p>
                      <a:pPr marL="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gridSpan="4">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No CKD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All CKD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a:noFill/>
                    </a:lnB>
                  </a:tcPr>
                </a:tc>
                <a:tc gridSpan="9">
                  <a:txBody>
                    <a:bodyPr/>
                    <a:lstStyle/>
                    <a:p>
                      <a:pPr marL="0" marR="0" algn="ctr">
                        <a:lnSpc>
                          <a:spcPct val="115000"/>
                        </a:lnSpc>
                        <a:spcBef>
                          <a:spcPts val="0"/>
                        </a:spcBef>
                        <a:spcAft>
                          <a:spcPts val="0"/>
                        </a:spcAft>
                      </a:pPr>
                      <a:r>
                        <a:rPr lang="en-US" sz="800" b="1" dirty="0" err="1">
                          <a:effectLst/>
                          <a:latin typeface="Calibri" panose="020F0502020204030204" pitchFamily="34" charset="0"/>
                          <a:ea typeface="Calibri" panose="020F0502020204030204" pitchFamily="34" charset="0"/>
                          <a:cs typeface="Times New Roman" panose="02020603050405020304" pitchFamily="18" charset="0"/>
                        </a:rPr>
                        <a:t>eGFR</a:t>
                      </a:r>
                      <a:r>
                        <a:rPr lang="en-US" sz="800" b="1" dirty="0">
                          <a:effectLst/>
                          <a:latin typeface="Calibri" panose="020F0502020204030204" pitchFamily="34" charset="0"/>
                          <a:ea typeface="Calibri" panose="020F0502020204030204" pitchFamily="34" charset="0"/>
                          <a:cs typeface="Times New Roman" panose="02020603050405020304" pitchFamily="18" charset="0"/>
                        </a:rPr>
                        <a:t> &lt;60 ml/min/1.73 m</a:t>
                      </a:r>
                      <a:r>
                        <a:rPr lang="en-US" sz="800" b="1"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a:noFill/>
                    </a:lnB>
                  </a:tcPr>
                </a:tc>
                <a:tc gridSpan="7">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ACR ≥30 mg/g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5000"/>
                        </a:lnSpc>
                        <a:spcBef>
                          <a:spcPts val="0"/>
                        </a:spcBef>
                        <a:spcAft>
                          <a:spcPts val="100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284158234"/>
                  </a:ext>
                </a:extLst>
              </a:tr>
              <a:tr h="502917">
                <a:tc>
                  <a:txBody>
                    <a:bodyPr/>
                    <a:lstStyle/>
                    <a:p>
                      <a:pPr marL="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2001-2004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2005-2008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2009-2012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2013-2016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2001-2004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2005-2008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2009-2012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2013-2016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2001-2004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2005-2008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2009-2012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2013-2016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2001-2004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2005-2008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2009-2012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2013-2016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1000"/>
                        </a:spcAft>
                      </a:pP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392795"/>
                  </a:ext>
                </a:extLst>
              </a:tr>
              <a:tr h="105719">
                <a:tc>
                  <a:txBody>
                    <a:bodyPr/>
                    <a:lstStyle/>
                    <a:p>
                      <a:pPr marL="0" marR="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Physical Activity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gridSpan="29">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3840453"/>
                  </a:ext>
                </a:extLst>
              </a:tr>
              <a:tr h="223519">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Vigorous</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37.4</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40.9</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41.0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44.2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23.3</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20.9</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26.7</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13.8</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16.0</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13.6</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19.4</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20.0</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25.1</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23.9</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28.5</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94848378"/>
                  </a:ext>
                </a:extLst>
              </a:tr>
              <a:tr h="223519">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Moderate</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30.9</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31.8</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32.6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31.1</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36.6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33.3</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32.6</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35.1</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38.2</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35.0</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33.8</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35.8</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35.2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31.1</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30.0</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34.6</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744032831"/>
                  </a:ext>
                </a:extLst>
              </a:tr>
              <a:tr h="223519">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Sedentary</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31.7</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27.3</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26.4</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24.7</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44.9</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43.4</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46.5</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38.2</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48.0</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49.0</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52.6</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44.8</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44.8</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43.8</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46.1</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36.9</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747672397"/>
                  </a:ext>
                </a:extLst>
              </a:tr>
              <a:tr h="105719">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Smoking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547578140"/>
                  </a:ext>
                </a:extLst>
              </a:tr>
              <a:tr h="167639">
                <a:tc>
                  <a:txBody>
                    <a:bodyPr/>
                    <a:lstStyle/>
                    <a:p>
                      <a:pPr marL="182880" marR="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Current</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21.5</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20.3</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17.2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17.8</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16.1</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16.8</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9.0</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9.7</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9.7</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10.1</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25.9</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21.4</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21.0</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085871656"/>
                  </a:ext>
                </a:extLst>
              </a:tr>
              <a:tr h="223519">
                <a:tc>
                  <a:txBody>
                    <a:bodyPr/>
                    <a:lstStyle/>
                    <a:p>
                      <a:pPr marL="182880" marR="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Former</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23.5</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23.9</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23.1</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32.4</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28.7</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31.4</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30.3</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39.6</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36.6</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38.8</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36.3</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28.1</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26.4</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28.1</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27.9</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334131022"/>
                  </a:ext>
                </a:extLst>
              </a:tr>
              <a:tr h="223519">
                <a:tc>
                  <a:txBody>
                    <a:bodyPr/>
                    <a:lstStyle/>
                    <a:p>
                      <a:pPr marL="182880" marR="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Never</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55.0</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55.8</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59.6</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62.0</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47.6</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53.4</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52.5</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52.8</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51.4</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53.7</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51.4</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53.6</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46.0</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52.2</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52.7</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51.1</a:t>
                      </a:r>
                    </a:p>
                  </a:txBody>
                  <a:tcPr marL="21749" marR="21749"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766126224"/>
                  </a:ext>
                </a:extLst>
              </a:tr>
              <a:tr h="105719">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Amount of Sleep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gridSpan="29">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555900"/>
                  </a:ext>
                </a:extLst>
              </a:tr>
              <a:tr h="223519">
                <a:tc>
                  <a:txBody>
                    <a:bodyPr/>
                    <a:lstStyle/>
                    <a:p>
                      <a:pPr marL="182880" marR="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Less than 6 hours</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13.9</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13.1</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12.3</a:t>
                      </a:r>
                    </a:p>
                  </a:txBody>
                  <a:tcPr marL="21749" marR="21749" marT="0" marB="0" anchor="ctr">
                    <a:lnL>
                      <a:noFill/>
                    </a:lnL>
                    <a:lnR>
                      <a:noFill/>
                    </a:lnR>
                    <a:lnT>
                      <a:noFill/>
                    </a:lnT>
                    <a:lnB>
                      <a:noFill/>
                    </a:lnB>
                  </a:tcPr>
                </a:tc>
                <a:tc>
                  <a:txBody>
                    <a:bodyPr/>
                    <a:lstStyle/>
                    <a:p>
                      <a:pPr marL="18288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14.7</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14.8</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9.2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12.9</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14.1</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18.0</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16.5</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14.1</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561914"/>
                  </a:ext>
                </a:extLst>
              </a:tr>
              <a:tr h="223519">
                <a:tc>
                  <a:txBody>
                    <a:bodyPr/>
                    <a:lstStyle/>
                    <a:p>
                      <a:pPr marL="182880" marR="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 hours</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23.4</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24.2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22.5</a:t>
                      </a:r>
                    </a:p>
                  </a:txBody>
                  <a:tcPr marL="21749" marR="21749" marT="0" marB="0" anchor="ctr">
                    <a:lnL>
                      <a:noFill/>
                    </a:lnL>
                    <a:lnR>
                      <a:noFill/>
                    </a:lnR>
                    <a:lnT>
                      <a:noFill/>
                    </a:lnT>
                    <a:lnB>
                      <a:noFill/>
                    </a:lnB>
                  </a:tcPr>
                </a:tc>
                <a:tc>
                  <a:txBody>
                    <a:bodyPr/>
                    <a:lstStyle/>
                    <a:p>
                      <a:pPr marL="18288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22.2</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19.7</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21.8</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22.1</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15.6</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20.5</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22.9</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22.6</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22.8</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4673088"/>
                  </a:ext>
                </a:extLst>
              </a:tr>
              <a:tr h="223519">
                <a:tc>
                  <a:txBody>
                    <a:bodyPr/>
                    <a:lstStyle/>
                    <a:p>
                      <a:pPr marL="182880" marR="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7-8 hours</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57.2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57.1</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58.3</a:t>
                      </a:r>
                    </a:p>
                  </a:txBody>
                  <a:tcPr marL="21749" marR="21749" marT="0" marB="0" anchor="ctr">
                    <a:lnL>
                      <a:noFill/>
                    </a:lnL>
                    <a:lnR>
                      <a:noFill/>
                    </a:lnR>
                    <a:lnT>
                      <a:noFill/>
                    </a:lnT>
                    <a:lnB>
                      <a:noFill/>
                    </a:lnB>
                  </a:tcPr>
                </a:tc>
                <a:tc>
                  <a:txBody>
                    <a:bodyPr/>
                    <a:lstStyle/>
                    <a:p>
                      <a:pPr marL="18288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53.9</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55.5</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53.2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57.5</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57.3</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48.6</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51.2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53.2</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54.9</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9391171"/>
                  </a:ext>
                </a:extLst>
              </a:tr>
              <a:tr h="223519">
                <a:tc>
                  <a:txBody>
                    <a:bodyPr/>
                    <a:lstStyle/>
                    <a:p>
                      <a:pPr marL="182880" marR="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9 hours or more</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5.5</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5.6</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6.9</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8288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9.2</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10.0</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11.0</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11.1</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14.2</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16.8</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7.9</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7.8</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8.2</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3771160"/>
                  </a:ext>
                </a:extLst>
              </a:tr>
              <a:tr h="105719">
                <a:tc>
                  <a:txBody>
                    <a:bodyPr/>
                    <a:lstStyle/>
                    <a:p>
                      <a:pPr marL="0" marR="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Macronutrient </a:t>
                      </a: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Intake*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8288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9861628"/>
                  </a:ext>
                </a:extLst>
              </a:tr>
              <a:tr h="279398">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Energy (kcal)</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2,307</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2,254</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2,238</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2,212</a:t>
                      </a:r>
                    </a:p>
                  </a:txBody>
                  <a:tcPr marL="21749" marR="21749" marT="0" marB="0" anchor="ctr">
                    <a:lnL>
                      <a:noFill/>
                    </a:lnL>
                    <a:lnR>
                      <a:noFill/>
                    </a:lnR>
                    <a:lnT>
                      <a:noFill/>
                    </a:lnT>
                    <a:lnB>
                      <a:noFill/>
                    </a:lnB>
                  </a:tcPr>
                </a:tc>
                <a:tc>
                  <a:txBody>
                    <a:bodyPr/>
                    <a:lstStyle/>
                    <a:p>
                      <a:pPr marL="18288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1,862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1,885</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1,883</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1,916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1,637</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1,712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1,712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1,800</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1,973</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1,943</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1,958</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1,963</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7347662"/>
                  </a:ext>
                </a:extLst>
              </a:tr>
              <a:tr h="111759">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Fat (grams)</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87</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86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84</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86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73</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72</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73</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62</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67</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66</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71</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74</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75</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74</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74</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0752581"/>
                  </a:ext>
                </a:extLst>
              </a:tr>
              <a:tr h="211439">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Carbohydrates (grams)</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282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269</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271</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260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230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226</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229</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228</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205</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208</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209</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216</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241</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232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238</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232</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0055336"/>
                  </a:ext>
                </a:extLst>
              </a:tr>
              <a:tr h="111759">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Protein (grams)</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86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85</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86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70</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75</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73</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74</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63</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69</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66</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70</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74</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76</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76</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76</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8092865"/>
                  </a:ext>
                </a:extLst>
              </a:tr>
              <a:tr h="211439">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Total Sugars (grams)</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135</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123</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121</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114</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107</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102</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102</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101</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95</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95</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93</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99</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103</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105</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100</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1048094"/>
                  </a:ext>
                </a:extLst>
              </a:tr>
              <a:tr h="279398">
                <a:tc>
                  <a:txBody>
                    <a:bodyPr/>
                    <a:lstStyle/>
                    <a:p>
                      <a:pPr marL="182880" marR="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Sodium (mg)</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3,576</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3,622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3,685</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3,632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2,965</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3,082</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3,175</a:t>
                      </a:r>
                    </a:p>
                  </a:txBody>
                  <a:tcPr marL="21749" marR="21749"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3,192</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2,617</a:t>
                      </a:r>
                    </a:p>
                  </a:txBody>
                  <a:tcPr marL="21749" marR="21749"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2,825</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2,913</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2,950</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3,142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3,162</a:t>
                      </a:r>
                    </a:p>
                  </a:txBody>
                  <a:tcPr marL="21749" marR="21749"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3,297</a:t>
                      </a:r>
                    </a:p>
                  </a:txBody>
                  <a:tcPr marL="21749" marR="21749"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3,303</a:t>
                      </a:r>
                    </a:p>
                  </a:txBody>
                  <a:tcPr marL="21749" marR="21749"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1409923"/>
                  </a:ext>
                </a:extLst>
              </a:tr>
              <a:tr h="279398">
                <a:tc>
                  <a:txBody>
                    <a:bodyPr/>
                    <a:lstStyle/>
                    <a:p>
                      <a:pPr marL="182880" marR="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Potassium (mg)</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2,806</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2,743</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2,829</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2,721</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2,468</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2,510</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2,529</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2,450</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2,376</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2,434</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2,376</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2,466</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2,488</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2,505</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2,572</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2,407</a:t>
                      </a:r>
                    </a:p>
                  </a:txBody>
                  <a:tcPr marL="21749" marR="2174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7081437"/>
                  </a:ext>
                </a:extLst>
              </a:tr>
            </a:tbl>
          </a:graphicData>
        </a:graphic>
      </p:graphicFrame>
    </p:spTree>
    <p:extLst>
      <p:ext uri="{BB962C8B-B14F-4D97-AF65-F5344CB8AC3E}">
        <p14:creationId xmlns:p14="http://schemas.microsoft.com/office/powerpoint/2010/main" val="323904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895349" y="363823"/>
            <a:ext cx="7353300" cy="11430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1.9 NHANES participants physically active,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295400" y="5140689"/>
            <a:ext cx="73914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aged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Abbreviations: ACR, urine albumin/creatinine ratio; CKD, chronic kidney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2701318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457199" y="228600"/>
            <a:ext cx="8229600" cy="1143000"/>
          </a:xfrm>
        </p:spPr>
        <p:txBody>
          <a:bodyPr/>
          <a:lstStyle/>
          <a:p>
            <a:pPr marL="0" marR="0">
              <a:spcBef>
                <a:spcPts val="2400"/>
              </a:spcBef>
              <a:spcAft>
                <a:spcPts val="600"/>
              </a:spcAft>
              <a:tabLst>
                <a:tab pos="685800" algn="l"/>
              </a:tabLs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Table 1.5 Treatment, and measures of control of CKD risk factors, among NHANES participants with CKD,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457199" y="4751604"/>
            <a:ext cx="8401050" cy="1223412"/>
          </a:xfrm>
          <a:prstGeom prst="rect">
            <a:avLst/>
          </a:prstGeom>
        </p:spPr>
        <p:txBody>
          <a:bodyPr wrap="square">
            <a:spAutoFit/>
          </a:bodyPr>
          <a:lstStyle/>
          <a:p>
            <a:pPr>
              <a:spcBef>
                <a:spcPts val="600"/>
              </a:spcBef>
            </a:pP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 20 &amp; older. Single-sample estimates of </a:t>
            </a:r>
            <a:r>
              <a:rPr lang="en-US" sz="105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&amp; ACR; </a:t>
            </a:r>
            <a:r>
              <a:rPr lang="en-US" sz="105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calculated using the CKD-EPI equation. </a:t>
            </a:r>
            <a:r>
              <a:rPr lang="en-US" sz="105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Hypertension defined as blood pressure ≥130/≥80 for those with CKD and diabetes; otherwise, ≥140/≥90, or self- reported treatment for hypertension. </a:t>
            </a:r>
            <a:b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105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Awareness and treatment are self-reported. Control defined as &lt;130/&lt;80 for those with CKD and diabetes; otherwise &lt;140/&lt;90. </a:t>
            </a:r>
            <a:r>
              <a:rPr lang="en-US" sz="105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t>
            </a: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Total cholesterol classified according to Adult Treatment Panel III blood cholesterol guidelines (ATP III). </a:t>
            </a:r>
            <a:r>
              <a:rPr lang="en-US" sz="105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
            </a: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Glycosylated hemoglobin (HbA1c) classified according to American Diabetes Association guidelines. Abbreviations: ACR, urine albumin/creatinine ratio; CKD, chronic kidney disease; </a:t>
            </a:r>
            <a:r>
              <a:rPr lang="en-US" sz="105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 HbA1c, glycosylated hemoglobin.</a:t>
            </a:r>
            <a:endParaRPr lang="en-US" sz="105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84051854"/>
              </p:ext>
            </p:extLst>
          </p:nvPr>
        </p:nvGraphicFramePr>
        <p:xfrm>
          <a:off x="628651" y="1129873"/>
          <a:ext cx="7886699" cy="3642305"/>
        </p:xfrm>
        <a:graphic>
          <a:graphicData uri="http://schemas.openxmlformats.org/drawingml/2006/table">
            <a:tbl>
              <a:tblPr firstRow="1" firstCol="1" bandRow="1"/>
              <a:tblGrid>
                <a:gridCol w="1805801">
                  <a:extLst>
                    <a:ext uri="{9D8B030D-6E8A-4147-A177-3AD203B41FA5}">
                      <a16:colId xmlns:a16="http://schemas.microsoft.com/office/drawing/2014/main" val="3638925060"/>
                    </a:ext>
                  </a:extLst>
                </a:gridCol>
                <a:gridCol w="352838">
                  <a:extLst>
                    <a:ext uri="{9D8B030D-6E8A-4147-A177-3AD203B41FA5}">
                      <a16:colId xmlns:a16="http://schemas.microsoft.com/office/drawing/2014/main" val="4275206988"/>
                    </a:ext>
                  </a:extLst>
                </a:gridCol>
                <a:gridCol w="352838">
                  <a:extLst>
                    <a:ext uri="{9D8B030D-6E8A-4147-A177-3AD203B41FA5}">
                      <a16:colId xmlns:a16="http://schemas.microsoft.com/office/drawing/2014/main" val="794935907"/>
                    </a:ext>
                  </a:extLst>
                </a:gridCol>
                <a:gridCol w="352838">
                  <a:extLst>
                    <a:ext uri="{9D8B030D-6E8A-4147-A177-3AD203B41FA5}">
                      <a16:colId xmlns:a16="http://schemas.microsoft.com/office/drawing/2014/main" val="1504499399"/>
                    </a:ext>
                  </a:extLst>
                </a:gridCol>
                <a:gridCol w="352838">
                  <a:extLst>
                    <a:ext uri="{9D8B030D-6E8A-4147-A177-3AD203B41FA5}">
                      <a16:colId xmlns:a16="http://schemas.microsoft.com/office/drawing/2014/main" val="3822913387"/>
                    </a:ext>
                  </a:extLst>
                </a:gridCol>
                <a:gridCol w="451450">
                  <a:extLst>
                    <a:ext uri="{9D8B030D-6E8A-4147-A177-3AD203B41FA5}">
                      <a16:colId xmlns:a16="http://schemas.microsoft.com/office/drawing/2014/main" val="904522425"/>
                    </a:ext>
                  </a:extLst>
                </a:gridCol>
                <a:gridCol w="246246">
                  <a:extLst>
                    <a:ext uri="{9D8B030D-6E8A-4147-A177-3AD203B41FA5}">
                      <a16:colId xmlns:a16="http://schemas.microsoft.com/office/drawing/2014/main" val="2213967134"/>
                    </a:ext>
                  </a:extLst>
                </a:gridCol>
                <a:gridCol w="352838">
                  <a:extLst>
                    <a:ext uri="{9D8B030D-6E8A-4147-A177-3AD203B41FA5}">
                      <a16:colId xmlns:a16="http://schemas.microsoft.com/office/drawing/2014/main" val="269606464"/>
                    </a:ext>
                  </a:extLst>
                </a:gridCol>
                <a:gridCol w="352838">
                  <a:extLst>
                    <a:ext uri="{9D8B030D-6E8A-4147-A177-3AD203B41FA5}">
                      <a16:colId xmlns:a16="http://schemas.microsoft.com/office/drawing/2014/main" val="1431517628"/>
                    </a:ext>
                  </a:extLst>
                </a:gridCol>
                <a:gridCol w="352838">
                  <a:extLst>
                    <a:ext uri="{9D8B030D-6E8A-4147-A177-3AD203B41FA5}">
                      <a16:colId xmlns:a16="http://schemas.microsoft.com/office/drawing/2014/main" val="3791348614"/>
                    </a:ext>
                  </a:extLst>
                </a:gridCol>
                <a:gridCol w="352838">
                  <a:extLst>
                    <a:ext uri="{9D8B030D-6E8A-4147-A177-3AD203B41FA5}">
                      <a16:colId xmlns:a16="http://schemas.microsoft.com/office/drawing/2014/main" val="4167286039"/>
                    </a:ext>
                  </a:extLst>
                </a:gridCol>
                <a:gridCol w="451450">
                  <a:extLst>
                    <a:ext uri="{9D8B030D-6E8A-4147-A177-3AD203B41FA5}">
                      <a16:colId xmlns:a16="http://schemas.microsoft.com/office/drawing/2014/main" val="2105434248"/>
                    </a:ext>
                  </a:extLst>
                </a:gridCol>
                <a:gridCol w="246246">
                  <a:extLst>
                    <a:ext uri="{9D8B030D-6E8A-4147-A177-3AD203B41FA5}">
                      <a16:colId xmlns:a16="http://schemas.microsoft.com/office/drawing/2014/main" val="3440138471"/>
                    </a:ext>
                  </a:extLst>
                </a:gridCol>
                <a:gridCol w="352838">
                  <a:extLst>
                    <a:ext uri="{9D8B030D-6E8A-4147-A177-3AD203B41FA5}">
                      <a16:colId xmlns:a16="http://schemas.microsoft.com/office/drawing/2014/main" val="1366256039"/>
                    </a:ext>
                  </a:extLst>
                </a:gridCol>
                <a:gridCol w="352838">
                  <a:extLst>
                    <a:ext uri="{9D8B030D-6E8A-4147-A177-3AD203B41FA5}">
                      <a16:colId xmlns:a16="http://schemas.microsoft.com/office/drawing/2014/main" val="1193145323"/>
                    </a:ext>
                  </a:extLst>
                </a:gridCol>
                <a:gridCol w="352838">
                  <a:extLst>
                    <a:ext uri="{9D8B030D-6E8A-4147-A177-3AD203B41FA5}">
                      <a16:colId xmlns:a16="http://schemas.microsoft.com/office/drawing/2014/main" val="1760652501"/>
                    </a:ext>
                  </a:extLst>
                </a:gridCol>
                <a:gridCol w="352838">
                  <a:extLst>
                    <a:ext uri="{9D8B030D-6E8A-4147-A177-3AD203B41FA5}">
                      <a16:colId xmlns:a16="http://schemas.microsoft.com/office/drawing/2014/main" val="4278325118"/>
                    </a:ext>
                  </a:extLst>
                </a:gridCol>
                <a:gridCol w="451450">
                  <a:extLst>
                    <a:ext uri="{9D8B030D-6E8A-4147-A177-3AD203B41FA5}">
                      <a16:colId xmlns:a16="http://schemas.microsoft.com/office/drawing/2014/main" val="4161662342"/>
                    </a:ext>
                  </a:extLst>
                </a:gridCol>
              </a:tblGrid>
              <a:tr h="230855">
                <a:tc>
                  <a:txBody>
                    <a:bodyPr/>
                    <a:lstStyle/>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All CKD</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eGFR &lt;60 ml/min/1.73 m</a:t>
                      </a:r>
                      <a:r>
                        <a:rPr lang="en-US" sz="1000" b="1" baseline="30000">
                          <a:effectLst/>
                          <a:latin typeface="Calibri" panose="020F0502020204030204" pitchFamily="34" charset="0"/>
                          <a:ea typeface="Calibri" panose="020F0502020204030204" pitchFamily="34" charset="0"/>
                          <a:cs typeface="Times New Roman" panose="02020603050405020304" pitchFamily="18" charset="0"/>
                        </a:rPr>
                        <a:t>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ACR ≥30 mg/g</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6076826"/>
                  </a:ext>
                </a:extLst>
              </a:tr>
              <a:tr h="314647">
                <a:tc>
                  <a:txBody>
                    <a:bodyPr/>
                    <a:lstStyle/>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2001-2004</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2005-2008</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2009-2012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2013-2016</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Trend</a:t>
                      </a:r>
                      <a:br>
                        <a:rPr lang="en-US" sz="1000" b="1">
                          <a:effectLst/>
                          <a:latin typeface="Calibri" panose="020F0502020204030204" pitchFamily="34" charset="0"/>
                          <a:ea typeface="Calibri" panose="020F0502020204030204" pitchFamily="34" charset="0"/>
                          <a:cs typeface="Times New Roman" panose="02020603050405020304" pitchFamily="18" charset="0"/>
                        </a:rPr>
                      </a:br>
                      <a:r>
                        <a:rPr lang="en-US" sz="1000" b="1">
                          <a:effectLst/>
                          <a:latin typeface="Calibri" panose="020F0502020204030204" pitchFamily="34" charset="0"/>
                          <a:ea typeface="Calibri" panose="020F0502020204030204" pitchFamily="34" charset="0"/>
                          <a:cs typeface="Times New Roman" panose="02020603050405020304" pitchFamily="18" charset="0"/>
                        </a:rPr>
                        <a:t>p-value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2001-2004</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2005-2008</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2009-2012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2013-2016</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Trend</a:t>
                      </a:r>
                      <a:br>
                        <a:rPr lang="en-US" sz="1000" b="1">
                          <a:effectLst/>
                          <a:latin typeface="Calibri" panose="020F0502020204030204" pitchFamily="34" charset="0"/>
                          <a:ea typeface="Calibri" panose="020F0502020204030204" pitchFamily="34" charset="0"/>
                          <a:cs typeface="Times New Roman" panose="02020603050405020304" pitchFamily="18" charset="0"/>
                        </a:rPr>
                      </a:br>
                      <a:r>
                        <a:rPr lang="en-US" sz="1000" b="1">
                          <a:effectLst/>
                          <a:latin typeface="Calibri" panose="020F0502020204030204" pitchFamily="34" charset="0"/>
                          <a:ea typeface="Calibri" panose="020F0502020204030204" pitchFamily="34" charset="0"/>
                          <a:cs typeface="Times New Roman" panose="02020603050405020304" pitchFamily="18" charset="0"/>
                        </a:rPr>
                        <a:t>p-value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2001-2004</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2005-2008</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2009-2012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2013-2016</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Trend</a:t>
                      </a:r>
                      <a:br>
                        <a:rPr lang="en-US" sz="1000" b="1">
                          <a:effectLst/>
                          <a:latin typeface="Calibri" panose="020F0502020204030204" pitchFamily="34" charset="0"/>
                          <a:ea typeface="Calibri" panose="020F0502020204030204" pitchFamily="34" charset="0"/>
                          <a:cs typeface="Times New Roman" panose="02020603050405020304" pitchFamily="18" charset="0"/>
                        </a:rPr>
                      </a:br>
                      <a:r>
                        <a:rPr lang="en-US" sz="1000" b="1">
                          <a:effectLst/>
                          <a:latin typeface="Calibri" panose="020F0502020204030204" pitchFamily="34" charset="0"/>
                          <a:ea typeface="Calibri" panose="020F0502020204030204" pitchFamily="34" charset="0"/>
                          <a:cs typeface="Times New Roman" panose="02020603050405020304" pitchFamily="18" charset="0"/>
                        </a:rPr>
                        <a:t>p-value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33302"/>
                  </a:ext>
                </a:extLst>
              </a:tr>
              <a:tr h="180694">
                <a:tc gridSpan="5">
                  <a:txBody>
                    <a:bodyPr/>
                    <a:lstStyle/>
                    <a:p>
                      <a:pPr marL="0" marR="0">
                        <a:lnSpc>
                          <a:spcPct val="115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Hypertension, by current hypertensive status </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a</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6957816"/>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Non-hypertensive status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25.6</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27.7</a:t>
                      </a:r>
                    </a:p>
                  </a:txBody>
                  <a:tcPr marL="7980" marR="7980"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0.50</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15.4</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16.1</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15.7</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19.7</a:t>
                      </a:r>
                    </a:p>
                  </a:txBody>
                  <a:tcPr marL="7980" marR="7980"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0.05</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29.4</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30.1</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29.4</a:t>
                      </a:r>
                    </a:p>
                  </a:txBody>
                  <a:tcPr marL="7980" marR="7980"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0.82</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279100"/>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Hypertensive (measured/treated)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74.4</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73.1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75.0</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72.3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84.6</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83.9</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80.3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70.6</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69.9</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72.1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70.6</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66562976"/>
                  </a:ext>
                </a:extLst>
              </a:tr>
              <a:tr h="180694">
                <a:tc gridSpan="6">
                  <a:txBody>
                    <a:bodyPr/>
                    <a:lstStyle/>
                    <a:p>
                      <a:pPr marL="0" marR="0">
                        <a:lnSpc>
                          <a:spcPct val="115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Control of hypertension among hypertensive patients </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b</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0107833"/>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Unaware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28.5</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24.5</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20.0</a:t>
                      </a:r>
                    </a:p>
                  </a:txBody>
                  <a:tcPr marL="7980" marR="7980" marT="0" marB="0" anchor="ctr">
                    <a:lnL>
                      <a:noFill/>
                    </a:lnL>
                    <a:lnR>
                      <a:noFill/>
                    </a:lnR>
                    <a:lnT>
                      <a:noFill/>
                    </a:lnT>
                    <a:lnB>
                      <a:noFill/>
                    </a:lnB>
                  </a:tcPr>
                </a:tc>
                <a:tc rowSpan="4">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&lt;0.01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13.3</a:t>
                      </a:r>
                    </a:p>
                  </a:txBody>
                  <a:tcPr marL="7980" marR="7980" marT="0" marB="0" anchor="ctr">
                    <a:lnL>
                      <a:noFill/>
                    </a:lnL>
                    <a:lnR>
                      <a:noFill/>
                    </a:lnR>
                    <a:lnT>
                      <a:noFill/>
                    </a:lnT>
                    <a:lnB>
                      <a:noFill/>
                    </a:lnB>
                  </a:tcPr>
                </a:tc>
                <a:tc rowSpan="4">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&lt;0.01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23.5</a:t>
                      </a:r>
                    </a:p>
                  </a:txBody>
                  <a:tcPr marL="7980" marR="7980" marT="0" marB="0" anchor="ctr">
                    <a:lnL>
                      <a:noFill/>
                    </a:lnL>
                    <a:lnR>
                      <a:noFill/>
                    </a:lnR>
                    <a:lnT>
                      <a:noFill/>
                    </a:lnT>
                    <a:lnB>
                      <a:noFill/>
                    </a:lnB>
                  </a:tcPr>
                </a:tc>
                <a:tc rowSpan="4">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&lt;0.01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505550"/>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Aware, not treated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9.2</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6.2</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12.1</a:t>
                      </a:r>
                    </a:p>
                  </a:txBody>
                  <a:tcPr marL="7980" marR="798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4.1</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a:t>
                      </a:r>
                    </a:p>
                  </a:txBody>
                  <a:tcPr marL="7980" marR="798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10.7</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10.6</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15.9</a:t>
                      </a:r>
                    </a:p>
                  </a:txBody>
                  <a:tcPr marL="7980" marR="798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033339402"/>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Aware, treated, uncontrolled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45.6</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44.6</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43.4</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40.5</a:t>
                      </a:r>
                    </a:p>
                  </a:txBody>
                  <a:tcPr marL="7980" marR="798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51.0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48.8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44.1</a:t>
                      </a:r>
                    </a:p>
                  </a:txBody>
                  <a:tcPr marL="7980" marR="798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42.0</a:t>
                      </a:r>
                    </a:p>
                  </a:txBody>
                  <a:tcPr marL="7980" marR="798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602391705"/>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Aware, treated, controlled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16.7</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22.8</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28.4</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27.4</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28.0</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12.2</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18.2</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22.8</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18.6</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69968887"/>
                  </a:ext>
                </a:extLst>
              </a:tr>
              <a:tr h="180694">
                <a:tc>
                  <a:txBody>
                    <a:bodyPr/>
                    <a:lstStyle/>
                    <a:p>
                      <a:pPr marL="0" marR="0">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Total cholesterol </a:t>
                      </a:r>
                      <a:r>
                        <a:rPr lang="en-US" sz="1000" b="1" baseline="30000">
                          <a:effectLst/>
                          <a:latin typeface="Calibri" panose="020F0502020204030204" pitchFamily="34" charset="0"/>
                          <a:ea typeface="Calibri" panose="020F0502020204030204" pitchFamily="34" charset="0"/>
                          <a:cs typeface="Times New Roman" panose="02020603050405020304" pitchFamily="18" charset="0"/>
                        </a:rPr>
                        <a:t>c</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0233556"/>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&lt;200 (desirable)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48.7</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54.6</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60.2</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62.2</a:t>
                      </a:r>
                    </a:p>
                  </a:txBody>
                  <a:tcPr marL="7980" marR="7980" marT="0" marB="0" anchor="ctr">
                    <a:lnL>
                      <a:noFill/>
                    </a:lnL>
                    <a:lnR>
                      <a:noFill/>
                    </a:lnR>
                    <a:lnT>
                      <a:noFill/>
                    </a:lnT>
                    <a:lnB>
                      <a:noFill/>
                    </a:lnB>
                  </a:tcPr>
                </a:tc>
                <a:tc row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&lt;0.01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49.0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58.2</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64.5</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66.6</a:t>
                      </a:r>
                    </a:p>
                  </a:txBody>
                  <a:tcPr marL="7980" marR="7980" marT="0" marB="0" anchor="ctr">
                    <a:lnL>
                      <a:noFill/>
                    </a:lnL>
                    <a:lnR>
                      <a:noFill/>
                    </a:lnR>
                    <a:lnT>
                      <a:noFill/>
                    </a:lnT>
                    <a:lnB>
                      <a:noFill/>
                    </a:lnB>
                  </a:tcPr>
                </a:tc>
                <a:tc row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&lt;0.01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49.0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60.7</a:t>
                      </a:r>
                    </a:p>
                  </a:txBody>
                  <a:tcPr marL="7980" marR="7980" marT="0" marB="0" anchor="ctr">
                    <a:lnL>
                      <a:noFill/>
                    </a:lnL>
                    <a:lnR>
                      <a:noFill/>
                    </a:lnR>
                    <a:lnT>
                      <a:noFill/>
                    </a:lnT>
                    <a:lnB>
                      <a:noFill/>
                    </a:lnB>
                  </a:tcPr>
                </a:tc>
                <a:tc row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&lt;0.01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297985"/>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200–239 (borderline high)</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27.2</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23.3</a:t>
                      </a:r>
                    </a:p>
                  </a:txBody>
                  <a:tcPr marL="7980" marR="798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31.7</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24.2</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22.7</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20.7</a:t>
                      </a:r>
                    </a:p>
                  </a:txBody>
                  <a:tcPr marL="7980" marR="798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27.6</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23.9</a:t>
                      </a:r>
                    </a:p>
                  </a:txBody>
                  <a:tcPr marL="7980" marR="798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789839868"/>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240+ (high)</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18.2</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13.9</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14.5</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19.2</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17.7</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12.7</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12.6</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20.3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17.6</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13.7</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15.4</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56325251"/>
                  </a:ext>
                </a:extLst>
              </a:tr>
              <a:tr h="180694">
                <a:tc gridSpan="4">
                  <a:txBody>
                    <a:bodyPr/>
                    <a:lstStyle/>
                    <a:p>
                      <a:pPr marL="0" marR="0">
                        <a:lnSpc>
                          <a:spcPct val="115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Control of diabetes among patients with diabetes </a:t>
                      </a:r>
                      <a:r>
                        <a:rPr lang="en-US" sz="1000" b="1" baseline="30000">
                          <a:effectLst/>
                          <a:latin typeface="Calibri" panose="020F0502020204030204" pitchFamily="34" charset="0"/>
                          <a:ea typeface="Calibri" panose="020F0502020204030204" pitchFamily="34" charset="0"/>
                          <a:cs typeface="Times New Roman" panose="02020603050405020304" pitchFamily="18" charset="0"/>
                        </a:rPr>
                        <a:t>d</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3517024"/>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HbA1c &lt;7% (controlled)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47.8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41.7</a:t>
                      </a:r>
                    </a:p>
                  </a:txBody>
                  <a:tcPr marL="7980" marR="7980" marT="0" marB="0" anchor="ctr">
                    <a:lnL>
                      <a:noFill/>
                    </a:lnL>
                    <a:lnR>
                      <a:noFill/>
                    </a:lnR>
                    <a:lnT>
                      <a:noFill/>
                    </a:lnT>
                    <a:lnB>
                      <a:noFill/>
                    </a:lnB>
                  </a:tcPr>
                </a:tc>
                <a:tc row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0.42</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59.6</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56.3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48.0</a:t>
                      </a:r>
                    </a:p>
                  </a:txBody>
                  <a:tcPr marL="7980" marR="7980" marT="0" marB="0" anchor="ctr">
                    <a:lnL>
                      <a:noFill/>
                    </a:lnL>
                    <a:lnR>
                      <a:noFill/>
                    </a:lnR>
                    <a:lnT>
                      <a:noFill/>
                    </a:lnT>
                    <a:lnB>
                      <a:noFill/>
                    </a:lnB>
                  </a:tcPr>
                </a:tc>
                <a:tc row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0.11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37.0</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43.4</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37.1</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36.3</a:t>
                      </a:r>
                    </a:p>
                  </a:txBody>
                  <a:tcPr marL="7980" marR="7980" marT="0" marB="0" anchor="ctr">
                    <a:lnL>
                      <a:noFill/>
                    </a:lnL>
                    <a:lnR>
                      <a:noFill/>
                    </a:lnR>
                    <a:lnT>
                      <a:noFill/>
                    </a:lnT>
                    <a:lnB>
                      <a:noFill/>
                    </a:lnB>
                  </a:tcPr>
                </a:tc>
                <a:tc row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0.45</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721854"/>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HbA1c 7% - 7.9% (borderline)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21.1</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22.7</a:t>
                      </a:r>
                    </a:p>
                  </a:txBody>
                  <a:tcPr marL="7980" marR="798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24.4</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24.1</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26.4</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27.0</a:t>
                      </a:r>
                    </a:p>
                  </a:txBody>
                  <a:tcPr marL="7980" marR="798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22.3</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25.6</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26.8</a:t>
                      </a:r>
                    </a:p>
                  </a:txBody>
                  <a:tcPr marL="7980" marR="79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21.9</a:t>
                      </a:r>
                    </a:p>
                  </a:txBody>
                  <a:tcPr marL="7980" marR="7980"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223611104"/>
                  </a:ext>
                </a:extLst>
              </a:tr>
              <a:tr h="180694">
                <a:tc>
                  <a:txBody>
                    <a:bodyPr/>
                    <a:lstStyle/>
                    <a:p>
                      <a:pPr marL="182880" marR="0">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HbA1c 8% + (uncontrolled)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27.0</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28.4</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35.6</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20.8</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17.3</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25.0</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40.7</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31.0</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36.1</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41.8</a:t>
                      </a:r>
                    </a:p>
                  </a:txBody>
                  <a:tcPr marL="7980" marR="79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8792366"/>
                  </a:ext>
                </a:extLst>
              </a:tr>
            </a:tbl>
          </a:graphicData>
        </a:graphic>
      </p:graphicFrame>
    </p:spTree>
    <p:extLst>
      <p:ext uri="{BB962C8B-B14F-4D97-AF65-F5344CB8AC3E}">
        <p14:creationId xmlns:p14="http://schemas.microsoft.com/office/powerpoint/2010/main" val="258577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p:txBody>
          <a:bodyPr/>
          <a:lstStyle/>
          <a:p>
            <a:r>
              <a:rPr lang="en-US" sz="2800" b="1" dirty="0" smtClean="0"/>
              <a:t>Table A. Kidney </a:t>
            </a:r>
            <a:r>
              <a:rPr lang="en-US" sz="2800" b="1" dirty="0"/>
              <a:t>Disease Outcomes and Quality Improvement (KDOQI) CKD Staging Guidelines</a:t>
            </a:r>
          </a:p>
        </p:txBody>
      </p:sp>
      <p:sp>
        <p:nvSpPr>
          <p:cNvPr id="13" name="Rectangle 12">
            <a:extLst>
              <a:ext uri="{FF2B5EF4-FFF2-40B4-BE49-F238E27FC236}">
                <a16:creationId xmlns:a16="http://schemas.microsoft.com/office/drawing/2014/main" id="{7DD5427E-33B6-B047-9427-D695052AF15E}"/>
              </a:ext>
            </a:extLst>
          </p:cNvPr>
          <p:cNvSpPr/>
          <p:nvPr/>
        </p:nvSpPr>
        <p:spPr>
          <a:xfrm>
            <a:off x="1485900" y="4261667"/>
            <a:ext cx="5857876" cy="646331"/>
          </a:xfrm>
          <a:prstGeom prst="rect">
            <a:avLst/>
          </a:prstGeom>
        </p:spPr>
        <p:txBody>
          <a:bodyPr wrap="square">
            <a:spAutoFit/>
          </a:bodyPr>
          <a:lstStyle/>
          <a:p>
            <a:r>
              <a:rPr lang="en-US" sz="1200" i="1" dirty="0"/>
              <a:t>Data Source: National Health and Nutrition Examination Survey (NHANES), 2001-2004, 2005-2008, 2009-2012 &amp; 2013–2016participants aged 20 &amp; older. Whisker lines indicate 95% confidence intervals. Abbreviation: CKD, chronic kidney disease.</a:t>
            </a:r>
          </a:p>
        </p:txBody>
      </p:sp>
      <p:pic>
        <p:nvPicPr>
          <p:cNvPr id="8" name="Picture 7">
            <a:extLst>
              <a:ext uri="{FF2B5EF4-FFF2-40B4-BE49-F238E27FC236}">
                <a16:creationId xmlns:a16="http://schemas.microsoft.com/office/drawing/2014/main" id="{0B545C32-EBC7-5745-B8F5-CFAD70090087}"/>
              </a:ext>
            </a:extLst>
          </p:cNvPr>
          <p:cNvPicPr>
            <a:picLocks noChangeAspect="1"/>
          </p:cNvPicPr>
          <p:nvPr/>
        </p:nvPicPr>
        <p:blipFill>
          <a:blip r:embed="rId2"/>
          <a:stretch>
            <a:fillRect/>
          </a:stretch>
        </p:blipFill>
        <p:spPr>
          <a:xfrm>
            <a:off x="3011288" y="6380937"/>
            <a:ext cx="3121423" cy="59136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81495947"/>
              </p:ext>
            </p:extLst>
          </p:nvPr>
        </p:nvGraphicFramePr>
        <p:xfrm>
          <a:off x="1555431" y="1775007"/>
          <a:ext cx="6033135" cy="2523744"/>
        </p:xfrm>
        <a:graphic>
          <a:graphicData uri="http://schemas.openxmlformats.org/drawingml/2006/table">
            <a:tbl>
              <a:tblPr firstRow="1" firstCol="1" bandRow="1"/>
              <a:tblGrid>
                <a:gridCol w="1314450">
                  <a:extLst>
                    <a:ext uri="{9D8B030D-6E8A-4147-A177-3AD203B41FA5}">
                      <a16:colId xmlns:a16="http://schemas.microsoft.com/office/drawing/2014/main" val="1323768851"/>
                    </a:ext>
                  </a:extLst>
                </a:gridCol>
                <a:gridCol w="2428875">
                  <a:extLst>
                    <a:ext uri="{9D8B030D-6E8A-4147-A177-3AD203B41FA5}">
                      <a16:colId xmlns:a16="http://schemas.microsoft.com/office/drawing/2014/main" val="901389365"/>
                    </a:ext>
                  </a:extLst>
                </a:gridCol>
                <a:gridCol w="2289810">
                  <a:extLst>
                    <a:ext uri="{9D8B030D-6E8A-4147-A177-3AD203B41FA5}">
                      <a16:colId xmlns:a16="http://schemas.microsoft.com/office/drawing/2014/main" val="1736260801"/>
                    </a:ext>
                  </a:extLst>
                </a:gridCol>
              </a:tblGrid>
              <a:tr h="262255">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CKD Stage</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Description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GFR (ml/min/1.73 m</a:t>
                      </a:r>
                      <a:r>
                        <a:rPr lang="en-US" sz="1800" b="1" baseline="30000">
                          <a:effectLst/>
                          <a:latin typeface="Calibri" panose="020F0502020204030204" pitchFamily="34" charset="0"/>
                          <a:ea typeface="Calibri" panose="020F0502020204030204" pitchFamily="34" charset="0"/>
                          <a:cs typeface="Times New Roman" panose="02020603050405020304" pitchFamily="18" charset="0"/>
                        </a:rPr>
                        <a:t>2</a:t>
                      </a:r>
                      <a:r>
                        <a:rPr lang="en-US" sz="1800" b="1">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721362"/>
                  </a:ext>
                </a:extLst>
              </a:tr>
              <a:tr h="201295">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Kidney damage with normal or ↑ GFR</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&gt;90</a:t>
                      </a:r>
                    </a:p>
                  </a:txBody>
                  <a:tcPr marL="73025" marR="54864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86689691"/>
                  </a:ext>
                </a:extLst>
              </a:tr>
              <a:tr h="201295">
                <a:tc>
                  <a: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Kidney damage with mild ↓ in GFR</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60-89</a:t>
                      </a:r>
                    </a:p>
                  </a:txBody>
                  <a:tcPr marL="73025" marR="548640" marT="0" marB="0" anchor="ctr">
                    <a:lnL>
                      <a:noFill/>
                    </a:lnL>
                    <a:lnR>
                      <a:noFill/>
                    </a:lnR>
                    <a:lnT>
                      <a:noFill/>
                    </a:lnT>
                    <a:lnB>
                      <a:noFill/>
                    </a:lnB>
                  </a:tcPr>
                </a:tc>
                <a:extLst>
                  <a:ext uri="{0D108BD9-81ED-4DB2-BD59-A6C34878D82A}">
                    <a16:rowId xmlns:a16="http://schemas.microsoft.com/office/drawing/2014/main" val="766853208"/>
                  </a:ext>
                </a:extLst>
              </a:tr>
              <a:tr h="201295">
                <a:tc>
                  <a:txBody>
                    <a:bodyPr/>
                    <a:lstStyle/>
                    <a:p>
                      <a:pPr marL="0" marR="0">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Moderate ↓ in GFR</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30-59</a:t>
                      </a:r>
                    </a:p>
                  </a:txBody>
                  <a:tcPr marL="73025" marR="548640" marT="0" marB="0" anchor="ctr">
                    <a:lnL>
                      <a:noFill/>
                    </a:lnL>
                    <a:lnR>
                      <a:noFill/>
                    </a:lnR>
                    <a:lnT>
                      <a:noFill/>
                    </a:lnT>
                    <a:lnB>
                      <a:noFill/>
                    </a:lnB>
                  </a:tcPr>
                </a:tc>
                <a:extLst>
                  <a:ext uri="{0D108BD9-81ED-4DB2-BD59-A6C34878D82A}">
                    <a16:rowId xmlns:a16="http://schemas.microsoft.com/office/drawing/2014/main" val="2018672376"/>
                  </a:ext>
                </a:extLst>
              </a:tr>
              <a:tr h="201295">
                <a:tc>
                  <a:txBody>
                    <a:bodyPr/>
                    <a:lstStyle/>
                    <a:p>
                      <a:pPr marL="0" marR="0">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Severe ↓ in GFR</a:t>
                      </a: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15-29</a:t>
                      </a:r>
                    </a:p>
                  </a:txBody>
                  <a:tcPr marL="73025" marR="548640" marT="0" marB="0" anchor="ctr">
                    <a:lnL>
                      <a:noFill/>
                    </a:lnL>
                    <a:lnR>
                      <a:noFill/>
                    </a:lnR>
                    <a:lnT>
                      <a:noFill/>
                    </a:lnT>
                    <a:lnB>
                      <a:noFill/>
                    </a:lnB>
                  </a:tcPr>
                </a:tc>
                <a:extLst>
                  <a:ext uri="{0D108BD9-81ED-4DB2-BD59-A6C34878D82A}">
                    <a16:rowId xmlns:a16="http://schemas.microsoft.com/office/drawing/2014/main" val="124625641"/>
                  </a:ext>
                </a:extLst>
              </a:tr>
              <a:tr h="201295">
                <a:tc>
                  <a:txBody>
                    <a:bodyPr/>
                    <a:lstStyle/>
                    <a:p>
                      <a:pPr marL="0" marR="0">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Kidney failure</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&lt;15 (or dialysis)</a:t>
                      </a:r>
                    </a:p>
                  </a:txBody>
                  <a:tcPr marL="73025" marR="5486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004476"/>
                  </a:ext>
                </a:extLst>
              </a:tr>
            </a:tbl>
          </a:graphicData>
        </a:graphic>
      </p:graphicFrame>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1.10 Time Trends of NHANES participants with and without CKD at target blood pressure,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66749" y="5146551"/>
            <a:ext cx="78105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aged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Figure represents all hypertensive participants including those who were at target blood pressure, probably due to medication. Abbreviations: ACR, urine albumin/creatinine ratio; CKD, chronic kidney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895600" y="1248361"/>
            <a:ext cx="3703450" cy="338554"/>
          </a:xfrm>
          <a:prstGeom prst="rect">
            <a:avLst/>
          </a:prstGeom>
        </p:spPr>
        <p:txBody>
          <a:bodyPr wrap="none">
            <a:sp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(a) Blood pressure target &lt;140/90 mm Hg</a:t>
            </a:r>
            <a:endParaRPr lang="en-US"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1327952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1.10 Time Trends of NHANES participants with and without CKD at target blood pressure,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66749" y="5247360"/>
            <a:ext cx="78105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aged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Figure represents all hypertensive participants including those who were at target blood pressure, probably due to medication. Abbreviations: ACR, urine albumin/creatinine ratio; CKD, chronic kidney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577480" y="1311889"/>
            <a:ext cx="3711465" cy="358816"/>
          </a:xfrm>
          <a:prstGeom prst="rect">
            <a:avLst/>
          </a:prstGeom>
        </p:spPr>
        <p:txBody>
          <a:bodyPr wrap="none">
            <a:spAutoFit/>
          </a:bodyPr>
          <a:lstStyle/>
          <a:p>
            <a:pPr algn="ctr">
              <a:lnSpc>
                <a:spcPct val="115000"/>
              </a:lnSpc>
              <a:spcAft>
                <a:spcPts val="1000"/>
              </a:spcAft>
            </a:pPr>
            <a:r>
              <a:rPr lang="en-US" sz="1600" b="1" dirty="0">
                <a:latin typeface="Calibri" panose="020F0502020204030204" pitchFamily="34" charset="0"/>
                <a:ea typeface="Calibri" panose="020F0502020204030204" pitchFamily="34" charset="0"/>
                <a:cs typeface="Times New Roman" panose="02020603050405020304" pitchFamily="18" charset="0"/>
              </a:rPr>
              <a:t>(b) Blood Pressure target &lt;130/80 mm Hg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822697"/>
            <a:ext cx="6858014" cy="3435103"/>
          </a:xfrm>
          <a:prstGeom prst="rect">
            <a:avLst/>
          </a:prstGeom>
        </p:spPr>
      </p:pic>
    </p:spTree>
    <p:extLst>
      <p:ext uri="{BB962C8B-B14F-4D97-AF65-F5344CB8AC3E}">
        <p14:creationId xmlns:p14="http://schemas.microsoft.com/office/powerpoint/2010/main" val="500766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1.11 Time Trends of NHANES participants with and without CKD with respect to cholesterol in the normal range,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181099" y="5146551"/>
            <a:ext cx="67818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aged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Abbreviations: ACR, urine albumin/creatinine ratio; CKD, chronic kidney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3517784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0" y="114300"/>
            <a:ext cx="9144000" cy="1303338"/>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1.12 Time trends of diabetic NHANES participants with and without CKD with respect to glycemic control,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028699" y="5146551"/>
            <a:ext cx="7086600" cy="929357"/>
          </a:xfrm>
          <a:prstGeom prst="rect">
            <a:avLst/>
          </a:prstGeom>
        </p:spPr>
        <p:txBody>
          <a:bodyPr wrap="square">
            <a:spAutoFit/>
          </a:bodyPr>
          <a:lstStyle/>
          <a:p>
            <a:pPr>
              <a:lnSpc>
                <a:spcPct val="115000"/>
              </a:lnSpc>
              <a:spcAft>
                <a:spcPts val="1000"/>
              </a:spcAf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aged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&amp; ACR;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Abbreviations: ACR, urine albumin/creatinine ratio; CKD, chronic kidney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032924" y="952500"/>
            <a:ext cx="3078151" cy="338554"/>
          </a:xfrm>
          <a:prstGeom prst="rect">
            <a:avLst/>
          </a:prstGeom>
        </p:spPr>
        <p:txBody>
          <a:bodyPr wrap="none">
            <a:spAutoFit/>
          </a:bodyPr>
          <a:lstStyle/>
          <a:p>
            <a:pPr marL="342900" marR="0" lvl="0" indent="-342900" algn="ctr">
              <a:spcBef>
                <a:spcPts val="0"/>
              </a:spcBef>
              <a:spcAft>
                <a:spcPts val="0"/>
              </a:spcAft>
              <a:buFont typeface="+mj-lt"/>
              <a:buAutoNum type="alphaLcParenBoth"/>
            </a:pPr>
            <a:r>
              <a:rPr lang="en-US" sz="1600" b="1" dirty="0">
                <a:latin typeface="Calibri" panose="020F0502020204030204" pitchFamily="34" charset="0"/>
                <a:ea typeface="Calibri" panose="020F0502020204030204" pitchFamily="34" charset="0"/>
                <a:cs typeface="Times New Roman" panose="02020603050405020304" pitchFamily="18" charset="0"/>
              </a:rPr>
              <a:t>Glycosylated hemoglobin &lt;7%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4282757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1.12 Time trends of diabetic NHANES participants with and without CKD with respect to glycemic control,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752600" y="5676900"/>
            <a:ext cx="7086600" cy="570156"/>
          </a:xfrm>
          <a:prstGeom prst="rect">
            <a:avLst/>
          </a:prstGeom>
        </p:spPr>
        <p:txBody>
          <a:bodyPr wrap="square">
            <a:spAutoFit/>
          </a:bodyPr>
          <a:lstStyle/>
          <a:p>
            <a:pPr>
              <a:lnSpc>
                <a:spcPct val="115000"/>
              </a:lnSpc>
              <a:spcAft>
                <a:spcPts val="10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aged 20 &amp; older. Single-sample estimates of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latin typeface="Calibri" panose="020F0502020204030204" pitchFamily="34" charset="0"/>
                <a:ea typeface="Times New Roman" panose="02020603050405020304" pitchFamily="18" charset="0"/>
                <a:cs typeface="Times New Roman" panose="02020603050405020304" pitchFamily="18" charset="0"/>
              </a:rPr>
              <a:t> &amp; ACR;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Abbreviations: ACR, urine albumin/creatinine ratio; CKD, chronic kidney disease;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040139" y="952500"/>
            <a:ext cx="3063724" cy="338554"/>
          </a:xfrm>
          <a:prstGeom prst="rect">
            <a:avLst/>
          </a:prstGeom>
        </p:spPr>
        <p:txBody>
          <a:bodyPr wrap="none">
            <a:spAutoFit/>
          </a:bodyPr>
          <a:lstStyle/>
          <a:p>
            <a:pPr marR="0" lvl="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Glycosylated </a:t>
            </a:r>
            <a:r>
              <a:rPr lang="en-US" sz="1600" b="1" dirty="0">
                <a:latin typeface="Calibri" panose="020F0502020204030204" pitchFamily="34" charset="0"/>
                <a:ea typeface="Times New Roman" panose="02020603050405020304" pitchFamily="18" charset="0"/>
                <a:cs typeface="Segoe UI" panose="020B0502040204020203" pitchFamily="34" charset="0"/>
              </a:rPr>
              <a:t>hemoglobin &gt;8%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3399545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0" y="120006"/>
            <a:ext cx="9144000" cy="876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1.13 Time trends of individuals with CKD aware of their kidney disease, NHANES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523999" y="5164136"/>
            <a:ext cx="60960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2001-2016 participants aged 20 &amp; older. Abbreviations: ACR, urine albumin/creatinine ratio; CKD, chronic kidney disease; DM, diabetes mellitus;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886200" y="996306"/>
            <a:ext cx="1609287"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By </a:t>
            </a:r>
            <a:r>
              <a:rPr lang="en-US" sz="1600" b="1" dirty="0">
                <a:latin typeface="Calibri" panose="020F0502020204030204" pitchFamily="34" charset="0"/>
                <a:ea typeface="Calibri" panose="020F0502020204030204" pitchFamily="34" charset="0"/>
                <a:cs typeface="Times New Roman" panose="02020603050405020304" pitchFamily="18" charset="0"/>
              </a:rPr>
              <a:t>CKD stage </a:t>
            </a:r>
            <a:endParaRPr lang="en-US" sz="16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679" y="1478907"/>
            <a:ext cx="8256640" cy="3541181"/>
          </a:xfrm>
          <a:prstGeom prst="rect">
            <a:avLst/>
          </a:prstGeom>
        </p:spPr>
      </p:pic>
    </p:spTree>
    <p:extLst>
      <p:ext uri="{BB962C8B-B14F-4D97-AF65-F5344CB8AC3E}">
        <p14:creationId xmlns:p14="http://schemas.microsoft.com/office/powerpoint/2010/main" val="1827115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266699" y="181568"/>
            <a:ext cx="8610600" cy="876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1.13 Time trends of individuals with CKD aware of their kidney disease, NHANES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524000" y="5225820"/>
            <a:ext cx="60960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2001-2016 participants aged 20 &amp; older. Abbreviations: ACR, urine albumin/creatinine ratio; CKD, chronic kidney disease; DM, diabetes mellitus;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895600" y="1143778"/>
            <a:ext cx="3780137"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a:t>
            </a:r>
            <a:r>
              <a:rPr lang="en-US" sz="1600" b="1" dirty="0">
                <a:latin typeface="Calibri" panose="020F0502020204030204" pitchFamily="34" charset="0"/>
                <a:ea typeface="Calibri" panose="020F0502020204030204" pitchFamily="34" charset="0"/>
                <a:cs typeface="Times New Roman" panose="02020603050405020304" pitchFamily="18" charset="0"/>
              </a:rPr>
              <a:t>By low </a:t>
            </a:r>
            <a:r>
              <a:rPr lang="en-US" sz="1600" b="1" dirty="0" err="1">
                <a:latin typeface="Calibri" panose="020F0502020204030204" pitchFamily="34" charset="0"/>
                <a:ea typeface="Calibri" panose="020F0502020204030204" pitchFamily="34" charset="0"/>
                <a:cs typeface="Times New Roman" panose="02020603050405020304" pitchFamily="18" charset="0"/>
              </a:rPr>
              <a:t>eGFR</a:t>
            </a:r>
            <a:r>
              <a:rPr lang="en-US" sz="1600" b="1" dirty="0">
                <a:latin typeface="Calibri" panose="020F0502020204030204" pitchFamily="34" charset="0"/>
                <a:ea typeface="Calibri" panose="020F0502020204030204" pitchFamily="34" charset="0"/>
                <a:cs typeface="Times New Roman" panose="02020603050405020304" pitchFamily="18" charset="0"/>
              </a:rPr>
              <a:t> and by albuminuria status</a:t>
            </a:r>
            <a:endParaRPr lang="en-US" sz="16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26" y="1676399"/>
            <a:ext cx="8124973" cy="3484711"/>
          </a:xfrm>
          <a:prstGeom prst="rect">
            <a:avLst/>
          </a:prstGeom>
        </p:spPr>
      </p:pic>
    </p:spTree>
    <p:extLst>
      <p:ext uri="{BB962C8B-B14F-4D97-AF65-F5344CB8AC3E}">
        <p14:creationId xmlns:p14="http://schemas.microsoft.com/office/powerpoint/2010/main" val="3168684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419099" y="227296"/>
            <a:ext cx="8305800" cy="876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1.13 Time trends of individuals with CKD aware of their kidney disease, NHANES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838200" y="4946262"/>
            <a:ext cx="7558221"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2001-2016 participants aged 20 &amp; older. Abbreviations: ACR, urine albumin/creatinine ratio; CKD, chronic kidney disease; DM, diabetes mellitus;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846985" y="1168809"/>
            <a:ext cx="3540649" cy="661720"/>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(c) </a:t>
            </a:r>
            <a:r>
              <a:rPr lang="en-US" sz="1600" b="1" dirty="0">
                <a:latin typeface="Calibri" panose="020F0502020204030204" pitchFamily="34" charset="0"/>
                <a:ea typeface="Times New Roman" panose="02020603050405020304" pitchFamily="18" charset="0"/>
                <a:cs typeface="Segoe UI" panose="020B0502040204020203" pitchFamily="34" charset="0"/>
              </a:rPr>
              <a:t>By diabetes and hypertension status</a:t>
            </a:r>
          </a:p>
          <a:p>
            <a:endParaRPr lang="en-US" sz="16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714849"/>
            <a:ext cx="7500363" cy="3216822"/>
          </a:xfrm>
          <a:prstGeom prst="rect">
            <a:avLst/>
          </a:prstGeom>
        </p:spPr>
      </p:pic>
    </p:spTree>
    <p:extLst>
      <p:ext uri="{BB962C8B-B14F-4D97-AF65-F5344CB8AC3E}">
        <p14:creationId xmlns:p14="http://schemas.microsoft.com/office/powerpoint/2010/main" val="2484127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571495" y="230703"/>
            <a:ext cx="8001007" cy="876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1.13 Time trends of individuals with CKD aware of their kidney disease, NHANES 2001-2016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1142993" y="5197043"/>
            <a:ext cx="6858014"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2001-2016 participants aged 20 &amp; older. Abbreviations: ACR, urine albumin/creatinine ratio; CKD, chronic kidney disease; DM, diabetes mellitus;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HTN, hypertension.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447492" y="1302479"/>
            <a:ext cx="2249014" cy="661720"/>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(d) </a:t>
            </a:r>
            <a:r>
              <a:rPr lang="en-US" sz="1600" b="1" dirty="0">
                <a:latin typeface="Calibri" panose="020F0502020204030204" pitchFamily="34" charset="0"/>
                <a:ea typeface="Times New Roman" panose="02020603050405020304" pitchFamily="18" charset="0"/>
                <a:cs typeface="Segoe UI" panose="020B0502040204020203" pitchFamily="34" charset="0"/>
              </a:rPr>
              <a:t>By age categories</a:t>
            </a:r>
          </a:p>
          <a:p>
            <a:endParaRPr lang="en-US" sz="1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958337"/>
            <a:ext cx="6858014" cy="2941326"/>
          </a:xfrm>
          <a:prstGeom prst="rect">
            <a:avLst/>
          </a:prstGeom>
        </p:spPr>
      </p:pic>
    </p:spTree>
    <p:extLst>
      <p:ext uri="{BB962C8B-B14F-4D97-AF65-F5344CB8AC3E}">
        <p14:creationId xmlns:p14="http://schemas.microsoft.com/office/powerpoint/2010/main" val="1972788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1.14 Estimated prevalence of self-reported kidney disease by state, BRFSS participants ages 18 and older</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723899" y="5334000"/>
            <a:ext cx="7696200" cy="95410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Behavioral Risk Factors Surveillance System (BRFSS), participants aged 18 &amp; older. 2013 (N=491,777), 2014 (N=464,617), 2015 (N=441,460), and 2016 (N=486,303).</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13379" y="1264247"/>
            <a:ext cx="917239"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2013 </a:t>
            </a:r>
            <a:endParaRPr lang="en-US" sz="1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577" y="1979673"/>
            <a:ext cx="6656846" cy="2898654"/>
          </a:xfrm>
          <a:prstGeom prst="rect">
            <a:avLst/>
          </a:prstGeom>
        </p:spPr>
      </p:pic>
    </p:spTree>
    <p:extLst>
      <p:ext uri="{BB962C8B-B14F-4D97-AF65-F5344CB8AC3E}">
        <p14:creationId xmlns:p14="http://schemas.microsoft.com/office/powerpoint/2010/main" val="188724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457200" y="274638"/>
            <a:ext cx="8229600" cy="1143000"/>
          </a:xfrm>
        </p:spPr>
        <p:txBody>
          <a:bodyPr/>
          <a:lstStyle/>
          <a:p>
            <a:r>
              <a:rPr lang="en-US" sz="2800" b="1" dirty="0"/>
              <a:t>v</a:t>
            </a:r>
            <a:r>
              <a:rPr lang="en-US" sz="2800" b="1" dirty="0" smtClean="0"/>
              <a:t>ol 1 Figure 1.1 Prevalence </a:t>
            </a:r>
            <a:r>
              <a:rPr lang="en-US" sz="2800" b="1" dirty="0"/>
              <a:t>of CKD by stage among NHANES participants, 2001-2016</a:t>
            </a:r>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8" name="Rectangle 7">
            <a:extLst>
              <a:ext uri="{FF2B5EF4-FFF2-40B4-BE49-F238E27FC236}">
                <a16:creationId xmlns:a16="http://schemas.microsoft.com/office/drawing/2014/main" id="{75034B73-1CB7-5D4A-8EB9-814FBA0AF5E8}"/>
              </a:ext>
            </a:extLst>
          </p:cNvPr>
          <p:cNvSpPr/>
          <p:nvPr/>
        </p:nvSpPr>
        <p:spPr>
          <a:xfrm>
            <a:off x="1142993" y="5295900"/>
            <a:ext cx="6858014" cy="646331"/>
          </a:xfrm>
          <a:prstGeom prst="rect">
            <a:avLst/>
          </a:prstGeom>
        </p:spPr>
        <p:txBody>
          <a:bodyPr wrap="square">
            <a:spAutoFit/>
          </a:bodyPr>
          <a:lstStyle/>
          <a:p>
            <a:r>
              <a:rPr lang="en-US" sz="1200" i="1" dirty="0"/>
              <a:t>Data Source: National Health and Nutrition Examination Survey (NHANES), 2001-2004, 2005-2008, 2009-2012 &amp; 2013–2016participants aged 20 &amp; older. Whisker lines indicate 95% confidence intervals. Abbreviation: CKD, chronic kidney disease.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1989733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1.14 Estimated prevalence of self-reported kidney disease by state, BRFSS participants ages 18 and older</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723899" y="5334000"/>
            <a:ext cx="7696200" cy="95410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Behavioral Risk Factors Surveillance System (BRFSS), participants aged 18 &amp; older. 2013 (N=491,777), 2014 (N=464,617), 2015 (N=441,460), and 2016 (N=486,303).</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13379" y="1264247"/>
            <a:ext cx="933269"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2014 </a:t>
            </a:r>
            <a:endParaRPr lang="en-US" sz="1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577" y="1979673"/>
            <a:ext cx="6656846" cy="2898654"/>
          </a:xfrm>
          <a:prstGeom prst="rect">
            <a:avLst/>
          </a:prstGeom>
        </p:spPr>
      </p:pic>
    </p:spTree>
    <p:extLst>
      <p:ext uri="{BB962C8B-B14F-4D97-AF65-F5344CB8AC3E}">
        <p14:creationId xmlns:p14="http://schemas.microsoft.com/office/powerpoint/2010/main" val="2453040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1.14 Estimated prevalence of self-reported kidney disease by state, BRFSS participants ages 18 and older</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723899" y="5334000"/>
            <a:ext cx="7696200" cy="95410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Behavioral Risk Factors Surveillance System (BRFSS), participants aged 18 &amp; older. 2013 (N=491,777), 2014 (N=464,617), 2015 (N=441,460), and 2016 (N=486,303).</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13379" y="1264247"/>
            <a:ext cx="909223"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(c) 2015 </a:t>
            </a:r>
            <a:endParaRPr lang="en-US" sz="1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577" y="1979673"/>
            <a:ext cx="6656846" cy="2898654"/>
          </a:xfrm>
          <a:prstGeom prst="rect">
            <a:avLst/>
          </a:prstGeom>
        </p:spPr>
      </p:pic>
    </p:spTree>
    <p:extLst>
      <p:ext uri="{BB962C8B-B14F-4D97-AF65-F5344CB8AC3E}">
        <p14:creationId xmlns:p14="http://schemas.microsoft.com/office/powerpoint/2010/main" val="2934807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1.14 Estimated prevalence of self-reported kidney disease by state, BRFSS participants ages 18 and older</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723899" y="5334000"/>
            <a:ext cx="7696200" cy="95410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Behavioral Risk Factors Surveillance System (BRFSS), participants aged 18 &amp; older. 2013 (N=491,777), 2014 (N=464,617), 2015 (N=441,460), and 2016 (N=486,303).</a:t>
            </a:r>
          </a:p>
          <a:p>
            <a:r>
              <a:rPr lang="en-US" sz="900" i="1" dirty="0">
                <a:latin typeface="Calibri" panose="020F0502020204030204" pitchFamily="34" charset="0"/>
                <a:ea typeface="Times New Roman" panose="02020603050405020304" pitchFamily="18" charset="0"/>
                <a:cs typeface="Times New Roman" panose="02020603050405020304" pitchFamily="18" charset="0"/>
              </a:rPr>
              <a:t/>
            </a:r>
            <a:br>
              <a:rPr lang="en-US" sz="900" i="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13379" y="1264247"/>
            <a:ext cx="933269"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(d) 2016 </a:t>
            </a:r>
            <a:endParaRPr lang="en-US" sz="1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577" y="1979673"/>
            <a:ext cx="6656846" cy="2898654"/>
          </a:xfrm>
          <a:prstGeom prst="rect">
            <a:avLst/>
          </a:prstGeom>
        </p:spPr>
      </p:pic>
    </p:spTree>
    <p:extLst>
      <p:ext uri="{BB962C8B-B14F-4D97-AF65-F5344CB8AC3E}">
        <p14:creationId xmlns:p14="http://schemas.microsoft.com/office/powerpoint/2010/main" val="137044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4" name="Title 3"/>
          <p:cNvSpPr>
            <a:spLocks noGrp="1"/>
          </p:cNvSpPr>
          <p:nvPr>
            <p:ph type="title"/>
          </p:nvPr>
        </p:nvSpPr>
        <p:spPr>
          <a:xfrm>
            <a:off x="457200" y="274638"/>
            <a:ext cx="8229600" cy="1143000"/>
          </a:xfrm>
        </p:spPr>
        <p:txBody>
          <a:bodyPr/>
          <a:lstStyle/>
          <a:p>
            <a:r>
              <a:rPr lang="en-US" sz="2800" b="1" dirty="0"/>
              <a:t>v</a:t>
            </a:r>
            <a:r>
              <a:rPr lang="en-US" sz="2800" b="1" dirty="0" smtClean="0"/>
              <a:t>ol 1 Figure 1.2 </a:t>
            </a:r>
            <a:r>
              <a:rPr lang="en-US" sz="2800" b="1" dirty="0" err="1" smtClean="0"/>
              <a:t>eGFR</a:t>
            </a:r>
            <a:r>
              <a:rPr lang="en-US" sz="2800" b="1" dirty="0" smtClean="0"/>
              <a:t> </a:t>
            </a:r>
            <a:r>
              <a:rPr lang="en-US" sz="2800" b="1" dirty="0"/>
              <a:t>distribution among NHANES participants, 2001-2016 - All</a:t>
            </a:r>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8" name="Rectangle 7">
            <a:extLst>
              <a:ext uri="{FF2B5EF4-FFF2-40B4-BE49-F238E27FC236}">
                <a16:creationId xmlns:a16="http://schemas.microsoft.com/office/drawing/2014/main" id="{75034B73-1CB7-5D4A-8EB9-814FBA0AF5E8}"/>
              </a:ext>
            </a:extLst>
          </p:cNvPr>
          <p:cNvSpPr/>
          <p:nvPr/>
        </p:nvSpPr>
        <p:spPr>
          <a:xfrm>
            <a:off x="1009650" y="5410957"/>
            <a:ext cx="7124700" cy="646331"/>
          </a:xfrm>
          <a:prstGeom prst="rect">
            <a:avLst/>
          </a:prstGeom>
        </p:spPr>
        <p:txBody>
          <a:bodyPr wrap="square">
            <a:spAutoFit/>
          </a:bodyPr>
          <a:lstStyle/>
          <a:p>
            <a:r>
              <a:rPr lang="en-US" sz="1200" i="1" dirty="0"/>
              <a:t>Data Source: National Health and Nutrition Examination Survey (NHANES), 2001-2016 participants aged 20 &amp; older. Single-sample estimates of eGFR; eGFR calculated using the CKD-EPI equation. Abbreviations: eGFR, estimated glomerular filtration rate; SE, standard error. Accounts for change in serum creatinine assays.</a:t>
            </a:r>
          </a:p>
        </p:txBody>
      </p:sp>
      <p:sp>
        <p:nvSpPr>
          <p:cNvPr id="3" name="TextBox 2"/>
          <p:cNvSpPr txBox="1"/>
          <p:nvPr/>
        </p:nvSpPr>
        <p:spPr>
          <a:xfrm>
            <a:off x="3714750" y="1289314"/>
            <a:ext cx="1714500" cy="338554"/>
          </a:xfrm>
          <a:prstGeom prst="rect">
            <a:avLst/>
          </a:prstGeom>
          <a:noFill/>
        </p:spPr>
        <p:txBody>
          <a:bodyPr wrap="square" rtlCol="0">
            <a:spAutoFit/>
          </a:bodyPr>
          <a:lstStyle/>
          <a:p>
            <a:r>
              <a:rPr lang="en-US" sz="1600" b="1" dirty="0" smtClean="0"/>
              <a:t>(a) All individuals</a:t>
            </a:r>
            <a:endParaRPr lang="en-US" sz="1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840" y="1457107"/>
            <a:ext cx="6244320" cy="3953850"/>
          </a:xfrm>
          <a:prstGeom prst="rect">
            <a:avLst/>
          </a:prstGeom>
        </p:spPr>
      </p:pic>
    </p:spTree>
    <p:extLst>
      <p:ext uri="{BB962C8B-B14F-4D97-AF65-F5344CB8AC3E}">
        <p14:creationId xmlns:p14="http://schemas.microsoft.com/office/powerpoint/2010/main" val="133908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4" name="Title 3"/>
          <p:cNvSpPr>
            <a:spLocks noGrp="1"/>
          </p:cNvSpPr>
          <p:nvPr>
            <p:ph type="title"/>
          </p:nvPr>
        </p:nvSpPr>
        <p:spPr>
          <a:xfrm>
            <a:off x="457200" y="274638"/>
            <a:ext cx="8229600" cy="1143000"/>
          </a:xfrm>
        </p:spPr>
        <p:txBody>
          <a:bodyPr/>
          <a:lstStyle/>
          <a:p>
            <a:r>
              <a:rPr lang="en-US" sz="2800" b="1" dirty="0"/>
              <a:t>v</a:t>
            </a:r>
            <a:r>
              <a:rPr lang="en-US" sz="2800" b="1" dirty="0" smtClean="0"/>
              <a:t>ol 1 Figure 1.2 </a:t>
            </a:r>
            <a:r>
              <a:rPr lang="en-US" sz="2800" b="1" dirty="0" err="1" smtClean="0"/>
              <a:t>eGFR</a:t>
            </a:r>
            <a:r>
              <a:rPr lang="en-US" sz="2800" b="1" dirty="0" smtClean="0"/>
              <a:t> </a:t>
            </a:r>
            <a:r>
              <a:rPr lang="en-US" sz="2800" b="1" dirty="0"/>
              <a:t>distribution among NHANES participants, 2001-2016 - All</a:t>
            </a:r>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8" name="Rectangle 7">
            <a:extLst>
              <a:ext uri="{FF2B5EF4-FFF2-40B4-BE49-F238E27FC236}">
                <a16:creationId xmlns:a16="http://schemas.microsoft.com/office/drawing/2014/main" id="{75034B73-1CB7-5D4A-8EB9-814FBA0AF5E8}"/>
              </a:ext>
            </a:extLst>
          </p:cNvPr>
          <p:cNvSpPr/>
          <p:nvPr/>
        </p:nvSpPr>
        <p:spPr>
          <a:xfrm>
            <a:off x="1600200" y="5404998"/>
            <a:ext cx="5943600" cy="830997"/>
          </a:xfrm>
          <a:prstGeom prst="rect">
            <a:avLst/>
          </a:prstGeom>
        </p:spPr>
        <p:txBody>
          <a:bodyPr wrap="square">
            <a:spAutoFit/>
          </a:bodyPr>
          <a:lstStyle/>
          <a:p>
            <a:r>
              <a:rPr lang="en-US" sz="1200" i="1" dirty="0"/>
              <a:t>Data Source: National Health and Nutrition Examination Survey (NHANES), 2001-2016 participants aged 20 &amp; older. Single-sample estimates of eGFR; eGFR calculated using the CKD-EPI equation. Abbreviations: eGFR, estimated glomerular filtration rate; SE, standard error. Accounts for change in serum creatinine assays.</a:t>
            </a:r>
          </a:p>
        </p:txBody>
      </p:sp>
      <p:sp>
        <p:nvSpPr>
          <p:cNvPr id="3" name="TextBox 2"/>
          <p:cNvSpPr txBox="1"/>
          <p:nvPr/>
        </p:nvSpPr>
        <p:spPr>
          <a:xfrm>
            <a:off x="3438525" y="1372236"/>
            <a:ext cx="2266950" cy="338554"/>
          </a:xfrm>
          <a:prstGeom prst="rect">
            <a:avLst/>
          </a:prstGeom>
          <a:noFill/>
        </p:spPr>
        <p:txBody>
          <a:bodyPr wrap="square" rtlCol="0">
            <a:spAutoFit/>
          </a:bodyPr>
          <a:lstStyle/>
          <a:p>
            <a:r>
              <a:rPr lang="en-US" sz="1600" b="1" dirty="0" smtClean="0"/>
              <a:t>(b) Individuals 60+ years</a:t>
            </a:r>
            <a:endParaRPr lang="en-US" sz="1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196" y="1598538"/>
            <a:ext cx="5943608" cy="3763442"/>
          </a:xfrm>
          <a:prstGeom prst="rect">
            <a:avLst/>
          </a:prstGeom>
        </p:spPr>
      </p:pic>
    </p:spTree>
    <p:extLst>
      <p:ext uri="{BB962C8B-B14F-4D97-AF65-F5344CB8AC3E}">
        <p14:creationId xmlns:p14="http://schemas.microsoft.com/office/powerpoint/2010/main" val="2067810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4" name="Title 3"/>
          <p:cNvSpPr>
            <a:spLocks noGrp="1"/>
          </p:cNvSpPr>
          <p:nvPr>
            <p:ph type="title"/>
          </p:nvPr>
        </p:nvSpPr>
        <p:spPr>
          <a:xfrm>
            <a:off x="457200" y="274638"/>
            <a:ext cx="8229600" cy="1143000"/>
          </a:xfrm>
        </p:spPr>
        <p:txBody>
          <a:bodyPr/>
          <a:lstStyle/>
          <a:p>
            <a:r>
              <a:rPr lang="en-US" sz="2800" b="1" dirty="0"/>
              <a:t>v</a:t>
            </a:r>
            <a:r>
              <a:rPr lang="en-US" sz="2800" b="1" dirty="0" smtClean="0"/>
              <a:t>ol 1 Figure 1.3 Urine </a:t>
            </a:r>
            <a:r>
              <a:rPr lang="en-US" sz="2800" b="1" dirty="0"/>
              <a:t>albumin/creatinine ratio (ACR) distribution among NHANES participants, 2001-2016</a:t>
            </a:r>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8" name="Rectangle 7">
            <a:extLst>
              <a:ext uri="{FF2B5EF4-FFF2-40B4-BE49-F238E27FC236}">
                <a16:creationId xmlns:a16="http://schemas.microsoft.com/office/drawing/2014/main" id="{75034B73-1CB7-5D4A-8EB9-814FBA0AF5E8}"/>
              </a:ext>
            </a:extLst>
          </p:cNvPr>
          <p:cNvSpPr/>
          <p:nvPr/>
        </p:nvSpPr>
        <p:spPr>
          <a:xfrm>
            <a:off x="1051553" y="5483226"/>
            <a:ext cx="7040894" cy="461665"/>
          </a:xfrm>
          <a:prstGeom prst="rect">
            <a:avLst/>
          </a:prstGeom>
        </p:spPr>
        <p:txBody>
          <a:bodyPr wrap="square">
            <a:spAutoFit/>
          </a:bodyPr>
          <a:lstStyle/>
          <a:p>
            <a:r>
              <a:rPr lang="en-US" sz="1200" i="1" dirty="0"/>
              <a:t>Data Source: National Health and Nutrition Examination Survey (NHANES), 2001-2016 participants aged 20 &amp; older. Single-sample estimates of ACR. Abbreviation: ACR, urine albumin (mg)/creatinine (g) ratio.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53" y="1711448"/>
            <a:ext cx="7040894" cy="3708794"/>
          </a:xfrm>
          <a:prstGeom prst="rect">
            <a:avLst/>
          </a:prstGeom>
        </p:spPr>
      </p:pic>
    </p:spTree>
    <p:extLst>
      <p:ext uri="{BB962C8B-B14F-4D97-AF65-F5344CB8AC3E}">
        <p14:creationId xmlns:p14="http://schemas.microsoft.com/office/powerpoint/2010/main" val="118990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4" name="Title 3"/>
          <p:cNvSpPr>
            <a:spLocks noGrp="1"/>
          </p:cNvSpPr>
          <p:nvPr>
            <p:ph type="title"/>
          </p:nvPr>
        </p:nvSpPr>
        <p:spPr>
          <a:xfrm>
            <a:off x="457200" y="274638"/>
            <a:ext cx="8229600" cy="1143000"/>
          </a:xfrm>
        </p:spPr>
        <p:txBody>
          <a:bodyPr/>
          <a:lstStyle/>
          <a:p>
            <a:pPr marL="0" marR="0">
              <a:spcBef>
                <a:spcPts val="1200"/>
              </a:spcBef>
              <a:spcAft>
                <a:spcPts val="1200"/>
              </a:spcAft>
            </a:pPr>
            <a:r>
              <a:rPr lang="en-US" sz="2800" b="1" spc="30" dirty="0">
                <a:latin typeface="Calibri" panose="020F0502020204030204" pitchFamily="34" charset="0"/>
                <a:ea typeface="Times New Roman" panose="02020603050405020304" pitchFamily="18" charset="0"/>
                <a:cs typeface="Times New Roman" panose="02020603050405020304" pitchFamily="18" charset="0"/>
              </a:rPr>
              <a:t>vol 1 Figure 1.4 Percentage of NHANES (2001-2016) participants with ACR &gt;30 mg/g, by </a:t>
            </a:r>
            <a:r>
              <a:rPr lang="en-US" sz="28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800" b="1" spc="30" dirty="0">
                <a:latin typeface="Calibri" panose="020F0502020204030204" pitchFamily="34" charset="0"/>
                <a:ea typeface="Times New Roman" panose="02020603050405020304" pitchFamily="18" charset="0"/>
                <a:cs typeface="Times New Roman" panose="02020603050405020304" pitchFamily="18" charset="0"/>
              </a:rPr>
              <a:t> category </a:t>
            </a:r>
            <a:endParaRPr lang="en-US" sz="28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8" name="Rectangle 7">
            <a:extLst>
              <a:ext uri="{FF2B5EF4-FFF2-40B4-BE49-F238E27FC236}">
                <a16:creationId xmlns:a16="http://schemas.microsoft.com/office/drawing/2014/main" id="{75034B73-1CB7-5D4A-8EB9-814FBA0AF5E8}"/>
              </a:ext>
            </a:extLst>
          </p:cNvPr>
          <p:cNvSpPr/>
          <p:nvPr/>
        </p:nvSpPr>
        <p:spPr>
          <a:xfrm>
            <a:off x="1009650" y="5117195"/>
            <a:ext cx="71247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2001-2016 participants aged 20 &amp; older. Single-sample estimates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Abbreviations: ACR, urine albumin (mg)/creatinine (g) ratio;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2675262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3011288" y="6380937"/>
            <a:ext cx="3121423" cy="591363"/>
          </a:xfrm>
          <a:prstGeom prst="rect">
            <a:avLst/>
          </a:prstGeom>
        </p:spPr>
      </p:pic>
      <p:sp>
        <p:nvSpPr>
          <p:cNvPr id="3" name="Title 2"/>
          <p:cNvSpPr>
            <a:spLocks noGrp="1"/>
          </p:cNvSpPr>
          <p:nvPr>
            <p:ph type="title"/>
          </p:nvPr>
        </p:nvSpPr>
        <p:spPr>
          <a:xfrm>
            <a:off x="0" y="0"/>
            <a:ext cx="9144000" cy="9906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Table 1.1 Percentage of NHANES 2013-2016 participants, in the various CKD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and albuminuria) risk categories (KDIGO 2012)</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533400" y="5210770"/>
            <a:ext cx="8153400" cy="923330"/>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aged 20 and older. Single-sample estimates of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calculated using the CKD-EPI equation. Low risk: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≥60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ACR &lt;30 mg/g; moderately high risk: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45-59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≥60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30-300 mg/g; high risk: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30-44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45-59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30-300 mg/g or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≥60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&gt;300 mg/g; very high risk: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&lt;30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30-44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30-300 mg/g or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≥60 ml/min/1.73 m</a:t>
            </a:r>
            <a:r>
              <a:rPr lang="en-US" sz="9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&gt;300 mg/g. Abbreviations: ACR, urine albumin/creatinine ratio; CKD, chronic kidney disease;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 GFR, glomerular filtration rate; KDIGO, Kidney Disease: Improving Global Outcomes CKD Work Group.</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590800" y="838200"/>
            <a:ext cx="3999814" cy="358816"/>
          </a:xfrm>
          <a:prstGeom prst="rect">
            <a:avLst/>
          </a:prstGeom>
        </p:spPr>
        <p:txBody>
          <a:bodyPr wrap="none">
            <a:spAutoFit/>
          </a:bodyPr>
          <a:lstStyle/>
          <a:p>
            <a:pPr marL="342900" marR="0" lvl="0" indent="-342900" algn="ctr" fontAlgn="base">
              <a:lnSpc>
                <a:spcPct val="115000"/>
              </a:lnSpc>
              <a:spcBef>
                <a:spcPts val="0"/>
              </a:spcBef>
              <a:spcAft>
                <a:spcPts val="1000"/>
              </a:spcAft>
              <a:buFont typeface="+mj-lt"/>
              <a:buAutoNum type="alphaLcParenBoth"/>
            </a:pPr>
            <a:r>
              <a:rPr lang="en-US" sz="1600" b="1" kern="0" dirty="0">
                <a:latin typeface="Calibri" panose="020F0502020204030204" pitchFamily="34" charset="0"/>
                <a:ea typeface="Calibri" panose="020F0502020204030204" pitchFamily="34" charset="0"/>
                <a:cs typeface="Times New Roman" panose="02020603050405020304" pitchFamily="18" charset="0"/>
              </a:rPr>
              <a:t>Percentage in each category (2013-2016)</a:t>
            </a:r>
            <a:endParaRPr lang="en-US" sz="1600" u="none" strike="noStrike" kern="0" spc="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60060591"/>
              </p:ext>
            </p:extLst>
          </p:nvPr>
        </p:nvGraphicFramePr>
        <p:xfrm>
          <a:off x="1171574" y="1301076"/>
          <a:ext cx="6800849" cy="3825748"/>
        </p:xfrm>
        <a:graphic>
          <a:graphicData uri="http://schemas.openxmlformats.org/drawingml/2006/table">
            <a:tbl>
              <a:tblPr firstRow="1" firstCol="1" bandRow="1"/>
              <a:tblGrid>
                <a:gridCol w="941656">
                  <a:extLst>
                    <a:ext uri="{9D8B030D-6E8A-4147-A177-3AD203B41FA5}">
                      <a16:colId xmlns:a16="http://schemas.microsoft.com/office/drawing/2014/main" val="2620511010"/>
                    </a:ext>
                  </a:extLst>
                </a:gridCol>
                <a:gridCol w="917877">
                  <a:extLst>
                    <a:ext uri="{9D8B030D-6E8A-4147-A177-3AD203B41FA5}">
                      <a16:colId xmlns:a16="http://schemas.microsoft.com/office/drawing/2014/main" val="2624282293"/>
                    </a:ext>
                  </a:extLst>
                </a:gridCol>
                <a:gridCol w="917877">
                  <a:extLst>
                    <a:ext uri="{9D8B030D-6E8A-4147-A177-3AD203B41FA5}">
                      <a16:colId xmlns:a16="http://schemas.microsoft.com/office/drawing/2014/main" val="3389244630"/>
                    </a:ext>
                  </a:extLst>
                </a:gridCol>
                <a:gridCol w="941656">
                  <a:extLst>
                    <a:ext uri="{9D8B030D-6E8A-4147-A177-3AD203B41FA5}">
                      <a16:colId xmlns:a16="http://schemas.microsoft.com/office/drawing/2014/main" val="127630661"/>
                    </a:ext>
                  </a:extLst>
                </a:gridCol>
                <a:gridCol w="941656">
                  <a:extLst>
                    <a:ext uri="{9D8B030D-6E8A-4147-A177-3AD203B41FA5}">
                      <a16:colId xmlns:a16="http://schemas.microsoft.com/office/drawing/2014/main" val="1509878944"/>
                    </a:ext>
                  </a:extLst>
                </a:gridCol>
                <a:gridCol w="813248">
                  <a:extLst>
                    <a:ext uri="{9D8B030D-6E8A-4147-A177-3AD203B41FA5}">
                      <a16:colId xmlns:a16="http://schemas.microsoft.com/office/drawing/2014/main" val="1859521950"/>
                    </a:ext>
                  </a:extLst>
                </a:gridCol>
                <a:gridCol w="813248">
                  <a:extLst>
                    <a:ext uri="{9D8B030D-6E8A-4147-A177-3AD203B41FA5}">
                      <a16:colId xmlns:a16="http://schemas.microsoft.com/office/drawing/2014/main" val="2125308886"/>
                    </a:ext>
                  </a:extLst>
                </a:gridCol>
                <a:gridCol w="513631">
                  <a:extLst>
                    <a:ext uri="{9D8B030D-6E8A-4147-A177-3AD203B41FA5}">
                      <a16:colId xmlns:a16="http://schemas.microsoft.com/office/drawing/2014/main" val="1388870114"/>
                    </a:ext>
                  </a:extLst>
                </a:gridCol>
              </a:tblGrid>
              <a:tr h="267970">
                <a:tc rowSpan="4" gridSpan="4">
                  <a:txBody>
                    <a:bodyPr/>
                    <a:lstStyle/>
                    <a:p>
                      <a:pPr marL="0" marR="0">
                        <a:lnSpc>
                          <a:spcPct val="115000"/>
                        </a:lnSpc>
                        <a:spcBef>
                          <a:spcPts val="0"/>
                        </a:spcBef>
                        <a:spcAft>
                          <a:spcPts val="100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3">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Albuminuria categories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4">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047110"/>
                  </a:ext>
                </a:extLst>
              </a:tr>
              <a:tr h="64135">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929386600"/>
                  </a:ext>
                </a:extLst>
              </a:tr>
              <a:tr h="63500">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Normal to mildly increased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Moderately increased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Severely increased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981925032"/>
                  </a:ext>
                </a:extLst>
              </a:tr>
              <a:tr h="433705">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&lt;30 mg/g &lt;3 mg/mmol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30-300 mg/g 3-30 mg/mmol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&gt;300 mg/g &gt;30 mg/mmol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69565789"/>
                  </a:ext>
                </a:extLst>
              </a:tr>
              <a:tr h="0">
                <a:tc rowSpan="6">
                  <a:txBody>
                    <a:bodyPr/>
                    <a:lstStyle/>
                    <a:p>
                      <a:pPr marL="71755" marR="71755" algn="ctr">
                        <a:lnSpc>
                          <a:spcPct val="115000"/>
                        </a:lnSpc>
                        <a:spcBef>
                          <a:spcPts val="0"/>
                        </a:spcBef>
                        <a:spcAft>
                          <a:spcPts val="100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GFR categories (ml/min/1.73 m</a:t>
                      </a:r>
                      <a:r>
                        <a:rPr lang="en-US" sz="1200" b="1" baseline="30000">
                          <a:effectLst/>
                          <a:latin typeface="Calibri" panose="020F0502020204030204" pitchFamily="34" charset="0"/>
                          <a:ea typeface="Times New Roman" panose="02020603050405020304" pitchFamily="18" charset="0"/>
                          <a:cs typeface="Times New Roman" panose="02020603050405020304" pitchFamily="18" charset="0"/>
                        </a:rPr>
                        <a:t>2</a:t>
                      </a:r>
                      <a:r>
                        <a:rPr lang="en-US" sz="12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Normal to 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785099"/>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Mildly decreased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69631"/>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G3a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Mildly to moderately decreased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386619"/>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G3b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Moderately to severely decreased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30-44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467594"/>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Severely decreased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522824"/>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Kidney failure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&lt;15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924158"/>
                  </a:ext>
                </a:extLst>
              </a:tr>
              <a:tr h="0">
                <a:tc gridSpan="4">
                  <a:txBody>
                    <a:bodyPr/>
                    <a:lstStyle/>
                    <a:p>
                      <a:pPr marL="0" marR="0" algn="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146287"/>
                  </a:ext>
                </a:extLst>
              </a:tr>
            </a:tbl>
          </a:graphicData>
        </a:graphic>
      </p:graphicFrame>
    </p:spTree>
    <p:extLst>
      <p:ext uri="{BB962C8B-B14F-4D97-AF65-F5344CB8AC3E}">
        <p14:creationId xmlns:p14="http://schemas.microsoft.com/office/powerpoint/2010/main" val="3519001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3011288" y="6380937"/>
            <a:ext cx="3121423" cy="591363"/>
          </a:xfrm>
          <a:prstGeom prst="rect">
            <a:avLst/>
          </a:prstGeom>
        </p:spPr>
      </p:pic>
      <p:sp>
        <p:nvSpPr>
          <p:cNvPr id="3" name="Title 2"/>
          <p:cNvSpPr>
            <a:spLocks noGrp="1"/>
          </p:cNvSpPr>
          <p:nvPr>
            <p:ph type="title"/>
          </p:nvPr>
        </p:nvSpPr>
        <p:spPr>
          <a:xfrm>
            <a:off x="781050" y="149424"/>
            <a:ext cx="8077200" cy="1417638"/>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Table 1.1 Percentage of NHANES 2013-2016 participants, in the various CKD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and albuminuria) risk categories (KDIGO 2012)</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1181100" y="4610100"/>
            <a:ext cx="7277100" cy="1169551"/>
          </a:xfrm>
          <a:prstGeom prst="rect">
            <a:avLst/>
          </a:prstGeom>
        </p:spPr>
        <p:txBody>
          <a:bodyPr wrap="square">
            <a:spAutoFit/>
          </a:bodyPr>
          <a:lstStyle/>
          <a:p>
            <a:pPr>
              <a:spcBef>
                <a:spcPts val="600"/>
              </a:spcBef>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2001-2004, 2005-2008, 2009-2012 &amp; 2013-2016 participants aged 20 and older. Single-sample estimates of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calculated using the CKD-EPI equation. Low risk: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≥60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ACR &lt;30 mg/g; moderately high risk: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45-59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or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≥60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30-300 mg/g; high risk: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30-44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or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45-59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30-300 mg/g or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≥60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&gt;300 mg/g; very high risk: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&lt;30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or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30-44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30-300 mg/g or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≥60 ml/min/1.73 m</a:t>
            </a:r>
            <a:r>
              <a:rPr lang="en-US" sz="100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ACR &gt;300 mg/g. Abbreviations: ACR, urine albumin/creatinine ratio; CKD, chronic kidney disease;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 GFR, glomerular filtration rate; KDIGO, Kidney Disease: Improving Global Outcomes CKD Work Group.</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536611" y="1549004"/>
            <a:ext cx="6223178" cy="338554"/>
          </a:xfrm>
          <a:prstGeom prst="rect">
            <a:avLst/>
          </a:prstGeom>
        </p:spPr>
        <p:txBody>
          <a:bodyPr wrap="none">
            <a:spAutoFit/>
          </a:bodyPr>
          <a:lstStyle/>
          <a:p>
            <a:pPr marR="0" lvl="0" algn="ctr" fontAlgn="base">
              <a:spcBef>
                <a:spcPts val="18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Summary </a:t>
            </a:r>
            <a:r>
              <a:rPr lang="en-US" sz="1600" b="1" kern="0" dirty="0">
                <a:latin typeface="Calibri" panose="020F0502020204030204" pitchFamily="34" charset="0"/>
                <a:ea typeface="Times New Roman" panose="02020603050405020304" pitchFamily="18" charset="0"/>
                <a:cs typeface="Segoe UI" panose="020B0502040204020203" pitchFamily="34" charset="0"/>
              </a:rPr>
              <a:t>of prevalence in each risk category, by cohort (2001-2016)</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743964395"/>
              </p:ext>
            </p:extLst>
          </p:nvPr>
        </p:nvGraphicFramePr>
        <p:xfrm>
          <a:off x="838200" y="1567062"/>
          <a:ext cx="7620000" cy="2700138"/>
        </p:xfrm>
        <a:graphic>
          <a:graphicData uri="http://schemas.openxmlformats.org/presentationml/2006/ole">
            <mc:AlternateContent xmlns:mc="http://schemas.openxmlformats.org/markup-compatibility/2006">
              <mc:Choice xmlns:v="urn:schemas-microsoft-com:vml" Requires="v">
                <p:oleObj spid="_x0000_s6177" name="Document" r:id="rId4" imgW="6877091" imgH="2040960" progId="Word.Document.12">
                  <p:embed/>
                </p:oleObj>
              </mc:Choice>
              <mc:Fallback>
                <p:oleObj name="Document" r:id="rId4" imgW="6877091" imgH="2040960" progId="Word.Document.12">
                  <p:embed/>
                  <p:pic>
                    <p:nvPicPr>
                      <p:cNvPr id="0" name=""/>
                      <p:cNvPicPr/>
                      <p:nvPr/>
                    </p:nvPicPr>
                    <p:blipFill>
                      <a:blip r:embed="rId5"/>
                      <a:stretch>
                        <a:fillRect/>
                      </a:stretch>
                    </p:blipFill>
                    <p:spPr>
                      <a:xfrm>
                        <a:off x="838200" y="1567062"/>
                        <a:ext cx="7620000" cy="2700138"/>
                      </a:xfrm>
                      <a:prstGeom prst="rect">
                        <a:avLst/>
                      </a:prstGeom>
                    </p:spPr>
                  </p:pic>
                </p:oleObj>
              </mc:Fallback>
            </mc:AlternateContent>
          </a:graphicData>
        </a:graphic>
      </p:graphicFrame>
    </p:spTree>
    <p:extLst>
      <p:ext uri="{BB962C8B-B14F-4D97-AF65-F5344CB8AC3E}">
        <p14:creationId xmlns:p14="http://schemas.microsoft.com/office/powerpoint/2010/main" val="3191452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4344</Words>
  <Application>Microsoft Office PowerPoint</Application>
  <PresentationFormat>On-screen Show (4:3)</PresentationFormat>
  <Paragraphs>1587</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Candara</vt:lpstr>
      <vt:lpstr>Constantia</vt:lpstr>
      <vt:lpstr>Segoe UI</vt:lpstr>
      <vt:lpstr>Times New Roman</vt:lpstr>
      <vt:lpstr>ADR_PPT_Template_CKD</vt:lpstr>
      <vt:lpstr>Document</vt:lpstr>
      <vt:lpstr>PowerPoint Presentation</vt:lpstr>
      <vt:lpstr>Table A. Kidney Disease Outcomes and Quality Improvement (KDOQI) CKD Staging Guidelines</vt:lpstr>
      <vt:lpstr>vol 1 Figure 1.1 Prevalence of CKD by stage among NHANES participants, 2001-2016</vt:lpstr>
      <vt:lpstr>vol 1 Figure 1.2 eGFR distribution among NHANES participants, 2001-2016 - All</vt:lpstr>
      <vt:lpstr>vol 1 Figure 1.2 eGFR distribution among NHANES participants, 2001-2016 - All</vt:lpstr>
      <vt:lpstr>vol 1 Figure 1.3 Urine albumin/creatinine ratio (ACR) distribution among NHANES participants, 2001-2016</vt:lpstr>
      <vt:lpstr>vol 1 Figure 1.4 Percentage of NHANES (2001-2016) participants with ACR &gt;30 mg/g, by eGFR category </vt:lpstr>
      <vt:lpstr>vol 1 Table 1.1 Percentage of NHANES 2013-2016 participants, in the various CKD (eGFR and albuminuria) risk categories (KDIGO 2012) </vt:lpstr>
      <vt:lpstr>vol 1 Table 1.1 Percentage of NHANES 2013-2016 participants, in the various CKD (eGFR and albuminuria) risk categories (KDIGO 2012) </vt:lpstr>
      <vt:lpstr>vol 1 Table 1.2 Prevalence (%) of CKD in NHANES population within age, sex, race/ethnicity, &amp; risk factor categories, 2001-2016</vt:lpstr>
      <vt:lpstr>vol 1 Figure 1.5 Distribution of markers of CKD in NHANES participants with diabetes, hypertension, self-reported cardiovascular disease, &amp; obesity, 2013–2016 </vt:lpstr>
      <vt:lpstr>vol 1 Figure 1.6 Adjusted odds ratios of CKD in NHANES participants, by risk factor, 2001-2016 </vt:lpstr>
      <vt:lpstr>vol 1 Figure 1.7 Adjusted odds ratios of eGFR &lt;60 ml/min/1.73 m2 in NHANES participants, by age &amp; risk factor, 2001-2016</vt:lpstr>
      <vt:lpstr>vol 1 Figure 1.7 Adjusted odds ratios of eGFR &lt;60 ml/min/1.73 m2 in NHANES participants, by age &amp; risk factor, 2001-2016 </vt:lpstr>
      <vt:lpstr>vol 1 Figure 1.8 Adjusted odds ratios of urine albumin/creatinine ratio ≥30 mg/g in NHANES participants, by age &amp; risk factor, 2001-2016 </vt:lpstr>
      <vt:lpstr>vol 1 Table 1.3 Time trends in socioeconomic factors among individuals with and without CKD, percent of NHANES participants, 2001-2016 </vt:lpstr>
      <vt:lpstr>vol 1 Table 1.4 Time Trends in Health Risk Behaviors among individuals with and without CKD, percent of NHANES participants, 2001-2016</vt:lpstr>
      <vt:lpstr>vol 1 Figure 1.9 NHANES participants physically active, 2001-2016 </vt:lpstr>
      <vt:lpstr>vol 1 Table 1.5 Treatment, and measures of control of CKD risk factors, among NHANES participants with CKD, 2001-2016 </vt:lpstr>
      <vt:lpstr>vol 1 Figure 1.10 Time Trends of NHANES participants with and without CKD at target blood pressure, 2001-2016 </vt:lpstr>
      <vt:lpstr>vol 1 Figure 1.10 Time Trends of NHANES participants with and without CKD at target blood pressure, 2001-2016 </vt:lpstr>
      <vt:lpstr>vol 1 Figure 1.11 Time Trends of NHANES participants with and without CKD with respect to cholesterol in the normal range, 2001-2016 </vt:lpstr>
      <vt:lpstr>vol 1 Figure 1.12 Time trends of diabetic NHANES participants with and without CKD with respect to glycemic control, 2001-2016 </vt:lpstr>
      <vt:lpstr>vol 1 Figure 1.12 Time trends of diabetic NHANES participants with and without CKD with respect to glycemic control, 2001-2016 </vt:lpstr>
      <vt:lpstr>vol 1 Figure 1.13 Time trends of individuals with CKD aware of their kidney disease, NHANES 2001-2016 </vt:lpstr>
      <vt:lpstr>vol 1 Figure 1.13 Time trends of individuals with CKD aware of their kidney disease, NHANES 2001-2016 </vt:lpstr>
      <vt:lpstr>vol 1 Figure 1.13 Time trends of individuals with CKD aware of their kidney disease, NHANES 2001-2016 </vt:lpstr>
      <vt:lpstr>vol 1 Figure 1.13 Time trends of individuals with CKD aware of their kidney disease, NHANES 2001-2016 </vt:lpstr>
      <vt:lpstr>vol 1 Figure 1.14 Estimated prevalence of self-reported kidney disease by state, BRFSS participants ages 18 and older </vt:lpstr>
      <vt:lpstr>vol 1 Figure 1.14 Estimated prevalence of self-reported kidney disease by state, BRFSS participants ages 18 and older </vt:lpstr>
      <vt:lpstr>vol 1 Figure 1.14 Estimated prevalence of self-reported kidney disease by state, BRFSS participants ages 18 and older </vt:lpstr>
      <vt:lpstr>vol 1 Figure 1.14 Estimated prevalence of self-reported kidney disease by state, BRFSS participants ages 18 and older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Bragg-Gresham, Jennifer</cp:lastModifiedBy>
  <cp:revision>90</cp:revision>
  <dcterms:created xsi:type="dcterms:W3CDTF">2014-11-10T19:37:45Z</dcterms:created>
  <dcterms:modified xsi:type="dcterms:W3CDTF">2019-03-05T20:53:26Z</dcterms:modified>
</cp:coreProperties>
</file>