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1" r:id="rId4"/>
    <p:sldId id="278" r:id="rId5"/>
    <p:sldId id="279" r:id="rId6"/>
    <p:sldId id="264" r:id="rId7"/>
    <p:sldId id="265" r:id="rId8"/>
    <p:sldId id="266" r:id="rId9"/>
    <p:sldId id="268" r:id="rId10"/>
    <p:sldId id="269" r:id="rId11"/>
    <p:sldId id="280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Guro" initials="PG" lastIdx="3" clrIdx="0">
    <p:extLst>
      <p:ext uri="{19B8F6BF-5375-455C-9EA6-DF929625EA0E}">
        <p15:presenceInfo xmlns:p15="http://schemas.microsoft.com/office/powerpoint/2012/main" userId="Paula Gur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7D0"/>
    <a:srgbClr val="367CA8"/>
    <a:srgbClr val="A63C12"/>
    <a:srgbClr val="1C6E62"/>
    <a:srgbClr val="0E5480"/>
    <a:srgbClr val="002966"/>
    <a:srgbClr val="48070E"/>
    <a:srgbClr val="7A2F36"/>
    <a:srgbClr val="AC61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2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108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7" d="100"/>
          <a:sy n="97" d="100"/>
        </p:scale>
        <p:origin x="2682" y="78"/>
      </p:cViewPr>
      <p:guideLst>
        <p:guide orient="horz" pos="2880"/>
        <p:guide pos="2160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06686-F82D-4753-94CB-70FF72A4246B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8B029-9C19-4863-A099-C3EB469D97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12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62516-1E61-479A-8F13-75B68A779684}" type="datetimeFigureOut">
              <a:rPr lang="en-US" smtClean="0"/>
              <a:t>1/18/2019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DF32A-2C87-427B-8169-B6092B3362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90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EDF32A-2C87-427B-8169-B6092B33625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103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351" y="699448"/>
            <a:ext cx="4392449" cy="144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83158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587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9866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219200"/>
            <a:ext cx="8305800" cy="419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638800"/>
            <a:ext cx="83058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48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0" y="6410325"/>
            <a:ext cx="9144000" cy="457200"/>
          </a:xfrm>
          <a:prstGeom prst="rect">
            <a:avLst/>
          </a:prstGeom>
          <a:solidFill>
            <a:srgbClr val="367C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96200" y="6477000"/>
            <a:ext cx="914400" cy="274320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3F227FC0-035E-484D-AA62-D3060292562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16" y="6172200"/>
            <a:ext cx="1467184" cy="48271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356737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62" r:id="rId4"/>
    <p:sldLayoutId id="2147483663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967335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cap="small" smtClean="0">
                <a:solidFill>
                  <a:srgbClr val="00B7D0"/>
                </a:solidFill>
                <a:latin typeface="Constantia" panose="020306020503060303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2018 </a:t>
            </a:r>
            <a:r>
              <a:rPr lang="en-US" sz="2400" b="1" cap="small" dirty="0">
                <a:solidFill>
                  <a:srgbClr val="00B7D0"/>
                </a:solidFill>
                <a:latin typeface="Constantia" panose="020306020503060303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Annual Data Report</a:t>
            </a:r>
          </a:p>
          <a:p>
            <a:pPr algn="ctr"/>
            <a:r>
              <a:rPr lang="en-US" sz="2400" b="1" cap="small" dirty="0">
                <a:solidFill>
                  <a:srgbClr val="00B7D0"/>
                </a:solidFill>
                <a:latin typeface="Constantia" panose="020306020503060303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Volume 1: Chronic Kidney Disease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4000499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anose="020E0502030303020204" pitchFamily="34" charset="0"/>
              </a:rPr>
              <a:t>Chapter 2: Identification and Care of Patients with CKD</a:t>
            </a:r>
          </a:p>
        </p:txBody>
      </p:sp>
    </p:spTree>
    <p:extLst>
      <p:ext uri="{BB962C8B-B14F-4D97-AF65-F5344CB8AC3E}">
        <p14:creationId xmlns:p14="http://schemas.microsoft.com/office/powerpoint/2010/main" val="55961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1936" y="274638"/>
            <a:ext cx="8580129" cy="1143000"/>
          </a:xfrm>
        </p:spPr>
        <p:txBody>
          <a:bodyPr/>
          <a:lstStyle/>
          <a:p>
            <a:pPr marL="0" marR="0">
              <a:spcBef>
                <a:spcPts val="1200"/>
              </a:spcBef>
              <a:spcAft>
                <a:spcPts val="1200"/>
              </a:spcAft>
            </a:pP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Figure 2.2 Trends in prevalence of recognized CKD, overall and by CKD stage, among Medicare patients (aged 65+ years), 2000-2016</a:t>
            </a:r>
            <a:endParaRPr lang="en-US" sz="2400" b="1" spc="3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81050" y="5029200"/>
            <a:ext cx="75819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5943600" algn="l"/>
              </a:tabLst>
            </a:pPr>
            <a:r>
              <a:rPr lang="en-US" sz="1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Source: Special analyses, Medicare 5% sample. Known CKD stages presented as bars; curve showing “All codes” includes known CKD stages (ICD-9 codes 585.1-585.5 or ICD-10 codes N18.1-N18.5) and the CKD-stage unspecified codes (ICD-9 code 585.9, ICD-10 code N18.9 and remaining non-stage specific CKD codes). For years 2000-2016, ICD-9 codes are used to identify CKD; additionally, starting October 1, 2015, ICD-10 codes are used to identify CKD. Note: In previous years, this graph reported 585.9 codes as a component of the stacked bars. Abbreviation: CKD, chronic kidney disease.</a:t>
            </a:r>
            <a:endParaRPr lang="en-US" sz="1200" i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781050" y="1524000"/>
            <a:ext cx="7581900" cy="3457257"/>
          </a:xfrm>
          <a:prstGeom prst="rect">
            <a:avLst/>
          </a:prstGeom>
        </p:spPr>
      </p:pic>
      <p:sp>
        <p:nvSpPr>
          <p:cNvPr id="7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47661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198" y="152400"/>
            <a:ext cx="8991600" cy="1143000"/>
          </a:xfrm>
        </p:spPr>
        <p:txBody>
          <a:bodyPr/>
          <a:lstStyle/>
          <a:p>
            <a:pPr marL="0" marR="0">
              <a:spcBef>
                <a:spcPts val="2400"/>
              </a:spcBef>
              <a:spcAft>
                <a:spcPts val="600"/>
              </a:spcAft>
              <a:tabLst>
                <a:tab pos="685800" algn="l"/>
              </a:tabLst>
            </a:pPr>
            <a:r>
              <a:rPr lang="en-US" sz="2400" b="1" spc="3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Table 2.5 Change in CKD status from 2011 to 2016, among Medicare patients (aged 65+ years) alive and without ESRD in 2011</a:t>
            </a:r>
            <a:b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326551" y="5128017"/>
            <a:ext cx="849089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1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Source: Special analyses, Medicare 5% sample. Patients alive &amp; eligible for all of 2011. Death and ESRD status were examined yearly between 2011-2016, and were carried forward if present. Among patients without death or ESRD by 2016, the last CKD diagnosis claim was used; if not available, then the last CKD diagnosis claim from 2015 was used. Lost to follow-up represents the patients who were not in Medicare Part A and Part B fee for service in 2015 or 2016. These persons moved to a Medicare Advantage Plan and thus did not generate billing data from which CKD status could be determined.  Abbreviations: CKD, chronic kidney disease; ESRD, end-stage renal disease. </a:t>
            </a:r>
            <a:endParaRPr lang="en-US" sz="11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187808"/>
              </p:ext>
            </p:extLst>
          </p:nvPr>
        </p:nvGraphicFramePr>
        <p:xfrm>
          <a:off x="76197" y="1257301"/>
          <a:ext cx="8991602" cy="3686949"/>
        </p:xfrm>
        <a:graphic>
          <a:graphicData uri="http://schemas.openxmlformats.org/drawingml/2006/table">
            <a:tbl>
              <a:tblPr firstRow="1" firstCol="1" bandRow="1"/>
              <a:tblGrid>
                <a:gridCol w="419103">
                  <a:extLst>
                    <a:ext uri="{9D8B030D-6E8A-4147-A177-3AD203B41FA5}">
                      <a16:colId xmlns:a16="http://schemas.microsoft.com/office/drawing/2014/main" val="21323793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83386106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619153356"/>
                    </a:ext>
                  </a:extLst>
                </a:gridCol>
                <a:gridCol w="622915">
                  <a:extLst>
                    <a:ext uri="{9D8B030D-6E8A-4147-A177-3AD203B41FA5}">
                      <a16:colId xmlns:a16="http://schemas.microsoft.com/office/drawing/2014/main" val="2235397024"/>
                    </a:ext>
                  </a:extLst>
                </a:gridCol>
                <a:gridCol w="573091">
                  <a:extLst>
                    <a:ext uri="{9D8B030D-6E8A-4147-A177-3AD203B41FA5}">
                      <a16:colId xmlns:a16="http://schemas.microsoft.com/office/drawing/2014/main" val="3972814989"/>
                    </a:ext>
                  </a:extLst>
                </a:gridCol>
                <a:gridCol w="573670">
                  <a:extLst>
                    <a:ext uri="{9D8B030D-6E8A-4147-A177-3AD203B41FA5}">
                      <a16:colId xmlns:a16="http://schemas.microsoft.com/office/drawing/2014/main" val="3570914870"/>
                    </a:ext>
                  </a:extLst>
                </a:gridCol>
                <a:gridCol w="573091">
                  <a:extLst>
                    <a:ext uri="{9D8B030D-6E8A-4147-A177-3AD203B41FA5}">
                      <a16:colId xmlns:a16="http://schemas.microsoft.com/office/drawing/2014/main" val="980841566"/>
                    </a:ext>
                  </a:extLst>
                </a:gridCol>
                <a:gridCol w="573670">
                  <a:extLst>
                    <a:ext uri="{9D8B030D-6E8A-4147-A177-3AD203B41FA5}">
                      <a16:colId xmlns:a16="http://schemas.microsoft.com/office/drawing/2014/main" val="1764724387"/>
                    </a:ext>
                  </a:extLst>
                </a:gridCol>
                <a:gridCol w="931663">
                  <a:extLst>
                    <a:ext uri="{9D8B030D-6E8A-4147-A177-3AD203B41FA5}">
                      <a16:colId xmlns:a16="http://schemas.microsoft.com/office/drawing/2014/main" val="8295911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2376577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583907941"/>
                    </a:ext>
                  </a:extLst>
                </a:gridCol>
                <a:gridCol w="659380">
                  <a:extLst>
                    <a:ext uri="{9D8B030D-6E8A-4147-A177-3AD203B41FA5}">
                      <a16:colId xmlns:a16="http://schemas.microsoft.com/office/drawing/2014/main" val="121696312"/>
                    </a:ext>
                  </a:extLst>
                </a:gridCol>
                <a:gridCol w="810688">
                  <a:extLst>
                    <a:ext uri="{9D8B030D-6E8A-4147-A177-3AD203B41FA5}">
                      <a16:colId xmlns:a16="http://schemas.microsoft.com/office/drawing/2014/main" val="3929923486"/>
                    </a:ext>
                  </a:extLst>
                </a:gridCol>
                <a:gridCol w="701631">
                  <a:extLst>
                    <a:ext uri="{9D8B030D-6E8A-4147-A177-3AD203B41FA5}">
                      <a16:colId xmlns:a16="http://schemas.microsoft.com/office/drawing/2014/main" val="2771941816"/>
                    </a:ext>
                  </a:extLst>
                </a:gridCol>
              </a:tblGrid>
              <a:tr h="3457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2015-2016 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 (row %)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447272"/>
                  </a:ext>
                </a:extLst>
              </a:tr>
              <a:tr h="6466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CKD Diagnosis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Stage-unspecified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ESRD alive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ESRD death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Death without ESRD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Lost to follow-up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65" marR="617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556539"/>
                  </a:ext>
                </a:extLst>
              </a:tr>
              <a:tr h="2347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CKD Diagnosis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12.8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1,101,461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5930077"/>
                  </a:ext>
                </a:extLst>
              </a:tr>
              <a:tr h="2347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CKD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42.9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122,233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966335"/>
                  </a:ext>
                </a:extLst>
              </a:tr>
              <a:tr h="2347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2,761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2190248"/>
                  </a:ext>
                </a:extLst>
              </a:tr>
              <a:tr h="234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8,571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660395"/>
                  </a:ext>
                </a:extLst>
              </a:tr>
              <a:tr h="234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1.8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40.9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9.0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51,237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41880"/>
                  </a:ext>
                </a:extLst>
              </a:tr>
              <a:tr h="2347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2.3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7.0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10,942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765173"/>
                  </a:ext>
                </a:extLst>
              </a:tr>
              <a:tr h="2347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 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6.0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10.8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2,455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371503"/>
                  </a:ext>
                </a:extLst>
              </a:tr>
              <a:tr h="4311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Stage-unspecified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17.8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1.8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9.0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46,267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071573"/>
                  </a:ext>
                </a:extLst>
              </a:tr>
              <a:tr h="2347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50.3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4.6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8662706"/>
                  </a:ext>
                </a:extLst>
              </a:tr>
              <a:tr h="2347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615,594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2,894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13,904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80,181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11,059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1,940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56,545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3,294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3,584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283,057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151,642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1,223,694</a:t>
                      </a:r>
                    </a:p>
                  </a:txBody>
                  <a:tcPr marL="18415" marR="1841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556626"/>
                  </a:ext>
                </a:extLst>
              </a:tr>
            </a:tbl>
          </a:graphicData>
        </a:graphic>
      </p:graphicFrame>
      <p:sp>
        <p:nvSpPr>
          <p:cNvPr id="6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185466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" y="76200"/>
            <a:ext cx="9067800" cy="935221"/>
          </a:xfrm>
        </p:spPr>
        <p:txBody>
          <a:bodyPr/>
          <a:lstStyle/>
          <a:p>
            <a:pPr marL="0" marR="0">
              <a:spcBef>
                <a:spcPts val="1200"/>
              </a:spcBef>
              <a:spcAft>
                <a:spcPts val="1200"/>
              </a:spcAft>
            </a:pPr>
            <a:r>
              <a:rPr lang="en-US" sz="20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Figure 2.3 Trends in percent of patients with testing of urine albumin (a) in Medicare 5% sample (aged 65+ years), &amp; (b) Optum Clinformatics™ (aged 22-64 years) patients without a diagnosis of CKD, by year from 2006 to 2016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kern="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100" kern="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100" dirty="0"/>
          </a:p>
        </p:txBody>
      </p:sp>
      <p:sp>
        <p:nvSpPr>
          <p:cNvPr id="6" name="Rectangle 5"/>
          <p:cNvSpPr/>
          <p:nvPr/>
        </p:nvSpPr>
        <p:spPr>
          <a:xfrm>
            <a:off x="1506284" y="5486400"/>
            <a:ext cx="61314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Special analyses, Medicare 5% sample aged 65 and older with Part A &amp; B coverage in the prior year and </a:t>
            </a:r>
            <a:r>
              <a:rPr lang="en-US" sz="12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Optum</a:t>
            </a:r>
            <a:r>
              <a:rPr lang="en-US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Clinformatics™ patients aged 22-64 years. Tests tracked during each year. Abbreviations: CKD, chronic kidney disease; DM, diabetes mellitus; HTN, hypertension.</a:t>
            </a:r>
            <a:endParaRPr lang="en-US" sz="1200" i="1" dirty="0"/>
          </a:p>
        </p:txBody>
      </p:sp>
      <p:sp>
        <p:nvSpPr>
          <p:cNvPr id="9" name="Rectangle 8"/>
          <p:cNvSpPr/>
          <p:nvPr/>
        </p:nvSpPr>
        <p:spPr>
          <a:xfrm>
            <a:off x="3788773" y="1295400"/>
            <a:ext cx="1566454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 algn="ctr" fontAlgn="base">
              <a:lnSpc>
                <a:spcPct val="115000"/>
              </a:lnSpc>
              <a:spcBef>
                <a:spcPts val="150"/>
              </a:spcBef>
              <a:spcAft>
                <a:spcPts val="375"/>
              </a:spcAft>
            </a:pPr>
            <a:r>
              <a:rPr lang="en-US" sz="1600" b="1" kern="0" dirty="0" smtClean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(a) Medicare </a:t>
            </a:r>
            <a:r>
              <a:rPr lang="en-US" sz="1600" b="1" kern="0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5%</a:t>
            </a:r>
            <a:endParaRPr lang="en-US" sz="1600" u="none" strike="noStrike" kern="0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6284" y="1714500"/>
            <a:ext cx="6131433" cy="3735324"/>
          </a:xfrm>
          <a:prstGeom prst="rect">
            <a:avLst/>
          </a:prstGeom>
        </p:spPr>
      </p:pic>
      <p:sp>
        <p:nvSpPr>
          <p:cNvPr id="8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410399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" y="76200"/>
            <a:ext cx="9067800" cy="990600"/>
          </a:xfrm>
        </p:spPr>
        <p:txBody>
          <a:bodyPr/>
          <a:lstStyle/>
          <a:p>
            <a:pPr marL="0" marR="0">
              <a:spcBef>
                <a:spcPts val="1200"/>
              </a:spcBef>
              <a:spcAft>
                <a:spcPts val="1200"/>
              </a:spcAft>
            </a:pPr>
            <a:r>
              <a:rPr lang="en-US" sz="20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Figure 2.3 Trends in percent of patients with testing of urine albumin (a) in Medicare 5% sample (aged 65+ years), &amp; (b) Optum Clinformatics™ (aged 22-64 years) patients without a diagnosis of CKD, by year from 2006 to 2016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kern="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100" kern="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100" dirty="0"/>
          </a:p>
        </p:txBody>
      </p:sp>
      <p:sp>
        <p:nvSpPr>
          <p:cNvPr id="6" name="Rectangle 5"/>
          <p:cNvSpPr/>
          <p:nvPr/>
        </p:nvSpPr>
        <p:spPr>
          <a:xfrm>
            <a:off x="1437037" y="5394696"/>
            <a:ext cx="62699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Special analyses, Medicare 5% sample aged 65 and older with Part A &amp; B coverage in the prior year and </a:t>
            </a:r>
            <a:r>
              <a:rPr lang="en-US" sz="12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Optum</a:t>
            </a:r>
            <a:r>
              <a:rPr lang="en-US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Clinformatics™ patients aged 22-64 years. Tests tracked during each year. Abbreviations: CKD, chronic kidney disease; DM, diabetes mellitus; HTN, hypertension.</a:t>
            </a:r>
            <a:endParaRPr lang="en-US" sz="1200" i="1" dirty="0"/>
          </a:p>
        </p:txBody>
      </p:sp>
      <p:sp>
        <p:nvSpPr>
          <p:cNvPr id="8" name="Rectangle 7"/>
          <p:cNvSpPr/>
          <p:nvPr/>
        </p:nvSpPr>
        <p:spPr>
          <a:xfrm>
            <a:off x="3266450" y="1261646"/>
            <a:ext cx="26111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 indent="-228600" algn="ctr">
              <a:spcBef>
                <a:spcPts val="150"/>
              </a:spcBef>
              <a:spcAft>
                <a:spcPts val="375"/>
              </a:spcAft>
            </a:pPr>
            <a:r>
              <a:rPr lang="en-US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(b) Optum </a:t>
            </a:r>
            <a:r>
              <a:rPr 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Clinformatics™</a:t>
            </a:r>
            <a:endParaRPr lang="en-US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674" y="1663827"/>
            <a:ext cx="5986653" cy="3670173"/>
          </a:xfrm>
          <a:prstGeom prst="rect">
            <a:avLst/>
          </a:prstGeom>
        </p:spPr>
      </p:pic>
      <p:sp>
        <p:nvSpPr>
          <p:cNvPr id="7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113679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" y="112344"/>
            <a:ext cx="9067800" cy="992556"/>
          </a:xfrm>
        </p:spPr>
        <p:txBody>
          <a:bodyPr/>
          <a:lstStyle/>
          <a:p>
            <a:pPr marL="0" marR="0">
              <a:spcBef>
                <a:spcPts val="1200"/>
              </a:spcBef>
              <a:spcAft>
                <a:spcPts val="1200"/>
              </a:spcAft>
            </a:pPr>
            <a:r>
              <a:rPr lang="en-US" sz="20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Figure 2.4 Trends in percent of patients with testing of urine albumin in (a) Medicare 5% (aged 65+ years), &amp; (b) Optum Clinformatics™ (aged 22-64 years) patients with a diagnosis of CKD, by year from 2006-2016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/>
          </a:p>
        </p:txBody>
      </p:sp>
      <p:sp>
        <p:nvSpPr>
          <p:cNvPr id="5" name="Rectangle 4"/>
          <p:cNvSpPr/>
          <p:nvPr/>
        </p:nvSpPr>
        <p:spPr>
          <a:xfrm>
            <a:off x="1542478" y="5410200"/>
            <a:ext cx="61537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5943600" algn="l"/>
              </a:tabLst>
            </a:pPr>
            <a:r>
              <a:rPr lang="en-US" sz="1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Source: Special analyses, Medicare 5% sample (aged 65 and older) with Part A &amp; B coverage in the prior year and </a:t>
            </a:r>
            <a:r>
              <a:rPr lang="en-US" sz="1200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Optum</a:t>
            </a:r>
            <a:r>
              <a:rPr lang="en-US" sz="1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Clinformatics™ population (aged 22-64 years). Tests tracked during each year. Abbreviations: CKD, chronic kidney disease; DM, diabetes mellitus; HTN, hypertension. </a:t>
            </a:r>
            <a:endParaRPr lang="en-US" sz="1200" i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88773" y="1295400"/>
            <a:ext cx="1566454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 algn="ctr" fontAlgn="base">
              <a:lnSpc>
                <a:spcPct val="115000"/>
              </a:lnSpc>
              <a:spcBef>
                <a:spcPts val="150"/>
              </a:spcBef>
              <a:spcAft>
                <a:spcPts val="375"/>
              </a:spcAft>
            </a:pPr>
            <a:r>
              <a:rPr lang="en-US" sz="1600" b="1" kern="0" dirty="0" smtClean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(a) Medicare </a:t>
            </a:r>
            <a:r>
              <a:rPr lang="en-US" sz="1600" b="1" kern="0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5%</a:t>
            </a:r>
            <a:endParaRPr lang="en-US" sz="1600" u="none" strike="noStrike" kern="0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479" y="1790700"/>
            <a:ext cx="6059043" cy="3576066"/>
          </a:xfrm>
          <a:prstGeom prst="rect">
            <a:avLst/>
          </a:prstGeom>
        </p:spPr>
      </p:pic>
      <p:sp>
        <p:nvSpPr>
          <p:cNvPr id="9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68259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05058"/>
            <a:ext cx="9144000" cy="992556"/>
          </a:xfrm>
        </p:spPr>
        <p:txBody>
          <a:bodyPr/>
          <a:lstStyle/>
          <a:p>
            <a:pPr marL="0" marR="0">
              <a:spcBef>
                <a:spcPts val="1200"/>
              </a:spcBef>
              <a:spcAft>
                <a:spcPts val="1200"/>
              </a:spcAft>
            </a:pPr>
            <a:r>
              <a:rPr lang="en-US" sz="20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Figure 2.4 Trends in percent of patients with testing of urine albumin in (a) Medicare 5% (aged 65+ years), &amp; (b) Optum Clinformatics™ (aged 22-64 years) patients with a diagnosis of CKD, by year from 2006-2016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/>
          </a:p>
        </p:txBody>
      </p:sp>
      <p:sp>
        <p:nvSpPr>
          <p:cNvPr id="5" name="Rectangle 4"/>
          <p:cNvSpPr/>
          <p:nvPr/>
        </p:nvSpPr>
        <p:spPr>
          <a:xfrm>
            <a:off x="1637156" y="5346608"/>
            <a:ext cx="60590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5943600" algn="l"/>
              </a:tabLst>
            </a:pPr>
            <a:r>
              <a:rPr lang="en-US" sz="1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Source: Special analyses, Medicare 5% sample (aged 65 and older) with Part A &amp; B coverage in the prior year and </a:t>
            </a:r>
            <a:r>
              <a:rPr lang="en-US" sz="1200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Optum</a:t>
            </a:r>
            <a:r>
              <a:rPr lang="en-US" sz="1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Clinformatics™ population (aged 22-64 years). Tests tracked during each year. Abbreviations: CKD, chronic kidney disease; DM, diabetes mellitus; HTN, hypertension. </a:t>
            </a:r>
            <a:endParaRPr lang="en-US" sz="1200" i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66450" y="1333500"/>
            <a:ext cx="26111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 indent="-228600" algn="ctr">
              <a:spcBef>
                <a:spcPts val="150"/>
              </a:spcBef>
              <a:spcAft>
                <a:spcPts val="375"/>
              </a:spcAft>
            </a:pPr>
            <a:r>
              <a:rPr lang="en-US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(b) Optum </a:t>
            </a:r>
            <a:r>
              <a:rPr 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Clinformatics™</a:t>
            </a:r>
            <a:endParaRPr lang="en-US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479" y="1633001"/>
            <a:ext cx="6059043" cy="3713607"/>
          </a:xfrm>
          <a:prstGeom prst="rect">
            <a:avLst/>
          </a:prstGeom>
        </p:spPr>
      </p:pic>
      <p:sp>
        <p:nvSpPr>
          <p:cNvPr id="7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33664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9100" y="274638"/>
            <a:ext cx="8305800" cy="1143000"/>
          </a:xfrm>
        </p:spPr>
        <p:txBody>
          <a:bodyPr/>
          <a:lstStyle/>
          <a:p>
            <a:pPr marL="0" marR="0">
              <a:spcBef>
                <a:spcPts val="2400"/>
              </a:spcBef>
              <a:spcAft>
                <a:spcPts val="600"/>
              </a:spcAft>
              <a:tabLst>
                <a:tab pos="685800" algn="l"/>
              </a:tabLst>
            </a:pP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Table 2.6 Percent of patients with a physician visit in 2016 after a CKD diagnosis in 2015, among Medicare 5% patients (aged 65+ years)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018079"/>
              </p:ext>
            </p:extLst>
          </p:nvPr>
        </p:nvGraphicFramePr>
        <p:xfrm>
          <a:off x="134086" y="1676400"/>
          <a:ext cx="8875829" cy="3082794"/>
        </p:xfrm>
        <a:graphic>
          <a:graphicData uri="http://schemas.openxmlformats.org/drawingml/2006/table">
            <a:tbl>
              <a:tblPr firstRow="1" firstCol="1" bandRow="1"/>
              <a:tblGrid>
                <a:gridCol w="1306782">
                  <a:extLst>
                    <a:ext uri="{9D8B030D-6E8A-4147-A177-3AD203B41FA5}">
                      <a16:colId xmlns:a16="http://schemas.microsoft.com/office/drawing/2014/main" val="313328306"/>
                    </a:ext>
                  </a:extLst>
                </a:gridCol>
                <a:gridCol w="615345">
                  <a:extLst>
                    <a:ext uri="{9D8B030D-6E8A-4147-A177-3AD203B41FA5}">
                      <a16:colId xmlns:a16="http://schemas.microsoft.com/office/drawing/2014/main" val="526642471"/>
                    </a:ext>
                  </a:extLst>
                </a:gridCol>
                <a:gridCol w="728249">
                  <a:extLst>
                    <a:ext uri="{9D8B030D-6E8A-4147-A177-3AD203B41FA5}">
                      <a16:colId xmlns:a16="http://schemas.microsoft.com/office/drawing/2014/main" val="1412883380"/>
                    </a:ext>
                  </a:extLst>
                </a:gridCol>
                <a:gridCol w="777153">
                  <a:extLst>
                    <a:ext uri="{9D8B030D-6E8A-4147-A177-3AD203B41FA5}">
                      <a16:colId xmlns:a16="http://schemas.microsoft.com/office/drawing/2014/main" val="2786062670"/>
                    </a:ext>
                  </a:extLst>
                </a:gridCol>
                <a:gridCol w="555673">
                  <a:extLst>
                    <a:ext uri="{9D8B030D-6E8A-4147-A177-3AD203B41FA5}">
                      <a16:colId xmlns:a16="http://schemas.microsoft.com/office/drawing/2014/main" val="4225643932"/>
                    </a:ext>
                  </a:extLst>
                </a:gridCol>
                <a:gridCol w="615345">
                  <a:extLst>
                    <a:ext uri="{9D8B030D-6E8A-4147-A177-3AD203B41FA5}">
                      <a16:colId xmlns:a16="http://schemas.microsoft.com/office/drawing/2014/main" val="469075641"/>
                    </a:ext>
                  </a:extLst>
                </a:gridCol>
                <a:gridCol w="723004">
                  <a:extLst>
                    <a:ext uri="{9D8B030D-6E8A-4147-A177-3AD203B41FA5}">
                      <a16:colId xmlns:a16="http://schemas.microsoft.com/office/drawing/2014/main" val="1231206772"/>
                    </a:ext>
                  </a:extLst>
                </a:gridCol>
                <a:gridCol w="783812">
                  <a:extLst>
                    <a:ext uri="{9D8B030D-6E8A-4147-A177-3AD203B41FA5}">
                      <a16:colId xmlns:a16="http://schemas.microsoft.com/office/drawing/2014/main" val="122732858"/>
                    </a:ext>
                  </a:extLst>
                </a:gridCol>
                <a:gridCol w="557688">
                  <a:extLst>
                    <a:ext uri="{9D8B030D-6E8A-4147-A177-3AD203B41FA5}">
                      <a16:colId xmlns:a16="http://schemas.microsoft.com/office/drawing/2014/main" val="3420756816"/>
                    </a:ext>
                  </a:extLst>
                </a:gridCol>
                <a:gridCol w="615345">
                  <a:extLst>
                    <a:ext uri="{9D8B030D-6E8A-4147-A177-3AD203B41FA5}">
                      <a16:colId xmlns:a16="http://schemas.microsoft.com/office/drawing/2014/main" val="911432729"/>
                    </a:ext>
                  </a:extLst>
                </a:gridCol>
                <a:gridCol w="745904">
                  <a:extLst>
                    <a:ext uri="{9D8B030D-6E8A-4147-A177-3AD203B41FA5}">
                      <a16:colId xmlns:a16="http://schemas.microsoft.com/office/drawing/2014/main" val="849113519"/>
                    </a:ext>
                  </a:extLst>
                </a:gridCol>
                <a:gridCol w="851529">
                  <a:extLst>
                    <a:ext uri="{9D8B030D-6E8A-4147-A177-3AD203B41FA5}">
                      <a16:colId xmlns:a16="http://schemas.microsoft.com/office/drawing/2014/main" val="1023533335"/>
                    </a:ext>
                  </a:extLst>
                </a:gridCol>
              </a:tblGrid>
              <a:tr h="371774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Any CKD diagnosis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CKD diagnosis code</a:t>
                      </a:r>
                      <a:b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 585.3 (Stage 3)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CKD diagnosis code of</a:t>
                      </a:r>
                      <a:b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95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585.4/N18.4 </a:t>
                      </a: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(Stage 4) or </a:t>
                      </a:r>
                      <a:r>
                        <a:rPr lang="en-US" sz="95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585.5/N18.5 </a:t>
                      </a: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(Stage 5)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000959"/>
                  </a:ext>
                </a:extLst>
              </a:tr>
              <a:tr h="3379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Primary care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Cardiologist</a:t>
                      </a:r>
                      <a:endParaRPr lang="en-US" sz="9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Nephrologist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Primary care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Cardiologist</a:t>
                      </a:r>
                      <a:endParaRPr lang="en-US" sz="9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Nephrologist</a:t>
                      </a:r>
                      <a:endParaRPr lang="en-US" sz="9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Primary care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Cardiologist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Nephrologist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355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0295634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Overall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54.4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25.7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41.1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64.2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7399618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2884708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1028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65-74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26.1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89.1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51.2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47.1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46.4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69.7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1647417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1028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75-84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91.3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27.3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91.7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58.2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84.3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3886763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1028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85+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61.5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92.7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29.2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4404054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Sex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3116243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1028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Male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54.7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83.7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1361822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1028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50.3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67.7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2857732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Race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1509840"/>
                  </a:ext>
                </a:extLst>
              </a:tr>
              <a:tr h="169967">
                <a:tc>
                  <a:txBody>
                    <a:bodyPr/>
                    <a:lstStyle/>
                    <a:p>
                      <a:pPr marL="1028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89.4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25.7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89.7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41.2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82610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287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Black/African American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90.4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25.2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84.0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62.3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832283"/>
                  </a:ext>
                </a:extLst>
              </a:tr>
              <a:tr h="185887">
                <a:tc>
                  <a:txBody>
                    <a:bodyPr/>
                    <a:lstStyle/>
                    <a:p>
                      <a:pPr marL="1028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Other</a:t>
                      </a:r>
                      <a:endParaRPr lang="en-US" sz="9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12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89.5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57.5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26.2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90.8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59.6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43.3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83.2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52.9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67.1</a:t>
                      </a: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841304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34086" y="5334000"/>
            <a:ext cx="88758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Source: Special analyses, Medicare 5% sample aged 65 and older alive &amp; eligible for all of 2015. CKD diagnosis is at date of first CKD claim in 2015; claims for physician visits were searched during the 12 months following that date. ICD-9 CKD diagnosis code of 585.4 or higher or ICD-10 CKD diagnosis code of N18.3 or higher represents CKD Stages 4-5. Abbreviation: CKD, chronic kidney disease.</a:t>
            </a:r>
            <a:endParaRPr lang="en-US" sz="12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327974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1143000"/>
          </a:xfrm>
        </p:spPr>
        <p:txBody>
          <a:bodyPr/>
          <a:lstStyle/>
          <a:p>
            <a:pPr marL="0" marR="0">
              <a:spcBef>
                <a:spcPts val="1200"/>
              </a:spcBef>
              <a:spcAft>
                <a:spcPts val="1200"/>
              </a:spcAft>
            </a:pP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Figure 2.5 Percent of CKD patients in 2015 with physician visit (nephrologist, primary care provider, both, and neither), with laboratory testing in the following year (2016), by comorbidity</a:t>
            </a:r>
            <a:b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/>
          </a:p>
        </p:txBody>
      </p:sp>
      <p:sp>
        <p:nvSpPr>
          <p:cNvPr id="6" name="Rectangle 5"/>
          <p:cNvSpPr/>
          <p:nvPr/>
        </p:nvSpPr>
        <p:spPr>
          <a:xfrm>
            <a:off x="902677" y="5417323"/>
            <a:ext cx="73386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5943600" algn="l"/>
              </a:tabLst>
            </a:pPr>
            <a:r>
              <a:rPr lang="en-US" sz="1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Source: Special analyses, Medicare 5% sample aged 65 and older alive &amp; eligible for all of 2016, with a CKD diagnosis claim based on ICD-9 diagnostic codes and a physician visit in 2015. Patient visits with both PCP and nephrologists are classified as nephrologist. Abbreviations: CKD, chronic kidney disease; DM, diabetes mellitus; HTN, hypertension; PCP, primary care physician</a:t>
            </a:r>
            <a:r>
              <a:rPr lang="en-US" sz="12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200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121" y="1714499"/>
            <a:ext cx="7217759" cy="3737324"/>
          </a:xfrm>
          <a:prstGeom prst="rect">
            <a:avLst/>
          </a:prstGeom>
        </p:spPr>
      </p:pic>
      <p:sp>
        <p:nvSpPr>
          <p:cNvPr id="8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57073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 A. ICD-9-CM and ICD-10-CM codes for Chronic Kidney Disease (CKD) </a:t>
            </a: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stages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23406" y="4202112"/>
            <a:ext cx="84971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analyses in this chapter, CKD stage estimates require at least one occurrence of a stage-specific code, and the last available CKD stage in a given year is 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used. </a:t>
            </a:r>
            <a:r>
              <a:rPr kumimoji="0" lang="en-US" sz="1200" b="0" i="1" u="none" strike="noStrike" kern="1200" cap="none" spc="0" normalizeH="0" baseline="3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USRDS analyses, patients with ICD-9-CM code 585.6 or ICD-10-CM code N 18.6 &amp; with no ESRD 2728 form or other indication of end-stage renal disease (ESRD) are considered to have code 585.5 or N 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18.5.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640864"/>
              </p:ext>
            </p:extLst>
          </p:nvPr>
        </p:nvGraphicFramePr>
        <p:xfrm>
          <a:off x="323406" y="1676400"/>
          <a:ext cx="8497189" cy="2286000"/>
        </p:xfrm>
        <a:graphic>
          <a:graphicData uri="http://schemas.openxmlformats.org/drawingml/2006/table">
            <a:tbl>
              <a:tblPr firstRow="1" firstCol="1"/>
              <a:tblGrid>
                <a:gridCol w="1759016">
                  <a:extLst>
                    <a:ext uri="{9D8B030D-6E8A-4147-A177-3AD203B41FA5}">
                      <a16:colId xmlns:a16="http://schemas.microsoft.com/office/drawing/2014/main" val="3755384021"/>
                    </a:ext>
                  </a:extLst>
                </a:gridCol>
                <a:gridCol w="1702275">
                  <a:extLst>
                    <a:ext uri="{9D8B030D-6E8A-4147-A177-3AD203B41FA5}">
                      <a16:colId xmlns:a16="http://schemas.microsoft.com/office/drawing/2014/main" val="3847537464"/>
                    </a:ext>
                  </a:extLst>
                </a:gridCol>
                <a:gridCol w="5035898">
                  <a:extLst>
                    <a:ext uri="{9D8B030D-6E8A-4147-A177-3AD203B41FA5}">
                      <a16:colId xmlns:a16="http://schemas.microsoft.com/office/drawing/2014/main" val="3738848574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ICD-9-CM code</a:t>
                      </a:r>
                      <a:r>
                        <a:rPr lang="en-US" sz="1400" b="1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ICD-10-CM code</a:t>
                      </a:r>
                      <a:r>
                        <a:rPr lang="en-US" sz="1400" b="1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Stage</a:t>
                      </a: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99666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585.1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N18.1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CKD, Stage 1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52430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585.2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N18.2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CKD, Stage 2 (mild)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91247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585.3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N18.3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CKD, Stage 3 (moderate)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19597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585.4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N18.4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CKD, Stage 4 (severe)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358453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585.5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N18.5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CKD, Stage 5 (excludes 585.6: Stage 5, requiring chronic dialysis</a:t>
                      </a:r>
                      <a:r>
                        <a:rPr lang="en-US" sz="1400" b="0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4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43245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Stage-unspecified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Stage-unspecified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 these analyses, identified by multiple codes including 585.9, 250.4x, 403.9x &amp; others for ICD-9-CM and A18.xx, E08.xx, E11.xx and other for ICD-10-CM.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54" marR="2285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417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4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52400" y="0"/>
            <a:ext cx="9448800" cy="5334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6858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Table 2.1 Demographic characteristics of all patients, among Medicare (aged 65+ years), Optum Clinformatics™ (ages 22 or older) and Veterans Affairs (ages 22 or older) patients, 2016</a:t>
            </a:r>
            <a: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1676400" y="5885134"/>
            <a:ext cx="73152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i="1" dirty="0"/>
              <a:t>Data Source: Special analyses, Medicare 5% sample (aged 65 and older), </a:t>
            </a:r>
            <a:r>
              <a:rPr lang="en-US" sz="900" i="1" dirty="0" err="1"/>
              <a:t>Optum</a:t>
            </a:r>
            <a:r>
              <a:rPr lang="en-US" sz="900" i="1" dirty="0"/>
              <a:t> Clinformatics™ (ages 22 or older) and Veterans Affairs (ages 22 or older) alive &amp; eligible for all of 2016. Abbreviation: CKD, chronic kidney disease. CVD is defined as presence of any of the following comorbidities: cerebrovascular accident, peripheral vascular disease, atherosclerotic heart disease, heart failure, dysrhythmia or other cardiac comorbidities. - No available data.</a:t>
            </a:r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282902"/>
              </p:ext>
            </p:extLst>
          </p:nvPr>
        </p:nvGraphicFramePr>
        <p:xfrm>
          <a:off x="228601" y="609600"/>
          <a:ext cx="8686799" cy="5233283"/>
        </p:xfrm>
        <a:graphic>
          <a:graphicData uri="http://schemas.openxmlformats.org/drawingml/2006/table">
            <a:tbl>
              <a:tblPr firstRow="1" firstCol="1" bandRow="1"/>
              <a:tblGrid>
                <a:gridCol w="2230621">
                  <a:extLst>
                    <a:ext uri="{9D8B030D-6E8A-4147-A177-3AD203B41FA5}">
                      <a16:colId xmlns:a16="http://schemas.microsoft.com/office/drawing/2014/main" val="64887320"/>
                    </a:ext>
                  </a:extLst>
                </a:gridCol>
                <a:gridCol w="1395272">
                  <a:extLst>
                    <a:ext uri="{9D8B030D-6E8A-4147-A177-3AD203B41FA5}">
                      <a16:colId xmlns:a16="http://schemas.microsoft.com/office/drawing/2014/main" val="73137607"/>
                    </a:ext>
                  </a:extLst>
                </a:gridCol>
                <a:gridCol w="899507">
                  <a:extLst>
                    <a:ext uri="{9D8B030D-6E8A-4147-A177-3AD203B41FA5}">
                      <a16:colId xmlns:a16="http://schemas.microsoft.com/office/drawing/2014/main" val="2374149886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1687704633"/>
                    </a:ext>
                  </a:extLst>
                </a:gridCol>
                <a:gridCol w="1113399">
                  <a:extLst>
                    <a:ext uri="{9D8B030D-6E8A-4147-A177-3AD203B41FA5}">
                      <a16:colId xmlns:a16="http://schemas.microsoft.com/office/drawing/2014/main" val="2683422787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1895234924"/>
                    </a:ext>
                  </a:extLst>
                </a:gridCol>
                <a:gridCol w="128250">
                  <a:extLst>
                    <a:ext uri="{9D8B030D-6E8A-4147-A177-3AD203B41FA5}">
                      <a16:colId xmlns:a16="http://schemas.microsoft.com/office/drawing/2014/main" val="3845822891"/>
                    </a:ext>
                  </a:extLst>
                </a:gridCol>
                <a:gridCol w="1011483">
                  <a:extLst>
                    <a:ext uri="{9D8B030D-6E8A-4147-A177-3AD203B41FA5}">
                      <a16:colId xmlns:a16="http://schemas.microsoft.com/office/drawing/2014/main" val="3364587999"/>
                    </a:ext>
                  </a:extLst>
                </a:gridCol>
                <a:gridCol w="917667">
                  <a:extLst>
                    <a:ext uri="{9D8B030D-6E8A-4147-A177-3AD203B41FA5}">
                      <a16:colId xmlns:a16="http://schemas.microsoft.com/office/drawing/2014/main" val="1764055102"/>
                    </a:ext>
                  </a:extLst>
                </a:gridCol>
              </a:tblGrid>
              <a:tr h="272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Medicare 5%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Optum </a:t>
                      </a:r>
                      <a:r>
                        <a:rPr lang="en-US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Clinformatics</a:t>
                      </a: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™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Veterans Affairs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353194"/>
                  </a:ext>
                </a:extLst>
              </a:tr>
              <a:tr h="215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Sample count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Percent (%)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Sample count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Percent (%)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Sample count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Percent (%)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9647786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1,286,211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2527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5,354,131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8191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6,673,889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7852772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351057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22-30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934,959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17.5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311,807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356793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31-40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1,223,069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22.8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647,353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004565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41-50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1,258,509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23.5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640,908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299866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51-64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1,674,668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31.3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1,485,870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343608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65-74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729,462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56.7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206,188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3.9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2,010,195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144955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75-84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388,900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30.2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39,653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918,428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6392296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85+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167,849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13.1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17,085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659,328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875457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3450935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559,118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43.5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2,725,981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50.9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692,611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9014929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Female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727,093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56.5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2,627,281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49.1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5,981,174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0570046"/>
                  </a:ext>
                </a:extLst>
              </a:tr>
              <a:tr h="2154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Race/Ethnicity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algn="ctr">
                        <a:lnSpc>
                          <a:spcPct val="115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0857020"/>
                  </a:ext>
                </a:extLst>
              </a:tr>
              <a:tr h="229857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White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1,098,136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85.4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3,458,337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67.8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4,626,512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69.3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347465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Black/African American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96,120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7.5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463,015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9.1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1,040,546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15.6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653797"/>
                  </a:ext>
                </a:extLst>
              </a:tr>
              <a:tr h="218778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Native American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5,681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53,816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6852737"/>
                  </a:ext>
                </a:extLst>
              </a:tr>
              <a:tr h="194268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Asian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24,921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285,804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5.6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67,768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8687930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Hispanic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646,123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12.7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660121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Other/Unknown/Missing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61,353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4.7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245,002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4.8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885,247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13.3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683743"/>
                  </a:ext>
                </a:extLst>
              </a:tr>
              <a:tr h="2154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Comorbidity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7472" algn="ctr">
                        <a:lnSpc>
                          <a:spcPct val="115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algn="ctr">
                        <a:lnSpc>
                          <a:spcPct val="115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110133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Diabetes mellitus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309,241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24.0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328,822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6.1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1,110,214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16.6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286476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Hypertension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777,832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60.5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778,159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14.5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1,604,804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24.0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926731"/>
                  </a:ext>
                </a:extLst>
              </a:tr>
              <a:tr h="202722">
                <a:tc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Cardiovascular disease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513,794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4592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40.0</a:t>
                      </a:r>
                    </a:p>
                  </a:txBody>
                  <a:tcPr marL="40832" marR="20272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327,865</a:t>
                      </a:r>
                    </a:p>
                  </a:txBody>
                  <a:tcPr marL="40832" marR="4054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6.1</a:t>
                      </a:r>
                    </a:p>
                  </a:txBody>
                  <a:tcPr marL="40832" marR="34491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832" marR="4083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766,053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11.5</a:t>
                      </a:r>
                    </a:p>
                  </a:txBody>
                  <a:tcPr marL="20414" marR="2435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5955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6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44105"/>
            <a:ext cx="9029700" cy="1075095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685800" algn="l"/>
              </a:tabLst>
            </a:pPr>
            <a:r>
              <a:rPr lang="en-US" sz="1900" b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en-US" sz="19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Table 2.2 Prevalence of comorbid conditions by diagnosis codes (CKD, CVD, &amp; DM), (a) total &amp; (b) one or more, among Medicare (aged 65+ years) , </a:t>
            </a:r>
            <a:r>
              <a:rPr lang="en-US" sz="1900" b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Optum</a:t>
            </a:r>
            <a:r>
              <a:rPr lang="en-US" sz="19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Clinformatics™ (aged 22-64 years) and Veterans Affairs (aged 22-64 years) patients, 2016</a:t>
            </a:r>
            <a:br>
              <a:rPr lang="en-US" sz="19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9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503836"/>
              </p:ext>
            </p:extLst>
          </p:nvPr>
        </p:nvGraphicFramePr>
        <p:xfrm>
          <a:off x="308609" y="1201615"/>
          <a:ext cx="8412482" cy="3645886"/>
        </p:xfrm>
        <a:graphic>
          <a:graphicData uri="http://schemas.openxmlformats.org/drawingml/2006/table">
            <a:tbl>
              <a:tblPr firstRow="1" firstCol="1" bandRow="1"/>
              <a:tblGrid>
                <a:gridCol w="1291024">
                  <a:extLst>
                    <a:ext uri="{9D8B030D-6E8A-4147-A177-3AD203B41FA5}">
                      <a16:colId xmlns:a16="http://schemas.microsoft.com/office/drawing/2014/main" val="40083882"/>
                    </a:ext>
                  </a:extLst>
                </a:gridCol>
                <a:gridCol w="1435385">
                  <a:extLst>
                    <a:ext uri="{9D8B030D-6E8A-4147-A177-3AD203B41FA5}">
                      <a16:colId xmlns:a16="http://schemas.microsoft.com/office/drawing/2014/main" val="3437745479"/>
                    </a:ext>
                  </a:extLst>
                </a:gridCol>
                <a:gridCol w="752797">
                  <a:extLst>
                    <a:ext uri="{9D8B030D-6E8A-4147-A177-3AD203B41FA5}">
                      <a16:colId xmlns:a16="http://schemas.microsoft.com/office/drawing/2014/main" val="251308886"/>
                    </a:ext>
                  </a:extLst>
                </a:gridCol>
                <a:gridCol w="307935">
                  <a:extLst>
                    <a:ext uri="{9D8B030D-6E8A-4147-A177-3AD203B41FA5}">
                      <a16:colId xmlns:a16="http://schemas.microsoft.com/office/drawing/2014/main" val="3294573218"/>
                    </a:ext>
                  </a:extLst>
                </a:gridCol>
                <a:gridCol w="1471410">
                  <a:extLst>
                    <a:ext uri="{9D8B030D-6E8A-4147-A177-3AD203B41FA5}">
                      <a16:colId xmlns:a16="http://schemas.microsoft.com/office/drawing/2014/main" val="3221963160"/>
                    </a:ext>
                  </a:extLst>
                </a:gridCol>
                <a:gridCol w="700290">
                  <a:extLst>
                    <a:ext uri="{9D8B030D-6E8A-4147-A177-3AD203B41FA5}">
                      <a16:colId xmlns:a16="http://schemas.microsoft.com/office/drawing/2014/main" val="3904842895"/>
                    </a:ext>
                  </a:extLst>
                </a:gridCol>
                <a:gridCol w="367007">
                  <a:extLst>
                    <a:ext uri="{9D8B030D-6E8A-4147-A177-3AD203B41FA5}">
                      <a16:colId xmlns:a16="http://schemas.microsoft.com/office/drawing/2014/main" val="3492889337"/>
                    </a:ext>
                  </a:extLst>
                </a:gridCol>
                <a:gridCol w="1453790">
                  <a:extLst>
                    <a:ext uri="{9D8B030D-6E8A-4147-A177-3AD203B41FA5}">
                      <a16:colId xmlns:a16="http://schemas.microsoft.com/office/drawing/2014/main" val="3841000919"/>
                    </a:ext>
                  </a:extLst>
                </a:gridCol>
                <a:gridCol w="632844">
                  <a:extLst>
                    <a:ext uri="{9D8B030D-6E8A-4147-A177-3AD203B41FA5}">
                      <a16:colId xmlns:a16="http://schemas.microsoft.com/office/drawing/2014/main" val="790163526"/>
                    </a:ext>
                  </a:extLst>
                </a:gridCol>
              </a:tblGrid>
              <a:tr h="697442">
                <a:tc gridSpan="9">
                  <a:txBody>
                    <a:bodyPr/>
                    <a:lstStyle/>
                    <a:p>
                      <a:pPr marL="457200" marR="0" indent="-228600"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375"/>
                        </a:spcAft>
                      </a:pPr>
                      <a:r>
                        <a:rPr lang="en-US" sz="1600" b="1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(a) Any </a:t>
                      </a: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diagnosis of CKD, CVD, or DM</a:t>
                      </a: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567433"/>
                  </a:ext>
                </a:extLst>
              </a:tr>
              <a:tr h="432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666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Medicare 5%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666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824" marR="79824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666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Clinformatics™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666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666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Veterans Affairs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7815"/>
                  </a:ext>
                </a:extLst>
              </a:tr>
              <a:tr h="613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b="1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Sample count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66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66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Sample count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667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Sample </a:t>
                      </a: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332840"/>
                  </a:ext>
                </a:extLst>
              </a:tr>
              <a:tr h="6070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1,286,211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22003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5,091,205</a:t>
                      </a: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3,085,938</a:t>
                      </a: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24015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5275602"/>
                  </a:ext>
                </a:extLst>
              </a:tr>
              <a:tr h="432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CKD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178,025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13.8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22003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85,789</a:t>
                      </a: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</a:t>
                      </a: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82,755</a:t>
                      </a: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2.7</a:t>
                      </a:r>
                    </a:p>
                  </a:txBody>
                  <a:tcPr marL="79824" marR="24015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1169461"/>
                  </a:ext>
                </a:extLst>
              </a:tr>
              <a:tr h="432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CVD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513,794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39.9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22003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261,580</a:t>
                      </a: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5.1</a:t>
                      </a: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152,029</a:t>
                      </a: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4.9</a:t>
                      </a:r>
                    </a:p>
                  </a:txBody>
                  <a:tcPr marL="79824" marR="24015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7653392"/>
                  </a:ext>
                </a:extLst>
              </a:tr>
              <a:tr h="4321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DM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7982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309,241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24.0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22003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282,139</a:t>
                      </a: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5.5</a:t>
                      </a: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824" marR="19990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302,803</a:t>
                      </a:r>
                    </a:p>
                  </a:txBody>
                  <a:tcPr marL="79824" marR="27971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</a:t>
                      </a:r>
                    </a:p>
                  </a:txBody>
                  <a:tcPr marL="79824" marR="24015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3281529"/>
                  </a:ext>
                </a:extLst>
              </a:tr>
            </a:tbl>
          </a:graphicData>
        </a:graphic>
      </p:graphicFrame>
      <p:sp>
        <p:nvSpPr>
          <p:cNvPr id="6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4847501"/>
            <a:ext cx="8724900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" dirty="0"/>
              <a:t>Data Source: Special analyses, Medicare 5% sample (aged 65 and older), </a:t>
            </a:r>
            <a:r>
              <a:rPr lang="en-US" sz="1150" dirty="0" err="1"/>
              <a:t>Optum</a:t>
            </a:r>
            <a:r>
              <a:rPr lang="en-US" sz="1150" dirty="0"/>
              <a:t> </a:t>
            </a:r>
            <a:r>
              <a:rPr lang="en-US" sz="1150" dirty="0" err="1"/>
              <a:t>Clinformatics</a:t>
            </a:r>
            <a:r>
              <a:rPr lang="en-US" sz="1150" dirty="0"/>
              <a:t>™ (ages 22-64 years) and Veterans Affairs (ages 22-64 years) alive &amp; eligible for all of 2016. Abbreviations: CKD, chronic kidney disease; CVD, cardiovascular disease; DM, diabetes mellitus. CVD is defined as presence of any of the following comorbidities: cerebrovascular accident, peripheral vascular disease, atherosclerotic heart disease, congestive heart failure, dysrhythmia or other cardiac comorbidities. CKD in the VA is defined as anyone with at least one inpatient ICD-9 or ICD-10 diagnosis or two outpatient diagnosis codes in 2016 or </a:t>
            </a:r>
            <a:r>
              <a:rPr lang="en-US" sz="1150" dirty="0" err="1"/>
              <a:t>eGFR</a:t>
            </a:r>
            <a:r>
              <a:rPr lang="en-US" sz="1150" dirty="0"/>
              <a:t>&lt;60 ml/min/1.73m2 based on at least one outpatient serum creatinine available in 2016; </a:t>
            </a:r>
            <a:r>
              <a:rPr lang="en-US" sz="1150" dirty="0" err="1"/>
              <a:t>eGFR</a:t>
            </a:r>
            <a:r>
              <a:rPr lang="en-US" sz="1150" dirty="0"/>
              <a:t> was calculated using the CKD-EPI formula; if more than one value was available, the last one in the year was used. The denominator included everyone with at least one outpatient visit in 2016.</a:t>
            </a:r>
          </a:p>
        </p:txBody>
      </p:sp>
    </p:spTree>
    <p:extLst>
      <p:ext uri="{BB962C8B-B14F-4D97-AF65-F5344CB8AC3E}">
        <p14:creationId xmlns:p14="http://schemas.microsoft.com/office/powerpoint/2010/main" val="407191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Table 2.2 Prevalence of comorbid conditions by diagnosis codes (CKD, CVD, &amp; DM), (a) total &amp; (b) one or more, among Medicare (aged 65+ years) , Optum Clinformatics™ (aged 22-64 years) and Veterans Affairs (aged 22-64 years) patients, </a:t>
            </a:r>
            <a:r>
              <a:rPr lang="en-US" sz="20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2016 </a:t>
            </a:r>
            <a:r>
              <a:rPr lang="en-US" sz="2000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(continued)</a:t>
            </a: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159289"/>
              </p:ext>
            </p:extLst>
          </p:nvPr>
        </p:nvGraphicFramePr>
        <p:xfrm>
          <a:off x="152400" y="1828800"/>
          <a:ext cx="8839200" cy="3262649"/>
        </p:xfrm>
        <a:graphic>
          <a:graphicData uri="http://schemas.openxmlformats.org/drawingml/2006/table">
            <a:tbl>
              <a:tblPr firstRow="1" firstCol="1" bandRow="1"/>
              <a:tblGrid>
                <a:gridCol w="2278628">
                  <a:extLst>
                    <a:ext uri="{9D8B030D-6E8A-4147-A177-3AD203B41FA5}">
                      <a16:colId xmlns:a16="http://schemas.microsoft.com/office/drawing/2014/main" val="896979390"/>
                    </a:ext>
                  </a:extLst>
                </a:gridCol>
                <a:gridCol w="1168035">
                  <a:extLst>
                    <a:ext uri="{9D8B030D-6E8A-4147-A177-3AD203B41FA5}">
                      <a16:colId xmlns:a16="http://schemas.microsoft.com/office/drawing/2014/main" val="1920561084"/>
                    </a:ext>
                  </a:extLst>
                </a:gridCol>
                <a:gridCol w="711114">
                  <a:extLst>
                    <a:ext uri="{9D8B030D-6E8A-4147-A177-3AD203B41FA5}">
                      <a16:colId xmlns:a16="http://schemas.microsoft.com/office/drawing/2014/main" val="790713611"/>
                    </a:ext>
                  </a:extLst>
                </a:gridCol>
                <a:gridCol w="335623">
                  <a:extLst>
                    <a:ext uri="{9D8B030D-6E8A-4147-A177-3AD203B41FA5}">
                      <a16:colId xmlns:a16="http://schemas.microsoft.com/office/drawing/2014/main" val="999940932"/>
                    </a:ext>
                  </a:extLst>
                </a:gridCol>
                <a:gridCol w="1236650">
                  <a:extLst>
                    <a:ext uri="{9D8B030D-6E8A-4147-A177-3AD203B41FA5}">
                      <a16:colId xmlns:a16="http://schemas.microsoft.com/office/drawing/2014/main" val="2277645333"/>
                    </a:ext>
                  </a:extLst>
                </a:gridCol>
                <a:gridCol w="646250">
                  <a:extLst>
                    <a:ext uri="{9D8B030D-6E8A-4147-A177-3AD203B41FA5}">
                      <a16:colId xmlns:a16="http://schemas.microsoft.com/office/drawing/2014/main" val="4285793922"/>
                    </a:ext>
                  </a:extLst>
                </a:gridCol>
                <a:gridCol w="400488">
                  <a:extLst>
                    <a:ext uri="{9D8B030D-6E8A-4147-A177-3AD203B41FA5}">
                      <a16:colId xmlns:a16="http://schemas.microsoft.com/office/drawing/2014/main" val="2647011318"/>
                    </a:ext>
                  </a:extLst>
                </a:gridCol>
                <a:gridCol w="1232661">
                  <a:extLst>
                    <a:ext uri="{9D8B030D-6E8A-4147-A177-3AD203B41FA5}">
                      <a16:colId xmlns:a16="http://schemas.microsoft.com/office/drawing/2014/main" val="3410140977"/>
                    </a:ext>
                  </a:extLst>
                </a:gridCol>
                <a:gridCol w="829751">
                  <a:extLst>
                    <a:ext uri="{9D8B030D-6E8A-4147-A177-3AD203B41FA5}">
                      <a16:colId xmlns:a16="http://schemas.microsoft.com/office/drawing/2014/main" val="2829123861"/>
                    </a:ext>
                  </a:extLst>
                </a:gridCol>
              </a:tblGrid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u="none" strike="noStrike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Medicare 5% 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Clinformatics™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Veterans Affairs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420103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Sample count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Sample count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Sample count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4531478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1,286,211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5,091,205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3,085,938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611628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Only CKD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33,386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48,807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41,469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552662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Only CVD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281,665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195,910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3.8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94,794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3.1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884820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Only DM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112,358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8.7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217,275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4.3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238,002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7.7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532635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&amp; DM, no CVD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23,971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13,293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18,637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248274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&amp; CVD, no DM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59,217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14,099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11,071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409690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 &amp; CVD, no CKD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111,461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8.7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41,981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34,586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7571466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CKD &amp; CVD &amp; DM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61,451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4.8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9,590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10,529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531641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 least one comorbidity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683,509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53.1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540,955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438,559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788507"/>
                  </a:ext>
                </a:extLst>
              </a:tr>
              <a:tr h="3182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 least two comorbidities </a:t>
                      </a:r>
                      <a:endParaRPr lang="en-US" sz="14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256,100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78,963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74,823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954351"/>
                  </a:ext>
                </a:extLst>
              </a:tr>
              <a:tr h="1816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CKD, no CVD, no DM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602,702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4,550,250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89.4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2,635,801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85.4</a:t>
                      </a:r>
                    </a:p>
                  </a:txBody>
                  <a:tcPr marL="73025" marR="2197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64183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114550" y="1455668"/>
            <a:ext cx="49149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 fontAlgn="base">
              <a:spcBef>
                <a:spcPts val="1800"/>
              </a:spcBef>
              <a:spcAft>
                <a:spcPts val="600"/>
              </a:spcAft>
            </a:pPr>
            <a:r>
              <a:rPr lang="en-US" sz="1600" b="1" kern="0" dirty="0" smtClean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(b) Combinations </a:t>
            </a:r>
            <a:r>
              <a:rPr lang="en-US" sz="1600" b="1" kern="0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of CKD, CVD, or DM diagnoses</a:t>
            </a:r>
            <a:endParaRPr lang="en-US" sz="1600" b="1" u="none" strike="noStrike" kern="0" spc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5125913"/>
            <a:ext cx="88392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05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Source: Special analyses, Medicare 5% sample (aged 65 and older), </a:t>
            </a:r>
            <a:r>
              <a:rPr lang="en-US" sz="1050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Optum</a:t>
            </a:r>
            <a:r>
              <a:rPr lang="en-US" sz="105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Clinformatics™ (aged 22-64), and Veterans Affairs (ages 22-64 years) alive &amp; eligible for all of 2016. Abbreviations: CKD, chronic kidney disease; CVD, cardiovascular disease; DM, diabetes mellitus. CVD is defined as presence of any of the following comorbidities: cerebrovascular accident, peripheral vascular disease, atherosclerotic heart disease, congestive heart failure, dysrhythmia or other cardiac comorbidities. CKD in the VA is defined as anyone with at least one inpatient ICD-9 or ICD-10 diagnosis or two outpatient diagnosis codes in 2016 or </a:t>
            </a:r>
            <a:r>
              <a:rPr lang="en-US" sz="1050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eGFR</a:t>
            </a:r>
            <a:r>
              <a:rPr lang="en-US" sz="105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&lt;60 ml/min/1.73m</a:t>
            </a:r>
            <a:r>
              <a:rPr lang="en-US" sz="1050" i="1" baseline="30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05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based on at least one outpatient serum creatinine available in 2016; </a:t>
            </a:r>
            <a:r>
              <a:rPr lang="en-US" sz="1050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eGFR</a:t>
            </a:r>
            <a:r>
              <a:rPr lang="en-US" sz="105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calculated using the CKD-EPI formula; if more than one value was available, the last one in the year was used. The denominator included everyone with at least one outpatient visit in 2016.</a:t>
            </a:r>
            <a:endParaRPr lang="en-US" sz="105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412325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pPr marL="0" marR="0">
              <a:spcBef>
                <a:spcPts val="2400"/>
              </a:spcBef>
              <a:spcAft>
                <a:spcPts val="600"/>
              </a:spcAft>
              <a:tabLst>
                <a:tab pos="685800" algn="l"/>
              </a:tabLst>
            </a:pPr>
            <a:r>
              <a:rPr lang="en-US" sz="18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en-US" sz="19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Table 2.3 Percent of patients with CKD by demographic characteristics, among individuals aged 65+ years in NHANES (2011-2016), Optum </a:t>
            </a:r>
            <a:r>
              <a:rPr lang="en-US" sz="1900" b="1" spc="3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Clinformatics</a:t>
            </a:r>
            <a:r>
              <a:rPr lang="en-US" sz="1900" b="1" spc="30" baseline="30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</a:t>
            </a:r>
            <a:r>
              <a:rPr lang="en-US" sz="19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(2016), Medicare 5% sample (2016), and Veterans Affairs (2016) datasets </a:t>
            </a:r>
            <a:r>
              <a:rPr lang="en-US" sz="18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8761326"/>
              </p:ext>
            </p:extLst>
          </p:nvPr>
        </p:nvGraphicFramePr>
        <p:xfrm>
          <a:off x="529956" y="975328"/>
          <a:ext cx="8054780" cy="4443984"/>
        </p:xfrm>
        <a:graphic>
          <a:graphicData uri="http://schemas.openxmlformats.org/drawingml/2006/table">
            <a:tbl>
              <a:tblPr firstRow="1" firstCol="1" bandRow="1"/>
              <a:tblGrid>
                <a:gridCol w="1946037">
                  <a:extLst>
                    <a:ext uri="{9D8B030D-6E8A-4147-A177-3AD203B41FA5}">
                      <a16:colId xmlns:a16="http://schemas.microsoft.com/office/drawing/2014/main" val="1472332530"/>
                    </a:ext>
                  </a:extLst>
                </a:gridCol>
                <a:gridCol w="1503146">
                  <a:extLst>
                    <a:ext uri="{9D8B030D-6E8A-4147-A177-3AD203B41FA5}">
                      <a16:colId xmlns:a16="http://schemas.microsoft.com/office/drawing/2014/main" val="1187630403"/>
                    </a:ext>
                  </a:extLst>
                </a:gridCol>
                <a:gridCol w="1503146">
                  <a:extLst>
                    <a:ext uri="{9D8B030D-6E8A-4147-A177-3AD203B41FA5}">
                      <a16:colId xmlns:a16="http://schemas.microsoft.com/office/drawing/2014/main" val="1264728835"/>
                    </a:ext>
                  </a:extLst>
                </a:gridCol>
                <a:gridCol w="1503146">
                  <a:extLst>
                    <a:ext uri="{9D8B030D-6E8A-4147-A177-3AD203B41FA5}">
                      <a16:colId xmlns:a16="http://schemas.microsoft.com/office/drawing/2014/main" val="2095075396"/>
                    </a:ext>
                  </a:extLst>
                </a:gridCol>
                <a:gridCol w="1503146">
                  <a:extLst>
                    <a:ext uri="{9D8B030D-6E8A-4147-A177-3AD203B41FA5}">
                      <a16:colId xmlns:a16="http://schemas.microsoft.com/office/drawing/2014/main" val="3177015986"/>
                    </a:ext>
                  </a:extLst>
                </a:gridCol>
                <a:gridCol w="96159">
                  <a:extLst>
                    <a:ext uri="{9D8B030D-6E8A-4147-A177-3AD203B41FA5}">
                      <a16:colId xmlns:a16="http://schemas.microsoft.com/office/drawing/2014/main" val="165013806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Survey-based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Claim-based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Claim and lab-based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72819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NHANES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Optum </a:t>
                      </a:r>
                      <a:r>
                        <a:rPr lang="en-US" sz="13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Clinformatics</a:t>
                      </a:r>
                      <a:r>
                        <a:rPr lang="en-US" sz="1300" b="1" baseline="300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TM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Medicare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982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CKD</a:t>
                      </a:r>
                      <a:b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(eGFR)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CKD</a:t>
                      </a:r>
                      <a:br>
                        <a:rPr lang="en-US" sz="13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(Code)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CKD</a:t>
                      </a:r>
                      <a:b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(Code)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CKD</a:t>
                      </a:r>
                      <a:b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(Code or eGFR)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75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38.1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8.1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13.8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23.9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20681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51181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31717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65-74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28.7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6.2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10.1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17.1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95541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75-79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42.6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13.5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17.2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29.3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7621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80+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58.5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18.9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22.6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37.4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8055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Race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1824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38.1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8.4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13.5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24.4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48141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Black/African American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39.7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9.5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18.7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25.7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5367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Native American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14.1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21.1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0523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Asian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5.73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14.3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17.3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3661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Other/Unknown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33.8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7.86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11.6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19.6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8375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Sex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308927"/>
                  </a:ext>
                </a:extLst>
              </a:tr>
              <a:tr h="92075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Male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36.0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9.2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15.6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24.1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77893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38.9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12.5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19.3</a:t>
                      </a:r>
                    </a:p>
                  </a:txBody>
                  <a:tcPr marL="45720" marR="5118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40672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44610" y="5407589"/>
            <a:ext cx="805478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9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Source: Special analyses, Medicare 5% sample aged 65 and older alive &amp; eligible for all of 2016. NHANES 2013-2016 participants aged 65 and older, Clinformatics patients aged 65 and older, and VA aged 65 and older alive &amp; eligible for all of 2016. CKD in the Veterans Affairs data is defined as anyone with at least one inpatient ICD-9 or ICD-10 diagnosis or two outpatient diagnosis codes in 2016 or </a:t>
            </a:r>
            <a:r>
              <a:rPr lang="en-US" sz="900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eGFR</a:t>
            </a:r>
            <a:r>
              <a:rPr lang="en-US" sz="9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&lt;60 ml/min/1.73m</a:t>
            </a:r>
            <a:r>
              <a:rPr lang="en-US" sz="9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9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based on at least one outpatient serum creatinine available in 2016; </a:t>
            </a:r>
            <a:r>
              <a:rPr lang="en-US" sz="900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eGFR</a:t>
            </a:r>
            <a:r>
              <a:rPr lang="en-US" sz="9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calculated using the CKD-EPI formula; if more than one value was available, the last one in the year was used. The denominator included everyone with at least one outpatient visit in 2016. Abbreviations: CKD, chronic kidney disease; VA, Veterans Affairs. - No available data. </a:t>
            </a:r>
            <a:endParaRPr lang="en-US" sz="9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420582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4383"/>
          </a:xfrm>
        </p:spPr>
        <p:txBody>
          <a:bodyPr/>
          <a:lstStyle/>
          <a:p>
            <a:pPr marL="0" marR="0">
              <a:spcBef>
                <a:spcPts val="2400"/>
              </a:spcBef>
              <a:spcAft>
                <a:spcPts val="600"/>
              </a:spcAft>
              <a:tabLst>
                <a:tab pos="685800" algn="l"/>
              </a:tabLst>
            </a:pPr>
            <a:r>
              <a:rPr lang="en-US" sz="17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Table 2.4 Prevalence of CKD, by demographic characteristics and comorbidities, among Medicare 5% sample (aged 65+ years), Optum Clinformatics™ (ages 22 or older), and Veterans Affairs (ages 22 or older) patients overall, and with diabetes mellitus or hypertension, 2016</a:t>
            </a:r>
            <a:br>
              <a:rPr lang="en-US" sz="17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7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7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7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391936"/>
              </p:ext>
            </p:extLst>
          </p:nvPr>
        </p:nvGraphicFramePr>
        <p:xfrm>
          <a:off x="66406" y="959554"/>
          <a:ext cx="9011189" cy="4556760"/>
        </p:xfrm>
        <a:graphic>
          <a:graphicData uri="http://schemas.openxmlformats.org/drawingml/2006/table">
            <a:tbl>
              <a:tblPr firstRow="1" firstCol="1" bandRow="1"/>
              <a:tblGrid>
                <a:gridCol w="1523999">
                  <a:extLst>
                    <a:ext uri="{9D8B030D-6E8A-4147-A177-3AD203B41FA5}">
                      <a16:colId xmlns:a16="http://schemas.microsoft.com/office/drawing/2014/main" val="259838602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52548634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84966222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420574541"/>
                    </a:ext>
                  </a:extLst>
                </a:gridCol>
                <a:gridCol w="281305">
                  <a:extLst>
                    <a:ext uri="{9D8B030D-6E8A-4147-A177-3AD203B41FA5}">
                      <a16:colId xmlns:a16="http://schemas.microsoft.com/office/drawing/2014/main" val="2534822615"/>
                    </a:ext>
                  </a:extLst>
                </a:gridCol>
                <a:gridCol w="594995">
                  <a:extLst>
                    <a:ext uri="{9D8B030D-6E8A-4147-A177-3AD203B41FA5}">
                      <a16:colId xmlns:a16="http://schemas.microsoft.com/office/drawing/2014/main" val="2826382347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33185129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647891754"/>
                    </a:ext>
                  </a:extLst>
                </a:gridCol>
                <a:gridCol w="281305">
                  <a:extLst>
                    <a:ext uri="{9D8B030D-6E8A-4147-A177-3AD203B41FA5}">
                      <a16:colId xmlns:a16="http://schemas.microsoft.com/office/drawing/2014/main" val="3354734992"/>
                    </a:ext>
                  </a:extLst>
                </a:gridCol>
                <a:gridCol w="594995">
                  <a:extLst>
                    <a:ext uri="{9D8B030D-6E8A-4147-A177-3AD203B41FA5}">
                      <a16:colId xmlns:a16="http://schemas.microsoft.com/office/drawing/2014/main" val="1756715335"/>
                    </a:ext>
                  </a:extLst>
                </a:gridCol>
                <a:gridCol w="1055528">
                  <a:extLst>
                    <a:ext uri="{9D8B030D-6E8A-4147-A177-3AD203B41FA5}">
                      <a16:colId xmlns:a16="http://schemas.microsoft.com/office/drawing/2014/main" val="2615183349"/>
                    </a:ext>
                  </a:extLst>
                </a:gridCol>
                <a:gridCol w="526162">
                  <a:extLst>
                    <a:ext uri="{9D8B030D-6E8A-4147-A177-3AD203B41FA5}">
                      <a16:colId xmlns:a16="http://schemas.microsoft.com/office/drawing/2014/main" val="2899915023"/>
                    </a:ext>
                  </a:extLst>
                </a:gridCol>
              </a:tblGrid>
              <a:tr h="321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05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81" marR="616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81" marR="616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81" marR="6168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Diabetes mellitus</a:t>
                      </a:r>
                      <a:b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(with or without hypertension)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81" marR="616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81" marR="6168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Hypertension</a:t>
                      </a:r>
                      <a:b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(without diabetes mellitus)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81" marR="616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427452"/>
                  </a:ext>
                </a:extLst>
              </a:tr>
              <a:tr h="2960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81" marR="616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Medicare 5%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Optum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Clinformatics</a:t>
                      </a:r>
                      <a:r>
                        <a:rPr lang="en-US" sz="1050" b="1" baseline="30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TM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Veterans Affairs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Medicare 5%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Optum Clinformatics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TM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Veterans Affairs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Medicare 5%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Optum Clinformatics</a:t>
                      </a:r>
                      <a:r>
                        <a:rPr lang="en-US" sz="1050" b="1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TM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Veterans Affairs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749342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Overall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13.8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14.9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9.7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31.3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6.6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23.8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75336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5660342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22-30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5.0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3.2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6.2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3.6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452207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31-40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4.8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3.7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5.0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4.4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6793364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41-50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6.1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4.9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6.3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036404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51-64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3.0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7.2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9.4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16.2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6.1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11.6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558981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65-74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6.2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17.1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15.9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29.5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9.6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21.3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765594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75-84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17.2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13.5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29.3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31.4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27.4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47.8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17.4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17.6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38.2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189562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85+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18.9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37.4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33.9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61.4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24.3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26.1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55.2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102762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Sex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363466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Male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10.5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31.8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18.0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7.3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24.3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919815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12.5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1.8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5.3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25.6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8.5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20.5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5.8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15.7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158088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Race/Ethnicity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54884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13.5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16.3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27.4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10.1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32.5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15.4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618661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Black/African American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18.7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2.3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12.8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10.5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27.6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18.8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6.7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19.5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078741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Native American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14.1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11.5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25.4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6.5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26.1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13.7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5.7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19.8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5010385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Asian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14.3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</a:rPr>
                        <a:t>1.2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7.4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26.8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22.8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14.9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19.8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131714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Hispanic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13.2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25.5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8.4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14.5</a:t>
                      </a:r>
                    </a:p>
                  </a:txBody>
                  <a:tcPr marL="73025" marR="1828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</a:p>
                  </a:txBody>
                  <a:tcPr marL="73025" marR="36576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73025" marR="20129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716290"/>
                  </a:ext>
                </a:extLst>
              </a:tr>
              <a:tr h="162837">
                <a:tc>
                  <a:txBody>
                    <a:bodyPr/>
                    <a:lstStyle/>
                    <a:p>
                      <a:pPr marL="0" marR="0" indent="1397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Other/Unknown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7.8</a:t>
                      </a:r>
                    </a:p>
                  </a:txBody>
                  <a:tcPr marL="73025" marR="1828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</a:p>
                  </a:txBody>
                  <a:tcPr marL="73025" marR="3657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9.9</a:t>
                      </a:r>
                    </a:p>
                  </a:txBody>
                  <a:tcPr marL="73025" marR="2012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19.7</a:t>
                      </a:r>
                    </a:p>
                  </a:txBody>
                  <a:tcPr marL="73025" marR="1828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9.0</a:t>
                      </a:r>
                    </a:p>
                  </a:txBody>
                  <a:tcPr marL="73025" marR="3657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31.2</a:t>
                      </a:r>
                    </a:p>
                  </a:txBody>
                  <a:tcPr marL="73025" marR="2012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1828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9.9</a:t>
                      </a:r>
                    </a:p>
                  </a:txBody>
                  <a:tcPr marL="73025" marR="1828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</a:t>
                      </a:r>
                    </a:p>
                  </a:txBody>
                  <a:tcPr marL="73025" marR="3657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25.6</a:t>
                      </a:r>
                    </a:p>
                  </a:txBody>
                  <a:tcPr marL="73025" marR="2012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90520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6406" y="5579777"/>
            <a:ext cx="90111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8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Source: Special analyses, Medicare 5% sample (aged 65 and older), </a:t>
            </a:r>
            <a:r>
              <a:rPr lang="en-US" sz="800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Optum</a:t>
            </a:r>
            <a:r>
              <a:rPr lang="en-US" sz="8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Clinformatics™ data (ages 22 or older) and the Veterans Affairs data (ages 22 or older) alive &amp; eligible for all of 2016. Abbreviation: CKD, chronic kidney disease. CKD in the VA is defined as anyone with at least one inpatient ICD-9 or ICD-10 diagnosis or two outpatient diagnosis codes in 2016 or </a:t>
            </a:r>
            <a:r>
              <a:rPr lang="en-US" sz="800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eGFR</a:t>
            </a:r>
            <a:r>
              <a:rPr lang="en-US" sz="8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&lt;60 ml/min/1.73m</a:t>
            </a:r>
            <a:r>
              <a:rPr lang="en-US" sz="8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8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based on at least one outpatient serum creatinine available in 2016; </a:t>
            </a:r>
            <a:r>
              <a:rPr lang="en-US" sz="800" i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eGFR</a:t>
            </a:r>
            <a:r>
              <a:rPr lang="en-US" sz="8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calculated using the CKD-EPI formula; if more than one value was available, the last one in the year was used. The denominator included everyone with at least one outpatient visit in 2016. - No available data.-- data suppressed</a:t>
            </a:r>
            <a:endParaRPr lang="en-US" sz="8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281572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50" y="209521"/>
            <a:ext cx="9029700" cy="1143000"/>
          </a:xfrm>
        </p:spPr>
        <p:txBody>
          <a:bodyPr/>
          <a:lstStyle/>
          <a:p>
            <a:pPr marL="0" marR="0">
              <a:spcBef>
                <a:spcPts val="1200"/>
              </a:spcBef>
              <a:spcAft>
                <a:spcPts val="1200"/>
              </a:spcAft>
            </a:pP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Figure 2.1 Prevalence of CKD </a:t>
            </a:r>
            <a: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state among 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Medicare 5% sample (aged 65+ years) and Optum Clinformatics™ </a:t>
            </a:r>
            <a: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ages 22 or older) patients, 2016</a:t>
            </a:r>
            <a:b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589552" y="1449950"/>
            <a:ext cx="1964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 indent="-228600" algn="ctr">
              <a:spcBef>
                <a:spcPts val="150"/>
              </a:spcBef>
              <a:spcAft>
                <a:spcPts val="375"/>
              </a:spcAft>
            </a:pPr>
            <a:r>
              <a:rPr lang="en-US" b="1" dirty="0" smtClean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(a) Medicare 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5%</a:t>
            </a:r>
            <a:endParaRPr lang="en-US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9703" y="5410200"/>
            <a:ext cx="62845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Special analyses, Medicare 5% sample (aged 65 and older) and </a:t>
            </a:r>
            <a:r>
              <a:rPr lang="en-US" sz="12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Optum</a:t>
            </a:r>
            <a:r>
              <a:rPr lang="en-US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Clinformatics™ data (ages 22 or older) alive &amp; eligible for all of 2016. Abbreviation: CKD, chronic kidney disease</a:t>
            </a:r>
            <a:r>
              <a:rPr lang="en-US" sz="1200" i="1" spc="-1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200" i="1" dirty="0"/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429703" y="1916711"/>
            <a:ext cx="6284595" cy="3257550"/>
          </a:xfrm>
          <a:prstGeom prst="rect">
            <a:avLst/>
          </a:prstGeom>
        </p:spPr>
      </p:pic>
      <p:sp>
        <p:nvSpPr>
          <p:cNvPr id="10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319968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50" y="274638"/>
            <a:ext cx="9029700" cy="1143000"/>
          </a:xfrm>
        </p:spPr>
        <p:txBody>
          <a:bodyPr/>
          <a:lstStyle/>
          <a:p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 1 Figure 2.1 Prevalence of CKD </a:t>
            </a:r>
            <a: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state among 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Medicare 5% sample (aged 65+ years) and Optum </a:t>
            </a:r>
            <a:r>
              <a:rPr lang="en-US" sz="2400" b="1" spc="3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Clinformatics</a:t>
            </a:r>
            <a: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™</a:t>
            </a:r>
            <a:b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3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(ages 22 or older) patients, 2016</a:t>
            </a:r>
            <a:br>
              <a:rPr lang="en-US" sz="2400" b="1" spc="3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243752" y="1497568"/>
            <a:ext cx="26564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 algn="ctr" fontAlgn="base">
              <a:spcBef>
                <a:spcPts val="1800"/>
              </a:spcBef>
              <a:spcAft>
                <a:spcPts val="600"/>
              </a:spcAft>
            </a:pPr>
            <a:r>
              <a:rPr lang="en-US" b="1" kern="0" dirty="0" smtClean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(b) Optum </a:t>
            </a:r>
            <a:r>
              <a:rPr lang="en-US" b="1" kern="0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Clinformatics™</a:t>
            </a:r>
            <a:endParaRPr lang="en-US" b="1" u="none" strike="noStrike" kern="0" spc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73835" y="5372100"/>
            <a:ext cx="6196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Source: Special analyses, Medicare 5% sample (aged 65 and older) and </a:t>
            </a:r>
            <a:r>
              <a:rPr lang="en-US" sz="12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Optum</a:t>
            </a:r>
            <a:r>
              <a:rPr lang="en-US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Clinformatics™ data (ages 22 or older) alive &amp; eligible for all of 2016. Abbreviation: CKD, chronic kidney disease</a:t>
            </a:r>
            <a:endParaRPr lang="en-US" sz="1200" i="1" dirty="0"/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473835" y="1895951"/>
            <a:ext cx="6196330" cy="3302635"/>
          </a:xfrm>
          <a:prstGeom prst="rect">
            <a:avLst/>
          </a:prstGeom>
        </p:spPr>
      </p:pic>
      <p:sp>
        <p:nvSpPr>
          <p:cNvPr id="9" name="Footer Placeholder 1"/>
          <p:cNvSpPr txBox="1">
            <a:spLocks/>
          </p:cNvSpPr>
          <p:nvPr/>
        </p:nvSpPr>
        <p:spPr>
          <a:xfrm>
            <a:off x="3028950" y="6410324"/>
            <a:ext cx="3086100" cy="447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2018 Annual Data Report</a:t>
            </a:r>
          </a:p>
          <a:p>
            <a:r>
              <a:rPr lang="en-US" dirty="0" smtClean="0"/>
              <a:t>Volume 1 CKD, Chapter 2</a:t>
            </a:r>
          </a:p>
        </p:txBody>
      </p:sp>
    </p:spTree>
    <p:extLst>
      <p:ext uri="{BB962C8B-B14F-4D97-AF65-F5344CB8AC3E}">
        <p14:creationId xmlns:p14="http://schemas.microsoft.com/office/powerpoint/2010/main" val="194335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R_PPT_Template_CKD">
  <a:themeElements>
    <a:clrScheme name="USRDS ADR Color Palette">
      <a:dk1>
        <a:sysClr val="windowText" lastClr="000000"/>
      </a:dk1>
      <a:lt1>
        <a:sysClr val="window" lastClr="FFFFFF"/>
      </a:lt1>
      <a:dk2>
        <a:srgbClr val="48070E"/>
      </a:dk2>
      <a:lt2>
        <a:srgbClr val="FFFFFF"/>
      </a:lt2>
      <a:accent1>
        <a:srgbClr val="7A2F36"/>
      </a:accent1>
      <a:accent2>
        <a:srgbClr val="AC6168"/>
      </a:accent2>
      <a:accent3>
        <a:srgbClr val="002966"/>
      </a:accent3>
      <a:accent4>
        <a:srgbClr val="0E5480"/>
      </a:accent4>
      <a:accent5>
        <a:srgbClr val="367CA8"/>
      </a:accent5>
      <a:accent6>
        <a:srgbClr val="FFC76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ADR_PPT_Template_CKD</Template>
  <TotalTime>496</TotalTime>
  <Words>3395</Words>
  <Application>Microsoft Office PowerPoint</Application>
  <PresentationFormat>On-screen Show (4:3)</PresentationFormat>
  <Paragraphs>1120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Candara</vt:lpstr>
      <vt:lpstr>Constantia</vt:lpstr>
      <vt:lpstr>Segoe UI</vt:lpstr>
      <vt:lpstr>Times New Roman</vt:lpstr>
      <vt:lpstr>ADR_PPT_Template_CKD</vt:lpstr>
      <vt:lpstr>PowerPoint Presentation</vt:lpstr>
      <vt:lpstr>Table A. ICD-9-CM and ICD-10-CM codes for Chronic Kidney Disease (CKD) stages</vt:lpstr>
      <vt:lpstr>vol 1 Table 2.1 Demographic characteristics of all patients, among Medicare (aged 65+ years), Optum Clinformatics™ (ages 22 or older) and Veterans Affairs (ages 22 or older) patients, 2016 </vt:lpstr>
      <vt:lpstr>vol 1 Table 2.2 Prevalence of comorbid conditions by diagnosis codes (CKD, CVD, &amp; DM), (a) total &amp; (b) one or more, among Medicare (aged 65+ years) , Optum Clinformatics™ (aged 22-64 years) and Veterans Affairs (aged 22-64 years) patients, 2016 </vt:lpstr>
      <vt:lpstr>vol 1 Table 2.2 Prevalence of comorbid conditions by diagnosis codes (CKD, CVD, &amp; DM), (a) total &amp; (b) one or more, among Medicare (aged 65+ years) , Optum Clinformatics™ (aged 22-64 years) and Veterans Affairs (aged 22-64 years) patients, 2016 (continued) </vt:lpstr>
      <vt:lpstr>vol 1 Table 2.3 Percent of patients with CKD by demographic characteristics, among individuals aged 65+ years in NHANES (2011-2016), Optum ClinformaticsTM (2016), Medicare 5% sample (2016), and Veterans Affairs (2016) datasets   </vt:lpstr>
      <vt:lpstr>vol 1 Table 2.4 Prevalence of CKD, by demographic characteristics and comorbidities, among Medicare 5% sample (aged 65+ years), Optum Clinformatics™ (ages 22 or older), and Veterans Affairs (ages 22 or older) patients overall, and with diabetes mellitus or hypertension, 2016  </vt:lpstr>
      <vt:lpstr>vol 1 Figure 2.1 Prevalence of CKD by state among Medicare 5% sample (aged 65+ years) and Optum Clinformatics™  (ages 22 or older) patients, 2016  </vt:lpstr>
      <vt:lpstr>vol 1 Figure 2.1 Prevalence of CKD by state among Medicare 5% sample (aged 65+ years) and Optum Clinformatics™  (ages 22 or older) patients, 2016 </vt:lpstr>
      <vt:lpstr>vol 1 Figure 2.2 Trends in prevalence of recognized CKD, overall and by CKD stage, among Medicare patients (aged 65+ years), 2000-2016</vt:lpstr>
      <vt:lpstr>vol 1 Table 2.5 Change in CKD status from 2011 to 2016, among Medicare patients (aged 65+ years) alive and without ESRD in 2011  </vt:lpstr>
      <vt:lpstr>vol 1 Figure 2.3 Trends in percent of patients with testing of urine albumin (a) in Medicare 5% sample (aged 65+ years), &amp; (b) Optum Clinformatics™ (aged 22-64 years) patients without a diagnosis of CKD, by year from 2006 to 2016    </vt:lpstr>
      <vt:lpstr>vol 1 Figure 2.3 Trends in percent of patients with testing of urine albumin (a) in Medicare 5% sample (aged 65+ years), &amp; (b) Optum Clinformatics™ (aged 22-64 years) patients without a diagnosis of CKD, by year from 2006 to 2016    </vt:lpstr>
      <vt:lpstr>vol 1 Figure 2.4 Trends in percent of patients with testing of urine albumin in (a) Medicare 5% (aged 65+ years), &amp; (b) Optum Clinformatics™ (aged 22-64 years) patients with a diagnosis of CKD, by year from 2006-2016  </vt:lpstr>
      <vt:lpstr>vol 1 Figure 2.4 Trends in percent of patients with testing of urine albumin in (a) Medicare 5% (aged 65+ years), &amp; (b) Optum Clinformatics™ (aged 22-64 years) patients with a diagnosis of CKD, by year from 2006-2016  </vt:lpstr>
      <vt:lpstr>vol 1 Table 2.6 Percent of patients with a physician visit in 2016 after a CKD diagnosis in 2015, among Medicare 5% patients (aged 65+ years)  </vt:lpstr>
      <vt:lpstr>vol 1 Figure 2.5 Percent of CKD patients in 2015 with physician visit (nephrologist, primary care provider, both, and neither), with laboratory testing in the following year (2016), by comorbidity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Shamraj</dc:creator>
  <cp:lastModifiedBy>Ruth Shamraj</cp:lastModifiedBy>
  <cp:revision>83</cp:revision>
  <dcterms:created xsi:type="dcterms:W3CDTF">2014-11-10T19:37:45Z</dcterms:created>
  <dcterms:modified xsi:type="dcterms:W3CDTF">2019-01-18T16:17:13Z</dcterms:modified>
</cp:coreProperties>
</file>