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61" r:id="rId4"/>
    <p:sldId id="265" r:id="rId5"/>
    <p:sldId id="267" r:id="rId6"/>
    <p:sldId id="266" r:id="rId7"/>
    <p:sldId id="269" r:id="rId8"/>
    <p:sldId id="268" r:id="rId9"/>
    <p:sldId id="264" r:id="rId10"/>
    <p:sldId id="263" r:id="rId11"/>
    <p:sldId id="262" r:id="rId12"/>
    <p:sldId id="272" r:id="rId13"/>
    <p:sldId id="271" r:id="rId14"/>
    <p:sldId id="270" r:id="rId15"/>
    <p:sldId id="275" r:id="rId16"/>
    <p:sldId id="274" r:id="rId17"/>
    <p:sldId id="281" r:id="rId18"/>
    <p:sldId id="280" r:id="rId19"/>
    <p:sldId id="279" r:id="rId20"/>
    <p:sldId id="273" r:id="rId21"/>
    <p:sldId id="282" r:id="rId22"/>
    <p:sldId id="278" r:id="rId23"/>
    <p:sldId id="283" r:id="rId24"/>
    <p:sldId id="277" r:id="rId25"/>
    <p:sldId id="286" r:id="rId26"/>
    <p:sldId id="285" r:id="rId27"/>
    <p:sldId id="287" r:id="rId28"/>
    <p:sldId id="284" r:id="rId29"/>
    <p:sldId id="276" r:id="rId30"/>
    <p:sldId id="289" r:id="rId31"/>
    <p:sldId id="290" r:id="rId32"/>
    <p:sldId id="288" r:id="rId33"/>
    <p:sldId id="292" r:id="rId34"/>
    <p:sldId id="295" r:id="rId35"/>
    <p:sldId id="294" r:id="rId36"/>
    <p:sldId id="293" r:id="rId37"/>
    <p:sldId id="291" r:id="rId38"/>
    <p:sldId id="297" r:id="rId39"/>
    <p:sldId id="296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D0"/>
    <a:srgbClr val="367CA8"/>
    <a:srgbClr val="A63C12"/>
    <a:srgbClr val="1C6E62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2" autoAdjust="0"/>
    <p:restoredTop sz="94660"/>
  </p:normalViewPr>
  <p:slideViewPr>
    <p:cSldViewPr showGuides="1">
      <p:cViewPr varScale="1">
        <p:scale>
          <a:sx n="77" d="100"/>
          <a:sy n="77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2682" y="78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51" y="699448"/>
            <a:ext cx="4392449" cy="14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36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6" y="6172200"/>
            <a:ext cx="1467184" cy="4827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10324"/>
            <a:ext cx="3086100" cy="44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2018 Annual Data Report</a:t>
            </a:r>
          </a:p>
          <a:p>
            <a:r>
              <a:rPr lang="en-US" dirty="0" smtClean="0"/>
              <a:t>Volume 1 CKD, Chapter 1</a:t>
            </a:r>
          </a:p>
        </p:txBody>
      </p:sp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9673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2018 </a:t>
            </a:r>
            <a:r>
              <a:rPr lang="en-US" sz="2400" b="1" cap="small" dirty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Annual Data Report</a:t>
            </a:r>
          </a:p>
          <a:p>
            <a:pPr algn="ctr"/>
            <a:r>
              <a:rPr lang="en-US" sz="2400" b="1" cap="small" dirty="0">
                <a:solidFill>
                  <a:srgbClr val="00B7D0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Volume 1: Chronic Kidney Disease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9900" y="6400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2018 Annual Data Report  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Volume </a:t>
            </a:r>
            <a:r>
              <a:rPr lang="en-US" sz="1400" b="1" dirty="0" smtClean="0">
                <a:solidFill>
                  <a:prstClr val="black"/>
                </a:solidFill>
              </a:rPr>
              <a:t>1 CKD, </a:t>
            </a:r>
            <a:r>
              <a:rPr lang="en-US" sz="1400" b="1" dirty="0">
                <a:solidFill>
                  <a:prstClr val="black"/>
                </a:solidFill>
              </a:rPr>
              <a:t>Chapter 3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0" y="3899236"/>
            <a:ext cx="5372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Chapter 3:</a:t>
            </a:r>
            <a:b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</a:br>
            <a:r>
              <a:rPr lang="en-US" sz="3600" b="1" dirty="0">
                <a:solidFill>
                  <a:prstClr val="black"/>
                </a:solidFill>
                <a:latin typeface="Candara" panose="020E0502030303020204" pitchFamily="34" charset="0"/>
              </a:rPr>
              <a:t>Morbidity and Mortality</a:t>
            </a:r>
          </a:p>
        </p:txBody>
      </p:sp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180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A. ICD-9-CM and ICD-10-CM codes for Chronic Kidney Disease (CKD) stages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7688" y="4472624"/>
            <a:ext cx="7277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analyses in this chapter, CKD stage estimates require at least one occurrence of a stage-specific code, and the last available CKD stage in a given year is used. 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USRDS analyses, patients with ICD-9-CM code 585.6 or ICD-10-CM code N18.6 &amp; with no ESRD 2728 form or other indication of end-stage renal disease (ESRD) are considered to have code 585.5 or N18.5.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891569"/>
              </p:ext>
            </p:extLst>
          </p:nvPr>
        </p:nvGraphicFramePr>
        <p:xfrm>
          <a:off x="1177688" y="1552640"/>
          <a:ext cx="6858000" cy="2919984"/>
        </p:xfrm>
        <a:graphic>
          <a:graphicData uri="http://schemas.openxmlformats.org/drawingml/2006/table">
            <a:tbl>
              <a:tblPr firstRow="1" firstCol="1"/>
              <a:tblGrid>
                <a:gridCol w="1314450">
                  <a:extLst>
                    <a:ext uri="{9D8B030D-6E8A-4147-A177-3AD203B41FA5}">
                      <a16:colId xmlns:a16="http://schemas.microsoft.com/office/drawing/2014/main" val="100955324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228978071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206460744"/>
                    </a:ext>
                  </a:extLst>
                </a:gridCol>
              </a:tblGrid>
              <a:tr h="2613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ICD-9-CM code</a:t>
                      </a:r>
                      <a:r>
                        <a:rPr lang="en-US" sz="14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ICD-10-CM code</a:t>
                      </a:r>
                      <a:r>
                        <a:rPr lang="en-US" sz="14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</a:p>
                  </a:txBody>
                  <a:tcPr marL="73025" marR="73025" marT="368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085357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585.1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1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788239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585.2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2 (mild)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857815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585.3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3 (moderate)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878566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585.4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4 (severe)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245723"/>
                  </a:ext>
                </a:extLst>
              </a:tr>
              <a:tr h="252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585.5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N18.5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CKD, Stage 5 (excludes 585.6: Stage 5, requiring chronic dialysis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026863"/>
                  </a:ext>
                </a:extLst>
              </a:tr>
              <a:tr h="4607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Stage-unspecified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CKD Stage-unspecified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these analyses, identified by multiple codes including 585.9, 250.4x, 403.9x &amp; others for ICD-9-CM and A18.xx, E08.xx, E11.xx, and others for ICD10-CM.</a:t>
                      </a:r>
                    </a:p>
                  </a:txBody>
                  <a:tcPr marL="73025" marR="73025" marT="368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52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235843"/>
            <a:ext cx="8229600" cy="11430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3.3 Adjusted all-cause mortality rates per 1,000 patient-years at risk for Medicare patients aged 66 and older, by age, CKD status, and stage, 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486400"/>
            <a:ext cx="7620000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Adjusted for age/sex/race. Standard population: Medicare 2016 patients.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78843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87903"/>
            <a:ext cx="81534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3.4 Adjusted all-cause mortality rates per 1,000 patient-years at risk for Medicare patients aged 66 and older, by sex, CKD status, and stage,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5564006"/>
            <a:ext cx="7010400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Adjusted for age/sex/race. Standard population: Medicare 2016 patients.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6" y="1295400"/>
            <a:ext cx="6248407" cy="42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66700"/>
            <a:ext cx="7696200" cy="12271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3.5 Adjusted all-cause mortality rates per 1,000 patient-years at risk for Medicare patients aged 66 and older, by race, CKD status, and stage,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5434" y="5492925"/>
            <a:ext cx="738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Adjusted for age/sex/race. Standard population: Medicare 2016 patients. Abbreviations: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African American;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3" y="1372138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3.6 Adjusted all-cause mortality rates per 1,000 patient-years at risk for Medicare patients aged 66 and older, by cardiovascular disease and diabetes mellitus, CKD status, and stage, 2016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746" y="5479136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Adjusted for age/sex/race. Standard population: Medicare 2016 patients. Abbreviations: CKD, chronic kidney disease; CVD, cardiovascular disease; DM, diabetes mellitus;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70072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Table 3.2 Unadjusted and adjusted all-cause hospitalization rates per 1,000 patient-years at risk for Medicare and Optum </a:t>
            </a: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2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by CKD status, 2016</a:t>
            </a:r>
            <a:b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159539"/>
              </p:ext>
            </p:extLst>
          </p:nvPr>
        </p:nvGraphicFramePr>
        <p:xfrm>
          <a:off x="1133475" y="1208088"/>
          <a:ext cx="6877050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6877091" imgH="4260274" progId="Word.Document.12">
                  <p:embed/>
                </p:oleObj>
              </mc:Choice>
              <mc:Fallback>
                <p:oleObj name="Document" r:id="rId4" imgW="6877091" imgH="42602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3475" y="1208088"/>
                        <a:ext cx="6877050" cy="426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33475" y="5230575"/>
            <a:ext cx="68770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Optum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00" i="1" baseline="30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2016 point prevalent Medicare patients, aged 66 and older. Standard population: all Medicare patients, 2016.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Optum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1, 2016. Adjusted for age/sex/race; rates by one factor are adjusted for the others. A dot (.) represents a zero value. Standard population: all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Optum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00" i="1" baseline="30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2016. Abbreviations: CKD, chronic kidney disease; ESRD, end-stage kidney disease.</a:t>
            </a:r>
            <a:endParaRPr lang="en-US" sz="10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3.7 Unadjusted and adjusted all-cause hospitalization rates per 1,000 patient-years at risk for Medicare and Optum </a:t>
            </a: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4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by CKD status and year, 2004-2016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9461" y="1286833"/>
            <a:ext cx="2354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a) Medicare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unadjusted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50" y="5122027"/>
            <a:ext cx="8724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 of each reported year, point prevalent Medicare patients, aged 66 and older. Standard Medicare population: all patients, 2011.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 of each reported year. Adjusted for age/sex/race; rates by one factor are adjusted for the others. Standard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population: all patients, 2011. Abbreviation: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563185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3.7 Unadjusted and adjusted all-cause hospitalization rates per 1,000 patient-years at risk for Medicare and Optum </a:t>
            </a: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4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by CKD status and year, 2004-2016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4841" y="1286833"/>
            <a:ext cx="2164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Medicare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adjusted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5146551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 of each reported year, point prevalent Medicare patients, aged 66 and older. Standard Medicare population: all patients, 2011.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 of each reported year. Adjusted for age/sex/race; rates by one factor are adjusted for the others. Standard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population: all patients, 2011. Abbreviation: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711448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3.7 Unadjusted and adjusted all-cause hospitalization rates per 1,000 patient-years at risk for Medicare and Optum </a:t>
            </a: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4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by CKD status and year, 2004-2016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5263" y="1286833"/>
            <a:ext cx="3523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Optum </a:t>
            </a:r>
            <a:r>
              <a:rPr lang="en-U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Clinformatics</a:t>
            </a:r>
            <a:r>
              <a:rPr lang="en-US" sz="1600" b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TM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- unadjusted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050" y="5146551"/>
            <a:ext cx="758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 of each reported year, point prevalent Medicare patients, aged 66 and older. Standard Medicare population: all patients, 2011.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 of each reported year. Adjusted for age/sex/race; rates by one factor are adjusted for the others. Standard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population: all patients, 2011. Abbreviation: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711448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66700"/>
            <a:ext cx="8458200" cy="11509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3.7 Unadjusted and adjusted all-cause hospitalization rates per 1,000 patient-years at risk for Medicare and Optum </a:t>
            </a: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2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by CKD status and year,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2004-2016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4" y="1405915"/>
            <a:ext cx="33019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Optum </a:t>
            </a:r>
            <a:r>
              <a:rPr lang="en-U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Clinformatics</a:t>
            </a:r>
            <a:r>
              <a:rPr lang="en-US" sz="1600" b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TM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- 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adjusted</a:t>
            </a:r>
            <a:endParaRPr 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050" y="5049316"/>
            <a:ext cx="7429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 of each reported year, point prevalent Medicare patients, aged 66 and older. Standard Medicare population: all patients, 2011.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 of each reported year. Adjusted for age/sex/race; rates by one factor are adjusted for the others. Standard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population: all patients, 2011. Abbreviation: CKD, chronic kidney disease.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3" y="1612363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Table 3.1 Unadjusted and adjusted all-cause mortality rates per 1,000 patient-years at risk for Medicare patients aged 66 and older, by CKD status, 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380937"/>
            <a:ext cx="3121423" cy="5913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62302"/>
              </p:ext>
            </p:extLst>
          </p:nvPr>
        </p:nvGraphicFramePr>
        <p:xfrm>
          <a:off x="1666177" y="1638300"/>
          <a:ext cx="5811647" cy="3750564"/>
        </p:xfrm>
        <a:graphic>
          <a:graphicData uri="http://schemas.openxmlformats.org/drawingml/2006/table">
            <a:tbl>
              <a:tblPr firstRow="1" firstCol="1" bandRow="1"/>
              <a:tblGrid>
                <a:gridCol w="1978787">
                  <a:extLst>
                    <a:ext uri="{9D8B030D-6E8A-4147-A177-3AD203B41FA5}">
                      <a16:colId xmlns:a16="http://schemas.microsoft.com/office/drawing/2014/main" val="286030252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5887996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54172297"/>
                    </a:ext>
                  </a:extLst>
                </a:gridCol>
                <a:gridCol w="179070">
                  <a:extLst>
                    <a:ext uri="{9D8B030D-6E8A-4147-A177-3AD203B41FA5}">
                      <a16:colId xmlns:a16="http://schemas.microsoft.com/office/drawing/2014/main" val="1776800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63258137"/>
                    </a:ext>
                  </a:extLst>
                </a:gridCol>
                <a:gridCol w="910590">
                  <a:extLst>
                    <a:ext uri="{9D8B030D-6E8A-4147-A177-3AD203B41FA5}">
                      <a16:colId xmlns:a16="http://schemas.microsoft.com/office/drawing/2014/main" val="488056069"/>
                    </a:ext>
                  </a:extLst>
                </a:gridCol>
              </a:tblGrid>
              <a:tr h="55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Unadjusted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Adjusted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081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CKD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CKD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6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122.6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43.1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103.0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91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751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66–69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61.0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59.4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17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70–74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70.4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68.5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27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75–84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106.3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104.1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49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135.7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237.4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136.3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236.0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63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165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42.0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127.6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48.2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114.4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402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118.1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39.2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94.9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416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956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42.2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126.2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43.4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104.2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99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41.6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113.7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46.9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106.6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7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27.9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88.9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33.2</a:t>
                      </a:r>
                    </a:p>
                  </a:txBody>
                  <a:tcPr marL="73025" marR="411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78.3</a:t>
                      </a:r>
                    </a:p>
                  </a:txBody>
                  <a:tcPr marL="73025" marR="3657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823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666177" y="5388864"/>
            <a:ext cx="581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patients aged 66 and older. Adjusted for age/sex/race. Standard population: all patients, 2016. Abbreviation: CKD, chronic kidney disease. </a:t>
            </a:r>
            <a:endParaRPr lang="en-U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350" y="86679"/>
            <a:ext cx="8877300" cy="11890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3.8 Adjusted all-cause hospitalization rates per 1,000 patient-years at risk for Medicare patients aged 66 and older and Optum </a:t>
            </a: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0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aged 22 and older, by CKD status and stage, 2014-2016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0417" y="1033226"/>
            <a:ext cx="1263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(a) Medicare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5144869"/>
            <a:ext cx="8267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2016 point prevalent Medicare patients, aged 66 and older. Standard Medicare population: all patients, 2016.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1, 2016. Adjusted for age/sex/race; rates by one factor are adjusted for the others. Standard population: all Optum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2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2016. Abbreviations: CKD, chronic kidney disease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7294"/>
            <a:ext cx="6324607" cy="37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3.8 Adjusted all-cause hospitalization rates per 1,000 patient-years at risk for Medicare patients aged 66 and older and Optum </a:t>
            </a: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0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aged 22 and older, by CKD status and stage, 2014-2016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3431" y="1079084"/>
            <a:ext cx="2417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Optum </a:t>
            </a:r>
            <a:r>
              <a:rPr lang="en-US" sz="16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Clinformatics</a:t>
            </a:r>
            <a:r>
              <a:rPr lang="en-US" sz="1600" b="1" baseline="30000" dirty="0" err="1"/>
              <a:t>TM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098" y="5369062"/>
            <a:ext cx="8305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1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2016 point prevalent Medicare patients, aged 66 and older. Standard Medicare population: all patients, 2016. Optum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1, 2016. Adjusted for age/sex/race; rates by one factor are adjusted for the others. Standard population: all Optum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1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2016. Abbreviations: CKD, chronic kidney disease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2" y="1251206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3.9 Adjusted rates of hospitalization for cardiovascular disease per 1,000 patient-years at risk for Medicare patients aged 66 and older and Optum </a:t>
            </a: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0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aged 22 and older, by CKD status and stage, 2014-2016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250" y="5352718"/>
            <a:ext cx="8191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2016 point prevalent Medicare patients, aged 66 and older. Standard Medicare population: all patients, 2016.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1, 2016. Adjusted for age/sex/race; rates by one factor are adjusted for the others. Standard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population: all patients, 2016. Abbreviations: CKD, chronic kidney disease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014946"/>
            <a:ext cx="1322947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243096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3.9 Adjusted rates of hospitalization for cardiovascular disease per 1,000 patient-years at risk for Medicare patients aged 66 and older and Optum </a:t>
            </a: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0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aged 22 and older, by CKD status and stage, 2014-2016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249" y="5410200"/>
            <a:ext cx="8191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2016 point prevalent Medicare patients, aged 66 and older. Standard Medicare population: all patients, 2016.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1, 2016. Adjusted for age/sex/race; rates by one factor are adjusted for the others. Standard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population: all patients, 2016. Abbreviations: CKD, chronic kidney disease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94" y="990600"/>
            <a:ext cx="2438611" cy="43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70072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3.10 Adjusted rates of hospitalization for infection per 1,000 patient-years at risk for Medicare aged 66 and older and Optum </a:t>
            </a: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0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aged 22 and older, by CKD status and stage, 2014-2016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0550" y="5487769"/>
            <a:ext cx="796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2016 point prevalent Medicare patients, aged 66 and older. Standard Medicare population: all patients, 2016. Optum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1, 2016. Adjusted for age/sex/race; rates by one factor are adjusted for the others. Standard population: all Optum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2016. Abbreviations: CKD, chronic kidney disease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526" y="990600"/>
            <a:ext cx="1322947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70072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3.10 Adjusted rates of hospitalization for infection per 1,000 patient-years at risk for Medicare aged 66 and older and Optum </a:t>
            </a: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0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aged 22 and older, by CKD status and stage, 2014-2016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0550" y="5431911"/>
            <a:ext cx="796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2016 point prevalent Medicare patients, aged 66 and older. Standard Medicare population: all patients, 2016. Optum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1, 2016. Adjusted for age/sex/race; rates by one factor are adjusted for the others. Standard population: all Optum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0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patients, 2016. Abbreviations: CKD, chronic kidney disease 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312" y="1042091"/>
            <a:ext cx="2438611" cy="43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55025"/>
            <a:ext cx="6743707" cy="40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17989"/>
            <a:ext cx="81534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19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19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3.11 Adjusted rates of hospitalization for causes other than cardiovascular disease and infection per 1,000 patient-years at risk for Medicare aged 66 and older and Optum </a:t>
            </a:r>
            <a:r>
              <a:rPr lang="en-US" sz="19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9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9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aged 22 and older, by CKD status and stage, 2014-2016</a:t>
            </a:r>
            <a:br>
              <a:rPr lang="en-US" sz="19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9" y="5089059"/>
            <a:ext cx="7696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2016 point prevalent Medicare patients, aged 66 and older. Standard Medicare population: all patients, 2016.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1, 2016. Adjusted for age/sex/race; rates by one factor are adjusted for the others. Standard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population: all patients, 2016. Abbreviations: CKD, chronic kidney disease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226" y="1219200"/>
            <a:ext cx="1322947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566007"/>
            <a:ext cx="5867407" cy="35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3.11 Adjusted rates of hospitalization for causes other than cardiovascular disease and infection per 1,000 patient-years at risk for Medicare aged 66 and older and Optum </a:t>
            </a: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2000" b="1" spc="30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patients aged 22 and older, by CKD status and stage, 2014-2016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271423"/>
            <a:ext cx="7696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 and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January 1, 2016 point prevalent Medicare patients, aged 66 and older. Standard Medicare population: all patients, 2016.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™ commercial insurance patients aged 22 and older who were enrolled in the plan, did not have diagnoses of ESRD, and were alive on January 1, 2016. Adjusted for age/sex/race; rates by one factor are adjusted for the others. Standard Optum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Clinformatics</a:t>
            </a:r>
            <a:r>
              <a:rPr lang="en-US" sz="1050" i="1" baseline="30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population: all patients, 2016. Abbreviations: CKD, chronic kidney disease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94" y="1257300"/>
            <a:ext cx="2438611" cy="43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519602"/>
            <a:ext cx="6248407" cy="37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73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3.12 Adjusted all-cause hospitalization rates per 1,000 patient-years at risk for Medicare patients aged 66 and older, by age, CKD status, and stage, 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487928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older. Adjusted for age/sex/race; rates by one factor are adjusted for the others. Standard population: all patients, 2016.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70072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1100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3.13 Adjusted all-cause hospitalization rates per 1,000 patient-years at risk for Medicare patients aged 66 and older, by sex, CKD status, and stage, 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" y="5502582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older. Adjusted for age/sex/race; rates by one factor are adjusted for the others. Standard population: all patients, 2016.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70072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 Unadjusted and adjusted all-cause mortality rates per 1,000 patient-years at risk for Medicare patients aged 66 and older, by CKD status and year, 2004-2016 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3619" y="1248361"/>
            <a:ext cx="1516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ts val="600"/>
              </a:spcBef>
              <a:buFont typeface="+mj-lt"/>
              <a:buAutoNum type="alphaLcParenBoth"/>
            </a:pPr>
            <a:r>
              <a:rPr lang="en-US" sz="1600" b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Unadjusted</a:t>
            </a:r>
            <a:endParaRPr lang="en-US" sz="1100" b="1" kern="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2993" y="5238761"/>
            <a:ext cx="6858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1.b adjusted for age/sex/race and 1.c adjusted for age/sex/race/comorbidities. 1.e adjusted for age/sex and 1.f adjusted for age/sex/comorbidities. Standard population: Medicare 2011 patients. Abbreviation: CKD, chronic kidney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686494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250" y="172838"/>
            <a:ext cx="8191500" cy="1150938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3.14 Adjusted all-cause hospitalization rates per 1,000 patient-years at risk for Medicare patients aged 66 and older, by race, CKD status, and stage,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" y="5437998"/>
            <a:ext cx="7848600" cy="71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older. Adjusted for age/sex/race; rates by one factor are adjusted for the others. Standard population: all patients, 2016. Abbreviations: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African American;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345913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" y="161269"/>
            <a:ext cx="9029700" cy="11509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2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2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3.15 Adjusted all-cause hospitalization rates per 1,000 patient-years at risk for Medicare patients aged 66 and older, by cardiovascular disease and diabetes mellitus, CKD status, and stage, </a:t>
            </a:r>
            <a:r>
              <a:rPr lang="en-US" sz="22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9150" y="552632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older. Adjusted for age/sex/race; rates by one factor are adjusted for the others. Standard population: all patients, 2016. Abbreviations: CKD, chronic kidney disease; CVD, cardiovascular disease; DM, diabetes mellitus;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3" y="1406213"/>
            <a:ext cx="6858014" cy="41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1257300"/>
          </a:xfrm>
        </p:spPr>
        <p:txBody>
          <a:bodyPr/>
          <a:lstStyle/>
          <a:p>
            <a:pPr marL="0" marR="0">
              <a:spcBef>
                <a:spcPts val="240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1900" b="1" spc="3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19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Table 3.3 Unadjusted percentage of patients readmitted to the hospital within 30 days of discharge, among Medicare patients aged 66 and older who were discharged alive from an all-cause index hospitalization between January 1 and December 1, by CKD status and stage, 2016</a:t>
            </a:r>
            <a:endParaRPr lang="en-US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53186"/>
              </p:ext>
            </p:extLst>
          </p:nvPr>
        </p:nvGraphicFramePr>
        <p:xfrm>
          <a:off x="1341755" y="1323799"/>
          <a:ext cx="6460490" cy="3941655"/>
        </p:xfrm>
        <a:graphic>
          <a:graphicData uri="http://schemas.openxmlformats.org/drawingml/2006/table">
            <a:tbl>
              <a:tblPr firstRow="1" firstCol="1" bandRow="1"/>
              <a:tblGrid>
                <a:gridCol w="1943100">
                  <a:extLst>
                    <a:ext uri="{9D8B030D-6E8A-4147-A177-3AD203B41FA5}">
                      <a16:colId xmlns:a16="http://schemas.microsoft.com/office/drawing/2014/main" val="3542864248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781174472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1397683738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403656216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778197391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833602247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368110112"/>
                    </a:ext>
                  </a:extLst>
                </a:gridCol>
              </a:tblGrid>
              <a:tr h="361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CKD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CKD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 1 or 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Stages 4 or 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 Unknown (%)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085079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73164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157656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66-69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727982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082456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620845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85+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060019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899106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975619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596193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80440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24668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Black/African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292612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566444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 readmission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752936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readmission &amp; died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669375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Readmission &amp; died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633136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Readmission &amp; lived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</a:t>
                      </a:r>
                    </a:p>
                  </a:txBody>
                  <a:tcPr marL="73025" marR="2927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74066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41755" y="5217380"/>
            <a:ext cx="64604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older, discharged alive from an all-cause index hospitalization between January 1, 2016, and December 1, 2016; unadjusted. Abbreviation: CKD, chronic kidney disease.</a:t>
            </a:r>
            <a:endParaRPr lang="en-US" sz="11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3.16 Adjusted percentage of patients readmitted to the hospital within 30 days of discharge, among Medicare CKD patients aged 66 and older who were discharged alive from an all-cause index hospitalization between January 1 and December 1, by year, 2004-2016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" y="5414277"/>
            <a:ext cx="796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 of each reported year, point prevalent Medicare patients aged 66 and older with CKD (defined during the prior year), discharged alive from an all-cause index hospitalization between January 1 and December 1 of the reported year. Adjusted for age/sex/race. Standard population: 2011.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55" y="1220479"/>
            <a:ext cx="6286507" cy="41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321" y="152400"/>
            <a:ext cx="859155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19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19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3.17 Unadjusted percentage of patients readmitted to the hospital within 30 days of discharge, among Medicare patients aged 66 and older who were discharged alive from an all-cause index hospitalization between January 1 and December 1, by CKD status and stage, </a:t>
            </a:r>
            <a:r>
              <a:rPr lang="en-US" sz="19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" y="5629829"/>
            <a:ext cx="80391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older, discharged alive from an all-cause index hospitalization between January 1, 2016, and December 1, 2016, unadjusted. Abbreviations: CKD, chronic kidney disease;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2" y="1347336"/>
            <a:ext cx="6400807" cy="427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3" y="61646"/>
            <a:ext cx="88011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19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19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3.18 Unadjusted percentage of patients readmitted to the hospital within 30 days of discharge, among Medicare patients aged 66 and older who were discharged alive from a cardiovascular-related index hospitalization between January 1 and December 1, by CKD status and stage, 2016</a:t>
            </a:r>
            <a:br>
              <a:rPr lang="en-US" sz="19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" y="5524688"/>
            <a:ext cx="78105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older, discharged alive from a CVD index hospitalization between January 1, 2016, and December 1, 2016; unadjusted. Abbreviations: CKD, chronic kidney disease;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267540"/>
            <a:ext cx="6324607" cy="42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65100"/>
            <a:ext cx="8686800" cy="12271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19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19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3.19 Unadjusted percentage of patients readmitted to the hospital within 30 days of discharge, among Medicare patients aged 66 and older who were discharged alive from an infection-related index hospitalization between January 1 and December 1, by CKD status and stage, </a:t>
            </a:r>
            <a:r>
              <a:rPr lang="en-US" sz="1900" b="1" spc="3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618239"/>
            <a:ext cx="78867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older, discharged alive from an infection index hospitalization between January 1, 2016, and December 1, 2016, unadjusted. Abbreviations: CKD, chronic kidney disease;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05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2238"/>
            <a:ext cx="6362707" cy="42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19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19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3.20 Unadjusted percentage of patients readmitted to the hospital within 30 days of discharge, among Medicare patients aged 66 and older who were discharged alive from a no-cardiovascular and no-infection-related index hospitalization between January 1 and December 1, by CKD status and stage, 2016</a:t>
            </a:r>
            <a:br>
              <a:rPr lang="en-US" sz="19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299" y="5550588"/>
            <a:ext cx="8153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older, discharged alive from a no-cardiovascular and no-infection index hospitalization between January 1, 2016, and December 1, 2016; unadjusted. Abbreviations: CKD, chronic kidney disease;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6" y="1197250"/>
            <a:ext cx="6324607" cy="42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3.21 Unadjusted percentage of patients readmitted to the hospital within 30 days of discharge, among Medicare patients aged 66 and older who were discharged alive from an all-cause index hospitalization between January 1 and December 1, by age and CKD status, 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412" y="5518684"/>
            <a:ext cx="8001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older, discharged alive from an all-cause index hospitalization between January 1, 2016, and December 1, 2016; unadjusted. Abbreviations: CKD, chronic kidney disease;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24" y="1417638"/>
            <a:ext cx="6297176" cy="41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3.22 Unadjusted percentage of patients readmitted to the hospital within 30 days of discharge, among Medicare patients aged 66 and older who were discharged alive from an all-cause index hospitalization between January 1 and December 1, by sex and CKD status, 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" y="5755687"/>
            <a:ext cx="8458200" cy="89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older, discharged alive from an all-cause index hospitalization between January 1, 2016, and December 1, 2016; unadjusted. Abbreviations: CKD, chronic kidney disease;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93122"/>
            <a:ext cx="5992376" cy="39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 Unadjusted and adjusted all-cause mortality rates per 1,000 patient-years at risk for Medicare patients aged 66 and older, by CKD status and year, 2004-2016 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7088" y="1248361"/>
            <a:ext cx="1229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(b) Adjusted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2992" y="5271084"/>
            <a:ext cx="6858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1.b adjusted for age/sex/race and 1.c adjusted for age/sex/race/comorbidities. 1.e adjusted for age/sex and 1.f adjusted for age/sex/comorbidities. Standard population: Medicare 2011 patients. Abbreviation: CKD, chronic kidney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2" y="1711448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0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3.23 Unadjusted percentage of patients readmitted to the hospital within 30 days of discharge, among Medicare patients aged 66 and older who were discharged alive from an all-cause index hospitalization between January 1 and December 1, by race and CKD status, 2016</a:t>
            </a:r>
            <a:br>
              <a:rPr lang="en-US" sz="20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5474840"/>
            <a:ext cx="7772400" cy="1066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Medicare 5% sample. January 1, 2016 point prevalent Medicare patients aged 66 and older, discharged alive from an all-cause index hospitalization between January 1, 2016, and December 1, 2016; unadjusted. Abbreviations: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African American; CKD, chronic kidney disease;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rehospitalized</a:t>
            </a:r>
            <a:r>
              <a:rPr lang="en-US" sz="11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64" y="1295459"/>
            <a:ext cx="6379472" cy="41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 Unadjusted and adjusted all-cause mortality rates per 1,000 patient-years at risk for Medicare patients aged 66 and older, by CKD status and year, 2004-2016 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7100" y="1248361"/>
            <a:ext cx="2718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(c) Adjusted </a:t>
            </a:r>
            <a:r>
              <a:rPr lang="en-US" sz="1600" b="1" dirty="0"/>
              <a:t>for comorbidities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53721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1.b adjusted for age/sex/race and 1.c adjusted for age/sex/race/comorbidities. 1.e adjusted for age/sex and 1.f adjusted for age/sex/comorbidities. Standard population: Medicare 2011 patients. Abbreviation: CKD, chronic kidney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711448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 Unadjusted and adjusted all-cause mortality rates per 1,000 patient-years at risk for Medicare patients aged 66 and older, by CKD status and year, 2004-2016 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6481" y="1248361"/>
            <a:ext cx="1451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(d) Unadjusted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721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1.b adjusted for age/sex/race and 1.c adjusted for age/sex/race/comorbidities. 1.e adjusted for age/sex and 1.f adjusted for age/sex/comorbidities. Standard population: Medicare 2011 patients. Abbreviation: CKD, chronic kidney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711448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 Unadjusted and adjusted all-cause mortality rates per 1,000 patient-years at risk for Medicare patients aged 66 and older, by CKD status and year, 2004-2016 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1096" y="1248361"/>
            <a:ext cx="12218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(e) Adjusted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721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1.b adjusted for age/sex/race and 1.c adjusted for age/sex/race/comorbidities. 1.e adjusted for age/sex and 1.f adjusted for age/sex/comorbidities. Standard population: Medicare 2011 patients. Abbreviation: CKD, chronic kidney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711448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3.1 Unadjusted and adjusted all-cause mortality rates per 1,000 patient-years at risk for Medicare patients aged 66 and older, by CKD status and year, 2004-2016 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1856" y="1248361"/>
            <a:ext cx="27002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 indent="-9144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(f) Adjusted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 comorbidities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3721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1.b adjusted for age/sex/race and 1.c adjusted for age/sex/race/comorbidities. 1.e adjusted for age/sex and 1.f adjusted for age/sex/comorbidities. Standard population: Medicare 2011 patients. Abbreviation: CKD, chronic kidney disease. 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711448"/>
            <a:ext cx="6858014" cy="34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marL="0" marR="0">
              <a:spcBef>
                <a:spcPts val="1200"/>
              </a:spcBef>
              <a:spcAft>
                <a:spcPts val="1200"/>
              </a:spcAft>
            </a:pPr>
            <a:r>
              <a:rPr lang="en-US" sz="2400" b="1" spc="3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Figure 3.2 Unadjusted and adjusted all-cause mortality rates per 1,000 patient-years at risk for Medicare patients aged 66 and older, by CKD status and stage, 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380937"/>
            <a:ext cx="3121423" cy="591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6749" y="5480709"/>
            <a:ext cx="781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943600" algn="l"/>
              </a:tabLst>
            </a:pP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source: Special analyses, Medicare 5% sample. January 1 of each reported year, point prevalent Medicare patients aged 66 and older. Adjusted for age/sex/race. Standard population: Medicare 2016 patients. Abbreviations: CKD, chronic kidney disease; 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unspc</a:t>
            </a:r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CKD stage unidentified.</a:t>
            </a:r>
            <a:endParaRPr lang="en-US" sz="12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6" y="1143000"/>
            <a:ext cx="6286507" cy="42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454</TotalTime>
  <Words>4687</Words>
  <Application>Microsoft Office PowerPoint</Application>
  <PresentationFormat>On-screen Show (4:3)</PresentationFormat>
  <Paragraphs>375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Candara</vt:lpstr>
      <vt:lpstr>Constantia</vt:lpstr>
      <vt:lpstr>Segoe UI</vt:lpstr>
      <vt:lpstr>Times New Roman</vt:lpstr>
      <vt:lpstr>ADR_PPT_Template_CKD</vt:lpstr>
      <vt:lpstr>Document</vt:lpstr>
      <vt:lpstr>PowerPoint Presentation</vt:lpstr>
      <vt:lpstr>vol 1 Table 3.1 Unadjusted and adjusted all-cause mortality rates per 1,000 patient-years at risk for Medicare patients aged 66 and older, by CKD status, 2016 </vt:lpstr>
      <vt:lpstr>vol 1 Figure 3.1 Unadjusted and adjusted all-cause mortality rates per 1,000 patient-years at risk for Medicare patients aged 66 and older, by CKD status and year, 2004-2016  </vt:lpstr>
      <vt:lpstr>vol 1 Figure 3.1 Unadjusted and adjusted all-cause mortality rates per 1,000 patient-years at risk for Medicare patients aged 66 and older, by CKD status and year, 2004-2016  </vt:lpstr>
      <vt:lpstr>vol 1 Figure 3.1 Unadjusted and adjusted all-cause mortality rates per 1,000 patient-years at risk for Medicare patients aged 66 and older, by CKD status and year, 2004-2016  </vt:lpstr>
      <vt:lpstr>vol 1 Figure 3.1 Unadjusted and adjusted all-cause mortality rates per 1,000 patient-years at risk for Medicare patients aged 66 and older, by CKD status and year, 2004-2016  </vt:lpstr>
      <vt:lpstr>vol 1 Figure 3.1 Unadjusted and adjusted all-cause mortality rates per 1,000 patient-years at risk for Medicare patients aged 66 and older, by CKD status and year, 2004-2016  </vt:lpstr>
      <vt:lpstr>vol 1 Figure 3.1 Unadjusted and adjusted all-cause mortality rates per 1,000 patient-years at risk for Medicare patients aged 66 and older, by CKD status and year, 2004-2016  </vt:lpstr>
      <vt:lpstr>vol 1 Figure 3.2 Unadjusted and adjusted all-cause mortality rates per 1,000 patient-years at risk for Medicare patients aged 66 and older, by CKD status and stage, 2016 </vt:lpstr>
      <vt:lpstr>Table A. ICD-9-CM and ICD-10-CM codes for Chronic Kidney Disease (CKD) stages </vt:lpstr>
      <vt:lpstr>vol 1 Figure 3.3 Adjusted all-cause mortality rates per 1,000 patient-years at risk for Medicare patients aged 66 and older, by age, CKD status, and stage, 2016 </vt:lpstr>
      <vt:lpstr>vol 1 Figure 3.4 Adjusted all-cause mortality rates per 1,000 patient-years at risk for Medicare patients aged 66 and older, by sex, CKD status, and stage, 2016</vt:lpstr>
      <vt:lpstr>vol 1 Figure 3.5 Adjusted all-cause mortality rates per 1,000 patient-years at risk for Medicare patients aged 66 and older, by race, CKD status, and stage, 2016</vt:lpstr>
      <vt:lpstr>vol 1 Figure 3.6 Adjusted all-cause mortality rates per 1,000 patient-years at risk for Medicare patients aged 66 and older, by cardiovascular disease and diabetes mellitus, CKD status, and stage, 2016 </vt:lpstr>
      <vt:lpstr>vol 1 Table 3.2 Unadjusted and adjusted all-cause hospitalization rates per 1,000 patient-years at risk for Medicare and Optum ClinformaticsTM patients, by CKD status, 2016 </vt:lpstr>
      <vt:lpstr>vol 1 Figure 3.7 Unadjusted and adjusted all-cause hospitalization rates per 1,000 patient-years at risk for Medicare and Optum ClinformaticsTM patients, by CKD status and year, 2004-2016 </vt:lpstr>
      <vt:lpstr>vol 1 Figure 3.7 Unadjusted and adjusted all-cause hospitalization rates per 1,000 patient-years at risk for Medicare and Optum ClinformaticsTM patients, by CKD status and year, 2004-2016 </vt:lpstr>
      <vt:lpstr>vol 1 Figure 3.7 Unadjusted and adjusted all-cause hospitalization rates per 1,000 patient-years at risk for Medicare and Optum ClinformaticsTM patients, by CKD status and year, 2004-2016 </vt:lpstr>
      <vt:lpstr>vol 1 Figure 3.7 Unadjusted and adjusted all-cause hospitalization rates per 1,000 patient-years at risk for Medicare and Optum ClinformaticsTM patients, by CKD status and year, 2004-2016</vt:lpstr>
      <vt:lpstr>vol 1 Figure 3.8 Adjusted all-cause hospitalization rates per 1,000 patient-years at risk for Medicare patients aged 66 and older and Optum ClinformaticsTM patients aged 22 and older, by CKD status and stage, 2014-2016 </vt:lpstr>
      <vt:lpstr>vol 1 Figure 3.8 Adjusted all-cause hospitalization rates per 1,000 patient-years at risk for Medicare patients aged 66 and older and Optum ClinformaticsTM patients aged 22 and older, by CKD status and stage, 2014-2016 </vt:lpstr>
      <vt:lpstr>vol 1 Figure 3.9 Adjusted rates of hospitalization for cardiovascular disease per 1,000 patient-years at risk for Medicare patients aged 66 and older and Optum ClinformaticsTM patients aged 22 and older, by CKD status and stage, 2014-2016 </vt:lpstr>
      <vt:lpstr>vol 1 Figure 3.9 Adjusted rates of hospitalization for cardiovascular disease per 1,000 patient-years at risk for Medicare patients aged 66 and older and Optum ClinformaticsTM patients aged 22 and older, by CKD status and stage, 2014-2016 </vt:lpstr>
      <vt:lpstr>vol 1 Figure 3.10 Adjusted rates of hospitalization for infection per 1,000 patient-years at risk for Medicare aged 66 and older and Optum ClinformaticsTM patients aged 22 and older, by CKD status and stage, 2014-2016 </vt:lpstr>
      <vt:lpstr>vol 1 Figure 3.10 Adjusted rates of hospitalization for infection per 1,000 patient-years at risk for Medicare aged 66 and older and Optum ClinformaticsTM patients aged 22 and older, by CKD status and stage, 2014-2016 </vt:lpstr>
      <vt:lpstr>vol 1 Figure 3.11 Adjusted rates of hospitalization for causes other than cardiovascular disease and infection per 1,000 patient-years at risk for Medicare aged 66 and older and Optum ClinformaticsTM patients aged 22 and older, by CKD status and stage, 2014-2016 </vt:lpstr>
      <vt:lpstr>vol 1 Figure 3.11 Adjusted rates of hospitalization for causes other than cardiovascular disease and infection per 1,000 patient-years at risk for Medicare aged 66 and older and Optum ClinformaticsTM patients aged 22 and older, by CKD status and stage, 2014-2016 </vt:lpstr>
      <vt:lpstr>vol 1 Figure 3.12 Adjusted all-cause hospitalization rates per 1,000 patient-years at risk for Medicare patients aged 66 and older, by age, CKD status, and stage, 2016 </vt:lpstr>
      <vt:lpstr>vol 1 Figure 3.13 Adjusted all-cause hospitalization rates per 1,000 patient-years at risk for Medicare patients aged 66 and older, by sex, CKD status, and stage, 2016 </vt:lpstr>
      <vt:lpstr>vol 1 Figure 3.14 Adjusted all-cause hospitalization rates per 1,000 patient-years at risk for Medicare patients aged 66 and older, by race, CKD status, and stage, 2016</vt:lpstr>
      <vt:lpstr>vol 1 Figure 3.15 Adjusted all-cause hospitalization rates per 1,000 patient-years at risk for Medicare patients aged 66 and older, by cardiovascular disease and diabetes mellitus, CKD status, and stage, 2016</vt:lpstr>
      <vt:lpstr>vol 1 Table 3.3 Unadjusted percentage of patients readmitted to the hospital within 30 days of discharge, among Medicare patients aged 66 and older who were discharged alive from an all-cause index hospitalization between January 1 and December 1, by CKD status and stage, 2016</vt:lpstr>
      <vt:lpstr>vol 1 Figure 3.16 Adjusted percentage of patients readmitted to the hospital within 30 days of discharge, among Medicare CKD patients aged 66 and older who were discharged alive from an all-cause index hospitalization between January 1 and December 1, by year, 2004-2016 </vt:lpstr>
      <vt:lpstr>vol 1 Figure 3.17 Unadjusted percentage of patients readmitted to the hospital within 30 days of discharge, among Medicare patients aged 66 and older who were discharged alive from an all-cause index hospitalization between January 1 and December 1, by CKD status and stage, 2016</vt:lpstr>
      <vt:lpstr>vol 1 Figure 3.18 Unadjusted percentage of patients readmitted to the hospital within 30 days of discharge, among Medicare patients aged 66 and older who were discharged alive from a cardiovascular-related index hospitalization between January 1 and December 1, by CKD status and stage, 2016 </vt:lpstr>
      <vt:lpstr>vol 1 Figure 3.19 Unadjusted percentage of patients readmitted to the hospital within 30 days of discharge, among Medicare patients aged 66 and older who were discharged alive from an infection-related index hospitalization between January 1 and December 1, by CKD status and stage, 2016</vt:lpstr>
      <vt:lpstr>vol 1 Figure 3.20 Unadjusted percentage of patients readmitted to the hospital within 30 days of discharge, among Medicare patients aged 66 and older who were discharged alive from a no-cardiovascular and no-infection-related index hospitalization between January 1 and December 1, by CKD status and stage, 2016 </vt:lpstr>
      <vt:lpstr>vol 1 Figure 3.21 Unadjusted percentage of patients readmitted to the hospital within 30 days of discharge, among Medicare patients aged 66 and older who were discharged alive from an all-cause index hospitalization between January 1 and December 1, by age and CKD status, 2016 </vt:lpstr>
      <vt:lpstr>vol 1 Figure 3.22 Unadjusted percentage of patients readmitted to the hospital within 30 days of discharge, among Medicare patients aged 66 and older who were discharged alive from an all-cause index hospitalization between January 1 and December 1, by sex and CKD status, 2016 </vt:lpstr>
      <vt:lpstr>vol 1 Figure 3.23 Unadjusted percentage of patients readmitted to the hospital within 30 days of discharge, among Medicare patients aged 66 and older who were discharged alive from an all-cause index hospitalization between January 1 and December 1, by race and CKD status, 2016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Kurtz, Vivian</cp:lastModifiedBy>
  <cp:revision>86</cp:revision>
  <dcterms:created xsi:type="dcterms:W3CDTF">2014-11-10T19:37:45Z</dcterms:created>
  <dcterms:modified xsi:type="dcterms:W3CDTF">2018-10-24T00:33:41Z</dcterms:modified>
</cp:coreProperties>
</file>