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7D0"/>
    <a:srgbClr val="367CA8"/>
    <a:srgbClr val="A63C12"/>
    <a:srgbClr val="1C6E62"/>
    <a:srgbClr val="0E5480"/>
    <a:srgbClr val="002966"/>
    <a:srgbClr val="48070E"/>
    <a:srgbClr val="7A2F36"/>
    <a:srgbClr val="AC61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2" autoAdjust="0"/>
    <p:restoredTop sz="94660"/>
  </p:normalViewPr>
  <p:slideViewPr>
    <p:cSldViewPr showGuides="1">
      <p:cViewPr varScale="1">
        <p:scale>
          <a:sx n="86" d="100"/>
          <a:sy n="86" d="100"/>
        </p:scale>
        <p:origin x="166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7" d="100"/>
          <a:sy n="97" d="100"/>
        </p:scale>
        <p:origin x="2682" y="78"/>
      </p:cViewPr>
      <p:guideLst>
        <p:guide orient="horz" pos="2880"/>
        <p:guide pos="2160"/>
      </p:guideLst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06686-F82D-4753-94CB-70FF72A4246B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8B029-9C19-4863-A099-C3EB469D9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12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62516-1E61-479A-8F13-75B68A779684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DF32A-2C87-427B-8169-B6092B3362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990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351" y="699448"/>
            <a:ext cx="4392449" cy="14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315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58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41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9866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1219200"/>
            <a:ext cx="8305800" cy="419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638800"/>
            <a:ext cx="83058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4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0" y="6410325"/>
            <a:ext cx="9144000" cy="457200"/>
          </a:xfrm>
          <a:prstGeom prst="rect">
            <a:avLst/>
          </a:prstGeom>
          <a:solidFill>
            <a:srgbClr val="36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6200" y="6477000"/>
            <a:ext cx="914400" cy="27432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16" y="6172200"/>
            <a:ext cx="1467184" cy="48271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10324"/>
            <a:ext cx="3086100" cy="44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2018 Annual Data Report</a:t>
            </a:r>
          </a:p>
          <a:p>
            <a:r>
              <a:rPr lang="en-US" dirty="0" smtClean="0"/>
              <a:t>Volume 1 CKD, Chapter 4</a:t>
            </a:r>
          </a:p>
        </p:txBody>
      </p:sp>
    </p:spTree>
    <p:extLst>
      <p:ext uri="{BB962C8B-B14F-4D97-AF65-F5344CB8AC3E}">
        <p14:creationId xmlns:p14="http://schemas.microsoft.com/office/powerpoint/2010/main" val="356737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62" r:id="rId4"/>
    <p:sldLayoutId id="2147483663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967335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>
                <a:solidFill>
                  <a:srgbClr val="00B7D0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2017 Annual Data Report</a:t>
            </a:r>
          </a:p>
          <a:p>
            <a:pPr algn="ctr"/>
            <a:r>
              <a:rPr lang="en-US" sz="2400" b="1" cap="small" dirty="0">
                <a:solidFill>
                  <a:srgbClr val="00B7D0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Volume 1: Chronic Kidney Disease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019371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Chapter 4:</a:t>
            </a:r>
            <a:br>
              <a:rPr lang="en-US" sz="3600" b="1" dirty="0" smtClean="0">
                <a:solidFill>
                  <a:schemeClr val="tx1"/>
                </a:solidFill>
                <a:latin typeface="Candara" panose="020E0502030303020204" pitchFamily="34" charset="0"/>
              </a:rPr>
            </a:br>
            <a:r>
              <a:rPr lang="en-US" sz="3600" b="1" dirty="0" smtClean="0">
                <a:latin typeface="Candara" panose="020E0502030303020204" pitchFamily="34" charset="0"/>
              </a:rPr>
              <a:t>Cardiovascular Disease in Patients with CKD</a:t>
            </a:r>
            <a:endParaRPr lang="en-US" sz="3600" b="1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61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993" y="5562600"/>
            <a:ext cx="6858015" cy="533400"/>
          </a:xfrm>
        </p:spPr>
        <p:txBody>
          <a:bodyPr/>
          <a:lstStyle/>
          <a:p>
            <a:r>
              <a:rPr lang="en-US" sz="1200" i="1" dirty="0"/>
              <a:t>Data Source: Special analyses, Medicare 5% sample. Patients aged 66 and older, alive, without end-stage renal disease, and residing in the United States on 12/31/2014, with fee-for-service coverage for the entire calendar year. Abbreviation: CKD, chronic kidney disease.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algn="ctr"/>
            <a:r>
              <a:rPr lang="en-US" sz="2000" dirty="0" err="1"/>
              <a:t>v</a:t>
            </a:r>
            <a:r>
              <a:rPr lang="en-US" sz="2000" dirty="0" err="1" smtClean="0"/>
              <a:t>ol</a:t>
            </a:r>
            <a:r>
              <a:rPr lang="en-US" sz="2000" dirty="0" smtClean="0"/>
              <a:t> </a:t>
            </a:r>
            <a:r>
              <a:rPr lang="en-US" sz="2000" dirty="0"/>
              <a:t>1 Figure 4.2 Probability of survival of patients with a prevalent cardiovascular disease, by CKD status, adjusted for age and sex, </a:t>
            </a:r>
            <a:r>
              <a:rPr lang="en-US" sz="2000" dirty="0" smtClean="0"/>
              <a:t>2015-2016</a:t>
            </a:r>
            <a:br>
              <a:rPr lang="en-US" sz="2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(e) Cerebrovascular accident/transient ischemic attack (CVA/TIA</a:t>
            </a:r>
            <a:r>
              <a:rPr lang="en-US" sz="1600" dirty="0" smtClean="0"/>
              <a:t>)</a:t>
            </a:r>
            <a:br>
              <a:rPr lang="en-US" sz="16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444744"/>
            <a:ext cx="6858014" cy="4117856"/>
          </a:xfrm>
          <a:prstGeom prst="rect">
            <a:avLst/>
          </a:prstGeom>
        </p:spPr>
      </p:pic>
      <p:sp>
        <p:nvSpPr>
          <p:cNvPr id="7" name="Footer Placeholder 1"/>
          <p:cNvSpPr txBox="1">
            <a:spLocks/>
          </p:cNvSpPr>
          <p:nvPr/>
        </p:nvSpPr>
        <p:spPr>
          <a:xfrm>
            <a:off x="3028950" y="6410324"/>
            <a:ext cx="3086100" cy="44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2018 Annual Data Report</a:t>
            </a:r>
          </a:p>
          <a:p>
            <a:r>
              <a:rPr lang="en-US" dirty="0" smtClean="0"/>
              <a:t>Volume 1 CKD, Chapter 4</a:t>
            </a:r>
          </a:p>
        </p:txBody>
      </p:sp>
    </p:spTree>
    <p:extLst>
      <p:ext uri="{BB962C8B-B14F-4D97-AF65-F5344CB8AC3E}">
        <p14:creationId xmlns:p14="http://schemas.microsoft.com/office/powerpoint/2010/main" val="55948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993" y="5562600"/>
            <a:ext cx="6858015" cy="533400"/>
          </a:xfrm>
        </p:spPr>
        <p:txBody>
          <a:bodyPr/>
          <a:lstStyle/>
          <a:p>
            <a:r>
              <a:rPr lang="en-US" sz="1200" i="1" dirty="0"/>
              <a:t>Data Source: Special analyses, Medicare 5% sample. Patients aged 66 and older, alive, without end-stage renal disease, and residing in the United States on 12/31/2014, with fee-for-service coverage for the entire calendar year. Abbreviation: CKD, chronic kidney disease.</a:t>
            </a:r>
          </a:p>
          <a:p>
            <a:endParaRPr lang="en-US" sz="11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algn="ctr"/>
            <a:r>
              <a:rPr lang="en-US" sz="2000" dirty="0" err="1" smtClean="0"/>
              <a:t>vol</a:t>
            </a:r>
            <a:r>
              <a:rPr lang="en-US" sz="2000" dirty="0" smtClean="0"/>
              <a:t> </a:t>
            </a:r>
            <a:r>
              <a:rPr lang="en-US" sz="2000" dirty="0"/>
              <a:t>1 Figure 4.2 Probability of survival of patients with a prevalent cardiovascular disease, by CKD status, adjusted for age and sex, </a:t>
            </a:r>
            <a:r>
              <a:rPr lang="en-US" sz="2000" dirty="0" smtClean="0"/>
              <a:t>2015-2016</a:t>
            </a:r>
            <a:br>
              <a:rPr lang="en-US" sz="2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(f) Peripheral arterial disease (PAD</a:t>
            </a:r>
            <a:r>
              <a:rPr lang="en-US" sz="1600" dirty="0" smtClean="0"/>
              <a:t>)</a:t>
            </a:r>
            <a:br>
              <a:rPr lang="en-US" sz="1600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444744"/>
            <a:ext cx="6858014" cy="4117856"/>
          </a:xfrm>
          <a:prstGeom prst="rect">
            <a:avLst/>
          </a:prstGeom>
        </p:spPr>
      </p:pic>
      <p:sp>
        <p:nvSpPr>
          <p:cNvPr id="7" name="Footer Placeholder 1"/>
          <p:cNvSpPr txBox="1">
            <a:spLocks/>
          </p:cNvSpPr>
          <p:nvPr/>
        </p:nvSpPr>
        <p:spPr>
          <a:xfrm>
            <a:off x="3028950" y="6410324"/>
            <a:ext cx="3086100" cy="44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2018 Annual Data Report</a:t>
            </a:r>
          </a:p>
          <a:p>
            <a:r>
              <a:rPr lang="en-US" dirty="0" smtClean="0"/>
              <a:t>Volume 1 CKD, Chapter 4</a:t>
            </a:r>
          </a:p>
        </p:txBody>
      </p:sp>
    </p:spTree>
    <p:extLst>
      <p:ext uri="{BB962C8B-B14F-4D97-AF65-F5344CB8AC3E}">
        <p14:creationId xmlns:p14="http://schemas.microsoft.com/office/powerpoint/2010/main" val="185793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993" y="5562600"/>
            <a:ext cx="6858015" cy="533400"/>
          </a:xfrm>
        </p:spPr>
        <p:txBody>
          <a:bodyPr/>
          <a:lstStyle/>
          <a:p>
            <a:r>
              <a:rPr lang="en-US" sz="1200" i="1" dirty="0"/>
              <a:t>Data Source: Special analyses, Medicare 5% sample. Patients aged 66 and older, alive, without end-stage renal disease, and residing in the United States on 12/31/2014, with fee-for-service coverage for the entire calendar year. Abbreviation: CKD, chronic kidney disease.</a:t>
            </a:r>
          </a:p>
          <a:p>
            <a:endParaRPr lang="en-US" sz="11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algn="ctr"/>
            <a:r>
              <a:rPr lang="en-US" sz="2000" dirty="0" err="1"/>
              <a:t>v</a:t>
            </a:r>
            <a:r>
              <a:rPr lang="en-US" sz="2000" dirty="0" err="1" smtClean="0"/>
              <a:t>ol</a:t>
            </a:r>
            <a:r>
              <a:rPr lang="en-US" sz="2000" dirty="0" smtClean="0"/>
              <a:t> </a:t>
            </a:r>
            <a:r>
              <a:rPr lang="en-US" sz="2000" dirty="0"/>
              <a:t>1 Figure 4.2 Probability of survival of patients with a prevalent cardiovascular disease, by CKD status, adjusted for age and sex, </a:t>
            </a:r>
            <a:r>
              <a:rPr lang="en-US" sz="2000" dirty="0" smtClean="0"/>
              <a:t>2015-2016</a:t>
            </a:r>
            <a:br>
              <a:rPr lang="en-US" sz="2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(g) Atrial fibrillation (AF</a:t>
            </a:r>
            <a:r>
              <a:rPr lang="en-US" sz="1600" dirty="0" smtClean="0"/>
              <a:t>)</a:t>
            </a:r>
            <a:br>
              <a:rPr lang="en-US" sz="1600" dirty="0" smtClean="0"/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444744"/>
            <a:ext cx="6858014" cy="4117856"/>
          </a:xfrm>
          <a:prstGeom prst="rect">
            <a:avLst/>
          </a:prstGeom>
        </p:spPr>
      </p:pic>
      <p:sp>
        <p:nvSpPr>
          <p:cNvPr id="6" name="Footer Placeholder 1"/>
          <p:cNvSpPr txBox="1">
            <a:spLocks/>
          </p:cNvSpPr>
          <p:nvPr/>
        </p:nvSpPr>
        <p:spPr>
          <a:xfrm>
            <a:off x="3028950" y="6410324"/>
            <a:ext cx="3086100" cy="44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2018 Annual Data Report</a:t>
            </a:r>
          </a:p>
          <a:p>
            <a:r>
              <a:rPr lang="en-US" dirty="0" smtClean="0"/>
              <a:t>Volume 1 CKD, Chapter 4</a:t>
            </a:r>
          </a:p>
        </p:txBody>
      </p:sp>
    </p:spTree>
    <p:extLst>
      <p:ext uri="{BB962C8B-B14F-4D97-AF65-F5344CB8AC3E}">
        <p14:creationId xmlns:p14="http://schemas.microsoft.com/office/powerpoint/2010/main" val="110476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993" y="5562600"/>
            <a:ext cx="6858015" cy="533400"/>
          </a:xfrm>
        </p:spPr>
        <p:txBody>
          <a:bodyPr/>
          <a:lstStyle/>
          <a:p>
            <a:r>
              <a:rPr lang="en-US" sz="1200" i="1" dirty="0"/>
              <a:t>Data Source: Special analyses, Medicare 5% sample. Patients aged 66 and older, alive, without end-stage renal disease, and residing in the United States on 12/31/2014, with fee-for-service coverage for the entire calendar year. Abbreviation: CKD, chronic kidney disease.</a:t>
            </a:r>
          </a:p>
          <a:p>
            <a:endParaRPr lang="en-US" sz="11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algn="ctr"/>
            <a:r>
              <a:rPr lang="en-US" sz="2000" dirty="0" err="1"/>
              <a:t>v</a:t>
            </a:r>
            <a:r>
              <a:rPr lang="en-US" sz="2000" dirty="0" err="1" smtClean="0"/>
              <a:t>ol</a:t>
            </a:r>
            <a:r>
              <a:rPr lang="en-US" sz="2000" dirty="0" smtClean="0"/>
              <a:t> </a:t>
            </a:r>
            <a:r>
              <a:rPr lang="en-US" sz="2000" dirty="0"/>
              <a:t>1 Figure 4.2 Probability of survival of patients with a prevalent cardiovascular disease, by CKD status, adjusted for age and sex, </a:t>
            </a:r>
            <a:r>
              <a:rPr lang="en-US" sz="2000" dirty="0" smtClean="0"/>
              <a:t>2015-2016</a:t>
            </a:r>
            <a:br>
              <a:rPr lang="en-US" sz="2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(h) Sudden cardiac arrest and ventricular arrhythmias (SCA/VA</a:t>
            </a:r>
            <a:r>
              <a:rPr lang="en-US" sz="1600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444744"/>
            <a:ext cx="6858014" cy="4117856"/>
          </a:xfrm>
          <a:prstGeom prst="rect">
            <a:avLst/>
          </a:prstGeom>
        </p:spPr>
      </p:pic>
      <p:sp>
        <p:nvSpPr>
          <p:cNvPr id="7" name="Footer Placeholder 1"/>
          <p:cNvSpPr txBox="1">
            <a:spLocks/>
          </p:cNvSpPr>
          <p:nvPr/>
        </p:nvSpPr>
        <p:spPr>
          <a:xfrm>
            <a:off x="3028950" y="6410324"/>
            <a:ext cx="3086100" cy="44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2018 Annual Data Report</a:t>
            </a:r>
          </a:p>
          <a:p>
            <a:r>
              <a:rPr lang="en-US" dirty="0" smtClean="0"/>
              <a:t>Volume 1 CKD, Chapter 4</a:t>
            </a:r>
          </a:p>
        </p:txBody>
      </p:sp>
    </p:spTree>
    <p:extLst>
      <p:ext uri="{BB962C8B-B14F-4D97-AF65-F5344CB8AC3E}">
        <p14:creationId xmlns:p14="http://schemas.microsoft.com/office/powerpoint/2010/main" val="138827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993" y="5562600"/>
            <a:ext cx="6858015" cy="533400"/>
          </a:xfrm>
        </p:spPr>
        <p:txBody>
          <a:bodyPr/>
          <a:lstStyle/>
          <a:p>
            <a:r>
              <a:rPr lang="en-US" sz="1200" i="1" dirty="0"/>
              <a:t>Data Source: Special analyses, Medicare 5% sample. Patients aged 66 and older, alive, without end-stage renal disease, and residing in the United States on 12/31/2014, with fee-for-service coverage for the entire calendar year. Abbreviation: CKD, chronic kidney disease.</a:t>
            </a:r>
          </a:p>
          <a:p>
            <a:endParaRPr lang="en-US" sz="11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algn="ctr"/>
            <a:r>
              <a:rPr lang="en-US" sz="2000" dirty="0" err="1"/>
              <a:t>v</a:t>
            </a:r>
            <a:r>
              <a:rPr lang="en-US" sz="2000" dirty="0" err="1" smtClean="0"/>
              <a:t>ol</a:t>
            </a:r>
            <a:r>
              <a:rPr lang="en-US" sz="2000" dirty="0" smtClean="0"/>
              <a:t> </a:t>
            </a:r>
            <a:r>
              <a:rPr lang="en-US" sz="2000" dirty="0"/>
              <a:t>1 Figure 4.2 Probability of survival of patients with a prevalent cardiovascular disease, by CKD status, adjusted for age and sex, </a:t>
            </a:r>
            <a:r>
              <a:rPr lang="en-US" sz="2000" dirty="0" smtClean="0"/>
              <a:t>2015-2016</a:t>
            </a:r>
            <a:br>
              <a:rPr lang="en-US" sz="2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(</a:t>
            </a:r>
            <a:r>
              <a:rPr lang="en-US" sz="1600" dirty="0" err="1"/>
              <a:t>i</a:t>
            </a:r>
            <a:r>
              <a:rPr lang="en-US" sz="1600" dirty="0"/>
              <a:t>) Venous thromboembolism and pulmonary embolism (VTE/PE</a:t>
            </a:r>
            <a:r>
              <a:rPr lang="en-US" sz="1600" dirty="0" smtClean="0"/>
              <a:t>)</a:t>
            </a:r>
            <a:br>
              <a:rPr lang="en-US" sz="1600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444744"/>
            <a:ext cx="6858014" cy="4117856"/>
          </a:xfrm>
          <a:prstGeom prst="rect">
            <a:avLst/>
          </a:prstGeom>
        </p:spPr>
      </p:pic>
      <p:sp>
        <p:nvSpPr>
          <p:cNvPr id="7" name="Footer Placeholder 1"/>
          <p:cNvSpPr txBox="1">
            <a:spLocks/>
          </p:cNvSpPr>
          <p:nvPr/>
        </p:nvSpPr>
        <p:spPr>
          <a:xfrm>
            <a:off x="3028950" y="6410324"/>
            <a:ext cx="3086100" cy="44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2018 Annual Data Report</a:t>
            </a:r>
          </a:p>
          <a:p>
            <a:r>
              <a:rPr lang="en-US" dirty="0" smtClean="0"/>
              <a:t>Volume 1 CKD, Chapter 4</a:t>
            </a:r>
          </a:p>
        </p:txBody>
      </p:sp>
    </p:spTree>
    <p:extLst>
      <p:ext uri="{BB962C8B-B14F-4D97-AF65-F5344CB8AC3E}">
        <p14:creationId xmlns:p14="http://schemas.microsoft.com/office/powerpoint/2010/main" val="402442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4484" y="4823460"/>
            <a:ext cx="6855031" cy="1219200"/>
          </a:xfrm>
        </p:spPr>
        <p:txBody>
          <a:bodyPr/>
          <a:lstStyle/>
          <a:p>
            <a:r>
              <a:rPr lang="en-US" sz="1200" i="1" dirty="0"/>
              <a:t>Data Source: Special analyses, Medicare 5% sample. Patients aged 66 and older, alive, without end-stage renal disease, and residing in the United States on 12/31/2014, with fee-for-service coverage for the entire calendar year. Abbreviations: AF, atrial fibrillation; AMI, acute myocardial infarction; CAD, coronary artery disease; CKD, chronic kidney disease; CVA/TIA, cerebrovascular accident/transient ischemic attack; HF, heart failure; PAD, peripheral arterial disease; SCA/VA, sudden cardiac arrest and ventricular arrhythmias; VHD, </a:t>
            </a:r>
            <a:r>
              <a:rPr lang="en-US" sz="1200" i="1" dirty="0" err="1"/>
              <a:t>valvular</a:t>
            </a:r>
            <a:r>
              <a:rPr lang="en-US" sz="1200" i="1" dirty="0"/>
              <a:t> heart disease; VTE/PE, venous thromboembolism and pulmonary embolism.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algn="ctr"/>
            <a:r>
              <a:rPr lang="en-US" sz="2000" dirty="0" err="1"/>
              <a:t>v</a:t>
            </a:r>
            <a:r>
              <a:rPr lang="en-US" sz="2000" dirty="0" err="1" smtClean="0"/>
              <a:t>ol</a:t>
            </a:r>
            <a:r>
              <a:rPr lang="en-US" sz="2000" dirty="0" smtClean="0"/>
              <a:t> </a:t>
            </a:r>
            <a:r>
              <a:rPr lang="en-US" sz="2000" dirty="0"/>
              <a:t>1 Table 4.2 Two-year survival of patients with a prevalent cardiovascular disease, by CKD status, adjusted for age and sex, 2015-2016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390604"/>
              </p:ext>
            </p:extLst>
          </p:nvPr>
        </p:nvGraphicFramePr>
        <p:xfrm>
          <a:off x="1144485" y="1257300"/>
          <a:ext cx="6855030" cy="3566160"/>
        </p:xfrm>
        <a:graphic>
          <a:graphicData uri="http://schemas.openxmlformats.org/drawingml/2006/table">
            <a:tbl>
              <a:tblPr firstRow="1" firstCol="1" bandRow="1"/>
              <a:tblGrid>
                <a:gridCol w="1274130">
                  <a:extLst>
                    <a:ext uri="{9D8B030D-6E8A-4147-A177-3AD203B41FA5}">
                      <a16:colId xmlns:a16="http://schemas.microsoft.com/office/drawing/2014/main" val="3728841364"/>
                    </a:ext>
                  </a:extLst>
                </a:gridCol>
                <a:gridCol w="1035450">
                  <a:extLst>
                    <a:ext uri="{9D8B030D-6E8A-4147-A177-3AD203B41FA5}">
                      <a16:colId xmlns:a16="http://schemas.microsoft.com/office/drawing/2014/main" val="2597142345"/>
                    </a:ext>
                  </a:extLst>
                </a:gridCol>
                <a:gridCol w="1017900">
                  <a:extLst>
                    <a:ext uri="{9D8B030D-6E8A-4147-A177-3AD203B41FA5}">
                      <a16:colId xmlns:a16="http://schemas.microsoft.com/office/drawing/2014/main" val="2309380290"/>
                    </a:ext>
                  </a:extLst>
                </a:gridCol>
                <a:gridCol w="1246050">
                  <a:extLst>
                    <a:ext uri="{9D8B030D-6E8A-4147-A177-3AD203B41FA5}">
                      <a16:colId xmlns:a16="http://schemas.microsoft.com/office/drawing/2014/main" val="2878922659"/>
                    </a:ext>
                  </a:extLst>
                </a:gridCol>
                <a:gridCol w="1035450">
                  <a:extLst>
                    <a:ext uri="{9D8B030D-6E8A-4147-A177-3AD203B41FA5}">
                      <a16:colId xmlns:a16="http://schemas.microsoft.com/office/drawing/2014/main" val="4268653775"/>
                    </a:ext>
                  </a:extLst>
                </a:gridCol>
                <a:gridCol w="1246050">
                  <a:extLst>
                    <a:ext uri="{9D8B030D-6E8A-4147-A177-3AD203B41FA5}">
                      <a16:colId xmlns:a16="http://schemas.microsoft.com/office/drawing/2014/main" val="2468718363"/>
                    </a:ext>
                  </a:extLst>
                </a:gridCol>
              </a:tblGrid>
              <a:tr h="289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4770" marR="9477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 status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173968"/>
                  </a:ext>
                </a:extLst>
              </a:tr>
              <a:tr h="544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Cardiovascular disease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CKD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 1 to 2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 3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 4 to 5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318566"/>
                  </a:ext>
                </a:extLst>
              </a:tr>
              <a:tr h="3036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CAD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87.4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76.6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81.1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77.6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67.4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554003"/>
                  </a:ext>
                </a:extLst>
              </a:tr>
              <a:tr h="3036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AMI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81.7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68.5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74.5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69.0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58.6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311382"/>
                  </a:ext>
                </a:extLst>
              </a:tr>
              <a:tr h="3036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HF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75.6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64.6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70.2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65.8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55.7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94894"/>
                  </a:ext>
                </a:extLst>
              </a:tr>
              <a:tr h="3036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VHD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86.3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72.1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78.2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72.8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61.1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539135"/>
                  </a:ext>
                </a:extLst>
              </a:tr>
              <a:tr h="3036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CVA/TIA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83.3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73.2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76.8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74.6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64.1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3812170"/>
                  </a:ext>
                </a:extLst>
              </a:tr>
              <a:tr h="3036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PAD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81.3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72.3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76.4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73.6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61.7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9421336"/>
                  </a:ext>
                </a:extLst>
              </a:tr>
              <a:tr h="3036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82.9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70.0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75.6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71.0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59.6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1315617"/>
                  </a:ext>
                </a:extLst>
              </a:tr>
              <a:tr h="3036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SCA/VA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86.0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68.8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75.4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68.7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57.9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800378"/>
                  </a:ext>
                </a:extLst>
              </a:tr>
              <a:tr h="3036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VTE/PE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81.4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69.6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75.4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71.2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59.3</a:t>
                      </a:r>
                    </a:p>
                  </a:txBody>
                  <a:tcPr marL="94770" marR="947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4743706"/>
                  </a:ext>
                </a:extLst>
              </a:tr>
            </a:tbl>
          </a:graphicData>
        </a:graphic>
      </p:graphicFrame>
      <p:sp>
        <p:nvSpPr>
          <p:cNvPr id="6" name="Footer Placeholder 1"/>
          <p:cNvSpPr txBox="1">
            <a:spLocks/>
          </p:cNvSpPr>
          <p:nvPr/>
        </p:nvSpPr>
        <p:spPr>
          <a:xfrm>
            <a:off x="3028950" y="6410324"/>
            <a:ext cx="3086100" cy="44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2018 Annual Data Report</a:t>
            </a:r>
          </a:p>
          <a:p>
            <a:r>
              <a:rPr lang="en-US" dirty="0" smtClean="0"/>
              <a:t>Volume 1 CKD, Chapter 4</a:t>
            </a:r>
          </a:p>
        </p:txBody>
      </p:sp>
    </p:spTree>
    <p:extLst>
      <p:ext uri="{BB962C8B-B14F-4D97-AF65-F5344CB8AC3E}">
        <p14:creationId xmlns:p14="http://schemas.microsoft.com/office/powerpoint/2010/main" val="415179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7747" y="5562600"/>
            <a:ext cx="7048507" cy="533400"/>
          </a:xfrm>
        </p:spPr>
        <p:txBody>
          <a:bodyPr/>
          <a:lstStyle/>
          <a:p>
            <a:r>
              <a:rPr lang="en-US" sz="1200" i="1" dirty="0"/>
              <a:t>Data Source: Special analyses, Medicare 5% sample. Patients aged 66 and older, alive, without end-stage renal disease, and residing in the United States on the index date, which was the date of the first procedure claim, with fee-for-service coverage for the entire year prior to this date. Abbreviation: CKD, chronic kidney disease.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algn="ctr"/>
            <a:r>
              <a:rPr lang="en-US" sz="2000" dirty="0" err="1"/>
              <a:t>v</a:t>
            </a:r>
            <a:r>
              <a:rPr lang="en-US" sz="2000" dirty="0" err="1" smtClean="0"/>
              <a:t>ol</a:t>
            </a:r>
            <a:r>
              <a:rPr lang="en-US" sz="2000" dirty="0" smtClean="0"/>
              <a:t> </a:t>
            </a:r>
            <a:r>
              <a:rPr lang="en-US" sz="2000" dirty="0"/>
              <a:t>1 Figure 4.3 Probability of survival of patients with a cardiovascular procedure, by CKD status, adjusted for age and sex, 2014-2016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1600" dirty="0"/>
              <a:t>(a) Percutaneous coronary interventions (PCI)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/>
              <a:t/>
            </a:r>
            <a:br>
              <a:rPr lang="en-US" dirty="0"/>
            </a:b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482844"/>
            <a:ext cx="6858014" cy="4117856"/>
          </a:xfrm>
          <a:prstGeom prst="rect">
            <a:avLst/>
          </a:prstGeom>
        </p:spPr>
      </p:pic>
      <p:sp>
        <p:nvSpPr>
          <p:cNvPr id="6" name="Footer Placeholder 1"/>
          <p:cNvSpPr txBox="1">
            <a:spLocks/>
          </p:cNvSpPr>
          <p:nvPr/>
        </p:nvSpPr>
        <p:spPr>
          <a:xfrm>
            <a:off x="3028950" y="6410324"/>
            <a:ext cx="3086100" cy="44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2018 Annual Data Report</a:t>
            </a:r>
          </a:p>
          <a:p>
            <a:r>
              <a:rPr lang="en-US" dirty="0" smtClean="0"/>
              <a:t>Volume 1 CKD, Chapter 4</a:t>
            </a:r>
          </a:p>
        </p:txBody>
      </p:sp>
    </p:spTree>
    <p:extLst>
      <p:ext uri="{BB962C8B-B14F-4D97-AF65-F5344CB8AC3E}">
        <p14:creationId xmlns:p14="http://schemas.microsoft.com/office/powerpoint/2010/main" val="84557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6323" y="5562600"/>
            <a:ext cx="6991354" cy="533400"/>
          </a:xfrm>
        </p:spPr>
        <p:txBody>
          <a:bodyPr/>
          <a:lstStyle/>
          <a:p>
            <a:pPr lvl="0"/>
            <a:r>
              <a:rPr lang="en-US" sz="1200" i="1" dirty="0">
                <a:solidFill>
                  <a:prstClr val="black"/>
                </a:solidFill>
              </a:rPr>
              <a:t>Data Source: Special analyses, Medicare 5% sample. Patients aged 66 and older, alive, without end-stage renal disease, and residing in the United States on the index date, which was the date of the first procedure claim, with fee-for-service coverage for the entire year prior to this date. Abbreviation: CKD, chronic kidney disease. 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algn="ctr"/>
            <a:r>
              <a:rPr lang="en-US" sz="2000" dirty="0" err="1" smtClean="0"/>
              <a:t>vol</a:t>
            </a:r>
            <a:r>
              <a:rPr lang="en-US" sz="2000" dirty="0" smtClean="0"/>
              <a:t> </a:t>
            </a:r>
            <a:r>
              <a:rPr lang="en-US" sz="2000" dirty="0"/>
              <a:t>1 Figure 4.3 Probability of survival of patients with a cardiovascular procedure, by CKD status, adjusted for age and sex, </a:t>
            </a:r>
            <a:r>
              <a:rPr lang="en-US" sz="2000" dirty="0" smtClean="0"/>
              <a:t>2014-2016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1600" dirty="0"/>
              <a:t>(b) Coronary artery bypass grafting (CABG</a:t>
            </a:r>
            <a:r>
              <a:rPr lang="en-US" sz="1600" dirty="0" smtClean="0"/>
              <a:t>)</a:t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482844"/>
            <a:ext cx="6858014" cy="4117856"/>
          </a:xfrm>
          <a:prstGeom prst="rect">
            <a:avLst/>
          </a:prstGeom>
        </p:spPr>
      </p:pic>
      <p:sp>
        <p:nvSpPr>
          <p:cNvPr id="7" name="Footer Placeholder 1"/>
          <p:cNvSpPr txBox="1">
            <a:spLocks/>
          </p:cNvSpPr>
          <p:nvPr/>
        </p:nvSpPr>
        <p:spPr>
          <a:xfrm>
            <a:off x="3028950" y="6410324"/>
            <a:ext cx="3086100" cy="44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2018 Annual Data Report</a:t>
            </a:r>
          </a:p>
          <a:p>
            <a:r>
              <a:rPr lang="en-US" dirty="0" smtClean="0"/>
              <a:t>Volume 1 CKD, Chapter 4</a:t>
            </a:r>
          </a:p>
        </p:txBody>
      </p:sp>
    </p:spTree>
    <p:extLst>
      <p:ext uri="{BB962C8B-B14F-4D97-AF65-F5344CB8AC3E}">
        <p14:creationId xmlns:p14="http://schemas.microsoft.com/office/powerpoint/2010/main" val="299469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6299" y="5469450"/>
            <a:ext cx="7391400" cy="533400"/>
          </a:xfrm>
        </p:spPr>
        <p:txBody>
          <a:bodyPr/>
          <a:lstStyle/>
          <a:p>
            <a:r>
              <a:rPr lang="en-US" sz="1200" i="1" dirty="0">
                <a:solidFill>
                  <a:prstClr val="black"/>
                </a:solidFill>
              </a:rPr>
              <a:t>Data Source: Special analyses, Medicare 5% sample. Patients aged 66 and older, alive, without end-stage renal disease, and residing in the United States on the index date, which was the date of the first procedure claim, with fee-for-service coverage for the entire year prior to this date. Abbreviation: CKD, chronic kidney disease. </a:t>
            </a:r>
          </a:p>
          <a:p>
            <a:endParaRPr lang="en-US" sz="11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algn="ctr"/>
            <a:r>
              <a:rPr lang="en-US" sz="2000" dirty="0" err="1"/>
              <a:t>v</a:t>
            </a:r>
            <a:r>
              <a:rPr lang="en-US" sz="2000" dirty="0" err="1" smtClean="0"/>
              <a:t>ol</a:t>
            </a:r>
            <a:r>
              <a:rPr lang="en-US" sz="2000" dirty="0" smtClean="0"/>
              <a:t> </a:t>
            </a:r>
            <a:r>
              <a:rPr lang="en-US" sz="2000" dirty="0"/>
              <a:t>1 Figure 4.3 Probability of survival of patients with a cardiovascular procedure, by CKD status, adjusted for age and sex, </a:t>
            </a:r>
            <a:r>
              <a:rPr lang="en-US" sz="2000" dirty="0" smtClean="0"/>
              <a:t>2014-2016</a:t>
            </a:r>
            <a:br>
              <a:rPr lang="en-US" sz="20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38100" y="1143000"/>
            <a:ext cx="9067800" cy="31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50" b="1" dirty="0"/>
              <a:t>(c) Implantable cardioverter defibrillators/cardiac resynchronization therapy with defibrillator devices (ICD/CRT-D</a:t>
            </a:r>
            <a:r>
              <a:rPr lang="en-US" sz="1450" b="1" dirty="0" smtClean="0"/>
              <a:t>)</a:t>
            </a:r>
            <a:endParaRPr lang="en-US" sz="145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53" y="1516308"/>
            <a:ext cx="6583693" cy="3953142"/>
          </a:xfrm>
          <a:prstGeom prst="rect">
            <a:avLst/>
          </a:prstGeom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3028950" y="6410324"/>
            <a:ext cx="3086100" cy="44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2018 Annual Data Report</a:t>
            </a:r>
          </a:p>
          <a:p>
            <a:r>
              <a:rPr lang="en-US" dirty="0" smtClean="0"/>
              <a:t>Volume 1 CKD, Chapter 4</a:t>
            </a:r>
          </a:p>
        </p:txBody>
      </p:sp>
    </p:spTree>
    <p:extLst>
      <p:ext uri="{BB962C8B-B14F-4D97-AF65-F5344CB8AC3E}">
        <p14:creationId xmlns:p14="http://schemas.microsoft.com/office/powerpoint/2010/main" val="384054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647" y="5562600"/>
            <a:ext cx="7124707" cy="533400"/>
          </a:xfrm>
        </p:spPr>
        <p:txBody>
          <a:bodyPr/>
          <a:lstStyle/>
          <a:p>
            <a:r>
              <a:rPr lang="en-US" sz="1200" i="1" dirty="0">
                <a:solidFill>
                  <a:prstClr val="black"/>
                </a:solidFill>
              </a:rPr>
              <a:t>Data Source: Special analyses, Medicare 5% sample. Patients aged 66 and older, alive, without end-stage renal disease, and residing in the United States on the index date, which was the date of the first procedure claim, with fee-for-service coverage for the entire year prior to this date. Abbreviation: CKD, chronic kidney disease. 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algn="ctr"/>
            <a:r>
              <a:rPr lang="en-US" sz="2000" dirty="0" err="1"/>
              <a:t>v</a:t>
            </a:r>
            <a:r>
              <a:rPr lang="en-US" sz="2000" dirty="0" err="1" smtClean="0"/>
              <a:t>ol</a:t>
            </a:r>
            <a:r>
              <a:rPr lang="en-US" sz="2000" dirty="0" smtClean="0"/>
              <a:t> </a:t>
            </a:r>
            <a:r>
              <a:rPr lang="en-US" sz="2000" dirty="0"/>
              <a:t>1 Figure 4.3 Probability of survival of patients with a cardiovascular procedure, by CKD status, adjusted for age and sex, </a:t>
            </a:r>
            <a:r>
              <a:rPr lang="en-US" sz="2000" dirty="0" smtClean="0"/>
              <a:t>2014-2016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1600" dirty="0"/>
              <a:t>(d) Carotid artery stenting and carotid endarterectomy (CAS/CEA</a:t>
            </a:r>
            <a:r>
              <a:rPr lang="en-US" sz="1600" dirty="0" smtClean="0"/>
              <a:t>)</a:t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482844"/>
            <a:ext cx="6858014" cy="4117856"/>
          </a:xfrm>
          <a:prstGeom prst="rect">
            <a:avLst/>
          </a:prstGeom>
        </p:spPr>
      </p:pic>
      <p:sp>
        <p:nvSpPr>
          <p:cNvPr id="7" name="Footer Placeholder 1"/>
          <p:cNvSpPr txBox="1">
            <a:spLocks/>
          </p:cNvSpPr>
          <p:nvPr/>
        </p:nvSpPr>
        <p:spPr>
          <a:xfrm>
            <a:off x="3028950" y="6410324"/>
            <a:ext cx="3086100" cy="44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2018 Annual Data Report</a:t>
            </a:r>
          </a:p>
          <a:p>
            <a:r>
              <a:rPr lang="en-US" dirty="0" smtClean="0"/>
              <a:t>Volume 1 CKD, Chapter 4</a:t>
            </a:r>
          </a:p>
        </p:txBody>
      </p:sp>
    </p:spTree>
    <p:extLst>
      <p:ext uri="{BB962C8B-B14F-4D97-AF65-F5344CB8AC3E}">
        <p14:creationId xmlns:p14="http://schemas.microsoft.com/office/powerpoint/2010/main" val="367803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" b="2304"/>
          <a:stretch>
            <a:fillRect/>
          </a:stretch>
        </p:blipFill>
        <p:spPr>
          <a:xfrm>
            <a:off x="463135" y="1033295"/>
            <a:ext cx="8217730" cy="4146579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19100" y="5257800"/>
            <a:ext cx="8305800" cy="533400"/>
          </a:xfrm>
        </p:spPr>
        <p:txBody>
          <a:bodyPr/>
          <a:lstStyle/>
          <a:p>
            <a:r>
              <a:rPr lang="en-US" sz="1200" i="1" dirty="0"/>
              <a:t>Data Source: Special analyses, Medicare 5% sample. Abbreviations: AF, atrial fibrillation; AMI, acute myocardial infarction; CAD, coronary artery disease; CKD, chronic kidney disease; CVA/TIA, cerebrovascular accident/transient ischemic attack; CVD, cardiovascular disease; HF, heart failure; PAD, peripheral arterial disease; SCA/VA, sudden cardiac arrest and ventricular arrhythmias; VHD, </a:t>
            </a:r>
            <a:r>
              <a:rPr lang="en-US" sz="1200" i="1" dirty="0" err="1"/>
              <a:t>valvular</a:t>
            </a:r>
            <a:r>
              <a:rPr lang="en-US" sz="1200" i="1" dirty="0"/>
              <a:t> heart disease; VTE/PE, venous thromboembolism and pulmonary embolism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3857"/>
            <a:ext cx="8229600" cy="563562"/>
          </a:xfrm>
        </p:spPr>
        <p:txBody>
          <a:bodyPr/>
          <a:lstStyle/>
          <a:p>
            <a:pPr algn="ctr"/>
            <a:r>
              <a:rPr lang="en-US" sz="2400" dirty="0" err="1"/>
              <a:t>v</a:t>
            </a:r>
            <a:r>
              <a:rPr lang="en-US" sz="2400" dirty="0" err="1" smtClean="0"/>
              <a:t>ol</a:t>
            </a:r>
            <a:r>
              <a:rPr lang="en-US" sz="2400" dirty="0" smtClean="0"/>
              <a:t> </a:t>
            </a:r>
            <a:r>
              <a:rPr lang="en-US" sz="2400" dirty="0"/>
              <a:t>1 Figure 4.1 Prevalence of common cardiovascular diseases in patients with or without CKD, 2016 </a:t>
            </a:r>
            <a:endParaRPr lang="en-US" sz="2000" dirty="0"/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3028950" y="6410324"/>
            <a:ext cx="3086100" cy="44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2018 Annual Data Report</a:t>
            </a:r>
          </a:p>
          <a:p>
            <a:r>
              <a:rPr lang="en-US" dirty="0" smtClean="0"/>
              <a:t>Volume 1 CKD, Chapter 4</a:t>
            </a:r>
          </a:p>
        </p:txBody>
      </p:sp>
    </p:spTree>
    <p:extLst>
      <p:ext uri="{BB962C8B-B14F-4D97-AF65-F5344CB8AC3E}">
        <p14:creationId xmlns:p14="http://schemas.microsoft.com/office/powerpoint/2010/main" val="326148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335" y="4457700"/>
            <a:ext cx="8305330" cy="12192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Special analyses, Medicare 5% sample. Patients aged 66 and older, alive, without end-stage renal disease, and residing in the United States on the index date, which was the date of the first procedure claim, with fee-for-service coverage for the entire year prior to this date. Abbreviations: CABG, coronary artery bypass grafting; CAS/CEA, carotid artery stenting and carotid endarterectomy; CKD, chronic kidney disease; ICD/CRT-D, implantable cardioverter defibrillators/cardiac resynchronization therapy with defibrillator devices; PCI, percutaneous coronary interventions.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5750" y="274638"/>
            <a:ext cx="8572500" cy="563562"/>
          </a:xfrm>
        </p:spPr>
        <p:txBody>
          <a:bodyPr/>
          <a:lstStyle/>
          <a:p>
            <a:pPr algn="ctr"/>
            <a:r>
              <a:rPr lang="en-US" sz="2400" dirty="0" err="1"/>
              <a:t>v</a:t>
            </a:r>
            <a:r>
              <a:rPr lang="en-US" sz="2400" dirty="0" err="1" smtClean="0"/>
              <a:t>ol</a:t>
            </a:r>
            <a:r>
              <a:rPr lang="en-US" sz="2400" dirty="0" smtClean="0"/>
              <a:t> </a:t>
            </a:r>
            <a:r>
              <a:rPr lang="en-US" sz="2400" dirty="0"/>
              <a:t>1 Table 4.3 Two-year survival of patients with a cardiovascular procedure, by CKD status, adjusted for age and sex, </a:t>
            </a:r>
            <a:r>
              <a:rPr lang="en-US" sz="2400" dirty="0" smtClean="0"/>
              <a:t>2014-2016</a:t>
            </a:r>
            <a:br>
              <a:rPr lang="en-US" sz="2400" dirty="0" smtClean="0"/>
            </a:b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266957"/>
              </p:ext>
            </p:extLst>
          </p:nvPr>
        </p:nvGraphicFramePr>
        <p:xfrm>
          <a:off x="419335" y="1767839"/>
          <a:ext cx="8305330" cy="2194561"/>
        </p:xfrm>
        <a:graphic>
          <a:graphicData uri="http://schemas.openxmlformats.org/drawingml/2006/table">
            <a:tbl>
              <a:tblPr firstRow="1" firstCol="1" bandRow="1"/>
              <a:tblGrid>
                <a:gridCol w="1543694">
                  <a:extLst>
                    <a:ext uri="{9D8B030D-6E8A-4147-A177-3AD203B41FA5}">
                      <a16:colId xmlns:a16="http://schemas.microsoft.com/office/drawing/2014/main" val="3760296517"/>
                    </a:ext>
                  </a:extLst>
                </a:gridCol>
                <a:gridCol w="1254519">
                  <a:extLst>
                    <a:ext uri="{9D8B030D-6E8A-4147-A177-3AD203B41FA5}">
                      <a16:colId xmlns:a16="http://schemas.microsoft.com/office/drawing/2014/main" val="2700136468"/>
                    </a:ext>
                  </a:extLst>
                </a:gridCol>
                <a:gridCol w="1233254">
                  <a:extLst>
                    <a:ext uri="{9D8B030D-6E8A-4147-A177-3AD203B41FA5}">
                      <a16:colId xmlns:a16="http://schemas.microsoft.com/office/drawing/2014/main" val="2670737477"/>
                    </a:ext>
                  </a:extLst>
                </a:gridCol>
                <a:gridCol w="1509672">
                  <a:extLst>
                    <a:ext uri="{9D8B030D-6E8A-4147-A177-3AD203B41FA5}">
                      <a16:colId xmlns:a16="http://schemas.microsoft.com/office/drawing/2014/main" val="1457281"/>
                    </a:ext>
                  </a:extLst>
                </a:gridCol>
                <a:gridCol w="1254519">
                  <a:extLst>
                    <a:ext uri="{9D8B030D-6E8A-4147-A177-3AD203B41FA5}">
                      <a16:colId xmlns:a16="http://schemas.microsoft.com/office/drawing/2014/main" val="493930291"/>
                    </a:ext>
                  </a:extLst>
                </a:gridCol>
                <a:gridCol w="1509672">
                  <a:extLst>
                    <a:ext uri="{9D8B030D-6E8A-4147-A177-3AD203B41FA5}">
                      <a16:colId xmlns:a16="http://schemas.microsoft.com/office/drawing/2014/main" val="2785574489"/>
                    </a:ext>
                  </a:extLst>
                </a:gridCol>
              </a:tblGrid>
              <a:tr h="32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7815" marR="9781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 status</a:t>
                      </a:r>
                    </a:p>
                  </a:txBody>
                  <a:tcPr marL="97815" marR="978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789621"/>
                  </a:ext>
                </a:extLst>
              </a:tr>
              <a:tr h="6153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Cardiovascular procedure</a:t>
                      </a:r>
                    </a:p>
                  </a:txBody>
                  <a:tcPr marL="97815" marR="978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CKD</a:t>
                      </a:r>
                      <a:b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97815" marR="978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</a:t>
                      </a:r>
                      <a:b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97815" marR="978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 1 to 2</a:t>
                      </a:r>
                      <a:b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97815" marR="978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 3</a:t>
                      </a:r>
                      <a:br>
                        <a:rPr lang="en-US" sz="1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97815" marR="978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 4 to 5</a:t>
                      </a:r>
                      <a:b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97815" marR="978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2362178"/>
                  </a:ext>
                </a:extLst>
              </a:tr>
              <a:tr h="3133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PCI</a:t>
                      </a:r>
                    </a:p>
                  </a:txBody>
                  <a:tcPr marL="97815" marR="978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83.2</a:t>
                      </a:r>
                    </a:p>
                  </a:txBody>
                  <a:tcPr marL="97815" marR="978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73.0</a:t>
                      </a:r>
                    </a:p>
                  </a:txBody>
                  <a:tcPr marL="97815" marR="978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76.3</a:t>
                      </a:r>
                    </a:p>
                  </a:txBody>
                  <a:tcPr marL="97815" marR="978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74.1</a:t>
                      </a:r>
                    </a:p>
                  </a:txBody>
                  <a:tcPr marL="97815" marR="978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64.3</a:t>
                      </a:r>
                    </a:p>
                  </a:txBody>
                  <a:tcPr marL="97815" marR="978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7678696"/>
                  </a:ext>
                </a:extLst>
              </a:tr>
              <a:tr h="3133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CABG</a:t>
                      </a:r>
                    </a:p>
                  </a:txBody>
                  <a:tcPr marL="97815" marR="978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89.3</a:t>
                      </a:r>
                    </a:p>
                  </a:txBody>
                  <a:tcPr marL="97815" marR="978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81.8</a:t>
                      </a:r>
                    </a:p>
                  </a:txBody>
                  <a:tcPr marL="97815" marR="978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85.3</a:t>
                      </a:r>
                    </a:p>
                  </a:txBody>
                  <a:tcPr marL="97815" marR="978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82.2</a:t>
                      </a:r>
                    </a:p>
                  </a:txBody>
                  <a:tcPr marL="97815" marR="978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71.8</a:t>
                      </a:r>
                    </a:p>
                  </a:txBody>
                  <a:tcPr marL="97815" marR="978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3381025"/>
                  </a:ext>
                </a:extLst>
              </a:tr>
              <a:tr h="3133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ICD/CRT-D</a:t>
                      </a:r>
                    </a:p>
                  </a:txBody>
                  <a:tcPr marL="97815" marR="978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79.2</a:t>
                      </a:r>
                    </a:p>
                  </a:txBody>
                  <a:tcPr marL="97815" marR="978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60.3</a:t>
                      </a:r>
                    </a:p>
                  </a:txBody>
                  <a:tcPr marL="97815" marR="978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68.3</a:t>
                      </a:r>
                    </a:p>
                  </a:txBody>
                  <a:tcPr marL="97815" marR="978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60.3</a:t>
                      </a:r>
                    </a:p>
                  </a:txBody>
                  <a:tcPr marL="97815" marR="978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55.1</a:t>
                      </a:r>
                    </a:p>
                  </a:txBody>
                  <a:tcPr marL="97815" marR="978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811416"/>
                  </a:ext>
                </a:extLst>
              </a:tr>
              <a:tr h="3133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CAS/CEA</a:t>
                      </a:r>
                    </a:p>
                  </a:txBody>
                  <a:tcPr marL="97815" marR="978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86.4</a:t>
                      </a:r>
                    </a:p>
                  </a:txBody>
                  <a:tcPr marL="97815" marR="978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78.2</a:t>
                      </a:r>
                    </a:p>
                  </a:txBody>
                  <a:tcPr marL="97815" marR="978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78.5</a:t>
                      </a:r>
                    </a:p>
                  </a:txBody>
                  <a:tcPr marL="97815" marR="978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79.0</a:t>
                      </a:r>
                    </a:p>
                  </a:txBody>
                  <a:tcPr marL="97815" marR="978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70.1</a:t>
                      </a:r>
                    </a:p>
                  </a:txBody>
                  <a:tcPr marL="97815" marR="978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217547"/>
                  </a:ext>
                </a:extLst>
              </a:tr>
            </a:tbl>
          </a:graphicData>
        </a:graphic>
      </p:graphicFrame>
      <p:sp>
        <p:nvSpPr>
          <p:cNvPr id="6" name="Footer Placeholder 1"/>
          <p:cNvSpPr txBox="1">
            <a:spLocks/>
          </p:cNvSpPr>
          <p:nvPr/>
        </p:nvSpPr>
        <p:spPr>
          <a:xfrm>
            <a:off x="3028950" y="6410324"/>
            <a:ext cx="3086100" cy="44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2018 Annual Data Report</a:t>
            </a:r>
          </a:p>
          <a:p>
            <a:r>
              <a:rPr lang="en-US" dirty="0" smtClean="0"/>
              <a:t>Volume 1 CKD, Chapter 4</a:t>
            </a:r>
          </a:p>
        </p:txBody>
      </p:sp>
    </p:spTree>
    <p:extLst>
      <p:ext uri="{BB962C8B-B14F-4D97-AF65-F5344CB8AC3E}">
        <p14:creationId xmlns:p14="http://schemas.microsoft.com/office/powerpoint/2010/main" val="124244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563562"/>
          </a:xfrm>
        </p:spPr>
        <p:txBody>
          <a:bodyPr/>
          <a:lstStyle/>
          <a:p>
            <a:pPr algn="ctr"/>
            <a:r>
              <a:rPr lang="en-US" dirty="0" err="1"/>
              <a:t>v</a:t>
            </a:r>
            <a:r>
              <a:rPr lang="en-US" dirty="0" err="1" smtClean="0"/>
              <a:t>ol</a:t>
            </a:r>
            <a:r>
              <a:rPr lang="en-US" dirty="0" smtClean="0"/>
              <a:t> </a:t>
            </a:r>
            <a:r>
              <a:rPr lang="en-US" dirty="0"/>
              <a:t>1 Table 4.4 Cardiovascular pharmacological treatments by (a) comorbidities and (b) procedures, by CKD status, 2016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328211"/>
              </p:ext>
            </p:extLst>
          </p:nvPr>
        </p:nvGraphicFramePr>
        <p:xfrm>
          <a:off x="2133600" y="857973"/>
          <a:ext cx="6614376" cy="5400815"/>
        </p:xfrm>
        <a:graphic>
          <a:graphicData uri="http://schemas.openxmlformats.org/drawingml/2006/table">
            <a:tbl>
              <a:tblPr firstRow="1" firstCol="1" bandRow="1"/>
              <a:tblGrid>
                <a:gridCol w="1490161">
                  <a:extLst>
                    <a:ext uri="{9D8B030D-6E8A-4147-A177-3AD203B41FA5}">
                      <a16:colId xmlns:a16="http://schemas.microsoft.com/office/drawing/2014/main" val="4283175766"/>
                    </a:ext>
                  </a:extLst>
                </a:gridCol>
                <a:gridCol w="796370">
                  <a:extLst>
                    <a:ext uri="{9D8B030D-6E8A-4147-A177-3AD203B41FA5}">
                      <a16:colId xmlns:a16="http://schemas.microsoft.com/office/drawing/2014/main" val="3388038348"/>
                    </a:ext>
                  </a:extLst>
                </a:gridCol>
                <a:gridCol w="666233">
                  <a:extLst>
                    <a:ext uri="{9D8B030D-6E8A-4147-A177-3AD203B41FA5}">
                      <a16:colId xmlns:a16="http://schemas.microsoft.com/office/drawing/2014/main" val="266761653"/>
                    </a:ext>
                  </a:extLst>
                </a:gridCol>
                <a:gridCol w="666233">
                  <a:extLst>
                    <a:ext uri="{9D8B030D-6E8A-4147-A177-3AD203B41FA5}">
                      <a16:colId xmlns:a16="http://schemas.microsoft.com/office/drawing/2014/main" val="3331863821"/>
                    </a:ext>
                  </a:extLst>
                </a:gridCol>
                <a:gridCol w="713897">
                  <a:extLst>
                    <a:ext uri="{9D8B030D-6E8A-4147-A177-3AD203B41FA5}">
                      <a16:colId xmlns:a16="http://schemas.microsoft.com/office/drawing/2014/main" val="794855644"/>
                    </a:ext>
                  </a:extLst>
                </a:gridCol>
                <a:gridCol w="875639">
                  <a:extLst>
                    <a:ext uri="{9D8B030D-6E8A-4147-A177-3AD203B41FA5}">
                      <a16:colId xmlns:a16="http://schemas.microsoft.com/office/drawing/2014/main" val="1061084672"/>
                    </a:ext>
                  </a:extLst>
                </a:gridCol>
                <a:gridCol w="875639">
                  <a:extLst>
                    <a:ext uri="{9D8B030D-6E8A-4147-A177-3AD203B41FA5}">
                      <a16:colId xmlns:a16="http://schemas.microsoft.com/office/drawing/2014/main" val="749064978"/>
                    </a:ext>
                  </a:extLst>
                </a:gridCol>
                <a:gridCol w="530204">
                  <a:extLst>
                    <a:ext uri="{9D8B030D-6E8A-4147-A177-3AD203B41FA5}">
                      <a16:colId xmlns:a16="http://schemas.microsoft.com/office/drawing/2014/main" val="3561222384"/>
                    </a:ext>
                  </a:extLst>
                </a:gridCol>
              </a:tblGrid>
              <a:tr h="158675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(a) Cardiovascular comorbidities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940782"/>
                  </a:ext>
                </a:extLst>
              </a:tr>
              <a:tr h="158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Patients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002054"/>
                  </a:ext>
                </a:extLst>
              </a:tr>
              <a:tr h="3173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 Patients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Beta- blockers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Statins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P2Y12 inhibitors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Warfarin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 Oral Anticoagulants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ACEs/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ARBs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7283481"/>
                  </a:ext>
                </a:extLst>
              </a:tr>
              <a:tr h="1586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CVD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5119733"/>
                  </a:ext>
                </a:extLst>
              </a:tr>
              <a:tr h="158675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247,266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54.6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63.0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16.2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12.8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11.8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53.8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8762003"/>
                  </a:ext>
                </a:extLst>
              </a:tr>
              <a:tr h="158675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80,331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65.1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68.2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20.4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15.3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13.4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59.7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5452406"/>
                  </a:ext>
                </a:extLst>
              </a:tr>
              <a:tr h="158675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Coronary artery disease (CAD)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697664"/>
                  </a:ext>
                </a:extLst>
              </a:tr>
              <a:tr h="158675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119,066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65.2</a:t>
                      </a:r>
                      <a:endParaRPr lang="en-US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75.7</a:t>
                      </a:r>
                      <a:endParaRPr lang="en-US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26.1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9.8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9.5</a:t>
                      </a:r>
                      <a:endParaRPr lang="en-US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59.2</a:t>
                      </a:r>
                      <a:endParaRPr lang="en-US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3625999"/>
                  </a:ext>
                </a:extLst>
              </a:tr>
              <a:tr h="158675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47,197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73.0</a:t>
                      </a:r>
                      <a:endParaRPr lang="en-US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75.7</a:t>
                      </a:r>
                      <a:endParaRPr lang="en-US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28.7</a:t>
                      </a:r>
                      <a:endParaRPr lang="en-US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14.8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13.0</a:t>
                      </a:r>
                      <a:endParaRPr lang="en-US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61.8</a:t>
                      </a:r>
                      <a:endParaRPr lang="en-US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3376291"/>
                  </a:ext>
                </a:extLst>
              </a:tr>
              <a:tr h="158675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Acute myocardial infarction (AMI) 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939029"/>
                  </a:ext>
                </a:extLst>
              </a:tr>
              <a:tr h="158675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17,202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74.8</a:t>
                      </a:r>
                      <a:endParaRPr lang="en-US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78.4</a:t>
                      </a:r>
                      <a:endParaRPr lang="en-US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40.4</a:t>
                      </a:r>
                      <a:endParaRPr lang="en-US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11.5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11.5</a:t>
                      </a:r>
                      <a:endParaRPr lang="en-US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63.6</a:t>
                      </a:r>
                      <a:endParaRPr lang="en-US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646299"/>
                  </a:ext>
                </a:extLst>
              </a:tr>
              <a:tr h="158675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11,514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79.9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78.8</a:t>
                      </a:r>
                      <a:endParaRPr lang="en-US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39.8</a:t>
                      </a:r>
                      <a:endParaRPr lang="en-US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16.6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14.8</a:t>
                      </a:r>
                      <a:endParaRPr lang="en-US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63.4</a:t>
                      </a:r>
                      <a:endParaRPr lang="en-US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7525317"/>
                  </a:ext>
                </a:extLst>
              </a:tr>
              <a:tr h="158675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Heart failure (HF)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285908"/>
                  </a:ext>
                </a:extLst>
              </a:tr>
              <a:tr h="158675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47,170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70.5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60.6</a:t>
                      </a:r>
                      <a:endParaRPr lang="en-US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16.6</a:t>
                      </a:r>
                      <a:endParaRPr lang="en-US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18.9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16.6</a:t>
                      </a:r>
                      <a:endParaRPr lang="en-US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61.2</a:t>
                      </a:r>
                      <a:endParaRPr lang="en-US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014341"/>
                  </a:ext>
                </a:extLst>
              </a:tr>
              <a:tr h="158675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32,658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75.6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67.3</a:t>
                      </a:r>
                      <a:endParaRPr lang="en-US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21.7</a:t>
                      </a:r>
                      <a:endParaRPr lang="en-US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20.5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17.1</a:t>
                      </a:r>
                      <a:endParaRPr lang="en-US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59.9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383027"/>
                  </a:ext>
                </a:extLst>
              </a:tr>
              <a:tr h="158675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Valvular</a:t>
                      </a: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heart disease (VHD)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3222833"/>
                  </a:ext>
                </a:extLst>
              </a:tr>
              <a:tr h="158675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38,681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57.6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61.7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13.9</a:t>
                      </a:r>
                      <a:endParaRPr lang="en-US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15.4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13.1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55.0</a:t>
                      </a:r>
                      <a:endParaRPr lang="en-US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3569001"/>
                  </a:ext>
                </a:extLst>
              </a:tr>
              <a:tr h="158675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15,804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71.3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69.0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21.5</a:t>
                      </a:r>
                      <a:endParaRPr lang="en-US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20.2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16.9</a:t>
                      </a:r>
                      <a:endParaRPr lang="en-US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61.0</a:t>
                      </a:r>
                      <a:endParaRPr lang="en-US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8914713"/>
                  </a:ext>
                </a:extLst>
              </a:tr>
              <a:tr h="158675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Cerebrovascular accident/transient ischemic attack (CVA/TIA) 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6037904"/>
                  </a:ext>
                </a:extLst>
              </a:tr>
              <a:tr h="158675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51,550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49.1</a:t>
                      </a:r>
                      <a:endParaRPr lang="en-US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69.3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24.7</a:t>
                      </a:r>
                      <a:endParaRPr lang="en-US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10.5</a:t>
                      </a:r>
                      <a:endParaRPr lang="en-US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9.9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54.4</a:t>
                      </a:r>
                      <a:endParaRPr lang="en-US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7143510"/>
                  </a:ext>
                </a:extLst>
              </a:tr>
              <a:tr h="158675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20,225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64.7</a:t>
                      </a:r>
                      <a:endParaRPr lang="en-US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73.5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30.6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14.2</a:t>
                      </a:r>
                      <a:endParaRPr lang="en-US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13.0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60.8</a:t>
                      </a:r>
                      <a:endParaRPr lang="en-US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9062787"/>
                  </a:ext>
                </a:extLst>
              </a:tr>
              <a:tr h="158675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Peripheral artery disease (PAD) 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595260"/>
                  </a:ext>
                </a:extLst>
              </a:tr>
              <a:tr h="158675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75,554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48.3</a:t>
                      </a:r>
                      <a:endParaRPr lang="en-US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59.5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17.8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9.4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8.3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52.3</a:t>
                      </a:r>
                      <a:endParaRPr lang="en-US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2073722"/>
                  </a:ext>
                </a:extLst>
              </a:tr>
              <a:tr h="158675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31,982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63.6</a:t>
                      </a:r>
                      <a:endParaRPr lang="en-US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68.2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24.3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14.0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59.5</a:t>
                      </a:r>
                      <a:endParaRPr lang="en-US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3959370"/>
                  </a:ext>
                </a:extLst>
              </a:tr>
              <a:tr h="15867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Atrial fibrillation (AF)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470080"/>
                  </a:ext>
                </a:extLst>
              </a:tr>
              <a:tr h="158675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73,778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67.2</a:t>
                      </a:r>
                      <a:endParaRPr lang="en-US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57.9</a:t>
                      </a:r>
                      <a:endParaRPr lang="en-US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8.7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34.6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33.2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51.3</a:t>
                      </a:r>
                      <a:endParaRPr lang="en-US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690177"/>
                  </a:ext>
                </a:extLst>
              </a:tr>
              <a:tr h="158675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29,174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74.0</a:t>
                      </a:r>
                      <a:endParaRPr lang="en-US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65.7</a:t>
                      </a:r>
                      <a:endParaRPr lang="en-US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14.2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34.8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30.9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56.8</a:t>
                      </a:r>
                      <a:endParaRPr lang="en-US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2641246"/>
                  </a:ext>
                </a:extLst>
              </a:tr>
              <a:tr h="158675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Cardiac arrest and ventricular arrhythmias (SCA/VA)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703038"/>
                  </a:ext>
                </a:extLst>
              </a:tr>
              <a:tr h="158675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10,866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69.9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63.9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17.4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13.2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14.4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58.4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5711122"/>
                  </a:ext>
                </a:extLst>
              </a:tr>
              <a:tr h="158675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5,014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79.4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70.6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25.2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22.0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19.4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64.0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487596"/>
                  </a:ext>
                </a:extLst>
              </a:tr>
              <a:tr h="158675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Venous thromboembolism and pulmonary embolism (VTE/PE) 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230" marR="40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864695"/>
                  </a:ext>
                </a:extLst>
              </a:tr>
              <a:tr h="158675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8,895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41.7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49.4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7.8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47.8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31.8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45.3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4351888"/>
                  </a:ext>
                </a:extLst>
              </a:tr>
              <a:tr h="158675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4,695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59.3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57.2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45.2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32.5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54.2</a:t>
                      </a:r>
                    </a:p>
                  </a:txBody>
                  <a:tcPr marL="10230" marR="40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103687"/>
                  </a:ext>
                </a:extLst>
              </a:tr>
            </a:tbl>
          </a:graphicData>
        </a:graphic>
      </p:graphicFrame>
      <p:sp>
        <p:nvSpPr>
          <p:cNvPr id="7" name="Footer Placeholder 1"/>
          <p:cNvSpPr txBox="1">
            <a:spLocks/>
          </p:cNvSpPr>
          <p:nvPr/>
        </p:nvSpPr>
        <p:spPr>
          <a:xfrm>
            <a:off x="3028950" y="6410324"/>
            <a:ext cx="3086100" cy="44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2018 Annual Data Report</a:t>
            </a:r>
          </a:p>
          <a:p>
            <a:r>
              <a:rPr lang="en-US" dirty="0" smtClean="0"/>
              <a:t>Volume 1 CKD, Chapter 4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119980"/>
            <a:ext cx="1752600" cy="4876800"/>
          </a:xfrm>
        </p:spPr>
        <p:txBody>
          <a:bodyPr/>
          <a:lstStyle/>
          <a:p>
            <a:r>
              <a:rPr lang="en-US" sz="900" i="1" dirty="0"/>
              <a:t>Data Source: Special analyses, Medicare 5% sample. Patients aged 66 and older, alive, without end-stage renal disease, and residing in the United States on 12/31/2016 with fee-for-service and Part D coverage for the entire calendar year. Abbreviations: ACEs/ARBs, Angiotensin converting enzyme inhibitors and angiotensin receptor blockers; AF, atrial fibrillation; AMI, acute myocardial infarction; CAD, coronary artery disease; CABG, coronary artery bypass grafting; CAS/CEA, carotid artery stenting and carotid endarterectomy; CKD, chronic kidney disease; CVA/TIA, cerebrovascular accident/transient ischemic attack; CVD, cardiovascular disease; HF, heart failure; ICD/CRT-D, implantable cardioverter defibrillators/cardiac resynchronization therapy with defibrillator devices; PAD, peripheral arterial disease; PCI, percutaneous coronary interventions; SCA/VA, sudden cardiac arrest and ventricular arrhythmias; VHD, </a:t>
            </a:r>
            <a:r>
              <a:rPr lang="en-US" sz="900" i="1" dirty="0" err="1"/>
              <a:t>valvular</a:t>
            </a:r>
            <a:r>
              <a:rPr lang="en-US" sz="900" i="1" dirty="0"/>
              <a:t> heart disease; VTE/PE, venous thromboembolism and pulmonary embolism.</a:t>
            </a:r>
          </a:p>
        </p:txBody>
      </p:sp>
    </p:spTree>
    <p:extLst>
      <p:ext uri="{BB962C8B-B14F-4D97-AF65-F5344CB8AC3E}">
        <p14:creationId xmlns:p14="http://schemas.microsoft.com/office/powerpoint/2010/main" val="168906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024" y="4991100"/>
            <a:ext cx="8351952" cy="1333500"/>
          </a:xfrm>
        </p:spPr>
        <p:txBody>
          <a:bodyPr/>
          <a:lstStyle/>
          <a:p>
            <a:r>
              <a:rPr lang="en-US" sz="1000" i="1" dirty="0"/>
              <a:t>Data Source: Special analyses, Medicare 5% sample. Patients aged 66 and older, alive, without end-stage renal disease, and residing in the United States on 12/31/2016 with fee-for-service and Part D coverage for the entire calendar year. Abbreviations: ACEs/ARBs, Angiotensin converting enzyme inhibitors and angiotensin receptor blockers; AF, atrial fibrillation; AMI, acute myocardial infarction; CAD, coronary artery disease; CABG, coronary artery bypass grafting; CAS/CEA, carotid artery stenting and carotid endarterectomy; CKD, chronic kidney disease; CVA/TIA, cerebrovascular accident/transient ischemic attack; CVD, cardiovascular disease; HF, heart failure; ICD/CRT-D, implantable cardioverter defibrillators/cardiac resynchronization therapy with defibrillator devices; PAD, peripheral arterial disease; PCI, percutaneous coronary interventions; SCA/VA, sudden cardiac arrest and ventricular arrhythmias; VHD, </a:t>
            </a:r>
            <a:r>
              <a:rPr lang="en-US" sz="1000" i="1" dirty="0" err="1"/>
              <a:t>valvular</a:t>
            </a:r>
            <a:r>
              <a:rPr lang="en-US" sz="1000" i="1" dirty="0"/>
              <a:t> heart disease; VTE/PE, venous thromboembolism and pulmonary embolism.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850" y="76200"/>
            <a:ext cx="8496300" cy="563562"/>
          </a:xfrm>
        </p:spPr>
        <p:txBody>
          <a:bodyPr/>
          <a:lstStyle/>
          <a:p>
            <a:pPr algn="ctr"/>
            <a:r>
              <a:rPr lang="en-US" dirty="0" err="1"/>
              <a:t>v</a:t>
            </a:r>
            <a:r>
              <a:rPr lang="en-US" dirty="0" err="1" smtClean="0"/>
              <a:t>ol</a:t>
            </a:r>
            <a:r>
              <a:rPr lang="en-US" dirty="0" smtClean="0"/>
              <a:t> </a:t>
            </a:r>
            <a:r>
              <a:rPr lang="en-US" dirty="0"/>
              <a:t>1 Table 4.4 Cardiovascular pharmacological treatments by (a) comorbidities and (b) procedures, by CKD status, </a:t>
            </a:r>
            <a:r>
              <a:rPr lang="en-US" dirty="0" smtClean="0"/>
              <a:t>2016 </a:t>
            </a:r>
            <a:r>
              <a:rPr lang="en-US" i="1" dirty="0" smtClean="0"/>
              <a:t>(continued)</a:t>
            </a:r>
            <a:br>
              <a:rPr lang="en-US" i="1" dirty="0" smtClean="0"/>
            </a:br>
            <a:endParaRPr lang="en-US" i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852155"/>
              </p:ext>
            </p:extLst>
          </p:nvPr>
        </p:nvGraphicFramePr>
        <p:xfrm>
          <a:off x="396024" y="1066800"/>
          <a:ext cx="8351952" cy="3840479"/>
        </p:xfrm>
        <a:graphic>
          <a:graphicData uri="http://schemas.openxmlformats.org/drawingml/2006/table">
            <a:tbl>
              <a:tblPr firstRow="1" firstCol="1" bandRow="1"/>
              <a:tblGrid>
                <a:gridCol w="1227433">
                  <a:extLst>
                    <a:ext uri="{9D8B030D-6E8A-4147-A177-3AD203B41FA5}">
                      <a16:colId xmlns:a16="http://schemas.microsoft.com/office/drawing/2014/main" val="1380801437"/>
                    </a:ext>
                  </a:extLst>
                </a:gridCol>
                <a:gridCol w="1186792">
                  <a:extLst>
                    <a:ext uri="{9D8B030D-6E8A-4147-A177-3AD203B41FA5}">
                      <a16:colId xmlns:a16="http://schemas.microsoft.com/office/drawing/2014/main" val="1097351104"/>
                    </a:ext>
                  </a:extLst>
                </a:gridCol>
                <a:gridCol w="902324">
                  <a:extLst>
                    <a:ext uri="{9D8B030D-6E8A-4147-A177-3AD203B41FA5}">
                      <a16:colId xmlns:a16="http://schemas.microsoft.com/office/drawing/2014/main" val="3010935477"/>
                    </a:ext>
                  </a:extLst>
                </a:gridCol>
                <a:gridCol w="902324">
                  <a:extLst>
                    <a:ext uri="{9D8B030D-6E8A-4147-A177-3AD203B41FA5}">
                      <a16:colId xmlns:a16="http://schemas.microsoft.com/office/drawing/2014/main" val="2918722552"/>
                    </a:ext>
                  </a:extLst>
                </a:gridCol>
                <a:gridCol w="965538">
                  <a:extLst>
                    <a:ext uri="{9D8B030D-6E8A-4147-A177-3AD203B41FA5}">
                      <a16:colId xmlns:a16="http://schemas.microsoft.com/office/drawing/2014/main" val="2470004004"/>
                    </a:ext>
                  </a:extLst>
                </a:gridCol>
                <a:gridCol w="1140133">
                  <a:extLst>
                    <a:ext uri="{9D8B030D-6E8A-4147-A177-3AD203B41FA5}">
                      <a16:colId xmlns:a16="http://schemas.microsoft.com/office/drawing/2014/main" val="1263820970"/>
                    </a:ext>
                  </a:extLst>
                </a:gridCol>
                <a:gridCol w="1140133">
                  <a:extLst>
                    <a:ext uri="{9D8B030D-6E8A-4147-A177-3AD203B41FA5}">
                      <a16:colId xmlns:a16="http://schemas.microsoft.com/office/drawing/2014/main" val="3501264911"/>
                    </a:ext>
                  </a:extLst>
                </a:gridCol>
                <a:gridCol w="887275">
                  <a:extLst>
                    <a:ext uri="{9D8B030D-6E8A-4147-A177-3AD203B41FA5}">
                      <a16:colId xmlns:a16="http://schemas.microsoft.com/office/drawing/2014/main" val="2683571445"/>
                    </a:ext>
                  </a:extLst>
                </a:gridCol>
              </a:tblGrid>
              <a:tr h="260389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827" marR="8654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827" marR="8654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(b) Cardiovascular procedures</a:t>
                      </a:r>
                    </a:p>
                  </a:txBody>
                  <a:tcPr marL="21827" marR="8654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955293"/>
                  </a:ext>
                </a:extLst>
              </a:tr>
              <a:tr h="2603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Patients</a:t>
                      </a:r>
                    </a:p>
                  </a:txBody>
                  <a:tcPr marL="21827" marR="8654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195191"/>
                  </a:ext>
                </a:extLst>
              </a:tr>
              <a:tr h="4569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 Patients</a:t>
                      </a:r>
                    </a:p>
                  </a:txBody>
                  <a:tcPr marL="21827" marR="8654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Beta- blockers</a:t>
                      </a:r>
                    </a:p>
                  </a:txBody>
                  <a:tcPr marL="21827" marR="8654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Statins</a:t>
                      </a:r>
                    </a:p>
                  </a:txBody>
                  <a:tcPr marL="21827" marR="8654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P2Y12 inhibitors</a:t>
                      </a:r>
                    </a:p>
                  </a:txBody>
                  <a:tcPr marL="21827" marR="8654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Warfarin</a:t>
                      </a:r>
                    </a:p>
                  </a:txBody>
                  <a:tcPr marL="21827" marR="8654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 Oral Anticoagulants</a:t>
                      </a:r>
                    </a:p>
                  </a:txBody>
                  <a:tcPr marL="21827" marR="8654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ACEs/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ARBs</a:t>
                      </a:r>
                    </a:p>
                  </a:txBody>
                  <a:tcPr marL="21827" marR="8654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4031304"/>
                  </a:ext>
                </a:extLst>
              </a:tr>
              <a:tr h="238562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Revascularization – percutaneous coronary interventions (PCI)</a:t>
                      </a:r>
                    </a:p>
                  </a:txBody>
                  <a:tcPr marL="21827" marR="8654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827" marR="8654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247378"/>
                  </a:ext>
                </a:extLst>
              </a:tr>
              <a:tr h="238562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2,390</a:t>
                      </a:r>
                    </a:p>
                  </a:txBody>
                  <a:tcPr marL="21827" marR="8654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84.8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88.2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94.5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7.7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8.6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73.9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360463"/>
                  </a:ext>
                </a:extLst>
              </a:tr>
              <a:tr h="238562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1,418</a:t>
                      </a:r>
                    </a:p>
                  </a:txBody>
                  <a:tcPr marL="21827" marR="8654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88.5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87.0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92.5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13.6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12.6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70.0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901864"/>
                  </a:ext>
                </a:extLst>
              </a:tr>
              <a:tr h="238562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Revascularization – coronary artery bypass graft (CABG)</a:t>
                      </a:r>
                    </a:p>
                  </a:txBody>
                  <a:tcPr marL="21827" marR="8654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827" marR="8654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827" marR="8654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164828"/>
                  </a:ext>
                </a:extLst>
              </a:tr>
              <a:tr h="238562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1,210</a:t>
                      </a:r>
                    </a:p>
                  </a:txBody>
                  <a:tcPr marL="21827" marR="8654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92.1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90.0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39.1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17.4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68.3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899967"/>
                  </a:ext>
                </a:extLst>
              </a:tr>
              <a:tr h="238562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681</a:t>
                      </a:r>
                    </a:p>
                  </a:txBody>
                  <a:tcPr marL="21827" marR="8654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92.7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90.7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38.6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21.4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16.0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70.5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5454538"/>
                  </a:ext>
                </a:extLst>
              </a:tr>
              <a:tr h="238562">
                <a:tc gridSpan="8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Implantable cardioverter defibrillators &amp; cardiac resynchronization therapy with defibrillator (ICD/CRT-D)</a:t>
                      </a:r>
                    </a:p>
                  </a:txBody>
                  <a:tcPr marL="21827" marR="8654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126798"/>
                  </a:ext>
                </a:extLst>
              </a:tr>
              <a:tr h="238562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337</a:t>
                      </a:r>
                    </a:p>
                  </a:txBody>
                  <a:tcPr marL="21827" marR="8654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85.2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72.1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25.2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24.9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23.7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72.7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3353506"/>
                  </a:ext>
                </a:extLst>
              </a:tr>
              <a:tr h="238562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345</a:t>
                      </a:r>
                    </a:p>
                  </a:txBody>
                  <a:tcPr marL="21827" marR="8654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88.4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74.5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29.3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30.1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28.7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72.5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6717861"/>
                  </a:ext>
                </a:extLst>
              </a:tr>
              <a:tr h="238562">
                <a:tc gridSpan="8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Carotid artery stenting and carotid artery endarterectomy (CAS/CEA)</a:t>
                      </a:r>
                    </a:p>
                  </a:txBody>
                  <a:tcPr marL="21827" marR="8654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927983"/>
                  </a:ext>
                </a:extLst>
              </a:tr>
              <a:tr h="238562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1,018</a:t>
                      </a:r>
                    </a:p>
                  </a:txBody>
                  <a:tcPr marL="21827" marR="8654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56.2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82.8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50.3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11.1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63.2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7291019"/>
                  </a:ext>
                </a:extLst>
              </a:tr>
              <a:tr h="238562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437</a:t>
                      </a:r>
                    </a:p>
                  </a:txBody>
                  <a:tcPr marL="21827" marR="8654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71.4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87.6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54.5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11.4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65.7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27" marR="8654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06713"/>
                  </a:ext>
                </a:extLst>
              </a:tr>
            </a:tbl>
          </a:graphicData>
        </a:graphic>
      </p:graphicFrame>
      <p:sp>
        <p:nvSpPr>
          <p:cNvPr id="7" name="Footer Placeholder 1"/>
          <p:cNvSpPr txBox="1">
            <a:spLocks/>
          </p:cNvSpPr>
          <p:nvPr/>
        </p:nvSpPr>
        <p:spPr>
          <a:xfrm>
            <a:off x="3028950" y="6410324"/>
            <a:ext cx="3086100" cy="44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2018 Annual Data Report</a:t>
            </a:r>
          </a:p>
          <a:p>
            <a:r>
              <a:rPr lang="en-US" dirty="0" smtClean="0"/>
              <a:t>Volume 1 CKD, Chapter 4</a:t>
            </a:r>
          </a:p>
        </p:txBody>
      </p:sp>
    </p:spTree>
    <p:extLst>
      <p:ext uri="{BB962C8B-B14F-4D97-AF65-F5344CB8AC3E}">
        <p14:creationId xmlns:p14="http://schemas.microsoft.com/office/powerpoint/2010/main" val="103283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482" y="5486400"/>
            <a:ext cx="8161037" cy="533400"/>
          </a:xfrm>
        </p:spPr>
        <p:txBody>
          <a:bodyPr/>
          <a:lstStyle/>
          <a:p>
            <a:r>
              <a:rPr lang="en-US" sz="1200" i="1" dirty="0"/>
              <a:t>Data Source: Special analyses, Medicare 5% sample. Patients aged 66 and older, alive, without end-stage renal disease, and residing in the United States on 12/31/2016 with fee-for-service coverage for the entire calendar year. Abbreviation: CKD, chronic kidney disease.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9550" y="274638"/>
            <a:ext cx="8724900" cy="563562"/>
          </a:xfrm>
        </p:spPr>
        <p:txBody>
          <a:bodyPr/>
          <a:lstStyle/>
          <a:p>
            <a:pPr algn="ctr"/>
            <a:r>
              <a:rPr lang="en-US" sz="2400" dirty="0" err="1"/>
              <a:t>v</a:t>
            </a:r>
            <a:r>
              <a:rPr lang="en-US" sz="2400" dirty="0" err="1" smtClean="0"/>
              <a:t>ol</a:t>
            </a:r>
            <a:r>
              <a:rPr lang="en-US" sz="2400" dirty="0" smtClean="0"/>
              <a:t> </a:t>
            </a:r>
            <a:r>
              <a:rPr lang="en-US" sz="2400" dirty="0"/>
              <a:t>1 Figure 4.4 Heart failure in patients with or without CKD, </a:t>
            </a:r>
            <a:r>
              <a:rPr lang="en-US" sz="2400" dirty="0" smtClean="0"/>
              <a:t>2016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82" y="914395"/>
            <a:ext cx="8161037" cy="4537537"/>
          </a:xfrm>
          <a:prstGeom prst="rect">
            <a:avLst/>
          </a:prstGeom>
        </p:spPr>
      </p:pic>
      <p:sp>
        <p:nvSpPr>
          <p:cNvPr id="7" name="Footer Placeholder 1"/>
          <p:cNvSpPr txBox="1">
            <a:spLocks/>
          </p:cNvSpPr>
          <p:nvPr/>
        </p:nvSpPr>
        <p:spPr>
          <a:xfrm>
            <a:off x="3028950" y="6410324"/>
            <a:ext cx="3086100" cy="44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2018 Annual Data Report</a:t>
            </a:r>
          </a:p>
          <a:p>
            <a:r>
              <a:rPr lang="en-US" dirty="0" smtClean="0"/>
              <a:t>Volume 1 CKD, Chapter 4</a:t>
            </a:r>
          </a:p>
        </p:txBody>
      </p:sp>
    </p:spTree>
    <p:extLst>
      <p:ext uri="{BB962C8B-B14F-4D97-AF65-F5344CB8AC3E}">
        <p14:creationId xmlns:p14="http://schemas.microsoft.com/office/powerpoint/2010/main" val="148079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672" y="5334000"/>
            <a:ext cx="7406656" cy="533400"/>
          </a:xfrm>
        </p:spPr>
        <p:txBody>
          <a:bodyPr/>
          <a:lstStyle/>
          <a:p>
            <a:r>
              <a:rPr lang="en-US" sz="1200" i="1" dirty="0"/>
              <a:t>Data Source: Special analyses, Medicare 5% sample. Patients aged 66 and older, alive, without end-stage renal disease, and residing in the United States on 12/31/2014 with fee-for-service coverage for the entire calendar year. Survival was adjusted for age, sex, race, diabetic status, and hypertension status. Abbreviation: CKD, chronic kidney disease.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300" y="152400"/>
            <a:ext cx="8915400" cy="563562"/>
          </a:xfrm>
        </p:spPr>
        <p:txBody>
          <a:bodyPr/>
          <a:lstStyle/>
          <a:p>
            <a:pPr algn="ctr"/>
            <a:r>
              <a:rPr lang="en-US" sz="2400" dirty="0" err="1"/>
              <a:t>v</a:t>
            </a:r>
            <a:r>
              <a:rPr lang="en-US" sz="2400" dirty="0" err="1" smtClean="0"/>
              <a:t>ol</a:t>
            </a:r>
            <a:r>
              <a:rPr lang="en-US" sz="2400" dirty="0" smtClean="0"/>
              <a:t> </a:t>
            </a:r>
            <a:r>
              <a:rPr lang="en-US" sz="2400" dirty="0"/>
              <a:t>1 Figure 4.5 Adjusted survival of patients by CKD and heart failure status, 2015-2016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3" y="952500"/>
            <a:ext cx="7406655" cy="4447284"/>
          </a:xfrm>
          <a:prstGeom prst="rect">
            <a:avLst/>
          </a:prstGeom>
        </p:spPr>
      </p:pic>
      <p:sp>
        <p:nvSpPr>
          <p:cNvPr id="7" name="Footer Placeholder 1"/>
          <p:cNvSpPr txBox="1">
            <a:spLocks/>
          </p:cNvSpPr>
          <p:nvPr/>
        </p:nvSpPr>
        <p:spPr>
          <a:xfrm>
            <a:off x="3028950" y="6410324"/>
            <a:ext cx="3086100" cy="44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2018 Annual Data Report</a:t>
            </a:r>
          </a:p>
          <a:p>
            <a:r>
              <a:rPr lang="en-US" dirty="0" smtClean="0"/>
              <a:t>Volume 1 CKD, Chapter 4</a:t>
            </a:r>
          </a:p>
        </p:txBody>
      </p:sp>
    </p:spTree>
    <p:extLst>
      <p:ext uri="{BB962C8B-B14F-4D97-AF65-F5344CB8AC3E}">
        <p14:creationId xmlns:p14="http://schemas.microsoft.com/office/powerpoint/2010/main" val="264215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" y="3495770"/>
            <a:ext cx="1230816" cy="2743200"/>
          </a:xfrm>
        </p:spPr>
        <p:txBody>
          <a:bodyPr/>
          <a:lstStyle/>
          <a:p>
            <a:r>
              <a:rPr lang="en-US" sz="1000" i="1" dirty="0"/>
              <a:t>Data Source: Special analyses, Medicare 5% sample. Patients aged 66 and older, alive, without end-stage renal disease, and residing in the United States on 12/31/2016 with fee-for-service coverage for the entire calendar year. Abbreviation: CKD, chronic kidney disease.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9550" y="38100"/>
            <a:ext cx="8724900" cy="563562"/>
          </a:xfrm>
        </p:spPr>
        <p:txBody>
          <a:bodyPr/>
          <a:lstStyle/>
          <a:p>
            <a:pPr algn="ctr"/>
            <a:r>
              <a:rPr lang="en-US" dirty="0" err="1"/>
              <a:t>v</a:t>
            </a:r>
            <a:r>
              <a:rPr lang="en-US" dirty="0" err="1" smtClean="0"/>
              <a:t>ol</a:t>
            </a:r>
            <a:r>
              <a:rPr lang="en-US" dirty="0" smtClean="0"/>
              <a:t> 1 Table 4.5 Prevalence of atrial fibrillation </a:t>
            </a:r>
            <a:r>
              <a:rPr lang="en-US" dirty="0"/>
              <a:t>by stage of CKD, age, race, sex, and </a:t>
            </a:r>
            <a:r>
              <a:rPr lang="en-US" dirty="0" smtClean="0"/>
              <a:t>diabetic</a:t>
            </a:r>
            <a:r>
              <a:rPr lang="en-US" dirty="0"/>
              <a:t>, hypertension, and heart failure status, </a:t>
            </a:r>
            <a:r>
              <a:rPr lang="en-US" dirty="0" smtClean="0"/>
              <a:t>2016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111039"/>
              </p:ext>
            </p:extLst>
          </p:nvPr>
        </p:nvGraphicFramePr>
        <p:xfrm>
          <a:off x="1828800" y="696784"/>
          <a:ext cx="7001465" cy="5618417"/>
        </p:xfrm>
        <a:graphic>
          <a:graphicData uri="http://schemas.openxmlformats.org/drawingml/2006/table">
            <a:tbl>
              <a:tblPr firstRow="1" firstCol="1" bandRow="1"/>
              <a:tblGrid>
                <a:gridCol w="2146855">
                  <a:extLst>
                    <a:ext uri="{9D8B030D-6E8A-4147-A177-3AD203B41FA5}">
                      <a16:colId xmlns:a16="http://schemas.microsoft.com/office/drawing/2014/main" val="1095909449"/>
                    </a:ext>
                  </a:extLst>
                </a:gridCol>
                <a:gridCol w="665148">
                  <a:extLst>
                    <a:ext uri="{9D8B030D-6E8A-4147-A177-3AD203B41FA5}">
                      <a16:colId xmlns:a16="http://schemas.microsoft.com/office/drawing/2014/main" val="2193452819"/>
                    </a:ext>
                  </a:extLst>
                </a:gridCol>
                <a:gridCol w="813423">
                  <a:extLst>
                    <a:ext uri="{9D8B030D-6E8A-4147-A177-3AD203B41FA5}">
                      <a16:colId xmlns:a16="http://schemas.microsoft.com/office/drawing/2014/main" val="2403372591"/>
                    </a:ext>
                  </a:extLst>
                </a:gridCol>
                <a:gridCol w="709533">
                  <a:extLst>
                    <a:ext uri="{9D8B030D-6E8A-4147-A177-3AD203B41FA5}">
                      <a16:colId xmlns:a16="http://schemas.microsoft.com/office/drawing/2014/main" val="3019278688"/>
                    </a:ext>
                  </a:extLst>
                </a:gridCol>
                <a:gridCol w="813423">
                  <a:extLst>
                    <a:ext uri="{9D8B030D-6E8A-4147-A177-3AD203B41FA5}">
                      <a16:colId xmlns:a16="http://schemas.microsoft.com/office/drawing/2014/main" val="2585361367"/>
                    </a:ext>
                  </a:extLst>
                </a:gridCol>
                <a:gridCol w="871417">
                  <a:extLst>
                    <a:ext uri="{9D8B030D-6E8A-4147-A177-3AD203B41FA5}">
                      <a16:colId xmlns:a16="http://schemas.microsoft.com/office/drawing/2014/main" val="69302525"/>
                    </a:ext>
                  </a:extLst>
                </a:gridCol>
                <a:gridCol w="981666">
                  <a:extLst>
                    <a:ext uri="{9D8B030D-6E8A-4147-A177-3AD203B41FA5}">
                      <a16:colId xmlns:a16="http://schemas.microsoft.com/office/drawing/2014/main" val="2969903031"/>
                    </a:ext>
                  </a:extLst>
                </a:gridCol>
              </a:tblGrid>
              <a:tr h="26274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42" marR="685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CKD</a:t>
                      </a: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 stage</a:t>
                      </a: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085899"/>
                  </a:ext>
                </a:extLst>
              </a:tr>
              <a:tr h="3807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 1-2</a:t>
                      </a: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 3</a:t>
                      </a: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 4-5</a:t>
                      </a: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Unknown stage</a:t>
                      </a: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CKD stages</a:t>
                      </a: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6050311"/>
                  </a:ext>
                </a:extLst>
              </a:tr>
              <a:tr h="3705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 Patients</a:t>
                      </a: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1,086,232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18,750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88,322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14,833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53,935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175,840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526180"/>
                  </a:ext>
                </a:extLst>
              </a:tr>
              <a:tr h="3705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Atrial fibrillation (Overall)</a:t>
                      </a: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532105"/>
                  </a:ext>
                </a:extLst>
              </a:tr>
              <a:tr h="1978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 </a:t>
                      </a:r>
                    </a:p>
                  </a:txBody>
                  <a:tcPr marL="68542" marR="685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993628"/>
                  </a:ext>
                </a:extLst>
              </a:tr>
              <a:tr h="190393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66-69</a:t>
                      </a:r>
                    </a:p>
                  </a:txBody>
                  <a:tcPr marL="68542" marR="685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117593"/>
                  </a:ext>
                </a:extLst>
              </a:tr>
              <a:tr h="190393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70-74</a:t>
                      </a:r>
                    </a:p>
                  </a:txBody>
                  <a:tcPr marL="68542" marR="685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6314512"/>
                  </a:ext>
                </a:extLst>
              </a:tr>
              <a:tr h="190393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75-84</a:t>
                      </a:r>
                    </a:p>
                  </a:txBody>
                  <a:tcPr marL="68542" marR="685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284331"/>
                  </a:ext>
                </a:extLst>
              </a:tr>
              <a:tr h="190393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85+</a:t>
                      </a:r>
                    </a:p>
                  </a:txBody>
                  <a:tcPr marL="68542" marR="685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0717748"/>
                  </a:ext>
                </a:extLst>
              </a:tr>
              <a:tr h="1978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Sex</a:t>
                      </a:r>
                    </a:p>
                  </a:txBody>
                  <a:tcPr marL="68542" marR="685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611225"/>
                  </a:ext>
                </a:extLst>
              </a:tr>
              <a:tr h="190393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68542" marR="685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947828"/>
                  </a:ext>
                </a:extLst>
              </a:tr>
              <a:tr h="190393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68542" marR="685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738449"/>
                  </a:ext>
                </a:extLst>
              </a:tr>
              <a:tr h="1978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Race</a:t>
                      </a:r>
                    </a:p>
                  </a:txBody>
                  <a:tcPr marL="68542" marR="685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7410633"/>
                  </a:ext>
                </a:extLst>
              </a:tr>
              <a:tr h="190393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68542" marR="685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978603"/>
                  </a:ext>
                </a:extLst>
              </a:tr>
              <a:tr h="370563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Black/African American</a:t>
                      </a:r>
                    </a:p>
                  </a:txBody>
                  <a:tcPr marL="68542" marR="685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9678838"/>
                  </a:ext>
                </a:extLst>
              </a:tr>
              <a:tr h="190393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</a:t>
                      </a:r>
                    </a:p>
                  </a:txBody>
                  <a:tcPr marL="68542" marR="685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886414"/>
                  </a:ext>
                </a:extLst>
              </a:tr>
              <a:tr h="1978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Comorbidity</a:t>
                      </a:r>
                    </a:p>
                  </a:txBody>
                  <a:tcPr marL="68542" marR="685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83617"/>
                  </a:ext>
                </a:extLst>
              </a:tr>
              <a:tr h="190393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diabetes</a:t>
                      </a:r>
                    </a:p>
                  </a:txBody>
                  <a:tcPr marL="68542" marR="685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435594"/>
                  </a:ext>
                </a:extLst>
              </a:tr>
              <a:tr h="190393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Diabetes</a:t>
                      </a:r>
                    </a:p>
                  </a:txBody>
                  <a:tcPr marL="68542" marR="685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858131"/>
                  </a:ext>
                </a:extLst>
              </a:tr>
              <a:tr h="190393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hypertension</a:t>
                      </a:r>
                    </a:p>
                  </a:txBody>
                  <a:tcPr marL="68542" marR="685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833644"/>
                  </a:ext>
                </a:extLst>
              </a:tr>
              <a:tr h="190393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Hypertension</a:t>
                      </a:r>
                    </a:p>
                  </a:txBody>
                  <a:tcPr marL="68542" marR="685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8257026"/>
                  </a:ext>
                </a:extLst>
              </a:tr>
              <a:tr h="190393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heart failure</a:t>
                      </a:r>
                    </a:p>
                  </a:txBody>
                  <a:tcPr marL="68542" marR="685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625826"/>
                  </a:ext>
                </a:extLst>
              </a:tr>
              <a:tr h="190393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Heart failure</a:t>
                      </a:r>
                    </a:p>
                  </a:txBody>
                  <a:tcPr marL="68542" marR="685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51.8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48.2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49.4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2" marR="685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88247"/>
                  </a:ext>
                </a:extLst>
              </a:tr>
            </a:tbl>
          </a:graphicData>
        </a:graphic>
      </p:graphicFrame>
      <p:sp>
        <p:nvSpPr>
          <p:cNvPr id="6" name="Footer Placeholder 1"/>
          <p:cNvSpPr txBox="1">
            <a:spLocks/>
          </p:cNvSpPr>
          <p:nvPr/>
        </p:nvSpPr>
        <p:spPr>
          <a:xfrm>
            <a:off x="3028950" y="6410324"/>
            <a:ext cx="3086100" cy="44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2018 Annual Data Report</a:t>
            </a:r>
          </a:p>
          <a:p>
            <a:r>
              <a:rPr lang="en-US" dirty="0" smtClean="0"/>
              <a:t>Volume 1 CKD, Chapter 4</a:t>
            </a:r>
          </a:p>
        </p:txBody>
      </p:sp>
    </p:spTree>
    <p:extLst>
      <p:ext uri="{BB962C8B-B14F-4D97-AF65-F5344CB8AC3E}">
        <p14:creationId xmlns:p14="http://schemas.microsoft.com/office/powerpoint/2010/main" val="31789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4084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685800" algn="l"/>
              </a:tabLst>
            </a:pPr>
            <a:r>
              <a:rPr lang="en-US" sz="18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800" b="1" spc="3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18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Table 4.1 Prevalence of (a) cardiovascular comorbidities &amp; (b) annual incidence of cardiovascular procedures, by CKD status, age, race, &amp; sex, </a:t>
            </a:r>
            <a:r>
              <a:rPr lang="en-US" sz="18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br>
              <a:rPr lang="en-US" sz="18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514687"/>
              </p:ext>
            </p:extLst>
          </p:nvPr>
        </p:nvGraphicFramePr>
        <p:xfrm>
          <a:off x="2384503" y="700980"/>
          <a:ext cx="6029818" cy="5669287"/>
        </p:xfrm>
        <a:graphic>
          <a:graphicData uri="http://schemas.openxmlformats.org/drawingml/2006/table">
            <a:tbl>
              <a:tblPr firstRow="1" firstCol="1"/>
              <a:tblGrid>
                <a:gridCol w="1057047">
                  <a:extLst>
                    <a:ext uri="{9D8B030D-6E8A-4147-A177-3AD203B41FA5}">
                      <a16:colId xmlns:a16="http://schemas.microsoft.com/office/drawing/2014/main" val="52825039"/>
                    </a:ext>
                  </a:extLst>
                </a:gridCol>
                <a:gridCol w="851559">
                  <a:extLst>
                    <a:ext uri="{9D8B030D-6E8A-4147-A177-3AD203B41FA5}">
                      <a16:colId xmlns:a16="http://schemas.microsoft.com/office/drawing/2014/main" val="2825731454"/>
                    </a:ext>
                  </a:extLst>
                </a:gridCol>
                <a:gridCol w="519752">
                  <a:extLst>
                    <a:ext uri="{9D8B030D-6E8A-4147-A177-3AD203B41FA5}">
                      <a16:colId xmlns:a16="http://schemas.microsoft.com/office/drawing/2014/main" val="2151805497"/>
                    </a:ext>
                  </a:extLst>
                </a:gridCol>
                <a:gridCol w="374790">
                  <a:extLst>
                    <a:ext uri="{9D8B030D-6E8A-4147-A177-3AD203B41FA5}">
                      <a16:colId xmlns:a16="http://schemas.microsoft.com/office/drawing/2014/main" val="2980311607"/>
                    </a:ext>
                  </a:extLst>
                </a:gridCol>
                <a:gridCol w="374266">
                  <a:extLst>
                    <a:ext uri="{9D8B030D-6E8A-4147-A177-3AD203B41FA5}">
                      <a16:colId xmlns:a16="http://schemas.microsoft.com/office/drawing/2014/main" val="2861371451"/>
                    </a:ext>
                  </a:extLst>
                </a:gridCol>
                <a:gridCol w="374266">
                  <a:extLst>
                    <a:ext uri="{9D8B030D-6E8A-4147-A177-3AD203B41FA5}">
                      <a16:colId xmlns:a16="http://schemas.microsoft.com/office/drawing/2014/main" val="1375979108"/>
                    </a:ext>
                  </a:extLst>
                </a:gridCol>
                <a:gridCol w="374266">
                  <a:extLst>
                    <a:ext uri="{9D8B030D-6E8A-4147-A177-3AD203B41FA5}">
                      <a16:colId xmlns:a16="http://schemas.microsoft.com/office/drawing/2014/main" val="3998979040"/>
                    </a:ext>
                  </a:extLst>
                </a:gridCol>
                <a:gridCol w="374266">
                  <a:extLst>
                    <a:ext uri="{9D8B030D-6E8A-4147-A177-3AD203B41FA5}">
                      <a16:colId xmlns:a16="http://schemas.microsoft.com/office/drawing/2014/main" val="342540845"/>
                    </a:ext>
                  </a:extLst>
                </a:gridCol>
                <a:gridCol w="569912">
                  <a:extLst>
                    <a:ext uri="{9D8B030D-6E8A-4147-A177-3AD203B41FA5}">
                      <a16:colId xmlns:a16="http://schemas.microsoft.com/office/drawing/2014/main" val="286254356"/>
                    </a:ext>
                  </a:extLst>
                </a:gridCol>
                <a:gridCol w="374266">
                  <a:extLst>
                    <a:ext uri="{9D8B030D-6E8A-4147-A177-3AD203B41FA5}">
                      <a16:colId xmlns:a16="http://schemas.microsoft.com/office/drawing/2014/main" val="3856926252"/>
                    </a:ext>
                  </a:extLst>
                </a:gridCol>
                <a:gridCol w="374266">
                  <a:extLst>
                    <a:ext uri="{9D8B030D-6E8A-4147-A177-3AD203B41FA5}">
                      <a16:colId xmlns:a16="http://schemas.microsoft.com/office/drawing/2014/main" val="60888156"/>
                    </a:ext>
                  </a:extLst>
                </a:gridCol>
                <a:gridCol w="411162">
                  <a:extLst>
                    <a:ext uri="{9D8B030D-6E8A-4147-A177-3AD203B41FA5}">
                      <a16:colId xmlns:a16="http://schemas.microsoft.com/office/drawing/2014/main" val="4142886436"/>
                    </a:ext>
                  </a:extLst>
                </a:gridCol>
              </a:tblGrid>
              <a:tr h="1631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1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(a) Cardiovascular comorbidities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756990"/>
                  </a:ext>
                </a:extLst>
              </a:tr>
              <a:tr h="16312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 Patients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Patients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399429"/>
                  </a:ext>
                </a:extLst>
              </a:tr>
              <a:tr h="3262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Overall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66-69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70-74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75-84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85+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Blk/Af Am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1756229"/>
                  </a:ext>
                </a:extLst>
              </a:tr>
              <a:tr h="1666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CVD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721126"/>
                  </a:ext>
                </a:extLst>
              </a:tr>
              <a:tr h="184501">
                <a:tc>
                  <a:txBody>
                    <a:bodyPr/>
                    <a:lstStyle/>
                    <a:p>
                      <a:pPr marL="1028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1,086,232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32.4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19.8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27.3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39.2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52.1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33.4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28.7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23.8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36.3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29.5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982021"/>
                  </a:ext>
                </a:extLst>
              </a:tr>
              <a:tr h="166631">
                <a:tc>
                  <a:txBody>
                    <a:bodyPr/>
                    <a:lstStyle/>
                    <a:p>
                      <a:pPr marL="1028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175,840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64.5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50.0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56.9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66.9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76.5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65.3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62.1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57.3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68.1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61.0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542933"/>
                  </a:ext>
                </a:extLst>
              </a:tr>
              <a:tr h="166631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Coronary artery disease (CAD)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3512310"/>
                  </a:ext>
                </a:extLst>
              </a:tr>
              <a:tr h="166631">
                <a:tc>
                  <a:txBody>
                    <a:bodyPr/>
                    <a:lstStyle/>
                    <a:p>
                      <a:pPr marL="1028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1,086,232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15.6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13.9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19.4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11.9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810019"/>
                  </a:ext>
                </a:extLst>
              </a:tr>
              <a:tr h="166631">
                <a:tc>
                  <a:txBody>
                    <a:bodyPr/>
                    <a:lstStyle/>
                    <a:p>
                      <a:pPr marL="1028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175,840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37.9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40.2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42.8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940066"/>
                  </a:ext>
                </a:extLst>
              </a:tr>
              <a:tr h="166631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Acute myocardial infarction (AMI)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4741243"/>
                  </a:ext>
                </a:extLst>
              </a:tr>
              <a:tr h="166631">
                <a:tc>
                  <a:txBody>
                    <a:bodyPr/>
                    <a:lstStyle/>
                    <a:p>
                      <a:pPr marL="1028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1,086,232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5299698"/>
                  </a:ext>
                </a:extLst>
              </a:tr>
              <a:tr h="166631">
                <a:tc>
                  <a:txBody>
                    <a:bodyPr/>
                    <a:lstStyle/>
                    <a:p>
                      <a:pPr marL="1028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175,840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9.5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174056"/>
                  </a:ext>
                </a:extLst>
              </a:tr>
              <a:tr h="166631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Heart failure (HF)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2788018"/>
                  </a:ext>
                </a:extLst>
              </a:tr>
              <a:tr h="166631">
                <a:tc>
                  <a:txBody>
                    <a:bodyPr/>
                    <a:lstStyle/>
                    <a:p>
                      <a:pPr marL="1028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1,086,232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13.3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5.9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3351428"/>
                  </a:ext>
                </a:extLst>
              </a:tr>
              <a:tr h="166631">
                <a:tc>
                  <a:txBody>
                    <a:bodyPr/>
                    <a:lstStyle/>
                    <a:p>
                      <a:pPr marL="1028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175,840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25.9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18.3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20.1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36.1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25.9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25.9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25.9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0801723"/>
                  </a:ext>
                </a:extLst>
              </a:tr>
              <a:tr h="166631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Valvular heart disease (VHD)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345077"/>
                  </a:ext>
                </a:extLst>
              </a:tr>
              <a:tr h="166631">
                <a:tc>
                  <a:txBody>
                    <a:bodyPr/>
                    <a:lstStyle/>
                    <a:p>
                      <a:pPr marL="1028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1,086,232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6.6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9.3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5.4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819901"/>
                  </a:ext>
                </a:extLst>
              </a:tr>
              <a:tr h="166631">
                <a:tc>
                  <a:txBody>
                    <a:bodyPr/>
                    <a:lstStyle/>
                    <a:p>
                      <a:pPr marL="1028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175,840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13.6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13.4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12.9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9492532"/>
                  </a:ext>
                </a:extLst>
              </a:tr>
              <a:tr h="166631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Cerebrovascular accident/transient ischemic attack (CVA/TIA)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85142"/>
                  </a:ext>
                </a:extLst>
              </a:tr>
              <a:tr h="166631">
                <a:tc>
                  <a:txBody>
                    <a:bodyPr/>
                    <a:lstStyle/>
                    <a:p>
                      <a:pPr marL="1028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1,086,232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8.6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6.8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4.9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6.9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7677372"/>
                  </a:ext>
                </a:extLst>
              </a:tr>
              <a:tr h="166631">
                <a:tc>
                  <a:txBody>
                    <a:bodyPr/>
                    <a:lstStyle/>
                    <a:p>
                      <a:pPr marL="1028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175,840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18.9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15.9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3263170"/>
                  </a:ext>
                </a:extLst>
              </a:tr>
              <a:tr h="166631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Peripheral artery disease (PAD)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939328"/>
                  </a:ext>
                </a:extLst>
              </a:tr>
              <a:tr h="166631">
                <a:tc>
                  <a:txBody>
                    <a:bodyPr/>
                    <a:lstStyle/>
                    <a:p>
                      <a:pPr marL="1028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1,086,232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9.8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10.6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790384"/>
                  </a:ext>
                </a:extLst>
              </a:tr>
              <a:tr h="166631">
                <a:tc>
                  <a:txBody>
                    <a:bodyPr/>
                    <a:lstStyle/>
                    <a:p>
                      <a:pPr marL="1028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175,840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20.9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25.3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26.3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4259476"/>
                  </a:ext>
                </a:extLst>
              </a:tr>
              <a:tr h="16663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Atrial fibrillation (AF)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615126"/>
                  </a:ext>
                </a:extLst>
              </a:tr>
              <a:tr h="166631">
                <a:tc>
                  <a:txBody>
                    <a:bodyPr/>
                    <a:lstStyle/>
                    <a:p>
                      <a:pPr marL="1028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1,086,232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4.8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5.3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012299"/>
                  </a:ext>
                </a:extLst>
              </a:tr>
              <a:tr h="166631">
                <a:tc>
                  <a:txBody>
                    <a:bodyPr/>
                    <a:lstStyle/>
                    <a:p>
                      <a:pPr marL="1028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175,840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15.6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973068"/>
                  </a:ext>
                </a:extLst>
              </a:tr>
              <a:tr h="166631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Cardiac arrest and ventricular arrhythmias (SCA/VA)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4398667"/>
                  </a:ext>
                </a:extLst>
              </a:tr>
              <a:tr h="166631">
                <a:tc>
                  <a:txBody>
                    <a:bodyPr/>
                    <a:lstStyle/>
                    <a:p>
                      <a:pPr marL="1028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1,086,232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9841786"/>
                  </a:ext>
                </a:extLst>
              </a:tr>
              <a:tr h="166631">
                <a:tc>
                  <a:txBody>
                    <a:bodyPr/>
                    <a:lstStyle/>
                    <a:p>
                      <a:pPr marL="1028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175,840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5.5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2.8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053468"/>
                  </a:ext>
                </a:extLst>
              </a:tr>
              <a:tr h="166631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Venous thromboembolism and pulmonary embolism (VTE/PE)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9406975"/>
                  </a:ext>
                </a:extLst>
              </a:tr>
              <a:tr h="166631">
                <a:tc>
                  <a:txBody>
                    <a:bodyPr/>
                    <a:lstStyle/>
                    <a:p>
                      <a:pPr marL="1028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1,086,232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7841517"/>
                  </a:ext>
                </a:extLst>
              </a:tr>
              <a:tr h="166631">
                <a:tc>
                  <a:txBody>
                    <a:bodyPr/>
                    <a:lstStyle/>
                    <a:p>
                      <a:pPr marL="1028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175,840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5.1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</a:t>
                      </a:r>
                    </a:p>
                  </a:txBody>
                  <a:tcPr marL="15239" marR="60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832291"/>
                  </a:ext>
                </a:extLst>
              </a:tr>
            </a:tbl>
          </a:graphicData>
        </a:graphic>
      </p:graphicFrame>
      <p:sp>
        <p:nvSpPr>
          <p:cNvPr id="6" name="Footer Placeholder 1"/>
          <p:cNvSpPr txBox="1">
            <a:spLocks/>
          </p:cNvSpPr>
          <p:nvPr/>
        </p:nvSpPr>
        <p:spPr>
          <a:xfrm>
            <a:off x="3028950" y="6410324"/>
            <a:ext cx="3086100" cy="44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2018 Annual Data Report</a:t>
            </a:r>
          </a:p>
          <a:p>
            <a:r>
              <a:rPr lang="en-US" dirty="0" smtClean="0"/>
              <a:t>Volume 1 CKD, Chapter 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295400"/>
            <a:ext cx="21521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Data Source: Special analyses, Medicare 5% sample. Patients aged 66 and older, alive, without end-stage renal disease, and residing in the United States on 12/31/2016 with fee-for-service coverage for the entire calendar year. Abbreviations: AF, atrial fibrillation; AMI, acute myocardial infarction; </a:t>
            </a:r>
            <a:r>
              <a:rPr lang="en-US" sz="800" i="1" dirty="0" err="1"/>
              <a:t>Blk</a:t>
            </a:r>
            <a:r>
              <a:rPr lang="en-US" sz="800" i="1" dirty="0"/>
              <a:t>/</a:t>
            </a:r>
            <a:r>
              <a:rPr lang="en-US" sz="800" i="1" dirty="0" err="1"/>
              <a:t>Af</a:t>
            </a:r>
            <a:r>
              <a:rPr lang="en-US" sz="800" i="1" dirty="0"/>
              <a:t> Am, Black African American; CABG, coronary artery bypass grafting; CAD, coronary artery disease; CAS/CEA, carotid artery stenting and carotid endarterectomy; CKD, chronic kidney disease; CVA/TIA, cerebrovascular accident/transient ischemic attack; CVD, cardiovascular disease; HF, heart failure; ICD/CRT-D, implantable cardioverter defibrillators/cardiac resynchronization therapy with defibrillator devices; PAD, peripheral arterial disease; PCI, percutaneous coronary interventions; SCA/VA, sudden cardiac arrest and ventricular arrhythmias; VHD, </a:t>
            </a:r>
            <a:r>
              <a:rPr lang="en-US" sz="800" i="1" dirty="0" err="1"/>
              <a:t>valvular</a:t>
            </a:r>
            <a:r>
              <a:rPr lang="en-US" sz="800" i="1" dirty="0"/>
              <a:t> heart disease; VTE/PE, venous thromboembolism and pulmonary embolism. (a) The denominators for overall prevalence of all cardiovascular comorbidities were Medicare enrollees aged 66+ by CKD status. (b) The denominators for overall prevalence of PCI and CABG were Medicare enrollees aged 66+ with CAD by CKD status. The denominators for overall prevalence of ICD/CRT-D were Medicare enrollees aged 66+ with HF by CKD status. The denominators for overall prevalence of CAS/CEA were Medicare enrollees aged 66+ with CAD, CVA/TIA, or PAD by CKD status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912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212861" y="5029200"/>
            <a:ext cx="8718278" cy="533400"/>
          </a:xfrm>
        </p:spPr>
        <p:txBody>
          <a:bodyPr/>
          <a:lstStyle/>
          <a:p>
            <a:r>
              <a:rPr lang="en-US" sz="850" i="1" dirty="0"/>
              <a:t>Data Source: Special analyses, Medicare 5% sample. Patients aged 66 and older, alive, without end-stage renal disease, and residing in the United States on 12/31/2016 with fee-for-service coverage for the entire calendar year. Abbreviations: AF, atrial fibrillation; AMI, acute myocardial infarction; </a:t>
            </a:r>
            <a:r>
              <a:rPr lang="en-US" sz="850" i="1" dirty="0" err="1"/>
              <a:t>Blk</a:t>
            </a:r>
            <a:r>
              <a:rPr lang="en-US" sz="850" i="1" dirty="0"/>
              <a:t>/</a:t>
            </a:r>
            <a:r>
              <a:rPr lang="en-US" sz="850" i="1" dirty="0" err="1"/>
              <a:t>Af</a:t>
            </a:r>
            <a:r>
              <a:rPr lang="en-US" sz="850" i="1" dirty="0"/>
              <a:t> Am, Black African American; CABG, coronary artery bypass grafting; CAD, coronary artery disease; CAS/CEA, carotid artery stenting and carotid endarterectomy; CKD, chronic kidney disease; CVA/TIA, cerebrovascular accident/transient ischemic attack; CVD, cardiovascular disease; HF, heart failure; ICD/CRT-D, implantable cardioverter defibrillators/cardiac resynchronization therapy with defibrillator devices; PAD, peripheral arterial disease; PCI, percutaneous coronary interventions; SCA/VA, sudden cardiac arrest and ventricular arrhythmias; VHD, </a:t>
            </a:r>
            <a:r>
              <a:rPr lang="en-US" sz="850" i="1" dirty="0" err="1"/>
              <a:t>valvular</a:t>
            </a:r>
            <a:r>
              <a:rPr lang="en-US" sz="850" i="1" dirty="0"/>
              <a:t> heart disease; VTE/PE, venous thromboembolism and pulmonary embolism. (a) The denominators for overall prevalence of all cardiovascular comorbidities were Medicare enrollees aged 66+ by CKD status. (b) The denominators for overall prevalence of PCI and CABG were Medicare enrollees aged 66+ with CAD by CKD status. The denominators for overall prevalence of ICD/CRT-D were Medicare enrollees aged 66+ with HF by CKD status. The denominators for overall prevalence of CAS/CEA were Medicare enrollees aged 66+ with CAD, CVA/TIA, or PAD by CKD status.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" y="114300"/>
            <a:ext cx="8915400" cy="563562"/>
          </a:xfrm>
        </p:spPr>
        <p:txBody>
          <a:bodyPr/>
          <a:lstStyle/>
          <a:p>
            <a:pPr marL="0" marR="0" algn="ctr">
              <a:spcBef>
                <a:spcPts val="2400"/>
              </a:spcBef>
              <a:spcAft>
                <a:spcPts val="600"/>
              </a:spcAft>
              <a:tabLst>
                <a:tab pos="685800" algn="l"/>
              </a:tabLst>
            </a:pPr>
            <a:r>
              <a:rPr lang="en-US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="1" spc="3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Table 4.1 Prevalence of (a) cardiovascular comorbidities &amp; (b) annual incidence of cardiovascular procedures, by CKD status, age, race, &amp; sex, 2016 </a:t>
            </a:r>
            <a:r>
              <a:rPr lang="en-US" b="1" i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(continued</a:t>
            </a:r>
            <a:r>
              <a:rPr lang="en-US" b="1" i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b="1" i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1139507" y="54483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330586"/>
              </p:ext>
            </p:extLst>
          </p:nvPr>
        </p:nvGraphicFramePr>
        <p:xfrm>
          <a:off x="212861" y="762000"/>
          <a:ext cx="8718278" cy="4206234"/>
        </p:xfrm>
        <a:graphic>
          <a:graphicData uri="http://schemas.openxmlformats.org/drawingml/2006/table">
            <a:tbl>
              <a:tblPr firstRow="1" firstCol="1" bandRow="1"/>
              <a:tblGrid>
                <a:gridCol w="1364471">
                  <a:extLst>
                    <a:ext uri="{9D8B030D-6E8A-4147-A177-3AD203B41FA5}">
                      <a16:colId xmlns:a16="http://schemas.microsoft.com/office/drawing/2014/main" val="314420421"/>
                    </a:ext>
                  </a:extLst>
                </a:gridCol>
                <a:gridCol w="1306404">
                  <a:extLst>
                    <a:ext uri="{9D8B030D-6E8A-4147-A177-3AD203B41FA5}">
                      <a16:colId xmlns:a16="http://schemas.microsoft.com/office/drawing/2014/main" val="3187561385"/>
                    </a:ext>
                  </a:extLst>
                </a:gridCol>
                <a:gridCol w="651594">
                  <a:extLst>
                    <a:ext uri="{9D8B030D-6E8A-4147-A177-3AD203B41FA5}">
                      <a16:colId xmlns:a16="http://schemas.microsoft.com/office/drawing/2014/main" val="3262964439"/>
                    </a:ext>
                  </a:extLst>
                </a:gridCol>
                <a:gridCol w="594339">
                  <a:extLst>
                    <a:ext uri="{9D8B030D-6E8A-4147-A177-3AD203B41FA5}">
                      <a16:colId xmlns:a16="http://schemas.microsoft.com/office/drawing/2014/main" val="3451194927"/>
                    </a:ext>
                  </a:extLst>
                </a:gridCol>
                <a:gridCol w="594339">
                  <a:extLst>
                    <a:ext uri="{9D8B030D-6E8A-4147-A177-3AD203B41FA5}">
                      <a16:colId xmlns:a16="http://schemas.microsoft.com/office/drawing/2014/main" val="2950975174"/>
                    </a:ext>
                  </a:extLst>
                </a:gridCol>
                <a:gridCol w="594339">
                  <a:extLst>
                    <a:ext uri="{9D8B030D-6E8A-4147-A177-3AD203B41FA5}">
                      <a16:colId xmlns:a16="http://schemas.microsoft.com/office/drawing/2014/main" val="338208404"/>
                    </a:ext>
                  </a:extLst>
                </a:gridCol>
                <a:gridCol w="594339">
                  <a:extLst>
                    <a:ext uri="{9D8B030D-6E8A-4147-A177-3AD203B41FA5}">
                      <a16:colId xmlns:a16="http://schemas.microsoft.com/office/drawing/2014/main" val="3510463156"/>
                    </a:ext>
                  </a:extLst>
                </a:gridCol>
                <a:gridCol w="594339">
                  <a:extLst>
                    <a:ext uri="{9D8B030D-6E8A-4147-A177-3AD203B41FA5}">
                      <a16:colId xmlns:a16="http://schemas.microsoft.com/office/drawing/2014/main" val="1920662988"/>
                    </a:ext>
                  </a:extLst>
                </a:gridCol>
                <a:gridCol w="594339">
                  <a:extLst>
                    <a:ext uri="{9D8B030D-6E8A-4147-A177-3AD203B41FA5}">
                      <a16:colId xmlns:a16="http://schemas.microsoft.com/office/drawing/2014/main" val="2438091296"/>
                    </a:ext>
                  </a:extLst>
                </a:gridCol>
                <a:gridCol w="594339">
                  <a:extLst>
                    <a:ext uri="{9D8B030D-6E8A-4147-A177-3AD203B41FA5}">
                      <a16:colId xmlns:a16="http://schemas.microsoft.com/office/drawing/2014/main" val="1866013908"/>
                    </a:ext>
                  </a:extLst>
                </a:gridCol>
                <a:gridCol w="617718">
                  <a:extLst>
                    <a:ext uri="{9D8B030D-6E8A-4147-A177-3AD203B41FA5}">
                      <a16:colId xmlns:a16="http://schemas.microsoft.com/office/drawing/2014/main" val="3352638535"/>
                    </a:ext>
                  </a:extLst>
                </a:gridCol>
                <a:gridCol w="617718">
                  <a:extLst>
                    <a:ext uri="{9D8B030D-6E8A-4147-A177-3AD203B41FA5}">
                      <a16:colId xmlns:a16="http://schemas.microsoft.com/office/drawing/2014/main" val="1704085551"/>
                    </a:ext>
                  </a:extLst>
                </a:gridCol>
              </a:tblGrid>
              <a:tr h="2625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1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(b) Cardiovascular procedures</a:t>
                      </a: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366765"/>
                  </a:ext>
                </a:extLst>
              </a:tr>
              <a:tr h="26250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 Patients</a:t>
                      </a: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Patients</a:t>
                      </a: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025826"/>
                  </a:ext>
                </a:extLst>
              </a:tr>
              <a:tr h="5250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Overall</a:t>
                      </a: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66-69</a:t>
                      </a: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70-74</a:t>
                      </a: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75-84</a:t>
                      </a: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85+</a:t>
                      </a: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Blk/Af Am</a:t>
                      </a: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43669"/>
                  </a:ext>
                </a:extLst>
              </a:tr>
              <a:tr h="262502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Revascularization – percutaneous coronary interventions (PCI)</a:t>
                      </a: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5901019"/>
                  </a:ext>
                </a:extLst>
              </a:tr>
              <a:tr h="262502">
                <a:tc>
                  <a:txBody>
                    <a:bodyPr/>
                    <a:lstStyle/>
                    <a:p>
                      <a:pPr marL="10033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169,959</a:t>
                      </a: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181179"/>
                  </a:ext>
                </a:extLst>
              </a:tr>
              <a:tr h="262502">
                <a:tc>
                  <a:txBody>
                    <a:bodyPr/>
                    <a:lstStyle/>
                    <a:p>
                      <a:pPr marL="10033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66,659</a:t>
                      </a: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2654270"/>
                  </a:ext>
                </a:extLst>
              </a:tr>
              <a:tr h="268696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Revascularization – coronary artery bypass graft (CABG)</a:t>
                      </a: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662325"/>
                  </a:ext>
                </a:extLst>
              </a:tr>
              <a:tr h="262502">
                <a:tc>
                  <a:txBody>
                    <a:bodyPr/>
                    <a:lstStyle/>
                    <a:p>
                      <a:pPr marL="10033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169,959</a:t>
                      </a: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5820804"/>
                  </a:ext>
                </a:extLst>
              </a:tr>
              <a:tr h="262502">
                <a:tc>
                  <a:txBody>
                    <a:bodyPr/>
                    <a:lstStyle/>
                    <a:p>
                      <a:pPr marL="10033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66,659</a:t>
                      </a: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602105"/>
                  </a:ext>
                </a:extLst>
              </a:tr>
              <a:tr h="262502">
                <a:tc gridSpan="1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Implantable cardioverter defibrillators &amp; cardiac resynchronization therapy with defibrillator (ICD/CRT-D)</a:t>
                      </a: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674884"/>
                  </a:ext>
                </a:extLst>
              </a:tr>
              <a:tr h="262502">
                <a:tc>
                  <a:txBody>
                    <a:bodyPr/>
                    <a:lstStyle/>
                    <a:p>
                      <a:pPr marL="10033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66,426</a:t>
                      </a: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81760"/>
                  </a:ext>
                </a:extLst>
              </a:tr>
              <a:tr h="262502">
                <a:tc>
                  <a:txBody>
                    <a:bodyPr/>
                    <a:lstStyle/>
                    <a:p>
                      <a:pPr marL="10033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45,552</a:t>
                      </a: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5230129"/>
                  </a:ext>
                </a:extLst>
              </a:tr>
              <a:tr h="262502">
                <a:tc gridSpan="1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Carotid artery stenting and carotid artery endarterectomy (CAS/CEA)</a:t>
                      </a: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919456"/>
                  </a:ext>
                </a:extLst>
              </a:tr>
              <a:tr h="262502">
                <a:tc>
                  <a:txBody>
                    <a:bodyPr/>
                    <a:lstStyle/>
                    <a:p>
                      <a:pPr marL="10033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CKD</a:t>
                      </a: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268,808</a:t>
                      </a: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624124"/>
                  </a:ext>
                </a:extLst>
              </a:tr>
              <a:tr h="262502">
                <a:tc>
                  <a:txBody>
                    <a:bodyPr/>
                    <a:lstStyle/>
                    <a:p>
                      <a:pPr marL="10033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CKD</a:t>
                      </a: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93,656</a:t>
                      </a: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84" marR="927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085168"/>
                  </a:ext>
                </a:extLst>
              </a:tr>
            </a:tbl>
          </a:graphicData>
        </a:graphic>
      </p:graphicFrame>
      <p:sp>
        <p:nvSpPr>
          <p:cNvPr id="9" name="Footer Placeholder 1"/>
          <p:cNvSpPr txBox="1">
            <a:spLocks/>
          </p:cNvSpPr>
          <p:nvPr/>
        </p:nvSpPr>
        <p:spPr>
          <a:xfrm>
            <a:off x="3028950" y="6410324"/>
            <a:ext cx="3086100" cy="44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2018 Annual Data Report</a:t>
            </a:r>
          </a:p>
          <a:p>
            <a:r>
              <a:rPr lang="en-US" dirty="0" smtClean="0"/>
              <a:t>Volume 1 CKD, Chapter 4</a:t>
            </a:r>
          </a:p>
        </p:txBody>
      </p:sp>
    </p:spTree>
    <p:extLst>
      <p:ext uri="{BB962C8B-B14F-4D97-AF65-F5344CB8AC3E}">
        <p14:creationId xmlns:p14="http://schemas.microsoft.com/office/powerpoint/2010/main" val="134029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040" y="4589279"/>
            <a:ext cx="8503920" cy="533400"/>
          </a:xfrm>
        </p:spPr>
        <p:txBody>
          <a:bodyPr/>
          <a:lstStyle/>
          <a:p>
            <a:r>
              <a:rPr lang="en-US" sz="1200" i="1" baseline="30000" dirty="0"/>
              <a:t>a</a:t>
            </a:r>
            <a:r>
              <a:rPr lang="en-US" sz="1200" i="1" dirty="0"/>
              <a:t> For analyses in this chapter, CKD stage estimates require at least one occurrence of a stage-specific code, and the last available CKD stage in a given year is used. </a:t>
            </a:r>
            <a:r>
              <a:rPr lang="en-US" sz="1200" i="1" baseline="30000" dirty="0"/>
              <a:t>b</a:t>
            </a:r>
            <a:r>
              <a:rPr lang="en-US" sz="1200" i="1" dirty="0"/>
              <a:t> In USRDS analyses, patients with ICD-9-CM code 585.6 or ICD-10-CM code N18.6 &amp; with no ESRD 2728 form or other indication of end-stage renal disease (ESRD) are considered to have code 585.5 or N18.5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algn="ctr"/>
            <a:r>
              <a:rPr lang="en-US" sz="2400" dirty="0"/>
              <a:t>Table A. ICD-9-CM and ICD-10-CM codes for Chronic Kidney Disease (CKD) </a:t>
            </a:r>
            <a:r>
              <a:rPr lang="en-US" sz="2400" dirty="0" smtClean="0"/>
              <a:t>stages</a:t>
            </a:r>
            <a:br>
              <a:rPr lang="en-US" sz="2400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069482"/>
              </p:ext>
            </p:extLst>
          </p:nvPr>
        </p:nvGraphicFramePr>
        <p:xfrm>
          <a:off x="320040" y="1535593"/>
          <a:ext cx="8503920" cy="2622993"/>
        </p:xfrm>
        <a:graphic>
          <a:graphicData uri="http://schemas.openxmlformats.org/drawingml/2006/table">
            <a:tbl>
              <a:tblPr firstRow="1" firstCol="1"/>
              <a:tblGrid>
                <a:gridCol w="1497084">
                  <a:extLst>
                    <a:ext uri="{9D8B030D-6E8A-4147-A177-3AD203B41FA5}">
                      <a16:colId xmlns:a16="http://schemas.microsoft.com/office/drawing/2014/main" val="3874234771"/>
                    </a:ext>
                  </a:extLst>
                </a:gridCol>
                <a:gridCol w="1419596">
                  <a:extLst>
                    <a:ext uri="{9D8B030D-6E8A-4147-A177-3AD203B41FA5}">
                      <a16:colId xmlns:a16="http://schemas.microsoft.com/office/drawing/2014/main" val="2317944276"/>
                    </a:ext>
                  </a:extLst>
                </a:gridCol>
                <a:gridCol w="5587240">
                  <a:extLst>
                    <a:ext uri="{9D8B030D-6E8A-4147-A177-3AD203B41FA5}">
                      <a16:colId xmlns:a16="http://schemas.microsoft.com/office/drawing/2014/main" val="2753362550"/>
                    </a:ext>
                  </a:extLst>
                </a:gridCol>
              </a:tblGrid>
              <a:tr h="2946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ICD-9-CM code</a:t>
                      </a:r>
                      <a:r>
                        <a:rPr lang="en-US" sz="1500" b="1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4" marR="246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ICD-10-CM code</a:t>
                      </a:r>
                    </a:p>
                  </a:txBody>
                  <a:tcPr marL="24694" marR="246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</a:t>
                      </a:r>
                    </a:p>
                  </a:txBody>
                  <a:tcPr marL="24694" marR="246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91865"/>
                  </a:ext>
                </a:extLst>
              </a:tr>
              <a:tr h="3610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585.1</a:t>
                      </a:r>
                    </a:p>
                  </a:txBody>
                  <a:tcPr marL="24694" marR="246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N18.1</a:t>
                      </a:r>
                    </a:p>
                  </a:txBody>
                  <a:tcPr marL="24694" marR="246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CKD, Stage 1</a:t>
                      </a:r>
                    </a:p>
                  </a:txBody>
                  <a:tcPr marL="24694" marR="246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894696"/>
                  </a:ext>
                </a:extLst>
              </a:tr>
              <a:tr h="2946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585.2</a:t>
                      </a:r>
                    </a:p>
                  </a:txBody>
                  <a:tcPr marL="24694" marR="246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N18.2</a:t>
                      </a:r>
                    </a:p>
                  </a:txBody>
                  <a:tcPr marL="24694" marR="246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CKD, Stage 2 (mild)</a:t>
                      </a:r>
                    </a:p>
                  </a:txBody>
                  <a:tcPr marL="24694" marR="246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062394"/>
                  </a:ext>
                </a:extLst>
              </a:tr>
              <a:tr h="2946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585.3</a:t>
                      </a:r>
                    </a:p>
                  </a:txBody>
                  <a:tcPr marL="24694" marR="246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N18.3</a:t>
                      </a:r>
                    </a:p>
                  </a:txBody>
                  <a:tcPr marL="24694" marR="246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CKD, Stage 3 (moderate)</a:t>
                      </a:r>
                    </a:p>
                  </a:txBody>
                  <a:tcPr marL="24694" marR="246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626394"/>
                  </a:ext>
                </a:extLst>
              </a:tr>
              <a:tr h="2946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585.4</a:t>
                      </a:r>
                    </a:p>
                  </a:txBody>
                  <a:tcPr marL="24694" marR="246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N18.4</a:t>
                      </a:r>
                    </a:p>
                  </a:txBody>
                  <a:tcPr marL="24694" marR="246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CKD, Stage 4 (severe)</a:t>
                      </a:r>
                    </a:p>
                  </a:txBody>
                  <a:tcPr marL="24694" marR="246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289170"/>
                  </a:ext>
                </a:extLst>
              </a:tr>
              <a:tr h="2946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585.5</a:t>
                      </a:r>
                    </a:p>
                  </a:txBody>
                  <a:tcPr marL="24694" marR="246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N18.5</a:t>
                      </a:r>
                    </a:p>
                  </a:txBody>
                  <a:tcPr marL="24694" marR="246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CKD, Stage 5 (excludes 585.6: Stage 5, requiring chronic dialysis</a:t>
                      </a:r>
                      <a:r>
                        <a:rPr lang="en-US" sz="15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24694" marR="246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3150302"/>
                  </a:ext>
                </a:extLst>
              </a:tr>
              <a:tr h="7829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 Stage-unspecified</a:t>
                      </a:r>
                    </a:p>
                  </a:txBody>
                  <a:tcPr marL="24694" marR="246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 Stage-unspecified</a:t>
                      </a:r>
                    </a:p>
                  </a:txBody>
                  <a:tcPr marL="24694" marR="246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these analyses, identified by multiple codes including 585.9, 250.4x, 403.9x &amp; others for ICD-9-CM and A18.xx, E08.xx, E11.xx and others for ICD-10-CM.</a:t>
                      </a:r>
                    </a:p>
                  </a:txBody>
                  <a:tcPr marL="24694" marR="246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1764896"/>
                  </a:ext>
                </a:extLst>
              </a:tr>
            </a:tbl>
          </a:graphicData>
        </a:graphic>
      </p:graphicFrame>
      <p:sp>
        <p:nvSpPr>
          <p:cNvPr id="6" name="Footer Placeholder 1"/>
          <p:cNvSpPr txBox="1">
            <a:spLocks/>
          </p:cNvSpPr>
          <p:nvPr/>
        </p:nvSpPr>
        <p:spPr>
          <a:xfrm>
            <a:off x="3028950" y="6410324"/>
            <a:ext cx="3086100" cy="44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2018 Annual Data Report</a:t>
            </a:r>
          </a:p>
          <a:p>
            <a:r>
              <a:rPr lang="en-US" dirty="0" smtClean="0"/>
              <a:t>Volume 1 CKD, Chapter 4</a:t>
            </a:r>
          </a:p>
        </p:txBody>
      </p:sp>
    </p:spTree>
    <p:extLst>
      <p:ext uri="{BB962C8B-B14F-4D97-AF65-F5344CB8AC3E}">
        <p14:creationId xmlns:p14="http://schemas.microsoft.com/office/powerpoint/2010/main" val="339785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993" y="5562600"/>
            <a:ext cx="6858015" cy="533400"/>
          </a:xfrm>
        </p:spPr>
        <p:txBody>
          <a:bodyPr/>
          <a:lstStyle/>
          <a:p>
            <a:r>
              <a:rPr lang="en-US" sz="1200" i="1" dirty="0"/>
              <a:t>Data Source: Special analyses, Medicare 5% sample. Patients aged 66 and older, alive, without end-stage renal disease, and residing in the United States on 12/31/2014, with fee-for-service coverage for the entire calendar year. Abbreviation: CKD, chronic kidney disease.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algn="ctr"/>
            <a:r>
              <a:rPr lang="en-US" sz="2000" dirty="0" err="1"/>
              <a:t>v</a:t>
            </a:r>
            <a:r>
              <a:rPr lang="en-US" sz="2000" dirty="0" err="1" smtClean="0"/>
              <a:t>ol</a:t>
            </a:r>
            <a:r>
              <a:rPr lang="en-US" sz="2000" dirty="0" smtClean="0"/>
              <a:t> </a:t>
            </a:r>
            <a:r>
              <a:rPr lang="en-US" sz="2000" dirty="0"/>
              <a:t>1 Figure 4.2 Probability of survival of patients with a prevalent cardiovascular disease, by CKD status, adjusted for age and sex, 2015-2016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(</a:t>
            </a:r>
            <a:r>
              <a:rPr lang="en-US" sz="1600" dirty="0"/>
              <a:t>a) Coronary artery disease (CAD)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444744"/>
            <a:ext cx="6858014" cy="4117856"/>
          </a:xfrm>
          <a:prstGeom prst="rect">
            <a:avLst/>
          </a:prstGeom>
        </p:spPr>
      </p:pic>
      <p:sp>
        <p:nvSpPr>
          <p:cNvPr id="6" name="Footer Placeholder 1"/>
          <p:cNvSpPr txBox="1">
            <a:spLocks/>
          </p:cNvSpPr>
          <p:nvPr/>
        </p:nvSpPr>
        <p:spPr>
          <a:xfrm>
            <a:off x="3028950" y="6410324"/>
            <a:ext cx="3086100" cy="44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2018 Annual Data Report</a:t>
            </a:r>
          </a:p>
          <a:p>
            <a:r>
              <a:rPr lang="en-US" dirty="0" smtClean="0"/>
              <a:t>Volume 1 CKD, Chapter 4</a:t>
            </a:r>
          </a:p>
        </p:txBody>
      </p:sp>
    </p:spTree>
    <p:extLst>
      <p:ext uri="{BB962C8B-B14F-4D97-AF65-F5344CB8AC3E}">
        <p14:creationId xmlns:p14="http://schemas.microsoft.com/office/powerpoint/2010/main" val="242098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1142993" y="5562600"/>
            <a:ext cx="6858015" cy="533400"/>
          </a:xfrm>
        </p:spPr>
        <p:txBody>
          <a:bodyPr/>
          <a:lstStyle/>
          <a:p>
            <a:r>
              <a:rPr lang="en-US" sz="1200" i="1" dirty="0"/>
              <a:t>Data Source: Special analyses, Medicare 5% sample. Patients aged 66 and older, alive, without end-stage renal disease, and residing in the United States on 12/31/2014, with fee-for-service coverage for the entire calendar year. Abbreviation: CKD, chronic kidney disease.</a:t>
            </a:r>
          </a:p>
          <a:p>
            <a:endParaRPr lang="en-US" sz="1100" i="1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algn="ctr"/>
            <a:r>
              <a:rPr lang="en-US" sz="2000" dirty="0" err="1" smtClean="0"/>
              <a:t>vol</a:t>
            </a:r>
            <a:r>
              <a:rPr lang="en-US" sz="2000" dirty="0" smtClean="0"/>
              <a:t> </a:t>
            </a:r>
            <a:r>
              <a:rPr lang="en-US" sz="2000" dirty="0"/>
              <a:t>1 Figure 4.2 Probability of survival of patients with a prevalent cardiovascular disease, by CKD status, adjusted for age and sex, 2015-2016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(</a:t>
            </a:r>
            <a:r>
              <a:rPr lang="en-US" sz="1600" dirty="0"/>
              <a:t>b) Acute myocardial infarction (AMI)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444744"/>
            <a:ext cx="6858014" cy="4117856"/>
          </a:xfrm>
          <a:prstGeom prst="rect">
            <a:avLst/>
          </a:prstGeom>
        </p:spPr>
      </p:pic>
      <p:sp>
        <p:nvSpPr>
          <p:cNvPr id="6" name="Footer Placeholder 1"/>
          <p:cNvSpPr txBox="1">
            <a:spLocks/>
          </p:cNvSpPr>
          <p:nvPr/>
        </p:nvSpPr>
        <p:spPr>
          <a:xfrm>
            <a:off x="3028950" y="6410324"/>
            <a:ext cx="3086100" cy="44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2018 Annual Data Report</a:t>
            </a:r>
          </a:p>
          <a:p>
            <a:r>
              <a:rPr lang="en-US" dirty="0" smtClean="0"/>
              <a:t>Volume 1 CKD, Chapter 4</a:t>
            </a:r>
          </a:p>
        </p:txBody>
      </p:sp>
    </p:spTree>
    <p:extLst>
      <p:ext uri="{BB962C8B-B14F-4D97-AF65-F5344CB8AC3E}">
        <p14:creationId xmlns:p14="http://schemas.microsoft.com/office/powerpoint/2010/main" val="16894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993" y="5562600"/>
            <a:ext cx="6858015" cy="533400"/>
          </a:xfrm>
        </p:spPr>
        <p:txBody>
          <a:bodyPr/>
          <a:lstStyle/>
          <a:p>
            <a:r>
              <a:rPr lang="en-US" sz="1200" i="1" dirty="0"/>
              <a:t>Data Source: Special analyses, Medicare 5% sample. Patients aged 66 and older, alive, without end-stage renal disease, and residing in the United States on 12/31/2014, with fee-for-service coverage for the entire calendar year. Abbreviation: CKD, chronic kidney disease.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algn="ctr"/>
            <a:r>
              <a:rPr lang="en-US" sz="2000" dirty="0" err="1"/>
              <a:t>v</a:t>
            </a:r>
            <a:r>
              <a:rPr lang="en-US" sz="2000" dirty="0" err="1" smtClean="0"/>
              <a:t>ol</a:t>
            </a:r>
            <a:r>
              <a:rPr lang="en-US" sz="2000" dirty="0" smtClean="0"/>
              <a:t> </a:t>
            </a:r>
            <a:r>
              <a:rPr lang="en-US" sz="2000" dirty="0"/>
              <a:t>1 Figure 4.2 Probability of survival of patients with a prevalent cardiovascular disease, by CKD status, adjusted for age and sex, </a:t>
            </a:r>
            <a:r>
              <a:rPr lang="en-US" sz="2000" dirty="0" smtClean="0"/>
              <a:t>2015-2016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(c) Heart failure (HF</a:t>
            </a:r>
            <a:r>
              <a:rPr lang="en-US" sz="1600" dirty="0" smtClean="0"/>
              <a:t>)</a:t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dirty="0"/>
              <a:t/>
            </a:r>
            <a:br>
              <a:rPr lang="en-US" dirty="0"/>
            </a:b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444744"/>
            <a:ext cx="6858014" cy="4117856"/>
          </a:xfrm>
          <a:prstGeom prst="rect">
            <a:avLst/>
          </a:prstGeom>
        </p:spPr>
      </p:pic>
      <p:sp>
        <p:nvSpPr>
          <p:cNvPr id="7" name="Footer Placeholder 1"/>
          <p:cNvSpPr txBox="1">
            <a:spLocks/>
          </p:cNvSpPr>
          <p:nvPr/>
        </p:nvSpPr>
        <p:spPr>
          <a:xfrm>
            <a:off x="3028950" y="6410324"/>
            <a:ext cx="3086100" cy="44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2018 Annual Data Report</a:t>
            </a:r>
          </a:p>
          <a:p>
            <a:r>
              <a:rPr lang="en-US" dirty="0" smtClean="0"/>
              <a:t>Volume 1 CKD, Chapter 4</a:t>
            </a:r>
          </a:p>
        </p:txBody>
      </p:sp>
    </p:spTree>
    <p:extLst>
      <p:ext uri="{BB962C8B-B14F-4D97-AF65-F5344CB8AC3E}">
        <p14:creationId xmlns:p14="http://schemas.microsoft.com/office/powerpoint/2010/main" val="53200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993" y="5562600"/>
            <a:ext cx="6858015" cy="533400"/>
          </a:xfrm>
        </p:spPr>
        <p:txBody>
          <a:bodyPr/>
          <a:lstStyle/>
          <a:p>
            <a:r>
              <a:rPr lang="en-US" sz="1200" i="1" dirty="0"/>
              <a:t>Data Source: Special analyses, Medicare 5% sample. Patients aged 66 and older, alive, without end-stage renal disease, and residing in the United States on 12/31/2014, with fee-for-service coverage for the entire calendar year. Abbreviation: CKD, chronic kidney disease.</a:t>
            </a:r>
          </a:p>
          <a:p>
            <a:endParaRPr lang="en-US" sz="11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algn="ctr"/>
            <a:r>
              <a:rPr lang="en-US" sz="2000" dirty="0" err="1"/>
              <a:t>v</a:t>
            </a:r>
            <a:r>
              <a:rPr lang="en-US" sz="2000" dirty="0" err="1" smtClean="0"/>
              <a:t>ol</a:t>
            </a:r>
            <a:r>
              <a:rPr lang="en-US" sz="2000" dirty="0" smtClean="0"/>
              <a:t> </a:t>
            </a:r>
            <a:r>
              <a:rPr lang="en-US" sz="2000" dirty="0"/>
              <a:t>1 Figure 4.2 Probability of survival of patients with a prevalent cardiovascular disease, by CKD status, adjusted for age and sex, 2015-2016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(d) </a:t>
            </a:r>
            <a:r>
              <a:rPr lang="en-US" sz="1600" dirty="0" err="1"/>
              <a:t>Valvular</a:t>
            </a:r>
            <a:r>
              <a:rPr lang="en-US" sz="1600" dirty="0"/>
              <a:t> heart disease (VHD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444744"/>
            <a:ext cx="6858014" cy="4117856"/>
          </a:xfrm>
          <a:prstGeom prst="rect">
            <a:avLst/>
          </a:prstGeom>
        </p:spPr>
      </p:pic>
      <p:sp>
        <p:nvSpPr>
          <p:cNvPr id="7" name="Footer Placeholder 1"/>
          <p:cNvSpPr txBox="1">
            <a:spLocks/>
          </p:cNvSpPr>
          <p:nvPr/>
        </p:nvSpPr>
        <p:spPr>
          <a:xfrm>
            <a:off x="3028950" y="6410324"/>
            <a:ext cx="3086100" cy="44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2018 Annual Data Report</a:t>
            </a:r>
          </a:p>
          <a:p>
            <a:r>
              <a:rPr lang="en-US" dirty="0" smtClean="0"/>
              <a:t>Volume 1 CKD, Chapter 4</a:t>
            </a:r>
          </a:p>
        </p:txBody>
      </p:sp>
    </p:spTree>
    <p:extLst>
      <p:ext uri="{BB962C8B-B14F-4D97-AF65-F5344CB8AC3E}">
        <p14:creationId xmlns:p14="http://schemas.microsoft.com/office/powerpoint/2010/main" val="3665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R_PPT_Template_CKD">
  <a:themeElements>
    <a:clrScheme name="USRDS ADR Color Palette">
      <a:dk1>
        <a:sysClr val="windowText" lastClr="000000"/>
      </a:dk1>
      <a:lt1>
        <a:sysClr val="window" lastClr="FFFFFF"/>
      </a:lt1>
      <a:dk2>
        <a:srgbClr val="48070E"/>
      </a:dk2>
      <a:lt2>
        <a:srgbClr val="FFFFFF"/>
      </a:lt2>
      <a:accent1>
        <a:srgbClr val="7A2F36"/>
      </a:accent1>
      <a:accent2>
        <a:srgbClr val="AC6168"/>
      </a:accent2>
      <a:accent3>
        <a:srgbClr val="002966"/>
      </a:accent3>
      <a:accent4>
        <a:srgbClr val="0E5480"/>
      </a:accent4>
      <a:accent5>
        <a:srgbClr val="367CA8"/>
      </a:accent5>
      <a:accent6>
        <a:srgbClr val="FFC76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ADR_PPT_Template_CKD</Template>
  <TotalTime>529</TotalTime>
  <Words>4161</Words>
  <Application>Microsoft Office PowerPoint</Application>
  <PresentationFormat>On-screen Show (4:3)</PresentationFormat>
  <Paragraphs>1086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Candara</vt:lpstr>
      <vt:lpstr>Constantia</vt:lpstr>
      <vt:lpstr>Segoe UI</vt:lpstr>
      <vt:lpstr>Times New Roman</vt:lpstr>
      <vt:lpstr>ADR_PPT_Template_CKD</vt:lpstr>
      <vt:lpstr>PowerPoint Presentation</vt:lpstr>
      <vt:lpstr>vol 1 Figure 4.1 Prevalence of common cardiovascular diseases in patients with or without CKD, 2016 </vt:lpstr>
      <vt:lpstr>vol 1 Table 4.1 Prevalence of (a) cardiovascular comorbidities &amp; (b) annual incidence of cardiovascular procedures, by CKD status, age, race, &amp; sex, 2016   </vt:lpstr>
      <vt:lpstr>vol 1 Table 4.1 Prevalence of (a) cardiovascular comorbidities &amp; (b) annual incidence of cardiovascular procedures, by CKD status, age, race, &amp; sex, 2016 (continued)  </vt:lpstr>
      <vt:lpstr>Table A. ICD-9-CM and ICD-10-CM codes for Chronic Kidney Disease (CKD) stages  </vt:lpstr>
      <vt:lpstr>vol 1 Figure 4.2 Probability of survival of patients with a prevalent cardiovascular disease, by CKD status, adjusted for age and sex, 2015-2016  (a) Coronary artery disease (CAD)</vt:lpstr>
      <vt:lpstr>vol 1 Figure 4.2 Probability of survival of patients with a prevalent cardiovascular disease, by CKD status, adjusted for age and sex, 2015-2016  (b) Acute myocardial infarction (AMI)</vt:lpstr>
      <vt:lpstr>vol 1 Figure 4.2 Probability of survival of patients with a prevalent cardiovascular disease, by CKD status, adjusted for age and sex, 2015-2016  (c) Heart failure (HF)   </vt:lpstr>
      <vt:lpstr>vol 1 Figure 4.2 Probability of survival of patients with a prevalent cardiovascular disease, by CKD status, adjusted for age and sex, 2015-2016   (d) Valvular heart disease (VHD) </vt:lpstr>
      <vt:lpstr>vol 1 Figure 4.2 Probability of survival of patients with a prevalent cardiovascular disease, by CKD status, adjusted for age and sex, 2015-2016  (e) Cerebrovascular accident/transient ischemic attack (CVA/TIA)   </vt:lpstr>
      <vt:lpstr>vol 1 Figure 4.2 Probability of survival of patients with a prevalent cardiovascular disease, by CKD status, adjusted for age and sex, 2015-2016  (f) Peripheral arterial disease (PAD) </vt:lpstr>
      <vt:lpstr>vol 1 Figure 4.2 Probability of survival of patients with a prevalent cardiovascular disease, by CKD status, adjusted for age and sex, 2015-2016  (g) Atrial fibrillation (AF) </vt:lpstr>
      <vt:lpstr>vol 1 Figure 4.2 Probability of survival of patients with a prevalent cardiovascular disease, by CKD status, adjusted for age and sex, 2015-2016  (h) Sudden cardiac arrest and ventricular arrhythmias (SCA/VA) </vt:lpstr>
      <vt:lpstr>vol 1 Figure 4.2 Probability of survival of patients with a prevalent cardiovascular disease, by CKD status, adjusted for age and sex, 2015-2016  (i) Venous thromboembolism and pulmonary embolism (VTE/PE) </vt:lpstr>
      <vt:lpstr>vol 1 Table 4.2 Two-year survival of patients with a prevalent cardiovascular disease, by CKD status, adjusted for age and sex, 2015-2016  </vt:lpstr>
      <vt:lpstr>vol 1 Figure 4.3 Probability of survival of patients with a cardiovascular procedure, by CKD status, adjusted for age and sex, 2014-2016   (a) Percutaneous coronary interventions (PCI)  </vt:lpstr>
      <vt:lpstr>vol 1 Figure 4.3 Probability of survival of patients with a cardiovascular procedure, by CKD status, adjusted for age and sex, 2014-2016  (b) Coronary artery bypass grafting (CABG) </vt:lpstr>
      <vt:lpstr>vol 1 Figure 4.3 Probability of survival of patients with a cardiovascular procedure, by CKD status, adjusted for age and sex, 2014-2016   </vt:lpstr>
      <vt:lpstr>vol 1 Figure 4.3 Probability of survival of patients with a cardiovascular procedure, by CKD status, adjusted for age and sex, 2014-2016  (d) Carotid artery stenting and carotid endarterectomy (CAS/CEA) </vt:lpstr>
      <vt:lpstr>vol 1 Table 4.3 Two-year survival of patients with a cardiovascular procedure, by CKD status, adjusted for age and sex, 2014-2016 </vt:lpstr>
      <vt:lpstr>vol 1 Table 4.4 Cardiovascular pharmacological treatments by (a) comorbidities and (b) procedures, by CKD status, 2016 </vt:lpstr>
      <vt:lpstr>vol 1 Table 4.4 Cardiovascular pharmacological treatments by (a) comorbidities and (b) procedures, by CKD status, 2016 (continued) </vt:lpstr>
      <vt:lpstr>vol 1 Figure 4.4 Heart failure in patients with or without CKD, 2016   </vt:lpstr>
      <vt:lpstr>vol 1 Figure 4.5 Adjusted survival of patients by CKD and heart failure status, 2015-2016 </vt:lpstr>
      <vt:lpstr>vol 1 Table 4.5 Prevalence of atrial fibrillation by stage of CKD, age, race, sex, and diabetic, hypertension, and heart failure status, 2016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Shamraj</dc:creator>
  <cp:lastModifiedBy>Kurtz, Vivian</cp:lastModifiedBy>
  <cp:revision>92</cp:revision>
  <dcterms:created xsi:type="dcterms:W3CDTF">2014-11-10T19:37:45Z</dcterms:created>
  <dcterms:modified xsi:type="dcterms:W3CDTF">2018-10-18T03:17:23Z</dcterms:modified>
</cp:coreProperties>
</file>