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259" r:id="rId3"/>
    <p:sldId id="263" r:id="rId4"/>
    <p:sldId id="262" r:id="rId5"/>
    <p:sldId id="261" r:id="rId6"/>
    <p:sldId id="265" r:id="rId7"/>
    <p:sldId id="266" r:id="rId8"/>
    <p:sldId id="267" r:id="rId9"/>
    <p:sldId id="264" r:id="rId10"/>
    <p:sldId id="271" r:id="rId11"/>
    <p:sldId id="270" r:id="rId12"/>
    <p:sldId id="269" r:id="rId13"/>
    <p:sldId id="272" r:id="rId14"/>
    <p:sldId id="273" r:id="rId15"/>
    <p:sldId id="268" r:id="rId16"/>
    <p:sldId id="276" r:id="rId17"/>
    <p:sldId id="275" r:id="rId18"/>
    <p:sldId id="274" r:id="rId19"/>
    <p:sldId id="279" r:id="rId20"/>
    <p:sldId id="280" r:id="rId21"/>
    <p:sldId id="281" r:id="rId22"/>
    <p:sldId id="278" r:id="rId23"/>
    <p:sldId id="282" r:id="rId24"/>
    <p:sldId id="283" r:id="rId25"/>
    <p:sldId id="284" r:id="rId26"/>
    <p:sldId id="286" r:id="rId27"/>
    <p:sldId id="287" r:id="rId28"/>
    <p:sldId id="285" r:id="rId29"/>
    <p:sldId id="290" r:id="rId30"/>
    <p:sldId id="289" r:id="rId31"/>
    <p:sldId id="288" r:id="rId32"/>
    <p:sldId id="292" r:id="rId33"/>
    <p:sldId id="291"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82" d="100"/>
          <a:sy n="82" d="100"/>
        </p:scale>
        <p:origin x="1068" y="60"/>
      </p:cViewPr>
      <p:guideLst>
        <p:guide orient="horz" pos="2160"/>
        <p:guide pos="2880"/>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2"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a:t>
            </a:r>
          </a:p>
          <a:p>
            <a:r>
              <a:rPr lang="en-US" dirty="0" smtClean="0"/>
              <a:t>Volume 1 CKD, Chapter 1</a:t>
            </a:r>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967335"/>
            <a:ext cx="7315200" cy="830997"/>
          </a:xfrm>
          <a:prstGeom prst="rect">
            <a:avLst/>
          </a:prstGeom>
          <a:noFill/>
        </p:spPr>
        <p:txBody>
          <a:bodyPr wrap="square" rtlCol="0">
            <a:spAutoFit/>
          </a:bodyPr>
          <a:lstStyle/>
          <a:p>
            <a:pPr algn="ctr"/>
            <a:r>
              <a:rPr lang="en-US" sz="2400" b="1" cap="small"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1: Chronic Kidney Disease</a:t>
            </a:r>
          </a:p>
        </p:txBody>
      </p:sp>
      <p:sp>
        <p:nvSpPr>
          <p:cNvPr id="3" name="TextBox 2"/>
          <p:cNvSpPr txBox="1"/>
          <p:nvPr/>
        </p:nvSpPr>
        <p:spPr>
          <a:xfrm>
            <a:off x="3009900" y="6400800"/>
            <a:ext cx="3124200" cy="523220"/>
          </a:xfrm>
          <a:prstGeom prst="rect">
            <a:avLst/>
          </a:prstGeom>
          <a:noFill/>
        </p:spPr>
        <p:txBody>
          <a:bodyPr wrap="square" rtlCol="0">
            <a:spAutoFit/>
          </a:bodyPr>
          <a:lstStyle/>
          <a:p>
            <a:pPr lvl="0" algn="ctr"/>
            <a:r>
              <a:rPr lang="en-US" sz="1400" b="1" dirty="0">
                <a:solidFill>
                  <a:prstClr val="black"/>
                </a:solidFill>
              </a:rPr>
              <a:t>2018 Annual Data Report  </a:t>
            </a:r>
            <a:br>
              <a:rPr lang="en-US" sz="1400" b="1" dirty="0">
                <a:solidFill>
                  <a:prstClr val="black"/>
                </a:solidFill>
              </a:rPr>
            </a:br>
            <a:r>
              <a:rPr lang="en-US" sz="1400" b="1" dirty="0">
                <a:solidFill>
                  <a:prstClr val="black"/>
                </a:solidFill>
              </a:rPr>
              <a:t>Volume </a:t>
            </a:r>
            <a:r>
              <a:rPr lang="en-US" sz="1400" b="1" dirty="0" smtClean="0">
                <a:solidFill>
                  <a:prstClr val="black"/>
                </a:solidFill>
              </a:rPr>
              <a:t>1 CKD, </a:t>
            </a:r>
            <a:r>
              <a:rPr lang="en-US" sz="1400" b="1" dirty="0">
                <a:solidFill>
                  <a:prstClr val="black"/>
                </a:solidFill>
              </a:rPr>
              <a:t>Chapter 5</a:t>
            </a:r>
          </a:p>
        </p:txBody>
      </p:sp>
      <p:pic>
        <p:nvPicPr>
          <p:cNvPr id="4" name="Picture 3"/>
          <p:cNvPicPr>
            <a:picLocks noChangeAspect="1"/>
          </p:cNvPicPr>
          <p:nvPr/>
        </p:nvPicPr>
        <p:blipFill>
          <a:blip r:embed="rId2"/>
          <a:stretch>
            <a:fillRect/>
          </a:stretch>
        </p:blipFill>
        <p:spPr>
          <a:xfrm>
            <a:off x="917922" y="4000500"/>
            <a:ext cx="7315834" cy="1511939"/>
          </a:xfrm>
          <a:prstGeom prst="rect">
            <a:avLst/>
          </a:prstGeom>
        </p:spPr>
      </p:pic>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4" name="Title 3"/>
          <p:cNvSpPr>
            <a:spLocks noGrp="1"/>
          </p:cNvSpPr>
          <p:nvPr>
            <p:ph type="title"/>
          </p:nvPr>
        </p:nvSpPr>
        <p:spPr>
          <a:xfrm>
            <a:off x="0" y="166043"/>
            <a:ext cx="9144000" cy="1009195"/>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1 Figure 5.4 Unadjusted rates of hospitalization with AKI, and AKI requiring dialysis, per 1,000 patient-years at risk, by race, 2006-2016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42900" y="5219700"/>
            <a:ext cx="8686800" cy="938719"/>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(a) and (b)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(c) All patient-years at risk for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100" i="1" dirty="0">
                <a:latin typeface="Calibri" panose="020F0502020204030204" pitchFamily="34" charset="0"/>
                <a:ea typeface="Times New Roman" panose="02020603050405020304" pitchFamily="18" charset="0"/>
                <a:cs typeface="Times New Roman" panose="02020603050405020304" pitchFamily="18" charset="0"/>
              </a:rPr>
              <a:t> Am, African American;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485900" y="1028811"/>
            <a:ext cx="6362700" cy="338554"/>
          </a:xfrm>
          <a:prstGeom prst="rect">
            <a:avLst/>
          </a:prstGeom>
        </p:spPr>
        <p:txBody>
          <a:bodyPr wrap="square">
            <a:spAutoFit/>
          </a:bodyPr>
          <a:lstStyle/>
          <a:p>
            <a:pPr marL="228600" lvl="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(b) Medicare (aged 66+) – rate of AKI requiring dialysis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515531"/>
            <a:ext cx="6290099" cy="3704169"/>
          </a:xfrm>
          <a:prstGeom prst="rect">
            <a:avLst/>
          </a:prstGeom>
        </p:spPr>
      </p:pic>
    </p:spTree>
    <p:extLst>
      <p:ext uri="{BB962C8B-B14F-4D97-AF65-F5344CB8AC3E}">
        <p14:creationId xmlns:p14="http://schemas.microsoft.com/office/powerpoint/2010/main" val="799598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4" name="Title 3"/>
          <p:cNvSpPr>
            <a:spLocks noGrp="1"/>
          </p:cNvSpPr>
          <p:nvPr>
            <p:ph type="title"/>
          </p:nvPr>
        </p:nvSpPr>
        <p:spPr>
          <a:xfrm>
            <a:off x="0" y="151115"/>
            <a:ext cx="9144000" cy="10747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1 Figure 5.4 Unadjusted rates of hospitalization with AKI, and AKI requiring dialysis, per 1,000 patient-years at risk, by race, 2006-2016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42900" y="5219700"/>
            <a:ext cx="8686800" cy="938719"/>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(a) and (b)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(c) All patient-years at risk for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100" i="1" dirty="0">
                <a:latin typeface="Calibri" panose="020F0502020204030204" pitchFamily="34" charset="0"/>
                <a:ea typeface="Times New Roman" panose="02020603050405020304" pitchFamily="18" charset="0"/>
                <a:cs typeface="Times New Roman" panose="02020603050405020304" pitchFamily="18" charset="0"/>
              </a:rPr>
              <a:t> Am, African American;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489416" y="952500"/>
            <a:ext cx="4393767" cy="338554"/>
          </a:xfrm>
          <a:prstGeom prst="rect">
            <a:avLst/>
          </a:prstGeom>
        </p:spPr>
        <p:txBody>
          <a:bodyPr wrap="none">
            <a:spAutoFit/>
          </a:bodyPr>
          <a:lstStyle/>
          <a:p>
            <a:pPr marL="91440" lvl="0" indent="-9144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(c) </a:t>
            </a:r>
            <a:r>
              <a:rPr lang="en-US" sz="1600" b="1" dirty="0" err="1">
                <a:solidFill>
                  <a:prstClr val="black"/>
                </a:solidFill>
                <a:latin typeface="Calibri" panose="020F0502020204030204" pitchFamily="34" charset="0"/>
                <a:ea typeface="Times New Roman" panose="02020603050405020304" pitchFamily="18" charset="0"/>
                <a:cs typeface="Segoe UI" panose="020B0502040204020203" pitchFamily="34" charset="0"/>
              </a:rPr>
              <a:t>Optum</a:t>
            </a: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 </a:t>
            </a:r>
            <a:r>
              <a:rPr lang="en-US" sz="1600" b="1" dirty="0" err="1">
                <a:solidFill>
                  <a:prstClr val="black"/>
                </a:solidFill>
                <a:latin typeface="Calibri" panose="020F0502020204030204" pitchFamily="34" charset="0"/>
                <a:ea typeface="Times New Roman" panose="02020603050405020304" pitchFamily="18" charset="0"/>
                <a:cs typeface="Segoe UI" panose="020B0502040204020203" pitchFamily="34" charset="0"/>
              </a:rPr>
              <a:t>Clinformatics</a:t>
            </a: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 (aged 22+) – rate of AKI</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951" y="1404938"/>
            <a:ext cx="5150695" cy="3866455"/>
          </a:xfrm>
          <a:prstGeom prst="rect">
            <a:avLst/>
          </a:prstGeom>
        </p:spPr>
      </p:pic>
    </p:spTree>
    <p:extLst>
      <p:ext uri="{BB962C8B-B14F-4D97-AF65-F5344CB8AC3E}">
        <p14:creationId xmlns:p14="http://schemas.microsoft.com/office/powerpoint/2010/main" val="437430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4" name="Title 3"/>
          <p:cNvSpPr>
            <a:spLocks noGrp="1"/>
          </p:cNvSpPr>
          <p:nvPr>
            <p:ph type="title"/>
          </p:nvPr>
        </p:nvSpPr>
        <p:spPr>
          <a:xfrm>
            <a:off x="828822" y="163939"/>
            <a:ext cx="8115300" cy="1134061"/>
          </a:xfrm>
        </p:spPr>
        <p:txBody>
          <a:bodyPr/>
          <a:lstStyle/>
          <a:p>
            <a:pPr marL="0" marR="0">
              <a:spcBef>
                <a:spcPts val="60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5.5 Unadjusted rates of hospitalization with AKI, and AKI requiring dialysis, per 1,000 patient-years at risk, by CKD and DM, 2006-2016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447822" y="5087488"/>
            <a:ext cx="8496300" cy="1107996"/>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(a) and (b)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(c) All patient-years at risk for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Abbreviations: AKI, acute kidney injury; CKD, chronic kidney disease; DM, diabetes mellitus;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188347" y="1385959"/>
            <a:ext cx="3300711" cy="338554"/>
          </a:xfrm>
          <a:prstGeom prst="rect">
            <a:avLst/>
          </a:prstGeom>
        </p:spPr>
        <p:txBody>
          <a:bodyPr wrap="none">
            <a:spAutoFit/>
          </a:bodyPr>
          <a:lstStyle/>
          <a:p>
            <a:pPr lvl="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a:t>
            </a: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Medicare (aged 66+) – rate of AKI</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698" y="1521064"/>
            <a:ext cx="6096007" cy="3589871"/>
          </a:xfrm>
          <a:prstGeom prst="rect">
            <a:avLst/>
          </a:prstGeom>
        </p:spPr>
      </p:pic>
    </p:spTree>
    <p:extLst>
      <p:ext uri="{BB962C8B-B14F-4D97-AF65-F5344CB8AC3E}">
        <p14:creationId xmlns:p14="http://schemas.microsoft.com/office/powerpoint/2010/main" val="426259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4" name="Title 3"/>
          <p:cNvSpPr>
            <a:spLocks noGrp="1"/>
          </p:cNvSpPr>
          <p:nvPr>
            <p:ph type="title"/>
          </p:nvPr>
        </p:nvSpPr>
        <p:spPr>
          <a:xfrm>
            <a:off x="628650" y="125091"/>
            <a:ext cx="7696200" cy="1189038"/>
          </a:xfrm>
        </p:spPr>
        <p:txBody>
          <a:bodyPr/>
          <a:lstStyle/>
          <a:p>
            <a:pPr marL="0" marR="0">
              <a:spcBef>
                <a:spcPts val="60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5.5 Unadjusted rates of hospitalization with AKI, and AKI requiring dialysis, per 1,000 patient-years at risk, by CKD and DM, 2006-2016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447821" y="5279231"/>
            <a:ext cx="8496300" cy="861774"/>
          </a:xfrm>
          <a:prstGeom prst="rect">
            <a:avLst/>
          </a:prstGeom>
        </p:spPr>
        <p:txBody>
          <a:bodyPr wrap="square">
            <a:spAutoFit/>
          </a:bodyPr>
          <a:lstStyle/>
          <a:p>
            <a:pPr>
              <a:spcBef>
                <a:spcPts val="600"/>
              </a:spcBef>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000" i="1" dirty="0">
                <a:latin typeface="Calibri" panose="020F0502020204030204" pitchFamily="34" charset="0"/>
                <a:ea typeface="Times New Roman" panose="02020603050405020304" pitchFamily="18" charset="0"/>
                <a:cs typeface="Times New Roman" panose="02020603050405020304" pitchFamily="18" charset="0"/>
              </a:rPr>
              <a:t>™. (a) and (b)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(c) All patient-years at risk for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0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Abbreviations: AKI, acute kidney injury; CKD, chronic kidney disease; DM, diabetes mellitus; ESRD, end-stage renal disease.</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790700" y="1266787"/>
            <a:ext cx="5372100" cy="338554"/>
          </a:xfrm>
          <a:prstGeom prst="rect">
            <a:avLst/>
          </a:prstGeom>
        </p:spPr>
        <p:txBody>
          <a:bodyPr wrap="square">
            <a:spAutoFit/>
          </a:bodyPr>
          <a:lstStyle/>
          <a:p>
            <a:pPr marL="228600" lvl="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(b) Medicare (aged 66+) – rate of AKI requiring dialysis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768" y="1653079"/>
            <a:ext cx="6248407" cy="3679617"/>
          </a:xfrm>
          <a:prstGeom prst="rect">
            <a:avLst/>
          </a:prstGeom>
        </p:spPr>
      </p:pic>
    </p:spTree>
    <p:extLst>
      <p:ext uri="{BB962C8B-B14F-4D97-AF65-F5344CB8AC3E}">
        <p14:creationId xmlns:p14="http://schemas.microsoft.com/office/powerpoint/2010/main" val="3525568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4" name="Title 3"/>
          <p:cNvSpPr>
            <a:spLocks noGrp="1"/>
          </p:cNvSpPr>
          <p:nvPr>
            <p:ph type="title"/>
          </p:nvPr>
        </p:nvSpPr>
        <p:spPr>
          <a:xfrm>
            <a:off x="860845" y="115316"/>
            <a:ext cx="7848600" cy="1126426"/>
          </a:xfrm>
        </p:spPr>
        <p:txBody>
          <a:bodyPr/>
          <a:lstStyle/>
          <a:p>
            <a:pPr marL="0" marR="0">
              <a:spcBef>
                <a:spcPts val="60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5.5 Unadjusted rates of hospitalization with AKI, and AKI requiring dialysis, per 1,000 patient-years at risk, by CKD and DM, 2006-2016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447822" y="5334000"/>
            <a:ext cx="8496300" cy="861774"/>
          </a:xfrm>
          <a:prstGeom prst="rect">
            <a:avLst/>
          </a:prstGeom>
        </p:spPr>
        <p:txBody>
          <a:bodyPr wrap="square">
            <a:spAutoFit/>
          </a:bodyPr>
          <a:lstStyle/>
          <a:p>
            <a:pPr>
              <a:spcBef>
                <a:spcPts val="600"/>
              </a:spcBef>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000" i="1" dirty="0">
                <a:latin typeface="Calibri" panose="020F0502020204030204" pitchFamily="34" charset="0"/>
                <a:ea typeface="Times New Roman" panose="02020603050405020304" pitchFamily="18" charset="0"/>
                <a:cs typeface="Times New Roman" panose="02020603050405020304" pitchFamily="18" charset="0"/>
              </a:rPr>
              <a:t>™. (a) and (b)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(c) All patient-years at risk for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000" i="1"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0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Abbreviations: AKI, acute kidney injury; CKD, chronic kidney disease; DM, diabetes mellitus; ESRD, end-stage renal disease.</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375115" y="1230019"/>
            <a:ext cx="4393767" cy="338554"/>
          </a:xfrm>
          <a:prstGeom prst="rect">
            <a:avLst/>
          </a:prstGeom>
        </p:spPr>
        <p:txBody>
          <a:bodyPr wrap="none">
            <a:spAutoFit/>
          </a:bodyPr>
          <a:lstStyle/>
          <a:p>
            <a:pPr marL="91440" lvl="0" indent="-9144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(c) </a:t>
            </a:r>
            <a:r>
              <a:rPr lang="en-US" sz="1600" b="1" dirty="0" err="1">
                <a:solidFill>
                  <a:prstClr val="black"/>
                </a:solidFill>
                <a:latin typeface="Calibri" panose="020F0502020204030204" pitchFamily="34" charset="0"/>
                <a:ea typeface="Times New Roman" panose="02020603050405020304" pitchFamily="18" charset="0"/>
                <a:cs typeface="Segoe UI" panose="020B0502040204020203" pitchFamily="34" charset="0"/>
              </a:rPr>
              <a:t>Optum</a:t>
            </a: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 </a:t>
            </a:r>
            <a:r>
              <a:rPr lang="en-US" sz="1600" b="1" dirty="0" err="1">
                <a:solidFill>
                  <a:prstClr val="black"/>
                </a:solidFill>
                <a:latin typeface="Calibri" panose="020F0502020204030204" pitchFamily="34" charset="0"/>
                <a:ea typeface="Times New Roman" panose="02020603050405020304" pitchFamily="18" charset="0"/>
                <a:cs typeface="Segoe UI" panose="020B0502040204020203" pitchFamily="34" charset="0"/>
              </a:rPr>
              <a:t>Clinformatics</a:t>
            </a: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 (aged 22+) – rate of AKI</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588189"/>
            <a:ext cx="6522290" cy="3840904"/>
          </a:xfrm>
          <a:prstGeom prst="rect">
            <a:avLst/>
          </a:prstGeom>
        </p:spPr>
      </p:pic>
    </p:spTree>
    <p:extLst>
      <p:ext uri="{BB962C8B-B14F-4D97-AF65-F5344CB8AC3E}">
        <p14:creationId xmlns:p14="http://schemas.microsoft.com/office/powerpoint/2010/main" val="4115568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4" name="Title 3"/>
          <p:cNvSpPr>
            <a:spLocks noGrp="1"/>
          </p:cNvSpPr>
          <p:nvPr>
            <p:ph type="title"/>
          </p:nvPr>
        </p:nvSpPr>
        <p:spPr>
          <a:xfrm>
            <a:off x="0" y="0"/>
            <a:ext cx="9144000" cy="1417638"/>
          </a:xfrm>
        </p:spPr>
        <p:txBody>
          <a:bodyPr/>
          <a:lstStyle/>
          <a:p>
            <a:pPr marL="0" marR="0">
              <a:spcBef>
                <a:spcPts val="600"/>
              </a:spcBef>
              <a:spcAft>
                <a:spcPts val="600"/>
              </a:spcAft>
              <a:tabLst>
                <a:tab pos="685800" algn="l"/>
              </a:tabLs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Table 5.1 Characteristics of Medicare and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Optum</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patients with at least one hospitalization, by age, sex, race, CKD, DM, and presence of AKI,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457200" y="5552182"/>
            <a:ext cx="8267700" cy="1077218"/>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Optum</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Clinformatics</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Medicare patients aged 66 and older who had both Medicare Parts A &amp; B, no Medicare Advantage plan, no ESRD by first service date from Medical Evidence form, and were alive on January 1, 2016.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Optum</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Clinformatics</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2016. AKI is defined by a diagnosis code anywhere in the hospitalization claim. — Data not available.</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Abbreviations: AKI, acute kidney injury; CKD, chronic kidney disease; DM, diabetes mellitus; ESRD, end-stage renal disease.</a:t>
            </a:r>
          </a:p>
          <a:p>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90919976"/>
              </p:ext>
            </p:extLst>
          </p:nvPr>
        </p:nvGraphicFramePr>
        <p:xfrm>
          <a:off x="1065511" y="1076949"/>
          <a:ext cx="7012975" cy="4371351"/>
        </p:xfrm>
        <a:graphic>
          <a:graphicData uri="http://schemas.openxmlformats.org/drawingml/2006/table">
            <a:tbl>
              <a:tblPr firstRow="1" firstCol="1" bandRow="1"/>
              <a:tblGrid>
                <a:gridCol w="1333625">
                  <a:extLst>
                    <a:ext uri="{9D8B030D-6E8A-4147-A177-3AD203B41FA5}">
                      <a16:colId xmlns:a16="http://schemas.microsoft.com/office/drawing/2014/main" val="1474672004"/>
                    </a:ext>
                  </a:extLst>
                </a:gridCol>
                <a:gridCol w="561880">
                  <a:extLst>
                    <a:ext uri="{9D8B030D-6E8A-4147-A177-3AD203B41FA5}">
                      <a16:colId xmlns:a16="http://schemas.microsoft.com/office/drawing/2014/main" val="3393234973"/>
                    </a:ext>
                  </a:extLst>
                </a:gridCol>
                <a:gridCol w="715402">
                  <a:extLst>
                    <a:ext uri="{9D8B030D-6E8A-4147-A177-3AD203B41FA5}">
                      <a16:colId xmlns:a16="http://schemas.microsoft.com/office/drawing/2014/main" val="2576524087"/>
                    </a:ext>
                  </a:extLst>
                </a:gridCol>
                <a:gridCol w="430585">
                  <a:extLst>
                    <a:ext uri="{9D8B030D-6E8A-4147-A177-3AD203B41FA5}">
                      <a16:colId xmlns:a16="http://schemas.microsoft.com/office/drawing/2014/main" val="966649206"/>
                    </a:ext>
                  </a:extLst>
                </a:gridCol>
                <a:gridCol w="715402">
                  <a:extLst>
                    <a:ext uri="{9D8B030D-6E8A-4147-A177-3AD203B41FA5}">
                      <a16:colId xmlns:a16="http://schemas.microsoft.com/office/drawing/2014/main" val="1415633066"/>
                    </a:ext>
                  </a:extLst>
                </a:gridCol>
                <a:gridCol w="430585">
                  <a:extLst>
                    <a:ext uri="{9D8B030D-6E8A-4147-A177-3AD203B41FA5}">
                      <a16:colId xmlns:a16="http://schemas.microsoft.com/office/drawing/2014/main" val="3214411526"/>
                    </a:ext>
                  </a:extLst>
                </a:gridCol>
                <a:gridCol w="137052">
                  <a:extLst>
                    <a:ext uri="{9D8B030D-6E8A-4147-A177-3AD203B41FA5}">
                      <a16:colId xmlns:a16="http://schemas.microsoft.com/office/drawing/2014/main" val="1234709557"/>
                    </a:ext>
                  </a:extLst>
                </a:gridCol>
                <a:gridCol w="693692">
                  <a:extLst>
                    <a:ext uri="{9D8B030D-6E8A-4147-A177-3AD203B41FA5}">
                      <a16:colId xmlns:a16="http://schemas.microsoft.com/office/drawing/2014/main" val="1880213431"/>
                    </a:ext>
                  </a:extLst>
                </a:gridCol>
                <a:gridCol w="693692">
                  <a:extLst>
                    <a:ext uri="{9D8B030D-6E8A-4147-A177-3AD203B41FA5}">
                      <a16:colId xmlns:a16="http://schemas.microsoft.com/office/drawing/2014/main" val="574102033"/>
                    </a:ext>
                  </a:extLst>
                </a:gridCol>
                <a:gridCol w="307561">
                  <a:extLst>
                    <a:ext uri="{9D8B030D-6E8A-4147-A177-3AD203B41FA5}">
                      <a16:colId xmlns:a16="http://schemas.microsoft.com/office/drawing/2014/main" val="1676203369"/>
                    </a:ext>
                  </a:extLst>
                </a:gridCol>
                <a:gridCol w="685938">
                  <a:extLst>
                    <a:ext uri="{9D8B030D-6E8A-4147-A177-3AD203B41FA5}">
                      <a16:colId xmlns:a16="http://schemas.microsoft.com/office/drawing/2014/main" val="1369683975"/>
                    </a:ext>
                  </a:extLst>
                </a:gridCol>
                <a:gridCol w="307561">
                  <a:extLst>
                    <a:ext uri="{9D8B030D-6E8A-4147-A177-3AD203B41FA5}">
                      <a16:colId xmlns:a16="http://schemas.microsoft.com/office/drawing/2014/main" val="2169176882"/>
                    </a:ext>
                  </a:extLst>
                </a:gridCol>
              </a:tblGrid>
              <a:tr h="156933">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gridSpan="6">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Medicare (Age 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Clinformatics™ (Age 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8240322"/>
                  </a:ext>
                </a:extLst>
              </a:tr>
              <a:tr h="156933">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No AKI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Any AKI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No AKI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Any AKI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87261885"/>
                  </a:ext>
                </a:extLst>
              </a:tr>
              <a:tr h="156933">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202382"/>
                  </a:ext>
                </a:extLst>
              </a:tr>
              <a:tr h="156933">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238,839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179,641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59,198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304,907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281,791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23,116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6747704"/>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extLst>
                  <a:ext uri="{0D108BD9-81ED-4DB2-BD59-A6C34878D82A}">
                    <a16:rowId xmlns:a16="http://schemas.microsoft.com/office/drawing/2014/main" val="2893393110"/>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22-39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129,410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126,921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3503365613"/>
                  </a:ext>
                </a:extLst>
              </a:tr>
              <a:tr h="156933">
                <a:tc>
                  <a:txBody>
                    <a:bodyPr/>
                    <a:lstStyle/>
                    <a:p>
                      <a:pPr marL="0" marR="0">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40-65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147,949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132,480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15,469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1767572512"/>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27,548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22,390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5,158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1450117118"/>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66-69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39,652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31,974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7,678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1858461994"/>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70-74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48,717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38,289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10,428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4263632330"/>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75-79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44,691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34,005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10,686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2918945184"/>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80-84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40,775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29,822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10,953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2520969642"/>
                  </a:ext>
                </a:extLst>
              </a:tr>
              <a:tr h="142667">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65,004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45,551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19,453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531603"/>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22645196"/>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103,628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74,289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29,339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108,157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93,743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14,414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4059836589"/>
                  </a:ext>
                </a:extLst>
              </a:tr>
              <a:tr h="142667">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Female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135,211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105,352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29,859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196,750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188,048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8,702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981294"/>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Race &amp; 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9635671"/>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207,287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158,061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49,226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213,520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197,182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16,338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996902738"/>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Black/African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19,096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12,347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6,749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30,737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27,564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3,173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1805970737"/>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Native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949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325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792591347"/>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33,397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31,240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3322345756"/>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Asian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2,264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922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12,882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12,422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365206560"/>
                  </a:ext>
                </a:extLst>
              </a:tr>
              <a:tr h="142667">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Other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7,996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6,020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1,976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14,371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13,383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299801"/>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Pre-existing comorbidities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84962706"/>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No DM or CKD, prior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141,826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116,465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25,361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263,756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249,928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13,828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1336152477"/>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DM no CKD, prior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43,073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32,816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10,257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25,916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21,762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4,154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3737432999"/>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CKD no DM, prior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23,738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14,001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9,737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8,378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6,064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a:noFill/>
                    </a:lnB>
                  </a:tcPr>
                </a:tc>
                <a:extLst>
                  <a:ext uri="{0D108BD9-81ED-4DB2-BD59-A6C34878D82A}">
                    <a16:rowId xmlns:a16="http://schemas.microsoft.com/office/drawing/2014/main" val="577637128"/>
                  </a:ext>
                </a:extLst>
              </a:tr>
              <a:tr h="156933">
                <a:tc>
                  <a:txBody>
                    <a:bodyPr/>
                    <a:lstStyle/>
                    <a:p>
                      <a:pPr marL="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Both CKD &amp; DM, prior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30,202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16,359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13,843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5826" marR="55826"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6,857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4,037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2,820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41.1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26" marR="5582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199784"/>
                  </a:ext>
                </a:extLst>
              </a:tr>
            </a:tbl>
          </a:graphicData>
        </a:graphic>
      </p:graphicFrame>
    </p:spTree>
    <p:extLst>
      <p:ext uri="{BB962C8B-B14F-4D97-AF65-F5344CB8AC3E}">
        <p14:creationId xmlns:p14="http://schemas.microsoft.com/office/powerpoint/2010/main" val="3444583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4" name="Title 3"/>
          <p:cNvSpPr>
            <a:spLocks noGrp="1"/>
          </p:cNvSpPr>
          <p:nvPr>
            <p:ph type="title"/>
          </p:nvPr>
        </p:nvSpPr>
        <p:spPr/>
        <p:txBody>
          <a:bodyPr/>
          <a:lstStyle/>
          <a:p>
            <a:pPr marL="0" marR="0">
              <a:spcBef>
                <a:spcPts val="2400"/>
              </a:spcBef>
              <a:spcAft>
                <a:spcPts val="600"/>
              </a:spcAft>
              <a:tabLst>
                <a:tab pos="685800" algn="l"/>
              </a:tabLs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Table A. KDIGO definition and staging of Acute Kidney Injury (AKI)</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86451095"/>
              </p:ext>
            </p:extLst>
          </p:nvPr>
        </p:nvGraphicFramePr>
        <p:xfrm>
          <a:off x="1184591" y="1143000"/>
          <a:ext cx="6774815" cy="2630424"/>
        </p:xfrm>
        <a:graphic>
          <a:graphicData uri="http://schemas.openxmlformats.org/drawingml/2006/table">
            <a:tbl>
              <a:tblPr firstRow="1" firstCol="1" bandRow="1"/>
              <a:tblGrid>
                <a:gridCol w="455295">
                  <a:extLst>
                    <a:ext uri="{9D8B030D-6E8A-4147-A177-3AD203B41FA5}">
                      <a16:colId xmlns:a16="http://schemas.microsoft.com/office/drawing/2014/main" val="722515123"/>
                    </a:ext>
                  </a:extLst>
                </a:gridCol>
                <a:gridCol w="3539490">
                  <a:extLst>
                    <a:ext uri="{9D8B030D-6E8A-4147-A177-3AD203B41FA5}">
                      <a16:colId xmlns:a16="http://schemas.microsoft.com/office/drawing/2014/main" val="2408066870"/>
                    </a:ext>
                  </a:extLst>
                </a:gridCol>
                <a:gridCol w="2722880">
                  <a:extLst>
                    <a:ext uri="{9D8B030D-6E8A-4147-A177-3AD203B41FA5}">
                      <a16:colId xmlns:a16="http://schemas.microsoft.com/office/drawing/2014/main" val="537135774"/>
                    </a:ext>
                  </a:extLst>
                </a:gridCol>
                <a:gridCol w="57150">
                  <a:extLst>
                    <a:ext uri="{9D8B030D-6E8A-4147-A177-3AD203B41FA5}">
                      <a16:colId xmlns:a16="http://schemas.microsoft.com/office/drawing/2014/main" val="3835526"/>
                    </a:ext>
                  </a:extLst>
                </a:gridCol>
              </a:tblGrid>
              <a:tr h="221902">
                <a:tc gridSpan="4">
                  <a:txBody>
                    <a:bodyPr/>
                    <a:lstStyle/>
                    <a:p>
                      <a:pPr marL="0" marR="0" algn="l">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Definition of AKI</a:t>
                      </a:r>
                    </a:p>
                  </a:txBody>
                  <a:tcPr marL="18415" marR="18415" marT="8890" marB="889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5287328"/>
                  </a:ext>
                </a:extLst>
              </a:tr>
              <a:tr h="358305">
                <a:tc gridSpan="4">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An increase in serum creatinine (SCR) by &gt;0.3mg/dL (&gt;26.5 μmol/l) within 48 hours; or an increase in SCR to &gt;1.5 times baseline, which is known or presumed to have occurred within the prior 7 days; or urine volume &lt;0.5ml/kg/h for 6 hours.</a:t>
                      </a:r>
                    </a:p>
                  </a:txBody>
                  <a:tcPr marL="18415" marR="18415" marT="8890" marB="889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0026048"/>
                  </a:ext>
                </a:extLst>
              </a:tr>
              <a:tr h="204852">
                <a:tc>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Stage</a:t>
                      </a:r>
                    </a:p>
                  </a:txBody>
                  <a:tcPr marL="18415" marR="18415"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Serum creatinine</a:t>
                      </a:r>
                    </a:p>
                  </a:txBody>
                  <a:tcPr marL="18415" marR="18415"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Urine output</a:t>
                      </a:r>
                    </a:p>
                  </a:txBody>
                  <a:tcPr marL="18415" marR="18415"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00201745"/>
                  </a:ext>
                </a:extLst>
              </a:tr>
              <a:tr h="204852">
                <a:tc>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a:t>
                      </a:r>
                    </a:p>
                  </a:txBody>
                  <a:tcPr marL="18415" marR="18415" marT="8890" marB="889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1.5–1.9 times baseline OR &gt;0.3 mg/dL (&gt;26.5 µmol/l) increase</a:t>
                      </a:r>
                    </a:p>
                  </a:txBody>
                  <a:tcPr marL="18415" marR="18415"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&lt;0.5 ml/kg/h for 6-12 hours</a:t>
                      </a:r>
                    </a:p>
                  </a:txBody>
                  <a:tcPr marL="18415" marR="18415"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339516884"/>
                  </a:ext>
                </a:extLst>
              </a:tr>
              <a:tr h="204852">
                <a:tc>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a:t>
                      </a:r>
                    </a:p>
                  </a:txBody>
                  <a:tcPr marL="18415" marR="18415" marT="8890" marB="8890">
                    <a:lnL>
                      <a:noFill/>
                    </a:lnL>
                    <a:lnR>
                      <a:noFill/>
                    </a:lnR>
                    <a:lnT>
                      <a:noFill/>
                    </a:lnT>
                    <a:lnB>
                      <a:noFill/>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2.0–2.9 times baseline</a:t>
                      </a:r>
                    </a:p>
                  </a:txBody>
                  <a:tcPr marL="18415" marR="18415" marT="8890" marB="8890" anchor="ctr">
                    <a:lnL>
                      <a:noFill/>
                    </a:lnL>
                    <a:lnR>
                      <a:noFill/>
                    </a:lnR>
                    <a:lnT>
                      <a:noFill/>
                    </a:lnT>
                    <a:lnB>
                      <a:noFill/>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&lt;0.5 ml/kg/h for &gt;12 hours</a:t>
                      </a:r>
                    </a:p>
                  </a:txBody>
                  <a:tcPr marL="18415" marR="18415" marT="8890" marB="8890" anchor="ctr">
                    <a:lnL>
                      <a:noFill/>
                    </a:lnL>
                    <a:lnR>
                      <a:noFill/>
                    </a:lnR>
                    <a:lnT>
                      <a:noFill/>
                    </a:lnT>
                    <a:lnB>
                      <a:noFill/>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441935640"/>
                  </a:ext>
                </a:extLst>
              </a:tr>
              <a:tr h="528809">
                <a:tc>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3</a:t>
                      </a:r>
                    </a:p>
                  </a:txBody>
                  <a:tcPr marL="18415" marR="18415" marT="8890" marB="889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3.0 times baseline OR increase in SCR to &gt;4.0 mg/dL </a:t>
                      </a:r>
                      <a:br>
                        <a:rPr lang="en-US" sz="1200">
                          <a:effectLst/>
                          <a:latin typeface="Calibri" panose="020F0502020204030204" pitchFamily="34" charset="0"/>
                          <a:ea typeface="Calibri" panose="020F0502020204030204" pitchFamily="34" charset="0"/>
                          <a:cs typeface="Times New Roman" panose="02020603050405020304" pitchFamily="18" charset="0"/>
                        </a:rPr>
                      </a:br>
                      <a:r>
                        <a:rPr lang="en-US" sz="1200">
                          <a:effectLst/>
                          <a:latin typeface="Calibri" panose="020F0502020204030204" pitchFamily="34" charset="0"/>
                          <a:ea typeface="Calibri" panose="020F0502020204030204" pitchFamily="34" charset="0"/>
                          <a:cs typeface="Times New Roman" panose="02020603050405020304" pitchFamily="18" charset="0"/>
                        </a:rPr>
                        <a:t>(&gt;353.6 µmol/l) OR initiation of renal replacement therapy OR, in patients &lt;18 years, decrease in eGFR to &lt;35 ml/min/1.73m</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&lt;0.3 ml/kg/h for &gt;24 hours OR anuria for &gt;12 hours</a:t>
                      </a:r>
                    </a:p>
                  </a:txBody>
                  <a:tcPr marL="18415" marR="18415" marT="8890" marB="889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33067639"/>
                  </a:ext>
                </a:extLst>
              </a:tr>
            </a:tbl>
          </a:graphicData>
        </a:graphic>
      </p:graphicFrame>
      <p:sp>
        <p:nvSpPr>
          <p:cNvPr id="7" name="Rectangle 6"/>
          <p:cNvSpPr/>
          <p:nvPr/>
        </p:nvSpPr>
        <p:spPr>
          <a:xfrm>
            <a:off x="1184590" y="3776081"/>
            <a:ext cx="6774815" cy="461665"/>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Adapted from KDIGO (2012). Abbreviations: AKI, acute kidney injury; </a:t>
            </a:r>
            <a:r>
              <a:rPr lang="en-US" sz="12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 KDIGO, Kidney Disease Improving Global Outcomes; SCR, serum creatinine.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989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4" name="Title 3"/>
          <p:cNvSpPr>
            <a:spLocks noGrp="1"/>
          </p:cNvSpPr>
          <p:nvPr>
            <p:ph type="title"/>
          </p:nvPr>
        </p:nvSpPr>
        <p:spPr>
          <a:xfrm>
            <a:off x="723899" y="82073"/>
            <a:ext cx="7696200" cy="762006"/>
          </a:xfrm>
        </p:spPr>
        <p:txBody>
          <a:bodyPr/>
          <a:lstStyle/>
          <a:p>
            <a:pPr marL="0" marR="0">
              <a:spcBef>
                <a:spcPts val="0"/>
              </a:spcBef>
              <a:spcAft>
                <a:spcPts val="0"/>
              </a:spcAft>
              <a:tabLst>
                <a:tab pos="685800" algn="l"/>
              </a:tabLst>
            </a:pPr>
            <a:r>
              <a:rPr lang="en-US" sz="16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1600" b="1" spc="30" dirty="0">
                <a:latin typeface="Calibri" panose="020F0502020204030204" pitchFamily="34" charset="0"/>
                <a:ea typeface="Times New Roman" panose="02020603050405020304" pitchFamily="18" charset="0"/>
                <a:cs typeface="Times New Roman" panose="02020603050405020304" pitchFamily="18" charset="0"/>
              </a:rPr>
              <a:t> 1 Table 5.2 Characteristics of Veterans Affairs patients aged 22+ with at least one hospitalization, by age, sex, race, CKD, DM, presence and stage of AKI, defined by serum creatinine (KDIGO criteria), FY </a:t>
            </a: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2016</a:t>
            </a:r>
            <a:endParaRPr lang="en-US" sz="16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666005056"/>
              </p:ext>
            </p:extLst>
          </p:nvPr>
        </p:nvGraphicFramePr>
        <p:xfrm>
          <a:off x="2667000" y="932345"/>
          <a:ext cx="6079434" cy="5468112"/>
        </p:xfrm>
        <a:graphic>
          <a:graphicData uri="http://schemas.openxmlformats.org/drawingml/2006/table">
            <a:tbl>
              <a:tblPr firstRow="1" firstCol="1" bandRow="1"/>
              <a:tblGrid>
                <a:gridCol w="1743080">
                  <a:extLst>
                    <a:ext uri="{9D8B030D-6E8A-4147-A177-3AD203B41FA5}">
                      <a16:colId xmlns:a16="http://schemas.microsoft.com/office/drawing/2014/main" val="4217749997"/>
                    </a:ext>
                  </a:extLst>
                </a:gridCol>
                <a:gridCol w="431805">
                  <a:extLst>
                    <a:ext uri="{9D8B030D-6E8A-4147-A177-3AD203B41FA5}">
                      <a16:colId xmlns:a16="http://schemas.microsoft.com/office/drawing/2014/main" val="1369137728"/>
                    </a:ext>
                  </a:extLst>
                </a:gridCol>
                <a:gridCol w="126613">
                  <a:extLst>
                    <a:ext uri="{9D8B030D-6E8A-4147-A177-3AD203B41FA5}">
                      <a16:colId xmlns:a16="http://schemas.microsoft.com/office/drawing/2014/main" val="486385556"/>
                    </a:ext>
                  </a:extLst>
                </a:gridCol>
                <a:gridCol w="431805">
                  <a:extLst>
                    <a:ext uri="{9D8B030D-6E8A-4147-A177-3AD203B41FA5}">
                      <a16:colId xmlns:a16="http://schemas.microsoft.com/office/drawing/2014/main" val="2232063248"/>
                    </a:ext>
                  </a:extLst>
                </a:gridCol>
                <a:gridCol w="279405">
                  <a:extLst>
                    <a:ext uri="{9D8B030D-6E8A-4147-A177-3AD203B41FA5}">
                      <a16:colId xmlns:a16="http://schemas.microsoft.com/office/drawing/2014/main" val="1646292672"/>
                    </a:ext>
                  </a:extLst>
                </a:gridCol>
                <a:gridCol w="126613">
                  <a:extLst>
                    <a:ext uri="{9D8B030D-6E8A-4147-A177-3AD203B41FA5}">
                      <a16:colId xmlns:a16="http://schemas.microsoft.com/office/drawing/2014/main" val="3186780088"/>
                    </a:ext>
                  </a:extLst>
                </a:gridCol>
                <a:gridCol w="359326">
                  <a:extLst>
                    <a:ext uri="{9D8B030D-6E8A-4147-A177-3AD203B41FA5}">
                      <a16:colId xmlns:a16="http://schemas.microsoft.com/office/drawing/2014/main" val="372349298"/>
                    </a:ext>
                  </a:extLst>
                </a:gridCol>
                <a:gridCol w="326479">
                  <a:extLst>
                    <a:ext uri="{9D8B030D-6E8A-4147-A177-3AD203B41FA5}">
                      <a16:colId xmlns:a16="http://schemas.microsoft.com/office/drawing/2014/main" val="1904351824"/>
                    </a:ext>
                  </a:extLst>
                </a:gridCol>
                <a:gridCol w="126613">
                  <a:extLst>
                    <a:ext uri="{9D8B030D-6E8A-4147-A177-3AD203B41FA5}">
                      <a16:colId xmlns:a16="http://schemas.microsoft.com/office/drawing/2014/main" val="3587306356"/>
                    </a:ext>
                  </a:extLst>
                </a:gridCol>
                <a:gridCol w="381005">
                  <a:extLst>
                    <a:ext uri="{9D8B030D-6E8A-4147-A177-3AD203B41FA5}">
                      <a16:colId xmlns:a16="http://schemas.microsoft.com/office/drawing/2014/main" val="4230948467"/>
                    </a:ext>
                  </a:extLst>
                </a:gridCol>
                <a:gridCol w="304522">
                  <a:extLst>
                    <a:ext uri="{9D8B030D-6E8A-4147-A177-3AD203B41FA5}">
                      <a16:colId xmlns:a16="http://schemas.microsoft.com/office/drawing/2014/main" val="511791860"/>
                    </a:ext>
                  </a:extLst>
                </a:gridCol>
                <a:gridCol w="396011">
                  <a:extLst>
                    <a:ext uri="{9D8B030D-6E8A-4147-A177-3AD203B41FA5}">
                      <a16:colId xmlns:a16="http://schemas.microsoft.com/office/drawing/2014/main" val="3367150405"/>
                    </a:ext>
                  </a:extLst>
                </a:gridCol>
                <a:gridCol w="365514">
                  <a:extLst>
                    <a:ext uri="{9D8B030D-6E8A-4147-A177-3AD203B41FA5}">
                      <a16:colId xmlns:a16="http://schemas.microsoft.com/office/drawing/2014/main" val="4293394194"/>
                    </a:ext>
                  </a:extLst>
                </a:gridCol>
                <a:gridCol w="379657">
                  <a:extLst>
                    <a:ext uri="{9D8B030D-6E8A-4147-A177-3AD203B41FA5}">
                      <a16:colId xmlns:a16="http://schemas.microsoft.com/office/drawing/2014/main" val="918843009"/>
                    </a:ext>
                  </a:extLst>
                </a:gridCol>
                <a:gridCol w="300986">
                  <a:extLst>
                    <a:ext uri="{9D8B030D-6E8A-4147-A177-3AD203B41FA5}">
                      <a16:colId xmlns:a16="http://schemas.microsoft.com/office/drawing/2014/main" val="3199935641"/>
                    </a:ext>
                  </a:extLst>
                </a:gridCol>
              </a:tblGrid>
              <a:tr h="128954">
                <a:tc>
                  <a:txBody>
                    <a:bodyPr/>
                    <a:lstStyle/>
                    <a:p>
                      <a:pPr>
                        <a:lnSpc>
                          <a:spcPct val="115000"/>
                        </a:lnSpc>
                      </a:pPr>
                      <a:endParaRPr lang="en-US" sz="800" dirty="0">
                        <a:effectLst/>
                        <a:latin typeface="Calibri" panose="020F0502020204030204" pitchFamily="34" charset="0"/>
                      </a:endParaRPr>
                    </a:p>
                  </a:txBody>
                  <a:tcPr marL="39690" marR="3969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No AKI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Any Stage AKI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Stage 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Stage 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Stage 3</a:t>
                      </a:r>
                      <a:r>
                        <a:rPr lang="en-US" sz="800" b="1" baseline="30000">
                          <a:effectLst/>
                          <a:latin typeface="Calibri" panose="020F0502020204030204" pitchFamily="34" charset="0"/>
                          <a:ea typeface="Times New Roman" panose="02020603050405020304" pitchFamily="18" charset="0"/>
                          <a:cs typeface="Times New Roman" panose="02020603050405020304" pitchFamily="18" charset="0"/>
                        </a:rPr>
                        <a:t>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80344144"/>
                  </a:ext>
                </a:extLst>
              </a:tr>
              <a:tr h="128954">
                <a:tc>
                  <a:txBody>
                    <a:bodyPr/>
                    <a:lstStyle/>
                    <a:p>
                      <a:pPr>
                        <a:lnSpc>
                          <a:spcPct val="115000"/>
                        </a:lnSpc>
                      </a:pPr>
                      <a:endParaRPr lang="en-US" sz="800">
                        <a:effectLst/>
                        <a:latin typeface="Calibri" panose="020F0502020204030204" pitchFamily="34" charset="0"/>
                      </a:endParaRPr>
                    </a:p>
                  </a:txBody>
                  <a:tcPr marL="39690" marR="3969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037722"/>
                  </a:ext>
                </a:extLst>
              </a:tr>
              <a:tr h="128954">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301,876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225,090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76,786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64,601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9,730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351940"/>
                  </a:ext>
                </a:extLst>
              </a:tr>
              <a:tr h="128954">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Diagnosis of AKI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44339644"/>
                  </a:ext>
                </a:extLst>
              </a:tr>
              <a:tr h="128954">
                <a:tc>
                  <a:txBody>
                    <a:bodyPr/>
                    <a:lstStyle/>
                    <a:p>
                      <a:pPr marL="54610" marR="0">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No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249,650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213,229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36,421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32,379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2,997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3216170891"/>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Yes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52,226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11,861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40,365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77.3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32,222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6,733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697895"/>
                  </a:ext>
                </a:extLst>
              </a:tr>
              <a:tr h="128954">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Age at this inpatient admission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13477213"/>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22-39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12,166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11,106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899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2766835082"/>
                  </a:ext>
                </a:extLst>
              </a:tr>
              <a:tr h="128954">
                <a:tc>
                  <a:txBody>
                    <a:bodyPr/>
                    <a:lstStyle/>
                    <a:p>
                      <a:pPr marL="54610" marR="0">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40-59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51,418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41,857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9,561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7,786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446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2088559512"/>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60-65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48,075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36,306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11,769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9,637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466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1,666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684597748"/>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66-69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50,086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36,503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13,583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27.1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11,163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482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961964517"/>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70-74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57,804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42,384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15,420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13,166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2561277365"/>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75-79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26,928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18,981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7,947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6,798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25.2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3943920764"/>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80-84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21,662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14,712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6,950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5,945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27.4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1302681862"/>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85+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33,737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23,241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10,496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9,207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27.3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1,059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372138"/>
                  </a:ext>
                </a:extLst>
              </a:tr>
              <a:tr h="128954">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57628685"/>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Male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284,150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209,947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74,203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62,499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9,396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26341781"/>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Female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17,726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15,143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2,583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334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374277"/>
                  </a:ext>
                </a:extLst>
              </a:tr>
              <a:tr h="128954">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Race/ethnicity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24315398"/>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Non-Hispanic White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205,660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156,425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76.1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49,235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42,388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5,250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3421774682"/>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Non-Hispanic Black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59,063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41,142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69.7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17,921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14,288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3,120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2131857822"/>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American Indian/Alaska Native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77.5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631908287"/>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Hispanic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17,615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12,824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4,791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27.2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3,883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2148280431"/>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Asian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2,905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dirty="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762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3991116286"/>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Other/Unknown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14,710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11,066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3,644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3,061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474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975623"/>
                  </a:ext>
                </a:extLst>
              </a:tr>
              <a:tr h="128954">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Had CKD before admission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dirty="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6925149"/>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No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245,319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196,479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48,840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42,320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4,376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3784889782"/>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Yes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56,557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28,611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50.6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27,946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49.4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22,281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39.4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5,354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870113"/>
                  </a:ext>
                </a:extLst>
              </a:tr>
              <a:tr h="128954">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Had hypertension before admission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69969321"/>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No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108,948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90,340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82.9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18,608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17.1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15,514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1277399252"/>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Yes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192,928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134,750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69.8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58,178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49,087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921564"/>
                  </a:ext>
                </a:extLst>
              </a:tr>
              <a:tr h="128954">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Had diabetes before admission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5166155"/>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No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194,998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155,138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39,860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33,579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4,688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1920017251"/>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Yes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106,878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69,952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36,926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31,022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5,042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224821"/>
                  </a:ext>
                </a:extLst>
              </a:tr>
              <a:tr h="128954">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Pre-admission CKD and diabetes status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2237366"/>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Neither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165,385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138,092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27,293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23,755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278305369"/>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Diabetes only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73,997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54,726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19,271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17,183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1144478784"/>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CKD only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29,613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17,046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57.6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12,567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9,824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2,566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a:noFill/>
                    </a:lnB>
                  </a:tcPr>
                </a:tc>
                <a:extLst>
                  <a:ext uri="{0D108BD9-81ED-4DB2-BD59-A6C34878D82A}">
                    <a16:rowId xmlns:a16="http://schemas.microsoft.com/office/drawing/2014/main" val="1529895391"/>
                  </a:ext>
                </a:extLst>
              </a:tr>
              <a:tr h="128954">
                <a:tc>
                  <a:txBody>
                    <a:bodyPr/>
                    <a:lstStyle/>
                    <a:p>
                      <a:pPr marL="5461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Diabetes &amp; CKD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32,881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15,226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46.3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17,655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13,839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42.1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134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3,682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63983"/>
                  </a:ext>
                </a:extLst>
              </a:tr>
            </a:tbl>
          </a:graphicData>
        </a:graphic>
      </p:graphicFrame>
      <p:sp>
        <p:nvSpPr>
          <p:cNvPr id="7" name="Rectangle 6"/>
          <p:cNvSpPr/>
          <p:nvPr/>
        </p:nvSpPr>
        <p:spPr>
          <a:xfrm>
            <a:off x="266700" y="3962400"/>
            <a:ext cx="2171700" cy="2169825"/>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Veterans Health Administration data. Patients aged 22 and older with at least one hospitalization in fiscal year 2016. AKI defined by serum creatinine criteria as in KDIGO (2012), see Table A for details. </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Stage 3 includes those requiring dialysis. Diabetes and CKD determined by ICD-9-CM diagnosis codes. Excludes those with evidence of ESRD prior to admission by diagnosis and procedure codes. Abbreviations: AKI, acute kidney injury; CKD, chronic kidney disease; DM, diabetes mellitus; FY, federal fiscal year (October 1, 2015 to September 30, 2016).</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902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4" name="Title 3"/>
          <p:cNvSpPr>
            <a:spLocks noGrp="1"/>
          </p:cNvSpPr>
          <p:nvPr>
            <p:ph type="title"/>
          </p:nvPr>
        </p:nvSpPr>
        <p:spPr>
          <a:xfrm>
            <a:off x="0" y="152400"/>
            <a:ext cx="9144000" cy="1036638"/>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1 Figure 5.6 Cumulative probability of a recurrent AKI hospitalization within two years of live discharge from first AKI hospitalization in 2014 for Medicare patients aged 66+, (a) overall, (b) by age, (c) by race, and (d) by CKD and DM</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81000" y="5062995"/>
            <a:ext cx="8382000" cy="1015663"/>
          </a:xfrm>
          <a:prstGeom prst="rect">
            <a:avLst/>
          </a:prstGeom>
        </p:spPr>
        <p:txBody>
          <a:bodyPr wrap="square">
            <a:spAutoFit/>
          </a:bodyPr>
          <a:lstStyle/>
          <a:p>
            <a:pPr>
              <a:spcBef>
                <a:spcPts val="600"/>
              </a:spcBef>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Age on January 1, 2014. Medicare patients aged 66 and older who had both Medicare Parts A &amp; B, no Medicare Advantage plan, no ESRD by first service date from Medical Evidence form on 1/1/2014, and were discharged alive from an AKI hospitalization in 2014. Censored at death, ESRD, end of Medicare Parts A &amp; B participation, or switch to Medicare Advantage program.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/Am, African American; AKI, acute kidney injury; CKD, chronic kidney disease; DM, diabetes mellitus;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038038" y="1452440"/>
            <a:ext cx="1067921"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885" y="1563097"/>
            <a:ext cx="5755315" cy="3389241"/>
          </a:xfrm>
          <a:prstGeom prst="rect">
            <a:avLst/>
          </a:prstGeom>
        </p:spPr>
      </p:pic>
    </p:spTree>
    <p:extLst>
      <p:ext uri="{BB962C8B-B14F-4D97-AF65-F5344CB8AC3E}">
        <p14:creationId xmlns:p14="http://schemas.microsoft.com/office/powerpoint/2010/main" val="3003145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4" name="Title 3"/>
          <p:cNvSpPr>
            <a:spLocks noGrp="1"/>
          </p:cNvSpPr>
          <p:nvPr>
            <p:ph type="title"/>
          </p:nvPr>
        </p:nvSpPr>
        <p:spPr>
          <a:xfrm>
            <a:off x="0" y="228600"/>
            <a:ext cx="9144000" cy="931502"/>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1 Figure 5.6 Cumulative probability of a recurrent AKI hospitalization within two years of live discharge from first AKI hospitalization in 2014 for Medicare patients aged 66+, (a) overall, (b) by age, (c) by race, and (d) by CKD and DM</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80996" y="5011135"/>
            <a:ext cx="8382000" cy="1015663"/>
          </a:xfrm>
          <a:prstGeom prst="rect">
            <a:avLst/>
          </a:prstGeom>
        </p:spPr>
        <p:txBody>
          <a:bodyPr wrap="square">
            <a:spAutoFit/>
          </a:bodyPr>
          <a:lstStyle/>
          <a:p>
            <a:pPr>
              <a:spcBef>
                <a:spcPts val="600"/>
              </a:spcBef>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Age on January 1, 2014. Medicare patients aged 66 and older who had both Medicare Parts A &amp; B, no Medicare Advantage plan, no ESRD by first service date from Medical Evidence form on 1/1/2014, and were discharged alive from an AKI hospitalization in 2014. Censored at death, ESRD, end of Medicare Parts A &amp; B participation, or switch to Medicare Advantage program.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/Am, African American; AKI, acute kidney injury; CKD, chronic kidney disease; DM, diabetes mellitus;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175382" y="1304864"/>
            <a:ext cx="793230" cy="338554"/>
          </a:xfrm>
          <a:prstGeom prst="rect">
            <a:avLst/>
          </a:prstGeom>
        </p:spPr>
        <p:txBody>
          <a:bodyPr wrap="none">
            <a:spAutoFit/>
          </a:bodyPr>
          <a:lstStyle/>
          <a:p>
            <a:pPr marL="91440" lvl="0" indent="-91440" algn="ctr">
              <a:spcBef>
                <a:spcPts val="600"/>
              </a:spcBef>
              <a:spcAft>
                <a:spcPts val="600"/>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(b) Age</a:t>
            </a: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334" y="1575955"/>
            <a:ext cx="5833325" cy="3435180"/>
          </a:xfrm>
          <a:prstGeom prst="rect">
            <a:avLst/>
          </a:prstGeom>
        </p:spPr>
      </p:pic>
    </p:spTree>
    <p:extLst>
      <p:ext uri="{BB962C8B-B14F-4D97-AF65-F5344CB8AC3E}">
        <p14:creationId xmlns:p14="http://schemas.microsoft.com/office/powerpoint/2010/main" val="2504092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a:xfrm>
            <a:off x="1465" y="0"/>
            <a:ext cx="9144000" cy="1417638"/>
          </a:xfrm>
        </p:spPr>
        <p:txBody>
          <a:bodyPr/>
          <a:lstStyle/>
          <a:p>
            <a:pPr marL="0" marR="0" indent="0">
              <a:spcBef>
                <a:spcPts val="600"/>
              </a:spcBef>
              <a:spcAft>
                <a:spcPts val="600"/>
              </a:spcAft>
            </a:pPr>
            <a:r>
              <a:rPr lang="en-US" sz="1800" b="1" dirty="0" err="1">
                <a:latin typeface="Calibri" panose="020F0502020204030204" pitchFamily="34" charset="0"/>
                <a:ea typeface="Times New Roman" panose="02020603050405020304" pitchFamily="18" charset="0"/>
                <a:cs typeface="Segoe UI" panose="020B0502040204020203" pitchFamily="34" charset="0"/>
              </a:rPr>
              <a:t>vol</a:t>
            </a:r>
            <a:r>
              <a:rPr lang="en-US" sz="1800" b="1" dirty="0">
                <a:latin typeface="Calibri" panose="020F0502020204030204" pitchFamily="34" charset="0"/>
                <a:ea typeface="Times New Roman" panose="02020603050405020304" pitchFamily="18" charset="0"/>
                <a:cs typeface="Segoe UI" panose="020B0502040204020203" pitchFamily="34" charset="0"/>
              </a:rPr>
              <a:t> 1 Figure 5.1 Percent of Medicare patients aged 66+ (a) with at least one AKI hospitalization, and (b) percent among those with an AKI hospitalization who required dialysis, and (c) percent of patients with nephrology consultation, among those with a first AKI hospitalization, by whether an intensive care unit (ICU) stay was required, 2006-2016</a:t>
            </a:r>
            <a:br>
              <a:rPr lang="en-US" sz="1800" b="1" dirty="0">
                <a:latin typeface="Calibri" panose="020F0502020204030204" pitchFamily="34" charset="0"/>
                <a:ea typeface="Times New Roman" panose="02020603050405020304" pitchFamily="18" charset="0"/>
                <a:cs typeface="Segoe UI" panose="020B0502040204020203" pitchFamily="34" charset="0"/>
              </a:rPr>
            </a:br>
            <a:endParaRPr lang="en-US" sz="18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7" name="Rectangle 6"/>
          <p:cNvSpPr/>
          <p:nvPr/>
        </p:nvSpPr>
        <p:spPr>
          <a:xfrm>
            <a:off x="96715" y="5284049"/>
            <a:ext cx="8953500" cy="938719"/>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Percent with an AKI hospitalization among all Medicare patients aged 66 and older who had both Medicare Parts A &amp; B, no Medicare Advantage plan, no ESRD by first service date from Medical Evidence form, and were alive on January 1 of year shown. (b)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of the AKI inpatient claim. Abbreviations: AKI, acute kidney injury; ESRD, end-stage renal disease; ICU, intensive care unit.</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2630466" y="1243895"/>
            <a:ext cx="3885999" cy="307777"/>
          </a:xfrm>
          <a:prstGeom prst="rect">
            <a:avLst/>
          </a:prstGeom>
        </p:spPr>
        <p:txBody>
          <a:bodyPr wrap="none">
            <a:spAutoFit/>
          </a:bodyPr>
          <a:lstStyle/>
          <a:p>
            <a:pPr lvl="0" algn="ctr" fontAlgn="base">
              <a:spcBef>
                <a:spcPts val="600"/>
              </a:spcBef>
              <a:buClr>
                <a:srgbClr val="000000"/>
              </a:buClr>
            </a:pPr>
            <a:r>
              <a:rPr lang="en-US" sz="1400" b="1" kern="0" dirty="0">
                <a:solidFill>
                  <a:prstClr val="black"/>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 Percent of patients with an AKI hospitalization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962" y="1444179"/>
            <a:ext cx="6477007" cy="3814237"/>
          </a:xfrm>
          <a:prstGeom prst="rect">
            <a:avLst/>
          </a:prstGeo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4" name="Title 3"/>
          <p:cNvSpPr>
            <a:spLocks noGrp="1"/>
          </p:cNvSpPr>
          <p:nvPr>
            <p:ph type="title"/>
          </p:nvPr>
        </p:nvSpPr>
        <p:spPr>
          <a:xfrm>
            <a:off x="0" y="118545"/>
            <a:ext cx="9144000" cy="1074174"/>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1 Figure 5.6 Cumulative probability of a recurrent AKI hospitalization within two years of live discharge from first AKI hospitalization in 2014 for Medicare patients aged 66+, (a) overall, (b) by age, (c) by race, and (d) by CKD and DM</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80999" y="5113558"/>
            <a:ext cx="8382000" cy="1015663"/>
          </a:xfrm>
          <a:prstGeom prst="rect">
            <a:avLst/>
          </a:prstGeom>
        </p:spPr>
        <p:txBody>
          <a:bodyPr wrap="square">
            <a:spAutoFit/>
          </a:bodyPr>
          <a:lstStyle/>
          <a:p>
            <a:pPr>
              <a:spcBef>
                <a:spcPts val="600"/>
              </a:spcBef>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Age on January 1, 2014. Medicare patients aged 66 and older who had both Medicare Parts A &amp; B, no Medicare Advantage plan, no ESRD by first service date from Medical Evidence form on 1/1/2014, and were discharged alive from an AKI hospitalization in 2014. Censored at death, ESRD, end of Medicare Parts A &amp; B participation, or switch to Medicare Advantage program.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/Am, African American; AKI, acute kidney injury; CKD, chronic kidney disease; DM, diabetes mellitus;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146241" y="1193377"/>
            <a:ext cx="851515" cy="338554"/>
          </a:xfrm>
          <a:prstGeom prst="rect">
            <a:avLst/>
          </a:prstGeom>
        </p:spPr>
        <p:txBody>
          <a:bodyPr wrap="none">
            <a:spAutoFit/>
          </a:bodyPr>
          <a:lstStyle/>
          <a:p>
            <a:pPr marL="91440" lvl="0" indent="-91440" algn="ctr">
              <a:spcBef>
                <a:spcPts val="600"/>
              </a:spcBef>
              <a:spcAft>
                <a:spcPts val="600"/>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(c) Race</a:t>
            </a: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 y="1469584"/>
            <a:ext cx="6172207" cy="3634744"/>
          </a:xfrm>
          <a:prstGeom prst="rect">
            <a:avLst/>
          </a:prstGeom>
        </p:spPr>
      </p:pic>
    </p:spTree>
    <p:extLst>
      <p:ext uri="{BB962C8B-B14F-4D97-AF65-F5344CB8AC3E}">
        <p14:creationId xmlns:p14="http://schemas.microsoft.com/office/powerpoint/2010/main" val="3477053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4" name="Title 3"/>
          <p:cNvSpPr>
            <a:spLocks noGrp="1"/>
          </p:cNvSpPr>
          <p:nvPr>
            <p:ph type="title"/>
          </p:nvPr>
        </p:nvSpPr>
        <p:spPr>
          <a:xfrm>
            <a:off x="0" y="457200"/>
            <a:ext cx="9144000" cy="960438"/>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1 Figure 5.6 Cumulative probability of a recurrent AKI hospitalization within two years of live discharge from first AKI hospitalization in 2014 for Medicare patients aged 66+, (a) overall, (b) by age, (c) by race, and (d) by CKD and DM</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80999" y="5207286"/>
            <a:ext cx="8382000" cy="1015663"/>
          </a:xfrm>
          <a:prstGeom prst="rect">
            <a:avLst/>
          </a:prstGeom>
        </p:spPr>
        <p:txBody>
          <a:bodyPr wrap="square">
            <a:spAutoFit/>
          </a:bodyPr>
          <a:lstStyle/>
          <a:p>
            <a:pPr>
              <a:spcBef>
                <a:spcPts val="600"/>
              </a:spcBef>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Age on January 1, 2014. Medicare patients aged 66 and older who had both Medicare Parts A &amp; B, no Medicare Advantage plan, no ESRD by first service date from Medical Evidence form on 1/1/2014, and were discharged alive from an AKI hospitalization in 2014. Censored at death, ESRD, end of Medicare Parts A &amp; B participation, or switch to Medicare Advantage program.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/Am, African American; AKI, acute kidney injury; CKD, chronic kidney disease; DM, diabetes mellitus;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799191" y="1516430"/>
            <a:ext cx="1545616" cy="338554"/>
          </a:xfrm>
          <a:prstGeom prst="rect">
            <a:avLst/>
          </a:prstGeom>
        </p:spPr>
        <p:txBody>
          <a:bodyPr wrap="none">
            <a:spAutoFit/>
          </a:bodyPr>
          <a:lstStyle/>
          <a:p>
            <a:pPr marL="91440" lvl="0" indent="-91440" algn="ctr">
              <a:spcBef>
                <a:spcPts val="600"/>
              </a:spcBef>
              <a:spcAft>
                <a:spcPts val="600"/>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(d) CKD and DM</a:t>
            </a: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1671688"/>
            <a:ext cx="5981707" cy="3522561"/>
          </a:xfrm>
          <a:prstGeom prst="rect">
            <a:avLst/>
          </a:prstGeom>
        </p:spPr>
      </p:pic>
    </p:spTree>
    <p:extLst>
      <p:ext uri="{BB962C8B-B14F-4D97-AF65-F5344CB8AC3E}">
        <p14:creationId xmlns:p14="http://schemas.microsoft.com/office/powerpoint/2010/main" val="3543595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4" name="Title 3"/>
          <p:cNvSpPr>
            <a:spLocks noGrp="1"/>
          </p:cNvSpPr>
          <p:nvPr>
            <p:ph type="title"/>
          </p:nvPr>
        </p:nvSpPr>
        <p:spPr>
          <a:xfrm>
            <a:off x="666749" y="184234"/>
            <a:ext cx="7810500" cy="1417638"/>
          </a:xfrm>
        </p:spPr>
        <p:txBody>
          <a:bodyPr/>
          <a:lstStyle/>
          <a:p>
            <a:pPr marL="0" marR="0">
              <a:spcBef>
                <a:spcPts val="1200"/>
              </a:spcBef>
              <a:spcAft>
                <a:spcPts val="1200"/>
              </a:spcAft>
            </a:pP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1 Figure 5.7 Cumulative probability of a recurrent AKI hospitalization within two years of live discharge from first AKI hospitalization in 2014 for </a:t>
            </a: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Optum</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000" b="1" spc="30"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patients aged 22+, (a) overall, (b) by age, (c) by race, and (d) by CKD and DM</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04799" y="5224903"/>
            <a:ext cx="8534400" cy="830997"/>
          </a:xfrm>
          <a:prstGeom prst="rect">
            <a:avLst/>
          </a:prstGeom>
        </p:spPr>
        <p:txBody>
          <a:bodyPr wrap="square">
            <a:spAutoFit/>
          </a:bodyPr>
          <a:lstStyle/>
          <a:p>
            <a:pPr>
              <a:spcBef>
                <a:spcPts val="600"/>
              </a:spcBef>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Age as of January, 2014.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on January 1, 2014, and were discharged alive from an AKI hospitalization in 2014. Censored at death, ESRD diagnosis, or plan disenrollment.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/Am, African American; AKI, acute kidney injury; CKD, chronic kidney disease; DM, diabetes mellitus;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196785" y="1531267"/>
            <a:ext cx="1067921" cy="338554"/>
          </a:xfrm>
          <a:prstGeom prst="rect">
            <a:avLst/>
          </a:prstGeom>
        </p:spPr>
        <p:txBody>
          <a:bodyPr wrap="none">
            <a:spAutoFit/>
          </a:bodyPr>
          <a:lstStyle/>
          <a:p>
            <a:pPr marL="91440" lvl="0" indent="-9144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(a) Overall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693" y="1766267"/>
            <a:ext cx="5905507" cy="3477687"/>
          </a:xfrm>
          <a:prstGeom prst="rect">
            <a:avLst/>
          </a:prstGeom>
        </p:spPr>
      </p:pic>
    </p:spTree>
    <p:extLst>
      <p:ext uri="{BB962C8B-B14F-4D97-AF65-F5344CB8AC3E}">
        <p14:creationId xmlns:p14="http://schemas.microsoft.com/office/powerpoint/2010/main" val="3081034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4" name="Title 3"/>
          <p:cNvSpPr>
            <a:spLocks noGrp="1"/>
          </p:cNvSpPr>
          <p:nvPr>
            <p:ph type="title"/>
          </p:nvPr>
        </p:nvSpPr>
        <p:spPr>
          <a:xfrm>
            <a:off x="615946" y="142511"/>
            <a:ext cx="8115300" cy="1417638"/>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5.7 Cumulative probability of a recurrent AKI hospitalization within two years of live discharge from first AKI hospitalization in 2014 for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Optum</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err="1" smtClean="0">
                <a:latin typeface="Calibri" panose="020F0502020204030204" pitchFamily="34" charset="0"/>
                <a:ea typeface="Times New Roman" panose="02020603050405020304" pitchFamily="18" charset="0"/>
                <a:cs typeface="Times New Roman" panose="02020603050405020304" pitchFamily="18" charset="0"/>
              </a:rPr>
              <a:t>Clinformtics</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patients aged 22+, (a) overall, (b) by age, (c) by race, and (d) by CKD and DM</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04799" y="5313903"/>
            <a:ext cx="8534400" cy="830997"/>
          </a:xfrm>
          <a:prstGeom prst="rect">
            <a:avLst/>
          </a:prstGeom>
        </p:spPr>
        <p:txBody>
          <a:bodyPr wrap="square">
            <a:spAutoFit/>
          </a:bodyPr>
          <a:lstStyle/>
          <a:p>
            <a:pPr>
              <a:spcBef>
                <a:spcPts val="600"/>
              </a:spcBef>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Age as of January, 2014.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on January 1, 2014, and were discharged alive from an AKI hospitalization in 2014. Censored at death, ESRD diagnosis, or plan disenrollment.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/Am, African American; AKI, acute kidney injury; CKD, chronic kidney disease; DM, diabetes mellitus;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175384" y="1502530"/>
            <a:ext cx="793230" cy="338554"/>
          </a:xfrm>
          <a:prstGeom prst="rect">
            <a:avLst/>
          </a:prstGeom>
        </p:spPr>
        <p:txBody>
          <a:bodyPr wrap="none">
            <a:spAutoFit/>
          </a:bodyPr>
          <a:lstStyle/>
          <a:p>
            <a:pPr marL="91440" lvl="0" indent="-9144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(b) Age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393" y="1768906"/>
            <a:ext cx="6019807" cy="3544997"/>
          </a:xfrm>
          <a:prstGeom prst="rect">
            <a:avLst/>
          </a:prstGeom>
        </p:spPr>
      </p:pic>
    </p:spTree>
    <p:extLst>
      <p:ext uri="{BB962C8B-B14F-4D97-AF65-F5344CB8AC3E}">
        <p14:creationId xmlns:p14="http://schemas.microsoft.com/office/powerpoint/2010/main" val="1054737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4" name="Title 3"/>
          <p:cNvSpPr>
            <a:spLocks noGrp="1"/>
          </p:cNvSpPr>
          <p:nvPr>
            <p:ph type="title"/>
          </p:nvPr>
        </p:nvSpPr>
        <p:spPr>
          <a:xfrm>
            <a:off x="0" y="0"/>
            <a:ext cx="9144000" cy="1417638"/>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5.7 Cumulative probability of a recurrent AKI hospitalization within two years of live discharge from first AKI hospitalization in 2014 for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Optum</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patients aged 22+, (a) overall, (b) by age, (c) by race, and (d) by CKD and DM</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04797" y="5321283"/>
            <a:ext cx="8534400" cy="830997"/>
          </a:xfrm>
          <a:prstGeom prst="rect">
            <a:avLst/>
          </a:prstGeom>
        </p:spPr>
        <p:txBody>
          <a:bodyPr wrap="square">
            <a:spAutoFit/>
          </a:bodyPr>
          <a:lstStyle/>
          <a:p>
            <a:pPr>
              <a:spcBef>
                <a:spcPts val="600"/>
              </a:spcBef>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Age as of January, 2014.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on January 1, 2014, and were discharged alive from an AKI hospitalization in 2014. Censored at death, ESRD diagnosis, or plan disenrollment.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/Am, African American; AKI, acute kidney injury; CKD, chronic kidney disease; DM, diabetes mellitus;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146241" y="1502530"/>
            <a:ext cx="851515" cy="338554"/>
          </a:xfrm>
          <a:prstGeom prst="rect">
            <a:avLst/>
          </a:prstGeom>
        </p:spPr>
        <p:txBody>
          <a:bodyPr wrap="none">
            <a:spAutoFit/>
          </a:bodyPr>
          <a:lstStyle/>
          <a:p>
            <a:pPr marL="91440" lvl="0" indent="-9144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(c) Race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944" y="1714738"/>
            <a:ext cx="6134107" cy="3612307"/>
          </a:xfrm>
          <a:prstGeom prst="rect">
            <a:avLst/>
          </a:prstGeom>
        </p:spPr>
      </p:pic>
    </p:spTree>
    <p:extLst>
      <p:ext uri="{BB962C8B-B14F-4D97-AF65-F5344CB8AC3E}">
        <p14:creationId xmlns:p14="http://schemas.microsoft.com/office/powerpoint/2010/main" val="3441321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4" name="Title 3"/>
          <p:cNvSpPr>
            <a:spLocks noGrp="1"/>
          </p:cNvSpPr>
          <p:nvPr>
            <p:ph type="title"/>
          </p:nvPr>
        </p:nvSpPr>
        <p:spPr>
          <a:xfrm>
            <a:off x="0" y="0"/>
            <a:ext cx="9144000" cy="1417638"/>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5.7 Cumulative probability of a recurrent AKI hospitalization within two years of live discharge from first AKI hospitalization in 2014 for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Optum</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patients aged 22+, (a) overall, (b) by age, (c) by race, and (d) by CKD and DM</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04798" y="5464870"/>
            <a:ext cx="8534400" cy="769441"/>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Age as of January, 2014.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on January 1, 2014, and were discharged alive from an AKI hospitalization in 2014. Censored at death, ESRD diagnosis, or plan disenrollment. Abbreviations: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100" i="1" dirty="0">
                <a:latin typeface="Calibri" panose="020F0502020204030204" pitchFamily="34" charset="0"/>
                <a:ea typeface="Times New Roman" panose="02020603050405020304" pitchFamily="18" charset="0"/>
                <a:cs typeface="Times New Roman" panose="02020603050405020304" pitchFamily="18" charset="0"/>
              </a:rPr>
              <a:t>/Am, African American; AKI, acute kidney injury; CKD, chronic kidney disease; DM, diabetes mellitus;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799191" y="1445490"/>
            <a:ext cx="1545615" cy="338554"/>
          </a:xfrm>
          <a:prstGeom prst="rect">
            <a:avLst/>
          </a:prstGeom>
        </p:spPr>
        <p:txBody>
          <a:bodyPr wrap="none">
            <a:spAutoFit/>
          </a:bodyPr>
          <a:lstStyle/>
          <a:p>
            <a:pPr marL="91440" lvl="0" indent="-9144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(d) CKD and DM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1919873"/>
            <a:ext cx="6019807" cy="3544997"/>
          </a:xfrm>
          <a:prstGeom prst="rect">
            <a:avLst/>
          </a:prstGeom>
        </p:spPr>
      </p:pic>
    </p:spTree>
    <p:extLst>
      <p:ext uri="{BB962C8B-B14F-4D97-AF65-F5344CB8AC3E}">
        <p14:creationId xmlns:p14="http://schemas.microsoft.com/office/powerpoint/2010/main" val="2170165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4" name="Title 3"/>
          <p:cNvSpPr>
            <a:spLocks noGrp="1"/>
          </p:cNvSpPr>
          <p:nvPr>
            <p:ph type="title"/>
          </p:nvPr>
        </p:nvSpPr>
        <p:spPr>
          <a:xfrm>
            <a:off x="0" y="0"/>
            <a:ext cx="9144000" cy="1417638"/>
          </a:xfrm>
        </p:spPr>
        <p:txBody>
          <a:bodyPr/>
          <a:lstStyle/>
          <a:p>
            <a:pPr marL="0" marR="0">
              <a:spcBef>
                <a:spcPts val="60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5.8 Cumulative probability of death-censored ESRD, death, and the composite of death or ESRD within one year of live discharge from first AKI hospitalization occurring in 2014-2015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285748" y="5084365"/>
            <a:ext cx="8572500" cy="1477328"/>
          </a:xfrm>
          <a:prstGeom prst="rect">
            <a:avLst/>
          </a:prstGeom>
        </p:spPr>
        <p:txBody>
          <a:bodyPr wrap="square">
            <a:spAutoFit/>
          </a:bodyPr>
          <a:lstStyle/>
          <a:p>
            <a:pPr>
              <a:spcBef>
                <a:spcPts val="600"/>
              </a:spcBef>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Medicare patients aged 66 and older who had both Medicare Parts A &amp; B, no Medicare Advantage plan, no ESRD by first service date from Medical Evidence form, and were discharged alive from a first AKI hospitalization in 2014 or 2015. (b) All patient-years at risk for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050" i="1"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05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of year shown. All models censored at the end of Medicare Parts A &amp; B participation, switch to Medicare Advantage program, or 365 days after AKI discharge. Model for ESRD also was censored at death. Model for death was not censored at the start of ESRD. Abbreviations: AKI, acute kidney injury; ESRD, end-stage renal disease.</a:t>
            </a:r>
          </a:p>
          <a:p>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7" name="Rectangle 6"/>
          <p:cNvSpPr/>
          <p:nvPr/>
        </p:nvSpPr>
        <p:spPr>
          <a:xfrm>
            <a:off x="3469421" y="1148338"/>
            <a:ext cx="2205155"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Medicare </a:t>
            </a:r>
            <a:r>
              <a:rPr lang="en-US" sz="1600" b="1" dirty="0">
                <a:latin typeface="Calibri" panose="020F0502020204030204" pitchFamily="34" charset="0"/>
                <a:ea typeface="Calibri" panose="020F0502020204030204" pitchFamily="34" charset="0"/>
                <a:cs typeface="Times New Roman" panose="02020603050405020304" pitchFamily="18" charset="0"/>
              </a:rPr>
              <a:t>(aged 66+)</a:t>
            </a:r>
            <a:endParaRPr lang="en-US" sz="1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1368666"/>
            <a:ext cx="6324607" cy="3724491"/>
          </a:xfrm>
          <a:prstGeom prst="rect">
            <a:avLst/>
          </a:prstGeom>
        </p:spPr>
      </p:pic>
    </p:spTree>
    <p:extLst>
      <p:ext uri="{BB962C8B-B14F-4D97-AF65-F5344CB8AC3E}">
        <p14:creationId xmlns:p14="http://schemas.microsoft.com/office/powerpoint/2010/main" val="1391493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4" name="Title 3"/>
          <p:cNvSpPr>
            <a:spLocks noGrp="1"/>
          </p:cNvSpPr>
          <p:nvPr>
            <p:ph type="title"/>
          </p:nvPr>
        </p:nvSpPr>
        <p:spPr>
          <a:xfrm>
            <a:off x="0" y="0"/>
            <a:ext cx="9144000" cy="1417638"/>
          </a:xfrm>
        </p:spPr>
        <p:txBody>
          <a:bodyPr/>
          <a:lstStyle/>
          <a:p>
            <a:pPr marL="0" marR="0">
              <a:spcBef>
                <a:spcPts val="60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5.8 Cumulative probability of death-censored ESRD, death, and the composite of death or ESRD within one year of live discharge from first AKI hospitalization occurring in 2014-2015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285749" y="5276671"/>
            <a:ext cx="8572500" cy="1200329"/>
          </a:xfrm>
          <a:prstGeom prst="rect">
            <a:avLst/>
          </a:prstGeom>
        </p:spPr>
        <p:txBody>
          <a:bodyPr wrap="square">
            <a:spAutoFit/>
          </a:bodyPr>
          <a:lstStyle/>
          <a:p>
            <a:pPr>
              <a:spcBef>
                <a:spcPts val="600"/>
              </a:spcBef>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Medicare patients aged 66 and older who had both Medicare Parts A &amp; B, no Medicare Advantage plan, no ESRD by first service date from Medical Evidence form, and were discharged alive from a first AKI hospitalization in 2014 or 2015. (b) All patient-years at risk for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9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of year shown. All models censored at the end of Medicare Parts A &amp; B participation, switch to Medicare Advantage program, or 365 days after AKI discharge. Model for ESRD also was censored at death. Model for death was not censored at the start of ESRD. Abbreviations: AKI, acute kidney injury; ESRD, end-stage renal disease.</a:t>
            </a:r>
          </a:p>
          <a:p>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7" name="Rectangle 6"/>
          <p:cNvSpPr/>
          <p:nvPr/>
        </p:nvSpPr>
        <p:spPr>
          <a:xfrm>
            <a:off x="3200400" y="1148338"/>
            <a:ext cx="3312638"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(b) </a:t>
            </a:r>
            <a:r>
              <a:rPr lang="en-US" sz="1600" b="1" dirty="0" err="1">
                <a:latin typeface="Calibri" panose="020F0502020204030204" pitchFamily="34" charset="0"/>
                <a:ea typeface="Calibri" panose="020F0502020204030204" pitchFamily="34" charset="0"/>
                <a:cs typeface="Times New Roman" panose="02020603050405020304" pitchFamily="18" charset="0"/>
              </a:rPr>
              <a:t>Optum</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Clinformatics</a:t>
            </a:r>
            <a:r>
              <a:rPr lang="en-US" sz="1600" b="1" dirty="0">
                <a:latin typeface="Calibri" panose="020F0502020204030204" pitchFamily="34" charset="0"/>
                <a:ea typeface="Calibri" panose="020F0502020204030204" pitchFamily="34" charset="0"/>
                <a:cs typeface="Times New Roman" panose="02020603050405020304" pitchFamily="18" charset="0"/>
              </a:rPr>
              <a:t>™ (aged 22+)</a:t>
            </a:r>
            <a:endParaRPr lang="en-US" sz="1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195" y="1776547"/>
            <a:ext cx="5943607" cy="3500124"/>
          </a:xfrm>
          <a:prstGeom prst="rect">
            <a:avLst/>
          </a:prstGeom>
        </p:spPr>
      </p:pic>
    </p:spTree>
    <p:extLst>
      <p:ext uri="{BB962C8B-B14F-4D97-AF65-F5344CB8AC3E}">
        <p14:creationId xmlns:p14="http://schemas.microsoft.com/office/powerpoint/2010/main" val="743033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4" name="Title 3"/>
          <p:cNvSpPr>
            <a:spLocks noGrp="1"/>
          </p:cNvSpPr>
          <p:nvPr>
            <p:ph type="title"/>
          </p:nvPr>
        </p:nvSpPr>
        <p:spPr>
          <a:xfrm>
            <a:off x="0" y="0"/>
            <a:ext cx="9144000" cy="1417638"/>
          </a:xfrm>
        </p:spPr>
        <p:txBody>
          <a:bodyPr/>
          <a:lstStyle/>
          <a:p>
            <a:pPr marL="0" marR="0">
              <a:spcBef>
                <a:spcPts val="60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5.9 Cumulative probability of a claim for an outpatient nephrology visit within six months of live discharge from first AKI hospitalization, overall and by CKD and DM, 2006-2015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88326" y="5094972"/>
            <a:ext cx="8367346" cy="1477328"/>
          </a:xfrm>
          <a:prstGeom prst="rect">
            <a:avLst/>
          </a:prstGeom>
        </p:spPr>
        <p:txBody>
          <a:bodyPr wrap="square">
            <a:spAutoFit/>
          </a:bodyPr>
          <a:lstStyle/>
          <a:p>
            <a:pPr>
              <a:spcBef>
                <a:spcPts val="600"/>
              </a:spcBef>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900" i="1" dirty="0">
                <a:latin typeface="Calibri" panose="020F0502020204030204" pitchFamily="34" charset="0"/>
                <a:ea typeface="Times New Roman" panose="02020603050405020304" pitchFamily="18" charset="0"/>
                <a:cs typeface="Times New Roman" panose="02020603050405020304" pitchFamily="18" charset="0"/>
              </a:rPr>
              <a:t>™. (a) Medicare patients aged 66 and older who had both Medicare Parts A &amp; B, no Medicare Advantage plan, no ESRD by first service date from Medical Evidence form on January 1 of year shown and were discharged alive from a first AKI hospitalization during the year. Censored at death, ESRD, end of Medicare Parts A &amp; B participation, or switch to Medicare Advantage program. Physician visits are from physician/supplier claims with provider specialty codes for nephrology (39) and claim source indicating an outpatient setting.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9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discharged alive from an AKI hospitalization in the year shown. Censored at death, ESRD, or plan disenrollment. Provider specialty of “nephrologist” used to identify nephrology visits. Abbreviations: AKI, acute kidney injury; CKD, chronic kidney disease; DM, diabetes mellitus; ESRD, end-stage renal disease.</a:t>
            </a:r>
          </a:p>
          <a:p>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7" name="Picture 6"/>
          <p:cNvPicPr>
            <a:picLocks noChangeAspect="1"/>
          </p:cNvPicPr>
          <p:nvPr/>
        </p:nvPicPr>
        <p:blipFill>
          <a:blip r:embed="rId3"/>
          <a:stretch>
            <a:fillRect/>
          </a:stretch>
        </p:blipFill>
        <p:spPr>
          <a:xfrm>
            <a:off x="3450238" y="1060984"/>
            <a:ext cx="2243522" cy="4328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6585" y="1442874"/>
            <a:ext cx="6248407" cy="3679617"/>
          </a:xfrm>
          <a:prstGeom prst="rect">
            <a:avLst/>
          </a:prstGeom>
        </p:spPr>
      </p:pic>
    </p:spTree>
    <p:extLst>
      <p:ext uri="{BB962C8B-B14F-4D97-AF65-F5344CB8AC3E}">
        <p14:creationId xmlns:p14="http://schemas.microsoft.com/office/powerpoint/2010/main" val="2962677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4" name="Title 3"/>
          <p:cNvSpPr>
            <a:spLocks noGrp="1"/>
          </p:cNvSpPr>
          <p:nvPr>
            <p:ph type="title"/>
          </p:nvPr>
        </p:nvSpPr>
        <p:spPr>
          <a:xfrm>
            <a:off x="0" y="0"/>
            <a:ext cx="9144000" cy="1417638"/>
          </a:xfrm>
        </p:spPr>
        <p:txBody>
          <a:bodyPr/>
          <a:lstStyle/>
          <a:p>
            <a:pPr marL="0" marR="0">
              <a:spcBef>
                <a:spcPts val="60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5.9 Cumulative probability of a claim for an outpatient nephrology visit within six months of live discharge from first AKI hospitalization, overall and by CKD and DM, 2006-2015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533400" y="5115600"/>
            <a:ext cx="7910153" cy="1477328"/>
          </a:xfrm>
          <a:prstGeom prst="rect">
            <a:avLst/>
          </a:prstGeom>
        </p:spPr>
        <p:txBody>
          <a:bodyPr wrap="square">
            <a:spAutoFit/>
          </a:bodyPr>
          <a:lstStyle/>
          <a:p>
            <a:pPr>
              <a:spcBef>
                <a:spcPts val="600"/>
              </a:spcBef>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900" i="1" dirty="0">
                <a:latin typeface="Calibri" panose="020F0502020204030204" pitchFamily="34" charset="0"/>
                <a:ea typeface="Times New Roman" panose="02020603050405020304" pitchFamily="18" charset="0"/>
                <a:cs typeface="Times New Roman" panose="02020603050405020304" pitchFamily="18" charset="0"/>
              </a:rPr>
              <a:t>™. (a) Medicare patients aged 66 and older who had both Medicare Parts A &amp; B, no Medicare Advantage plan, no ESRD by first service date from Medical Evidence form on January 1 of year shown and were discharged alive from a first AKI hospitalization during the year. Censored at death, ESRD, end of Medicare Parts A &amp; B participation, or switch to Medicare Advantage program. Physician visits are from physician/supplier claims with provider specialty codes for nephrology (39) and claim source indicating an outpatient setting.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9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discharged alive from an AKI hospitalization in the year shown. Censored at death, ESRD, or plan disenrollment. Provider specialty of “nephrologist” used to identify nephrology visits. Abbreviations: AKI, acute kidney injury; CKD, chronic kidney disease; DM, diabetes mellitus; ESRD, end-stage renal disease.</a:t>
            </a:r>
          </a:p>
          <a:p>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5" name="Picture 4"/>
          <p:cNvPicPr>
            <a:picLocks noChangeAspect="1"/>
          </p:cNvPicPr>
          <p:nvPr/>
        </p:nvPicPr>
        <p:blipFill>
          <a:blip r:embed="rId3"/>
          <a:stretch>
            <a:fillRect/>
          </a:stretch>
        </p:blipFill>
        <p:spPr>
          <a:xfrm>
            <a:off x="2898502" y="1129246"/>
            <a:ext cx="3346994" cy="4328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381952"/>
            <a:ext cx="6400807" cy="3769364"/>
          </a:xfrm>
          <a:prstGeom prst="rect">
            <a:avLst/>
          </a:prstGeom>
        </p:spPr>
      </p:pic>
    </p:spTree>
    <p:extLst>
      <p:ext uri="{BB962C8B-B14F-4D97-AF65-F5344CB8AC3E}">
        <p14:creationId xmlns:p14="http://schemas.microsoft.com/office/powerpoint/2010/main" val="3027177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4" name="Title 3"/>
          <p:cNvSpPr>
            <a:spLocks noGrp="1"/>
          </p:cNvSpPr>
          <p:nvPr>
            <p:ph type="title"/>
          </p:nvPr>
        </p:nvSpPr>
        <p:spPr>
          <a:xfrm>
            <a:off x="11722" y="0"/>
            <a:ext cx="9144000" cy="1417638"/>
          </a:xfrm>
        </p:spPr>
        <p:txBody>
          <a:bodyPr/>
          <a:lstStyle/>
          <a:p>
            <a:pPr marL="0" marR="0" indent="0">
              <a:spcBef>
                <a:spcPts val="600"/>
              </a:spcBef>
              <a:spcAft>
                <a:spcPts val="600"/>
              </a:spcAft>
            </a:pPr>
            <a:r>
              <a:rPr lang="en-US" sz="1800" b="1" dirty="0" err="1">
                <a:latin typeface="Calibri" panose="020F0502020204030204" pitchFamily="34" charset="0"/>
                <a:ea typeface="Times New Roman" panose="02020603050405020304" pitchFamily="18" charset="0"/>
                <a:cs typeface="Segoe UI" panose="020B0502040204020203" pitchFamily="34" charset="0"/>
              </a:rPr>
              <a:t>vol</a:t>
            </a:r>
            <a:r>
              <a:rPr lang="en-US" sz="1800" b="1" dirty="0">
                <a:latin typeface="Calibri" panose="020F0502020204030204" pitchFamily="34" charset="0"/>
                <a:ea typeface="Times New Roman" panose="02020603050405020304" pitchFamily="18" charset="0"/>
                <a:cs typeface="Segoe UI" panose="020B0502040204020203" pitchFamily="34" charset="0"/>
              </a:rPr>
              <a:t> 1 Figure 5.1 Percent of Medicare patients aged 66+ (a) with at least one AKI hospitalization, and (b) percent among those with an AKI hospitalization who required dialysis, and (c) percent of patients with nephrology consultation, among those with a first AKI hospitalization, by whether an intensive care unit (ICU) stay was required, 2006-2016</a:t>
            </a:r>
            <a:br>
              <a:rPr lang="en-US" sz="1800" b="1" dirty="0">
                <a:latin typeface="Calibri" panose="020F0502020204030204" pitchFamily="34" charset="0"/>
                <a:ea typeface="Times New Roman" panose="02020603050405020304" pitchFamily="18" charset="0"/>
                <a:cs typeface="Segoe UI" panose="020B0502040204020203" pitchFamily="34" charset="0"/>
              </a:rPr>
            </a:br>
            <a:endParaRPr lang="en-US" sz="18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7" name="Rectangle 6"/>
          <p:cNvSpPr/>
          <p:nvPr/>
        </p:nvSpPr>
        <p:spPr>
          <a:xfrm>
            <a:off x="106972" y="5218869"/>
            <a:ext cx="8953500" cy="938719"/>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Percent with an AKI hospitalization among all Medicare patients aged 66 and older who had both Medicare Parts A &amp; B, no Medicare Advantage plan, no ESRD by first service date from Medical Evidence form, and were alive on January 1 of year shown. (b)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of the AKI inpatient claim. Abbreviations: AKI, acute kidney injury; ESRD, end-stage renal disease; ICU, intensive care unit.</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754672" y="1243895"/>
            <a:ext cx="7658100" cy="307777"/>
          </a:xfrm>
          <a:prstGeom prst="rect">
            <a:avLst/>
          </a:prstGeom>
        </p:spPr>
        <p:txBody>
          <a:bodyPr wrap="square">
            <a:spAutoFit/>
          </a:bodyPr>
          <a:lstStyle/>
          <a:p>
            <a:pPr lvl="0" algn="ctr" fontAlgn="base">
              <a:spcBef>
                <a:spcPts val="600"/>
              </a:spcBef>
              <a:buClr>
                <a:srgbClr val="000000"/>
              </a:buClr>
              <a:tabLst>
                <a:tab pos="4800600" algn="l"/>
              </a:tabLst>
            </a:pPr>
            <a:r>
              <a:rPr lang="en-US" sz="1200" b="1" kern="0" dirty="0">
                <a:solidFill>
                  <a:prstClr val="black"/>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(b)  </a:t>
            </a:r>
            <a:r>
              <a:rPr lang="en-US" sz="1400" b="1" kern="0" dirty="0">
                <a:solidFill>
                  <a:prstClr val="black"/>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Percent of patients requiring inpatient dialysis, among those with a first AKI hospitalization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519" y="1526143"/>
            <a:ext cx="6248407" cy="3679617"/>
          </a:xfrm>
          <a:prstGeom prst="rect">
            <a:avLst/>
          </a:prstGeom>
        </p:spPr>
      </p:pic>
    </p:spTree>
    <p:extLst>
      <p:ext uri="{BB962C8B-B14F-4D97-AF65-F5344CB8AC3E}">
        <p14:creationId xmlns:p14="http://schemas.microsoft.com/office/powerpoint/2010/main" val="2173092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4" name="Title 3"/>
          <p:cNvSpPr>
            <a:spLocks noGrp="1"/>
          </p:cNvSpPr>
          <p:nvPr>
            <p:ph type="title"/>
          </p:nvPr>
        </p:nvSpPr>
        <p:spPr>
          <a:xfrm>
            <a:off x="819148" y="333550"/>
            <a:ext cx="7505700" cy="1143000"/>
          </a:xfrm>
        </p:spPr>
        <p:txBody>
          <a:bodyPr/>
          <a:lstStyle/>
          <a:p>
            <a:pPr marL="0" marR="0">
              <a:spcBef>
                <a:spcPts val="2400"/>
              </a:spcBef>
              <a:spcAft>
                <a:spcPts val="600"/>
              </a:spcAft>
              <a:tabLst>
                <a:tab pos="685800" algn="l"/>
              </a:tabLs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Table B. ICD-9-CM and ICD-10-CM codes for Chronic Kidney Disease (CKD) stages</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90594366"/>
              </p:ext>
            </p:extLst>
          </p:nvPr>
        </p:nvGraphicFramePr>
        <p:xfrm>
          <a:off x="1308099" y="1349213"/>
          <a:ext cx="6527800" cy="2598106"/>
        </p:xfrm>
        <a:graphic>
          <a:graphicData uri="http://schemas.openxmlformats.org/drawingml/2006/table">
            <a:tbl>
              <a:tblPr firstRow="1" firstCol="1"/>
              <a:tblGrid>
                <a:gridCol w="1361440">
                  <a:extLst>
                    <a:ext uri="{9D8B030D-6E8A-4147-A177-3AD203B41FA5}">
                      <a16:colId xmlns:a16="http://schemas.microsoft.com/office/drawing/2014/main" val="1072137129"/>
                    </a:ext>
                  </a:extLst>
                </a:gridCol>
                <a:gridCol w="1026795">
                  <a:extLst>
                    <a:ext uri="{9D8B030D-6E8A-4147-A177-3AD203B41FA5}">
                      <a16:colId xmlns:a16="http://schemas.microsoft.com/office/drawing/2014/main" val="2630774028"/>
                    </a:ext>
                  </a:extLst>
                </a:gridCol>
                <a:gridCol w="4139565">
                  <a:extLst>
                    <a:ext uri="{9D8B030D-6E8A-4147-A177-3AD203B41FA5}">
                      <a16:colId xmlns:a16="http://schemas.microsoft.com/office/drawing/2014/main" val="3729177711"/>
                    </a:ext>
                  </a:extLst>
                </a:gridCol>
              </a:tblGrid>
              <a:tr h="182880">
                <a:tc>
                  <a:txBody>
                    <a:bodyPr/>
                    <a:lstStyle/>
                    <a:p>
                      <a:pPr marL="0" marR="0" algn="l">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ICD-9-CM code</a:t>
                      </a:r>
                      <a:r>
                        <a:rPr lang="en-US" sz="1400" b="1" baseline="30000">
                          <a:effectLst/>
                          <a:latin typeface="Calibri" panose="020F0502020204030204" pitchFamily="34" charset="0"/>
                          <a:ea typeface="Calibri" panose="020F0502020204030204" pitchFamily="34" charset="0"/>
                          <a:cs typeface="Times New Roman" panose="02020603050405020304" pitchFamily="18" charset="0"/>
                        </a:rPr>
                        <a:t>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ICD-10-CM code</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Stage</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319395"/>
                  </a:ext>
                </a:extLst>
              </a:tr>
              <a:tr h="182880">
                <a:tc>
                  <a:txBody>
                    <a:bodyPr/>
                    <a:lstStyle/>
                    <a:p>
                      <a:pPr marL="0" marR="0">
                        <a:lnSpc>
                          <a:spcPct val="115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585.1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N18.1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CKD, Stage 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44787347"/>
                  </a:ext>
                </a:extLst>
              </a:tr>
              <a:tr h="182880">
                <a:tc>
                  <a:txBody>
                    <a:bodyPr/>
                    <a:lstStyle/>
                    <a:p>
                      <a:pPr marL="0" marR="0">
                        <a:lnSpc>
                          <a:spcPct val="115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585.2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N18.2</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CKD, Stage 2 (mild)</a:t>
                      </a:r>
                    </a:p>
                  </a:txBody>
                  <a:tcPr marL="68580" marR="68580" marT="0" marB="0" anchor="ctr">
                    <a:lnL>
                      <a:noFill/>
                    </a:lnL>
                    <a:lnR>
                      <a:noFill/>
                    </a:lnR>
                    <a:lnT>
                      <a:noFill/>
                    </a:lnT>
                    <a:lnB>
                      <a:noFill/>
                    </a:lnB>
                  </a:tcPr>
                </a:tc>
                <a:extLst>
                  <a:ext uri="{0D108BD9-81ED-4DB2-BD59-A6C34878D82A}">
                    <a16:rowId xmlns:a16="http://schemas.microsoft.com/office/drawing/2014/main" val="1720998039"/>
                  </a:ext>
                </a:extLst>
              </a:tr>
              <a:tr h="182880">
                <a:tc>
                  <a:txBody>
                    <a:bodyPr/>
                    <a:lstStyle/>
                    <a:p>
                      <a:pPr marL="0" marR="0">
                        <a:lnSpc>
                          <a:spcPct val="115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585.3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N18.3</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CKD, Stage 3 (moderate)</a:t>
                      </a:r>
                    </a:p>
                  </a:txBody>
                  <a:tcPr marL="68580" marR="68580" marT="0" marB="0" anchor="ctr">
                    <a:lnL>
                      <a:noFill/>
                    </a:lnL>
                    <a:lnR>
                      <a:noFill/>
                    </a:lnR>
                    <a:lnT>
                      <a:noFill/>
                    </a:lnT>
                    <a:lnB>
                      <a:noFill/>
                    </a:lnB>
                  </a:tcPr>
                </a:tc>
                <a:extLst>
                  <a:ext uri="{0D108BD9-81ED-4DB2-BD59-A6C34878D82A}">
                    <a16:rowId xmlns:a16="http://schemas.microsoft.com/office/drawing/2014/main" val="3743973937"/>
                  </a:ext>
                </a:extLst>
              </a:tr>
              <a:tr h="182880">
                <a:tc>
                  <a:txBody>
                    <a:bodyPr/>
                    <a:lstStyle/>
                    <a:p>
                      <a:pPr marL="0" marR="0">
                        <a:lnSpc>
                          <a:spcPct val="115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585.4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N18.4</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CKD, Stage 4 (severe)</a:t>
                      </a:r>
                    </a:p>
                  </a:txBody>
                  <a:tcPr marL="68580" marR="68580" marT="0" marB="0" anchor="ctr">
                    <a:lnL>
                      <a:noFill/>
                    </a:lnL>
                    <a:lnR>
                      <a:noFill/>
                    </a:lnR>
                    <a:lnT>
                      <a:noFill/>
                    </a:lnT>
                    <a:lnB>
                      <a:noFill/>
                    </a:lnB>
                  </a:tcPr>
                </a:tc>
                <a:extLst>
                  <a:ext uri="{0D108BD9-81ED-4DB2-BD59-A6C34878D82A}">
                    <a16:rowId xmlns:a16="http://schemas.microsoft.com/office/drawing/2014/main" val="3779011570"/>
                  </a:ext>
                </a:extLst>
              </a:tr>
              <a:tr h="182880">
                <a:tc>
                  <a:txBody>
                    <a:bodyPr/>
                    <a:lstStyle/>
                    <a:p>
                      <a:pPr marL="0" marR="0">
                        <a:lnSpc>
                          <a:spcPct val="115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585.5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N18.5</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CKD, Stage 5 (excludes 585.6/N18.6: Stage 5, requiring chronic dialysis)</a:t>
                      </a:r>
                    </a:p>
                  </a:txBody>
                  <a:tcPr marL="68580" marR="68580" marT="0" marB="0" anchor="ctr">
                    <a:lnL>
                      <a:noFill/>
                    </a:lnL>
                    <a:lnR>
                      <a:noFill/>
                    </a:lnR>
                    <a:lnT>
                      <a:noFill/>
                    </a:lnT>
                    <a:lnB>
                      <a:noFill/>
                    </a:lnB>
                  </a:tcPr>
                </a:tc>
                <a:extLst>
                  <a:ext uri="{0D108BD9-81ED-4DB2-BD59-A6C34878D82A}">
                    <a16:rowId xmlns:a16="http://schemas.microsoft.com/office/drawing/2014/main" val="3889772110"/>
                  </a:ext>
                </a:extLst>
              </a:tr>
              <a:tr h="205740">
                <a:tc>
                  <a:txBody>
                    <a:bodyPr/>
                    <a:lstStyle/>
                    <a:p>
                      <a:pPr marL="0" marR="0">
                        <a:lnSpc>
                          <a:spcPct val="115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CKD stage-unspecified</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0" spc="-10" dirty="0">
                          <a:effectLst/>
                          <a:latin typeface="Calibri" panose="020F0502020204030204" pitchFamily="34" charset="0"/>
                          <a:ea typeface="Calibri" panose="020F0502020204030204" pitchFamily="34" charset="0"/>
                          <a:cs typeface="Times New Roman" panose="02020603050405020304" pitchFamily="18" charset="0"/>
                        </a:rPr>
                        <a:t>For these analyses, identified by multiple codes including ICD-9-CM code 585.9, 250.4x, 403.9x &amp; others and ICD-10-CM code N18.9, E11.29, I12.9 &amp; others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91212"/>
                  </a:ext>
                </a:extLst>
              </a:tr>
            </a:tbl>
          </a:graphicData>
        </a:graphic>
      </p:graphicFrame>
      <p:sp>
        <p:nvSpPr>
          <p:cNvPr id="7" name="Rectangle 6"/>
          <p:cNvSpPr/>
          <p:nvPr/>
        </p:nvSpPr>
        <p:spPr>
          <a:xfrm>
            <a:off x="1308098" y="3947319"/>
            <a:ext cx="6527801" cy="1015663"/>
          </a:xfrm>
          <a:prstGeom prst="rect">
            <a:avLst/>
          </a:prstGeom>
        </p:spPr>
        <p:txBody>
          <a:bodyPr wrap="square">
            <a:spAutoFit/>
          </a:bodyPr>
          <a:lstStyle/>
          <a:p>
            <a:pPr>
              <a:spcBef>
                <a:spcPts val="600"/>
              </a:spcBef>
              <a:tabLst>
                <a:tab pos="5943600" algn="l"/>
              </a:tabLst>
            </a:pPr>
            <a:r>
              <a:rPr lang="en-US" sz="1400" i="1" baseline="30000" dirty="0">
                <a:latin typeface="Calibri" panose="020F0502020204030204" pitchFamily="34" charset="0"/>
                <a:ea typeface="Times New Roman" panose="02020603050405020304" pitchFamily="18" charset="0"/>
                <a:cs typeface="Times New Roman" panose="02020603050405020304" pitchFamily="18" charset="0"/>
              </a:rPr>
              <a:t>a</a:t>
            </a:r>
            <a:r>
              <a:rPr lang="en-US" sz="1200" i="1" dirty="0">
                <a:latin typeface="Calibri" panose="020F0502020204030204" pitchFamily="34" charset="0"/>
                <a:ea typeface="Times New Roman" panose="02020603050405020304" pitchFamily="18" charset="0"/>
                <a:cs typeface="Times New Roman" panose="02020603050405020304" pitchFamily="18" charset="0"/>
              </a:rPr>
              <a:t> For analyses in this chapter, CKD stage estimates require at least one occurrence of a stage-specific code, and the last available CKD stage in a given year was used. </a:t>
            </a:r>
            <a:r>
              <a:rPr lang="en-US" sz="1200" i="1" baseline="30000" dirty="0">
                <a:latin typeface="Calibri" panose="020F0502020204030204" pitchFamily="34" charset="0"/>
                <a:ea typeface="Times New Roman" panose="02020603050405020304" pitchFamily="18" charset="0"/>
                <a:cs typeface="Times New Roman" panose="02020603050405020304" pitchFamily="18" charset="0"/>
              </a:rPr>
              <a:t>b</a:t>
            </a:r>
            <a:r>
              <a:rPr lang="en-US" sz="1200" i="1" dirty="0">
                <a:latin typeface="Calibri" panose="020F0502020204030204" pitchFamily="34" charset="0"/>
                <a:ea typeface="Times New Roman" panose="02020603050405020304" pitchFamily="18" charset="0"/>
                <a:cs typeface="Times New Roman" panose="02020603050405020304" pitchFamily="18" charset="0"/>
              </a:rPr>
              <a:t> In USRDS analyses, patients with ICD-9-CM code 585.6 or ICD-10-CM code N18.6 &amp; with no ESRD 2728 form or other indication of end-stage renal disease (ESRD) are considered to have code 585.5/N18.5. ICD-10-CM codes became effective on October 1, 2015.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32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4" name="Title 3"/>
          <p:cNvSpPr>
            <a:spLocks noGrp="1"/>
          </p:cNvSpPr>
          <p:nvPr>
            <p:ph type="title"/>
          </p:nvPr>
        </p:nvSpPr>
        <p:spPr>
          <a:xfrm>
            <a:off x="0" y="0"/>
            <a:ext cx="9144000" cy="1417638"/>
          </a:xfrm>
        </p:spPr>
        <p:txBody>
          <a:bodyPr/>
          <a:lstStyle/>
          <a:p>
            <a:pPr marL="0" marR="0">
              <a:spcBef>
                <a:spcPts val="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5.10 Renal status one year following discharge from AKI hospitalization in 2014-2015, among surviving patients without kidney disease prior to AKI hospitalization, by CKD stage and ESRD status</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80999" y="5224614"/>
            <a:ext cx="8382000" cy="923330"/>
          </a:xfrm>
          <a:prstGeom prst="rect">
            <a:avLst/>
          </a:prstGeom>
        </p:spPr>
        <p:txBody>
          <a:bodyPr wrap="square">
            <a:spAutoFit/>
          </a:bodyPr>
          <a:lstStyle/>
          <a:p>
            <a:pPr>
              <a:spcBef>
                <a:spcPts val="600"/>
              </a:spcBef>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Medicare patients aged 66 and older who had both Medicare Parts A &amp; B, no Medicare Advantage plan, did not have ESRD, were discharged alive from a first AKI hospitalization in 2014 or 2015, and did not have any claims with a diagnosis of CKD in the 365 days prior to the AKI.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9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discharged alive from an AKI hospitalization in 2014 or 2015, and did not have any claims with a diagnosis of CKD in the 365 days prior to the AKI. Renal status after AKI determined from claims between discharge from AKI hospitalization and 365 days after discharge. Stage determined by 585.x claim closest to 365 days after discharge; ESRD by first service date on Medical Evidence form. Abbreviations: AKI, acute kidney injury; CKD, chronic kidney disease;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450238" y="1094619"/>
            <a:ext cx="2243522" cy="4328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100" y="1522560"/>
            <a:ext cx="6286507" cy="3702054"/>
          </a:xfrm>
          <a:prstGeom prst="rect">
            <a:avLst/>
          </a:prstGeom>
        </p:spPr>
      </p:pic>
    </p:spTree>
    <p:extLst>
      <p:ext uri="{BB962C8B-B14F-4D97-AF65-F5344CB8AC3E}">
        <p14:creationId xmlns:p14="http://schemas.microsoft.com/office/powerpoint/2010/main" val="262741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4" name="Title 3"/>
          <p:cNvSpPr>
            <a:spLocks noGrp="1"/>
          </p:cNvSpPr>
          <p:nvPr>
            <p:ph type="title"/>
          </p:nvPr>
        </p:nvSpPr>
        <p:spPr>
          <a:xfrm>
            <a:off x="0" y="0"/>
            <a:ext cx="9144000" cy="1417638"/>
          </a:xfrm>
        </p:spPr>
        <p:txBody>
          <a:bodyPr/>
          <a:lstStyle/>
          <a:p>
            <a:pPr marL="0" marR="0">
              <a:spcBef>
                <a:spcPts val="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5.10 Renal status one year following discharge from AKI hospitalization in 2014-2015, among surviving patients without kidney disease prior to AKI hospitalization, by CKD stage and ESRD status</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80999" y="5183543"/>
            <a:ext cx="8382000" cy="923330"/>
          </a:xfrm>
          <a:prstGeom prst="rect">
            <a:avLst/>
          </a:prstGeom>
        </p:spPr>
        <p:txBody>
          <a:bodyPr wrap="square">
            <a:spAutoFit/>
          </a:bodyPr>
          <a:lstStyle/>
          <a:p>
            <a:pPr>
              <a:spcBef>
                <a:spcPts val="600"/>
              </a:spcBef>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Medicare patients aged 66 and older who had both Medicare Parts A &amp; B, no Medicare Advantage plan, did not have ESRD, were discharged alive from a first AKI hospitalization in 2014 or 2015, and did not have any claims with a diagnosis of CKD in the 365 days prior to the AKI.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9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discharged alive from an AKI hospitalization in 2014 or 2015, and did not have any claims with a diagnosis of CKD in the 365 days prior to the AKI. Renal status after AKI determined from claims between discharge from AKI hospitalization and 365 days after discharge. Stage determined by 585.x claim closest to 365 days after discharge; ESRD by first service date on Medical Evidence form. Abbreviations: AKI, acute kidney injury; CKD, chronic kidney disease;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002496" y="1094619"/>
            <a:ext cx="3353091" cy="4328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1527473"/>
            <a:ext cx="6016932" cy="3543304"/>
          </a:xfrm>
          <a:prstGeom prst="rect">
            <a:avLst/>
          </a:prstGeom>
        </p:spPr>
      </p:pic>
    </p:spTree>
    <p:extLst>
      <p:ext uri="{BB962C8B-B14F-4D97-AF65-F5344CB8AC3E}">
        <p14:creationId xmlns:p14="http://schemas.microsoft.com/office/powerpoint/2010/main" val="3013348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4" name="Title 3"/>
          <p:cNvSpPr>
            <a:spLocks noGrp="1"/>
          </p:cNvSpPr>
          <p:nvPr>
            <p:ph type="title"/>
          </p:nvPr>
        </p:nvSpPr>
        <p:spPr>
          <a:xfrm>
            <a:off x="0" y="0"/>
            <a:ext cx="9144000" cy="1417638"/>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5.11 Hospital discharge status of first hospitalization for Medicare patients aged 66+ (a) with diagnosis of AKI during stay, and (b) without diagnosis of AKI during stay,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457200" y="5372100"/>
            <a:ext cx="8229600" cy="646331"/>
          </a:xfrm>
          <a:prstGeom prst="rect">
            <a:avLst/>
          </a:prstGeom>
        </p:spPr>
        <p:txBody>
          <a:bodyPr wrap="square">
            <a:spAutoFit/>
          </a:bodyPr>
          <a:lstStyle/>
          <a:p>
            <a:pPr>
              <a:spcBef>
                <a:spcPts val="600"/>
              </a:spcBef>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Medicare patients aged 66 and older who had both Medicare Parts A &amp; B, no Medicare Advantage plan, did not have ESRD on January 1 of 2016, had a first hospitalization in 2016, and were not admitted to the acute care hospital from a skilled nursing facility. Institution includes short-term skilled nursing facilities, rehabilitation hospitals, and long-term care facilities. Home also includes patients receiving home health care services. Abbreviations: AKI, acute kidney injury;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24770" y="1248361"/>
            <a:ext cx="3267241"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With </a:t>
            </a:r>
            <a:r>
              <a:rPr lang="en-US" sz="1600" b="1" dirty="0">
                <a:latin typeface="Calibri" panose="020F0502020204030204" pitchFamily="34" charset="0"/>
                <a:ea typeface="Calibri" panose="020F0502020204030204" pitchFamily="34" charset="0"/>
                <a:cs typeface="Times New Roman" panose="02020603050405020304" pitchFamily="18" charset="0"/>
              </a:rPr>
              <a:t>diagnosis of AKI during stay</a:t>
            </a:r>
            <a:endParaRPr lang="en-US" sz="1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293" y="1708490"/>
            <a:ext cx="6057907" cy="3567434"/>
          </a:xfrm>
          <a:prstGeom prst="rect">
            <a:avLst/>
          </a:prstGeom>
        </p:spPr>
      </p:pic>
    </p:spTree>
    <p:extLst>
      <p:ext uri="{BB962C8B-B14F-4D97-AF65-F5344CB8AC3E}">
        <p14:creationId xmlns:p14="http://schemas.microsoft.com/office/powerpoint/2010/main" val="1170230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4" name="Title 3"/>
          <p:cNvSpPr>
            <a:spLocks noGrp="1"/>
          </p:cNvSpPr>
          <p:nvPr>
            <p:ph type="title"/>
          </p:nvPr>
        </p:nvSpPr>
        <p:spPr>
          <a:xfrm>
            <a:off x="0" y="0"/>
            <a:ext cx="9144000" cy="1417638"/>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5.11 Hospital discharge status of first hospitalization for Medicare patients aged 66+ (a) with diagnosis of AKI during stay, and (b) without diagnosis of AKI during stay,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457200" y="5372100"/>
            <a:ext cx="8229600" cy="646331"/>
          </a:xfrm>
          <a:prstGeom prst="rect">
            <a:avLst/>
          </a:prstGeom>
        </p:spPr>
        <p:txBody>
          <a:bodyPr wrap="square">
            <a:spAutoFit/>
          </a:bodyPr>
          <a:lstStyle/>
          <a:p>
            <a:pPr>
              <a:spcBef>
                <a:spcPts val="600"/>
              </a:spcBef>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Medicare patients aged 66 and older who had both Medicare Parts A &amp; B, no Medicare Advantage plan, did not have ESRD on January 1 of 2016, had a first hospitalization in 2016, and were not admitted to the acute care hospital from a skilled nursing facility. Institution includes short-term skilled nursing facilities, rehabilitation hospitals, and long-term care facilities. Home also includes patients receiving home health care services. Abbreviations: AKI, acute kidney injury;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97220" y="1139091"/>
            <a:ext cx="3568606"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(b) Without </a:t>
            </a:r>
            <a:r>
              <a:rPr lang="en-US" sz="1600" b="1" dirty="0">
                <a:latin typeface="Calibri" panose="020F0502020204030204" pitchFamily="34" charset="0"/>
                <a:ea typeface="Calibri" panose="020F0502020204030204" pitchFamily="34" charset="0"/>
                <a:cs typeface="Times New Roman" panose="02020603050405020304" pitchFamily="18" charset="0"/>
              </a:rPr>
              <a:t>diagnosis of AKI during stay</a:t>
            </a:r>
            <a:endParaRPr lang="en-US" sz="1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408126"/>
            <a:ext cx="6629377" cy="3903967"/>
          </a:xfrm>
          <a:prstGeom prst="rect">
            <a:avLst/>
          </a:prstGeom>
        </p:spPr>
      </p:pic>
    </p:spTree>
    <p:extLst>
      <p:ext uri="{BB962C8B-B14F-4D97-AF65-F5344CB8AC3E}">
        <p14:creationId xmlns:p14="http://schemas.microsoft.com/office/powerpoint/2010/main" val="104306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4" name="Title 3"/>
          <p:cNvSpPr>
            <a:spLocks noGrp="1"/>
          </p:cNvSpPr>
          <p:nvPr>
            <p:ph type="title"/>
          </p:nvPr>
        </p:nvSpPr>
        <p:spPr>
          <a:xfrm>
            <a:off x="3121" y="0"/>
            <a:ext cx="9144000" cy="1417638"/>
          </a:xfrm>
        </p:spPr>
        <p:txBody>
          <a:bodyPr/>
          <a:lstStyle/>
          <a:p>
            <a:pPr marL="0" marR="0" indent="0">
              <a:spcBef>
                <a:spcPts val="600"/>
              </a:spcBef>
              <a:spcAft>
                <a:spcPts val="600"/>
              </a:spcAft>
            </a:pPr>
            <a:r>
              <a:rPr lang="en-US" sz="1800" b="1" dirty="0" err="1">
                <a:latin typeface="Calibri" panose="020F0502020204030204" pitchFamily="34" charset="0"/>
                <a:ea typeface="Times New Roman" panose="02020603050405020304" pitchFamily="18" charset="0"/>
                <a:cs typeface="Segoe UI" panose="020B0502040204020203" pitchFamily="34" charset="0"/>
              </a:rPr>
              <a:t>vol</a:t>
            </a:r>
            <a:r>
              <a:rPr lang="en-US" sz="1800" b="1" dirty="0">
                <a:latin typeface="Calibri" panose="020F0502020204030204" pitchFamily="34" charset="0"/>
                <a:ea typeface="Times New Roman" panose="02020603050405020304" pitchFamily="18" charset="0"/>
                <a:cs typeface="Segoe UI" panose="020B0502040204020203" pitchFamily="34" charset="0"/>
              </a:rPr>
              <a:t> 1 Figure 5.1 Percent of Medicare patients aged 66+ (a) with at least one AKI hospitalization, and (b) percent among those with an AKI hospitalization who required dialysis, and (c) percent of patients with nephrology consultation, among those with a first AKI hospitalization, by whether an intensive care unit (ICU) stay was required, 2006-2016</a:t>
            </a:r>
            <a:br>
              <a:rPr lang="en-US" sz="1800" b="1" dirty="0">
                <a:latin typeface="Calibri" panose="020F0502020204030204" pitchFamily="34" charset="0"/>
                <a:ea typeface="Times New Roman" panose="02020603050405020304" pitchFamily="18" charset="0"/>
                <a:cs typeface="Segoe UI" panose="020B0502040204020203" pitchFamily="34" charset="0"/>
              </a:rPr>
            </a:br>
            <a:endParaRPr lang="en-US" sz="18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7" name="Rectangle 6"/>
          <p:cNvSpPr/>
          <p:nvPr/>
        </p:nvSpPr>
        <p:spPr>
          <a:xfrm>
            <a:off x="98371" y="5225481"/>
            <a:ext cx="8953500" cy="938719"/>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Percent with an AKI hospitalization among all Medicare patients aged 66 and older who had both Medicare Parts A &amp; B, no Medicare Advantage plan, no ESRD by first service date from Medical Evidence form, and were alive on January 1 of year shown. (b)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of the AKI inpatient claim. Abbreviations: AKI, acute kidney injury; ESRD, end-stage renal disease; ICU, intensive care unit.</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17421" y="1213119"/>
            <a:ext cx="8915400" cy="338554"/>
          </a:xfrm>
          <a:prstGeom prst="rect">
            <a:avLst/>
          </a:prstGeom>
        </p:spPr>
        <p:txBody>
          <a:bodyPr wrap="squar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Percent </a:t>
            </a:r>
            <a:r>
              <a:rPr lang="en-US" sz="1600" b="1" dirty="0">
                <a:latin typeface="Calibri" panose="020F0502020204030204" pitchFamily="34" charset="0"/>
                <a:ea typeface="Times New Roman" panose="02020603050405020304" pitchFamily="18" charset="0"/>
                <a:cs typeface="Segoe UI" panose="020B0502040204020203" pitchFamily="34" charset="0"/>
              </a:rPr>
              <a:t>of patients with nephrology consultation, among those with a first AKI hospitalization</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318" y="1546501"/>
            <a:ext cx="6705607" cy="3678980"/>
          </a:xfrm>
          <a:prstGeom prst="rect">
            <a:avLst/>
          </a:prstGeom>
        </p:spPr>
      </p:pic>
    </p:spTree>
    <p:extLst>
      <p:ext uri="{BB962C8B-B14F-4D97-AF65-F5344CB8AC3E}">
        <p14:creationId xmlns:p14="http://schemas.microsoft.com/office/powerpoint/2010/main" val="260446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4" name="Title 3"/>
          <p:cNvSpPr>
            <a:spLocks noGrp="1"/>
          </p:cNvSpPr>
          <p:nvPr>
            <p:ph type="title"/>
          </p:nvPr>
        </p:nvSpPr>
        <p:spPr>
          <a:xfrm>
            <a:off x="457200" y="274638"/>
            <a:ext cx="8229600" cy="1143000"/>
          </a:xfrm>
        </p:spPr>
        <p:txBody>
          <a:bodyPr/>
          <a:lstStyle/>
          <a:p>
            <a:pPr marL="0" marR="0">
              <a:spcBef>
                <a:spcPts val="120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5.2 Percent of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Optum</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patients aged 22+ with at least one AKI hospitalization, by year, 2006-2016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7" name="Rectangle 6"/>
          <p:cNvSpPr/>
          <p:nvPr/>
        </p:nvSpPr>
        <p:spPr>
          <a:xfrm>
            <a:off x="1142992" y="5272343"/>
            <a:ext cx="7200900" cy="830997"/>
          </a:xfrm>
          <a:prstGeom prst="rect">
            <a:avLst/>
          </a:prstGeom>
        </p:spPr>
        <p:txBody>
          <a:bodyPr wrap="square">
            <a:spAutoFit/>
          </a:bodyPr>
          <a:lstStyle/>
          <a:p>
            <a:pPr>
              <a:spcBef>
                <a:spcPts val="600"/>
              </a:spcBef>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Percent with an AKI hospitalization among all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Abbreviations: AKI, acute kidney injury;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2" y="1140074"/>
            <a:ext cx="6858014" cy="4038608"/>
          </a:xfrm>
          <a:prstGeom prst="rect">
            <a:avLst/>
          </a:prstGeom>
        </p:spPr>
      </p:pic>
    </p:spTree>
    <p:extLst>
      <p:ext uri="{BB962C8B-B14F-4D97-AF65-F5344CB8AC3E}">
        <p14:creationId xmlns:p14="http://schemas.microsoft.com/office/powerpoint/2010/main" val="1989733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4" name="Title 3"/>
          <p:cNvSpPr>
            <a:spLocks noGrp="1"/>
          </p:cNvSpPr>
          <p:nvPr>
            <p:ph type="title"/>
          </p:nvPr>
        </p:nvSpPr>
        <p:spPr>
          <a:xfrm>
            <a:off x="0" y="118646"/>
            <a:ext cx="9144000" cy="9144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5.3 Unadjusted rates of hospitalization with AKI and AKI requiring dialysis, per 1,000 patient-years at risk, by age, 2006-2016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457162" y="5067300"/>
            <a:ext cx="8408963" cy="1107996"/>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(a) and (b) Age as of January 1 of specified year.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(c) All patient-years at risk for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11288" y="857816"/>
            <a:ext cx="3300712" cy="338554"/>
          </a:xfrm>
          <a:prstGeom prst="rect">
            <a:avLst/>
          </a:prstGeom>
        </p:spPr>
        <p:txBody>
          <a:bodyPr wrap="none">
            <a:spAutoFit/>
          </a:bodyPr>
          <a:lstStyle/>
          <a:p>
            <a:pPr marR="0" lvl="0" algn="ctr">
              <a:spcBef>
                <a:spcPts val="600"/>
              </a:spcBef>
              <a:spcAft>
                <a:spcPts val="600"/>
              </a:spcAft>
            </a:pPr>
            <a:r>
              <a:rPr lang="en-US" sz="16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Medicare </a:t>
            </a:r>
            <a:r>
              <a:rPr lang="en-US" sz="1600" b="1" dirty="0">
                <a:latin typeface="Calibri" panose="020F0502020204030204" pitchFamily="34" charset="0"/>
                <a:ea typeface="Times New Roman" panose="02020603050405020304" pitchFamily="18" charset="0"/>
                <a:cs typeface="Segoe UI" panose="020B0502040204020203" pitchFamily="34" charset="0"/>
              </a:rPr>
              <a:t>(aged 66+) – rate of AKI</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2" y="1196370"/>
            <a:ext cx="6858014" cy="4038608"/>
          </a:xfrm>
          <a:prstGeom prst="rect">
            <a:avLst/>
          </a:prstGeom>
        </p:spPr>
      </p:pic>
    </p:spTree>
    <p:extLst>
      <p:ext uri="{BB962C8B-B14F-4D97-AF65-F5344CB8AC3E}">
        <p14:creationId xmlns:p14="http://schemas.microsoft.com/office/powerpoint/2010/main" val="2538735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4" name="Title 3"/>
          <p:cNvSpPr>
            <a:spLocks noGrp="1"/>
          </p:cNvSpPr>
          <p:nvPr>
            <p:ph type="title"/>
          </p:nvPr>
        </p:nvSpPr>
        <p:spPr>
          <a:xfrm>
            <a:off x="0" y="0"/>
            <a:ext cx="9144000" cy="9144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5.3 Unadjusted rates of hospitalization with AKI and AKI requiring dialysis, per 1,000 patient-years at risk, by age, 2006-2016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419099" y="5015437"/>
            <a:ext cx="8305800" cy="1107996"/>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(a) and (b) Age as of January 1 of specified year.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(c) All patient-years at risk for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128695" y="857816"/>
            <a:ext cx="4985084" cy="338554"/>
          </a:xfrm>
          <a:prstGeom prst="rect">
            <a:avLst/>
          </a:prstGeom>
        </p:spPr>
        <p:txBody>
          <a:bodyPr wrap="none">
            <a:spAutoFit/>
          </a:bodyPr>
          <a:lstStyle/>
          <a:p>
            <a:pPr marL="228600" marR="0" indent="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Medicare </a:t>
            </a:r>
            <a:r>
              <a:rPr lang="en-US" sz="1600" b="1" dirty="0">
                <a:latin typeface="Calibri" panose="020F0502020204030204" pitchFamily="34" charset="0"/>
                <a:ea typeface="Times New Roman" panose="02020603050405020304" pitchFamily="18" charset="0"/>
                <a:cs typeface="Segoe UI" panose="020B0502040204020203" pitchFamily="34" charset="0"/>
              </a:rPr>
              <a:t>(aged 66+) – rate of AKI requiring dialysis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502" y="1272405"/>
            <a:ext cx="6145469" cy="3613536"/>
          </a:xfrm>
          <a:prstGeom prst="rect">
            <a:avLst/>
          </a:prstGeom>
        </p:spPr>
      </p:pic>
    </p:spTree>
    <p:extLst>
      <p:ext uri="{BB962C8B-B14F-4D97-AF65-F5344CB8AC3E}">
        <p14:creationId xmlns:p14="http://schemas.microsoft.com/office/powerpoint/2010/main" val="236234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4" name="Title 3"/>
          <p:cNvSpPr>
            <a:spLocks noGrp="1"/>
          </p:cNvSpPr>
          <p:nvPr>
            <p:ph type="title"/>
          </p:nvPr>
        </p:nvSpPr>
        <p:spPr>
          <a:xfrm>
            <a:off x="25183" y="137836"/>
            <a:ext cx="9144000" cy="8382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1 Figure 5.3 Unadjusted rates of hospitalization with AKI and AKI requiring dialysis, per 1,000 patient-years at risk, by age, 2006-2016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468336" y="5088983"/>
            <a:ext cx="8305800" cy="1107996"/>
          </a:xfrm>
          <a:prstGeom prst="rect">
            <a:avLst/>
          </a:prstGeom>
        </p:spPr>
        <p:txBody>
          <a:bodyPr wrap="square">
            <a:spAutoFit/>
          </a:bodyPr>
          <a:lstStyle/>
          <a:p>
            <a:pPr>
              <a:spcBef>
                <a:spcPts val="6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(a) and (b) Age as of January 1 of specified year.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(c) All patient-years at risk for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10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400300" y="950893"/>
            <a:ext cx="439376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a:t>
            </a:r>
            <a:r>
              <a:rPr lang="en-US" sz="1600" b="1" dirty="0" err="1" smtClean="0">
                <a:latin typeface="Calibri" panose="020F0502020204030204" pitchFamily="34" charset="0"/>
                <a:ea typeface="Times New Roman" panose="02020603050405020304" pitchFamily="18" charset="0"/>
                <a:cs typeface="Segoe UI" panose="020B0502040204020203" pitchFamily="34" charset="0"/>
              </a:rPr>
              <a:t>Optum</a:t>
            </a:r>
            <a:r>
              <a:rPr lang="en-US" sz="1600" b="1" dirty="0" smtClean="0">
                <a:latin typeface="Calibri" panose="020F0502020204030204" pitchFamily="34" charset="0"/>
                <a:ea typeface="Times New Roman" panose="02020603050405020304" pitchFamily="18" charset="0"/>
                <a:cs typeface="Segoe UI" panose="020B0502040204020203" pitchFamily="34" charset="0"/>
              </a:rPr>
              <a:t> </a:t>
            </a:r>
            <a:r>
              <a:rPr lang="en-US" sz="1600" b="1" dirty="0" err="1">
                <a:latin typeface="Calibri" panose="020F0502020204030204" pitchFamily="34" charset="0"/>
                <a:ea typeface="Times New Roman" panose="02020603050405020304" pitchFamily="18" charset="0"/>
                <a:cs typeface="Segoe UI" panose="020B0502040204020203" pitchFamily="34" charset="0"/>
              </a:rPr>
              <a:t>Clinformatics</a:t>
            </a:r>
            <a:r>
              <a:rPr lang="en-US" sz="1600" b="1" dirty="0">
                <a:latin typeface="Calibri" panose="020F0502020204030204" pitchFamily="34" charset="0"/>
                <a:ea typeface="Times New Roman" panose="02020603050405020304" pitchFamily="18" charset="0"/>
                <a:cs typeface="Segoe UI" panose="020B0502040204020203" pitchFamily="34" charset="0"/>
              </a:rPr>
              <a:t>™ (aged 22+) – rate of AKI</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539" y="1209165"/>
            <a:ext cx="6583393" cy="3876887"/>
          </a:xfrm>
          <a:prstGeom prst="rect">
            <a:avLst/>
          </a:prstGeom>
        </p:spPr>
      </p:pic>
    </p:spTree>
    <p:extLst>
      <p:ext uri="{BB962C8B-B14F-4D97-AF65-F5344CB8AC3E}">
        <p14:creationId xmlns:p14="http://schemas.microsoft.com/office/powerpoint/2010/main" val="3839712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4" name="Title 3"/>
          <p:cNvSpPr>
            <a:spLocks noGrp="1"/>
          </p:cNvSpPr>
          <p:nvPr>
            <p:ph type="title"/>
          </p:nvPr>
        </p:nvSpPr>
        <p:spPr>
          <a:xfrm>
            <a:off x="0" y="162177"/>
            <a:ext cx="9144000" cy="11509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1 Figure 5.4 Unadjusted rates of hospitalization with AKI, and AKI requiring dialysis, per 1,000 patient-years at risk, by race, 2006-2016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Picture 5"/>
          <p:cNvPicPr>
            <a:picLocks noChangeAspect="1"/>
          </p:cNvPicPr>
          <p:nvPr/>
        </p:nvPicPr>
        <p:blipFill>
          <a:blip r:embed="rId2"/>
          <a:stretch>
            <a:fillRect/>
          </a:stretch>
        </p:blipFill>
        <p:spPr>
          <a:xfrm>
            <a:off x="3011288" y="6362700"/>
            <a:ext cx="3121423" cy="591363"/>
          </a:xfrm>
          <a:prstGeom prst="rect">
            <a:avLst/>
          </a:prstGeom>
        </p:spPr>
      </p:pic>
      <p:sp>
        <p:nvSpPr>
          <p:cNvPr id="3" name="Rectangle 2"/>
          <p:cNvSpPr/>
          <p:nvPr/>
        </p:nvSpPr>
        <p:spPr>
          <a:xfrm>
            <a:off x="342900" y="5219700"/>
            <a:ext cx="8686800" cy="900246"/>
          </a:xfrm>
          <a:prstGeom prst="rect">
            <a:avLst/>
          </a:prstGeom>
        </p:spPr>
        <p:txBody>
          <a:bodyPr wrap="square">
            <a:spAutoFit/>
          </a:bodyPr>
          <a:lstStyle/>
          <a:p>
            <a:pPr>
              <a:spcBef>
                <a:spcPts val="600"/>
              </a:spcBef>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050" i="1"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050" i="1" dirty="0">
                <a:latin typeface="Calibri" panose="020F0502020204030204" pitchFamily="34" charset="0"/>
                <a:ea typeface="Times New Roman" panose="02020603050405020304" pitchFamily="18" charset="0"/>
                <a:cs typeface="Times New Roman" panose="02020603050405020304" pitchFamily="18" charset="0"/>
              </a:rPr>
              <a:t>™. (a) and (b)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(c) All patient-years at risk for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Optum</a:t>
            </a:r>
            <a:r>
              <a:rPr lang="en-US" sz="1050" i="1"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Clinformatics</a:t>
            </a:r>
            <a:r>
              <a:rPr lang="en-US" sz="1050" i="1" dirty="0">
                <a:latin typeface="Calibri" panose="020F0502020204030204" pitchFamily="34" charset="0"/>
                <a:ea typeface="Times New Roman" panose="02020603050405020304" pitchFamily="18" charset="0"/>
                <a:cs typeface="Times New Roman" panose="02020603050405020304" pitchFamily="18" charset="0"/>
              </a:rPr>
              <a:t>™ commercial insurance patients aged 22 and older who were enrolled in the plan, did not have diagnoses of ESRD, and were alive on January 1 of year shown. Abbreviations: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050" i="1" dirty="0">
                <a:latin typeface="Calibri" panose="020F0502020204030204" pitchFamily="34" charset="0"/>
                <a:ea typeface="Times New Roman" panose="02020603050405020304" pitchFamily="18" charset="0"/>
                <a:cs typeface="Times New Roman" panose="02020603050405020304" pitchFamily="18" charset="0"/>
              </a:rPr>
              <a:t> Am, African American; AKI, acute kidney injury; ESRD, end-stage renal disease.</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35944" y="1036222"/>
            <a:ext cx="3300711" cy="338554"/>
          </a:xfrm>
          <a:prstGeom prst="rect">
            <a:avLst/>
          </a:prstGeom>
        </p:spPr>
        <p:txBody>
          <a:bodyPr wrap="none">
            <a:spAutoFit/>
          </a:bodyPr>
          <a:lstStyle/>
          <a:p>
            <a:pPr lvl="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a:t>
            </a: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Medicare (aged 66+) – rate of AKI</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491642"/>
            <a:ext cx="6309099" cy="3715358"/>
          </a:xfrm>
          <a:prstGeom prst="rect">
            <a:avLst/>
          </a:prstGeom>
        </p:spPr>
      </p:pic>
    </p:spTree>
    <p:extLst>
      <p:ext uri="{BB962C8B-B14F-4D97-AF65-F5344CB8AC3E}">
        <p14:creationId xmlns:p14="http://schemas.microsoft.com/office/powerpoint/2010/main" val="46543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232</TotalTime>
  <Words>6983</Words>
  <Application>Microsoft Office PowerPoint</Application>
  <PresentationFormat>On-screen Show (4:3)</PresentationFormat>
  <Paragraphs>801</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Constantia</vt:lpstr>
      <vt:lpstr>Segoe UI</vt:lpstr>
      <vt:lpstr>Times New Roman</vt:lpstr>
      <vt:lpstr>ADR_PPT_Template_CKD</vt:lpstr>
      <vt:lpstr>PowerPoint Presentation</vt:lpstr>
      <vt:lpstr>vol 1 Figure 5.1 Percent of Medicare patients aged 66+ (a) with at least one AKI hospitalization, and (b) percent among those with an AKI hospitalization who required dialysis, and (c) percent of patients with nephrology consultation, among those with a first AKI hospitalization, by whether an intensive care unit (ICU) stay was required, 2006-2016 </vt:lpstr>
      <vt:lpstr>vol 1 Figure 5.1 Percent of Medicare patients aged 66+ (a) with at least one AKI hospitalization, and (b) percent among those with an AKI hospitalization who required dialysis, and (c) percent of patients with nephrology consultation, among those with a first AKI hospitalization, by whether an intensive care unit (ICU) stay was required, 2006-2016 </vt:lpstr>
      <vt:lpstr>vol 1 Figure 5.1 Percent of Medicare patients aged 66+ (a) with at least one AKI hospitalization, and (b) percent among those with an AKI hospitalization who required dialysis, and (c) percent of patients with nephrology consultation, among those with a first AKI hospitalization, by whether an intensive care unit (ICU) stay was required, 2006-2016 </vt:lpstr>
      <vt:lpstr>vol 1 Figure 5.2 Percent of Optum Clinformatics™ patients aged 22+ with at least one AKI hospitalization, by year, 2006-2016 </vt:lpstr>
      <vt:lpstr>vol 1 Figure 5.3 Unadjusted rates of hospitalization with AKI and AKI requiring dialysis, per 1,000 patient-years at risk, by age, 2006-2016 </vt:lpstr>
      <vt:lpstr>vol 1 Figure 5.3 Unadjusted rates of hospitalization with AKI and AKI requiring dialysis, per 1,000 patient-years at risk, by age, 2006-2016 </vt:lpstr>
      <vt:lpstr>vol 1 Figure 5.3 Unadjusted rates of hospitalization with AKI and AKI requiring dialysis, per 1,000 patient-years at risk, by age, 2006-2016 </vt:lpstr>
      <vt:lpstr>vol 1 Figure 5.4 Unadjusted rates of hospitalization with AKI, and AKI requiring dialysis, per 1,000 patient-years at risk, by race, 2006-2016 </vt:lpstr>
      <vt:lpstr>vol 1 Figure 5.4 Unadjusted rates of hospitalization with AKI, and AKI requiring dialysis, per 1,000 patient-years at risk, by race, 2006-2016 </vt:lpstr>
      <vt:lpstr>vol 1 Figure 5.4 Unadjusted rates of hospitalization with AKI, and AKI requiring dialysis, per 1,000 patient-years at risk, by race, 2006-2016 </vt:lpstr>
      <vt:lpstr>vol 1 Figure 5.5 Unadjusted rates of hospitalization with AKI, and AKI requiring dialysis, per 1,000 patient-years at risk, by CKD and DM, 2006-2016 </vt:lpstr>
      <vt:lpstr>vol 1 Figure 5.5 Unadjusted rates of hospitalization with AKI, and AKI requiring dialysis, per 1,000 patient-years at risk, by CKD and DM, 2006-2016 </vt:lpstr>
      <vt:lpstr>vol 1 Figure 5.5 Unadjusted rates of hospitalization with AKI, and AKI requiring dialysis, per 1,000 patient-years at risk, by CKD and DM, 2006-2016 </vt:lpstr>
      <vt:lpstr>vol 1 Table 5.1 Characteristics of Medicare and Optum Clinformatics™ patients with at least one hospitalization, by age, sex, race, CKD, DM, and presence of AKI, 2016 </vt:lpstr>
      <vt:lpstr>Table A. KDIGO definition and staging of Acute Kidney Injury (AKI) </vt:lpstr>
      <vt:lpstr>vol 1 Table 5.2 Characteristics of Veterans Affairs patients aged 22+ with at least one hospitalization, by age, sex, race, CKD, DM, presence and stage of AKI, defined by serum creatinine (KDIGO criteria), FY 2016</vt:lpstr>
      <vt:lpstr>vol 1 Figure 5.6 Cumulative probability of a recurrent AKI hospitalization within two years of live discharge from first AKI hospitalization in 2014 for Medicare patients aged 66+, (a) overall, (b) by age, (c) by race, and (d) by CKD and DM </vt:lpstr>
      <vt:lpstr>vol 1 Figure 5.6 Cumulative probability of a recurrent AKI hospitalization within two years of live discharge from first AKI hospitalization in 2014 for Medicare patients aged 66+, (a) overall, (b) by age, (c) by race, and (d) by CKD and DM </vt:lpstr>
      <vt:lpstr>vol 1 Figure 5.6 Cumulative probability of a recurrent AKI hospitalization within two years of live discharge from first AKI hospitalization in 2014 for Medicare patients aged 66+, (a) overall, (b) by age, (c) by race, and (d) by CKD and DM </vt:lpstr>
      <vt:lpstr>vol 1 Figure 5.6 Cumulative probability of a recurrent AKI hospitalization within two years of live discharge from first AKI hospitalization in 2014 for Medicare patients aged 66+, (a) overall, (b) by age, (c) by race, and (d) by CKD and DM </vt:lpstr>
      <vt:lpstr>vol 1 Figure 5.7 Cumulative probability of a recurrent AKI hospitalization within two years of live discharge from first AKI hospitalization in 2014 for Optum Clinformatics™ patients aged 22+, (a) overall, (b) by age, (c) by race, and (d) by CKD and DM </vt:lpstr>
      <vt:lpstr>vol 1 Figure 5.7 Cumulative probability of a recurrent AKI hospitalization within two years of live discharge from first AKI hospitalization in 2014 for Optum Clinformtics™ patients aged 22+, (a) overall, (b) by age, (c) by race, and (d) by CKD and DM </vt:lpstr>
      <vt:lpstr>vol 1 Figure 5.7 Cumulative probability of a recurrent AKI hospitalization within two years of live discharge from first AKI hospitalization in 2014 for Optum Clinformatics™ patients aged 22+, (a) overall, (b) by age, (c) by race, and (d) by CKD and DM </vt:lpstr>
      <vt:lpstr>vol 1 Figure 5.7 Cumulative probability of a recurrent AKI hospitalization within two years of live discharge from first AKI hospitalization in 2014 for Optum Clinformatics™ patients aged 22+, (a) overall, (b) by age, (c) by race, and (d) by CKD and DM </vt:lpstr>
      <vt:lpstr>vol 1 Figure 5.8 Cumulative probability of death-censored ESRD, death, and the composite of death or ESRD within one year of live discharge from first AKI hospitalization occurring in 2014-2015  </vt:lpstr>
      <vt:lpstr>vol 1 Figure 5.8 Cumulative probability of death-censored ESRD, death, and the composite of death or ESRD within one year of live discharge from first AKI hospitalization occurring in 2014-2015  </vt:lpstr>
      <vt:lpstr>vol 1 Figure 5.9 Cumulative probability of a claim for an outpatient nephrology visit within six months of live discharge from first AKI hospitalization, overall and by CKD and DM, 2006-2015 </vt:lpstr>
      <vt:lpstr>vol 1 Figure 5.9 Cumulative probability of a claim for an outpatient nephrology visit within six months of live discharge from first AKI hospitalization, overall and by CKD and DM, 2006-2015 </vt:lpstr>
      <vt:lpstr>Table B. ICD-9-CM and ICD-10-CM codes for Chronic Kidney Disease (CKD) stages </vt:lpstr>
      <vt:lpstr>vol 1 Figure 5.10 Renal status one year following discharge from AKI hospitalization in 2014-2015, among surviving patients without kidney disease prior to AKI hospitalization, by CKD stage and ESRD status </vt:lpstr>
      <vt:lpstr>vol 1 Figure 5.10 Renal status one year following discharge from AKI hospitalization in 2014-2015, among surviving patients without kidney disease prior to AKI hospitalization, by CKD stage and ESRD status </vt:lpstr>
      <vt:lpstr>vol 1 Figure 5.11 Hospital discharge status of first hospitalization for Medicare patients aged 66+ (a) with diagnosis of AKI during stay, and (b) without diagnosis of AKI during stay, 2016 </vt:lpstr>
      <vt:lpstr>vol 1 Figure 5.11 Hospital discharge status of first hospitalization for Medicare patients aged 66+ (a) with diagnosis of AKI during stay, and (b) without diagnosis of AKI during stay, 2016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73</cp:revision>
  <dcterms:created xsi:type="dcterms:W3CDTF">2014-11-10T19:37:45Z</dcterms:created>
  <dcterms:modified xsi:type="dcterms:W3CDTF">2018-10-23T04:21:14Z</dcterms:modified>
</cp:coreProperties>
</file>