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6" r:id="rId10"/>
    <p:sldId id="269" r:id="rId11"/>
    <p:sldId id="268" r:id="rId12"/>
    <p:sldId id="265" r:id="rId13"/>
    <p:sldId id="271" r:id="rId14"/>
    <p:sldId id="270" r:id="rId15"/>
    <p:sldId id="273" r:id="rId16"/>
    <p:sldId id="272" r:id="rId17"/>
    <p:sldId id="275" r:id="rId18"/>
    <p:sldId id="274" r:id="rId19"/>
    <p:sldId id="277" r:id="rId20"/>
    <p:sldId id="278" r:id="rId21"/>
    <p:sldId id="276" r:id="rId22"/>
    <p:sldId id="283" r:id="rId23"/>
    <p:sldId id="282" r:id="rId24"/>
    <p:sldId id="281" r:id="rId25"/>
    <p:sldId id="280" r:id="rId26"/>
    <p:sldId id="288" r:id="rId27"/>
    <p:sldId id="285" r:id="rId28"/>
    <p:sldId id="289" r:id="rId29"/>
    <p:sldId id="290" r:id="rId30"/>
    <p:sldId id="287" r:id="rId31"/>
    <p:sldId id="286" r:id="rId32"/>
    <p:sldId id="291" r:id="rId33"/>
    <p:sldId id="292" r:id="rId34"/>
    <p:sldId id="284" r:id="rId35"/>
    <p:sldId id="279" r:id="rId36"/>
    <p:sldId id="295" r:id="rId37"/>
    <p:sldId id="294" r:id="rId38"/>
    <p:sldId id="293" r:id="rId39"/>
    <p:sldId id="297" r:id="rId40"/>
    <p:sldId id="296" r:id="rId41"/>
    <p:sldId id="300" r:id="rId42"/>
    <p:sldId id="299" r:id="rId43"/>
    <p:sldId id="298" r:id="rId44"/>
    <p:sldId id="304" r:id="rId45"/>
    <p:sldId id="305" r:id="rId46"/>
    <p:sldId id="306" r:id="rId47"/>
    <p:sldId id="307" r:id="rId48"/>
    <p:sldId id="309" r:id="rId49"/>
    <p:sldId id="308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03" r:id="rId58"/>
    <p:sldId id="302" r:id="rId59"/>
    <p:sldId id="301" r:id="rId60"/>
    <p:sldId id="317" r:id="rId61"/>
    <p:sldId id="320" r:id="rId62"/>
    <p:sldId id="319" r:id="rId63"/>
    <p:sldId id="318" r:id="rId64"/>
    <p:sldId id="321" r:id="rId65"/>
    <p:sldId id="322" r:id="rId66"/>
    <p:sldId id="323" r:id="rId67"/>
    <p:sldId id="325" r:id="rId68"/>
    <p:sldId id="324" r:id="rId69"/>
    <p:sldId id="326" r:id="rId70"/>
    <p:sldId id="328" r:id="rId71"/>
    <p:sldId id="327" r:id="rId72"/>
    <p:sldId id="329" r:id="rId73"/>
    <p:sldId id="330" r:id="rId74"/>
    <p:sldId id="331" r:id="rId75"/>
    <p:sldId id="333" r:id="rId76"/>
    <p:sldId id="332" r:id="rId77"/>
    <p:sldId id="335" r:id="rId78"/>
    <p:sldId id="334" r:id="rId79"/>
    <p:sldId id="336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D0"/>
    <a:srgbClr val="367CA8"/>
    <a:srgbClr val="A63C12"/>
    <a:srgbClr val="1C6E62"/>
    <a:srgbClr val="0E5480"/>
    <a:srgbClr val="002966"/>
    <a:srgbClr val="48070E"/>
    <a:srgbClr val="7A2F36"/>
    <a:srgbClr val="AC6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howGuides="1">
      <p:cViewPr varScale="1">
        <p:scale>
          <a:sx n="93" d="100"/>
          <a:sy n="93" d="100"/>
        </p:scale>
        <p:origin x="66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2682" y="78"/>
      </p:cViewPr>
      <p:guideLst>
        <p:guide orient="horz" pos="2880"/>
        <p:guide pos="2160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06686-F82D-4753-94CB-70FF72A4246B}" type="datetimeFigureOut">
              <a:rPr lang="en-US" smtClean="0"/>
              <a:t>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B029-9C19-4863-A099-C3EB469D97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2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62516-1E61-479A-8F13-75B68A779684}" type="datetimeFigureOut">
              <a:rPr lang="en-US" smtClean="0"/>
              <a:t>1/14/2019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DF32A-2C87-427B-8169-B6092B336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9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1" y="699448"/>
            <a:ext cx="4392449" cy="14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315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8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4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86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1219200"/>
            <a:ext cx="8305800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638800"/>
            <a:ext cx="83058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4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0" y="6410325"/>
            <a:ext cx="9144000" cy="457200"/>
          </a:xfrm>
          <a:prstGeom prst="rect">
            <a:avLst/>
          </a:prstGeom>
          <a:solidFill>
            <a:srgbClr val="36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477000"/>
            <a:ext cx="914400" cy="27432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F227FC0-035E-484D-AA62-D306029256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6" y="6172200"/>
            <a:ext cx="1467184" cy="4827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10324"/>
            <a:ext cx="3086100" cy="44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2018 Annual Data Report</a:t>
            </a:r>
          </a:p>
          <a:p>
            <a:r>
              <a:rPr lang="en-US" dirty="0" smtClean="0"/>
              <a:t>Volume 1 CKD, Chapter 1</a:t>
            </a:r>
          </a:p>
        </p:txBody>
      </p:sp>
    </p:spTree>
    <p:extLst>
      <p:ext uri="{BB962C8B-B14F-4D97-AF65-F5344CB8AC3E}">
        <p14:creationId xmlns:p14="http://schemas.microsoft.com/office/powerpoint/2010/main" val="356737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62" r:id="rId4"/>
    <p:sldLayoutId id="2147483663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967335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solidFill>
                  <a:srgbClr val="00B7D0"/>
                </a:solidFill>
                <a:latin typeface="Constantia" panose="02030602050306030303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2018 Annual </a:t>
            </a:r>
            <a:r>
              <a:rPr lang="en-US" sz="2400" b="1" cap="small" dirty="0">
                <a:solidFill>
                  <a:srgbClr val="00B7D0"/>
                </a:solidFill>
                <a:latin typeface="Constantia" panose="02030602050306030303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Data Report</a:t>
            </a:r>
          </a:p>
          <a:p>
            <a:pPr algn="ctr"/>
            <a:r>
              <a:rPr lang="en-US" sz="2400" b="1" cap="small" dirty="0">
                <a:solidFill>
                  <a:srgbClr val="00B7D0"/>
                </a:solidFill>
                <a:latin typeface="Constantia" panose="02030602050306030303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Volume 1: Chronic Kidney Disease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9900" y="64008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>
                <a:solidFill>
                  <a:prstClr val="black"/>
                </a:solidFill>
              </a:rPr>
              <a:t>2018 Annual Data Report  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Volume </a:t>
            </a:r>
            <a:r>
              <a:rPr lang="en-US" sz="1400" b="1" dirty="0" smtClean="0">
                <a:solidFill>
                  <a:prstClr val="black"/>
                </a:solidFill>
              </a:rPr>
              <a:t>1 CKD, </a:t>
            </a:r>
            <a:r>
              <a:rPr lang="en-US" sz="1400" b="1" dirty="0">
                <a:solidFill>
                  <a:prstClr val="black"/>
                </a:solidFill>
              </a:rPr>
              <a:t>Chapter </a:t>
            </a:r>
            <a:r>
              <a:rPr lang="en-US" sz="1400" b="1" dirty="0" smtClean="0">
                <a:solidFill>
                  <a:prstClr val="black"/>
                </a:solidFill>
              </a:rPr>
              <a:t>9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3886200"/>
            <a:ext cx="723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ndara" panose="020E0502030303020204" pitchFamily="34" charset="0"/>
              </a:rPr>
              <a:t>Chapter 9</a:t>
            </a:r>
            <a:r>
              <a:rPr lang="en-US" sz="36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:</a:t>
            </a:r>
            <a:r>
              <a:rPr lang="en-US" sz="3600" b="1" dirty="0">
                <a:solidFill>
                  <a:prstClr val="black"/>
                </a:solidFill>
                <a:latin typeface="Candara" panose="020E0502030303020204" pitchFamily="34" charset="0"/>
              </a:rPr>
              <a:t/>
            </a:r>
            <a:br>
              <a:rPr lang="en-US" sz="3600" b="1" dirty="0">
                <a:solidFill>
                  <a:prstClr val="black"/>
                </a:solidFill>
                <a:latin typeface="Candara" panose="020E0502030303020204" pitchFamily="34" charset="0"/>
              </a:rPr>
            </a:br>
            <a:r>
              <a:rPr lang="en-US" sz="3600" b="1" kern="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Transition of Care in Chronic Kidney Disease</a:t>
            </a:r>
            <a:endParaRPr lang="en-US" sz="36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861" y="15740"/>
            <a:ext cx="81153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 Median estimated glomerular filtration rate (eGFR) at transition among 32,273 incident ESRD veterans with hypertension as the primary cause of ESRD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5763043"/>
            <a:ext cx="621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eGFR, estimated glomerular filtration rate.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760216"/>
            <a:ext cx="6662942" cy="33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622" y="5443"/>
            <a:ext cx="81915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9.6 Distribution of secular trends of median estimated glomerular filtration rates (eGFR) between 10/1/2007-3/31/2015 among 99,614 incident ESRD veterans across the United States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0700" y="5829300"/>
            <a:ext cx="6972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</a:t>
            </a:r>
            <a:r>
              <a:rPr lang="en-US" sz="1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(mL/min/1.73m</a:t>
            </a:r>
            <a:r>
              <a:rPr lang="en-US" sz="1000" i="1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year). Abbreviation: ESRD, end-stage renal disease.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9.7 Median estimated glomerular filtration rate (eGFR) slope in the one-year prelude (prior to transition) among 29,277 incident ESRD veterans across the United States, 10/1/2007-3/31/2015 (For decomposition according to cause of ESRD, see Figures 9.8 and 9.9)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9858" y="5773340"/>
            <a:ext cx="6057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and USRDS ESRD Databases. Abbreviations: ESRD, end-stage renal disease; eGFR, estimated glomerular filtration rate.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924809"/>
            <a:ext cx="6662942" cy="3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187" y="-12062"/>
            <a:ext cx="84595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9.8 Median estimated glomerular filtration rate (eGFR) slope in the one-year prelude (prior to transition) among 14,349 incident ESRD veterans with diabetes as the cause of ESRD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1211" y="5800370"/>
            <a:ext cx="6896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and USRDS ESRD Databases.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disease; eGFR, estimated glomerular filtration rate.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924809"/>
            <a:ext cx="6662942" cy="3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235" y="5443"/>
            <a:ext cx="84595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9.9 Median pre-ESRD estimated glomerular filtration rate (eGFR) slope in the one-year prelude (prior to transition) among 7,845 incident ESRD veterans with hypertension as the cause of ESRD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500" y="6050339"/>
            <a:ext cx="7277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and USRDS ESRD Databases. Abbreviations: ESRD, end-stage renal disease; eGFR, estimated glomerular filtration rate.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924809"/>
            <a:ext cx="6662942" cy="3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279" y="114300"/>
            <a:ext cx="8115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9.10 Distribution of secular trends of diabetes (%) as the primary cause of ESRD between 10/1/2007-3/31/2015 among 102,477 incident ESRD veterans across the United States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4975" y="5829300"/>
            <a:ext cx="7353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(% per year). Abbreviation: ESRD, end-stage renal disease. 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" y="5443"/>
            <a:ext cx="8915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9.11 Distribution of secular trends of hypertension (%) as the primary cause of ESRD among 102,477 incident ESRD veterans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962590"/>
            <a:ext cx="7277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(% per year). Abbreviation: ESRD, end-stage renal disease. 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755" y="5443"/>
            <a:ext cx="7961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Table 9.5 Baseline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of 5,169 incident ESRD veterans who received a kidney transplant at or after ESRD transition between 10/1/2007 and 9/1/2015, according to timing of kidney transplant</a:t>
            </a:r>
            <a:endParaRPr lang="en-US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" y="4686300"/>
            <a:ext cx="2095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800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ǂ</a:t>
            </a: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Diabetes is presence of any of the following: Diabetes, currently on insulin; Diabetes, without medications; Diabetes, on oral medications; Diabetic, retinopathy; Data source: USRDS ESRD Database. Abbreviations: </a:t>
            </a:r>
            <a:r>
              <a:rPr lang="en-US" sz="8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arteriovenous; ESRD, end-stage renal </a:t>
            </a:r>
            <a:r>
              <a:rPr lang="en-US" sz="8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disease; </a:t>
            </a: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eGFR, estimated glomerular filtration rate; kg, kilogram; m, meters; mL, milliliter; min, minute.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111"/>
          <a:stretch/>
        </p:blipFill>
        <p:spPr>
          <a:xfrm>
            <a:off x="2247900" y="876300"/>
            <a:ext cx="534797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3655" y="14711"/>
            <a:ext cx="78091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9.12 Secular trends in the distribution of preemptive kidney transplant rates among 1,319 incident ESRD veterans across the United States between 10/1/2007-12/31/2014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7850" y="5809137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(% per year). Abbreviation: ESRD, end-stage renal disease.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3" y="1930905"/>
            <a:ext cx="6690374" cy="29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9.13 Seasonal variations across secular trends in the percent of kidney transplants among 1,355 incident ESRD veterans who received a preemptive kidney transplant between 10/1/2007 and 3/31/2015*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505" y="5854869"/>
            <a:ext cx="5715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For Fiscal Year 14/15, percent was based on the averaged total number of preemptive transplants of previous 7 fiscal years. 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*Values for 10 or fewer patients are suppressed.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Abbreviation: ESRD, end-stage renal disease.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5519" y="1182514"/>
            <a:ext cx="5893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(a) Percent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of patients for each month per fiscal year over 7.5 years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2" y="1621270"/>
            <a:ext cx="6383903" cy="40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711" y="5443"/>
            <a:ext cx="8345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Table 9.1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Baseline characteristics of 102,477 incident ESRD veterans compared to all 872,816 USRDS patients who transitioned to ESRD between 10/1/2007 and 3/31/2015 </a:t>
            </a:r>
            <a:b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gender decomposed components, see Tables 9.2 and 9.3)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064675"/>
            <a:ext cx="2743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900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ǂ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Diabetes is presence of any of the following: Diabetes, currently on insulin; Diabetes, without medications; Diabetes, on oral medications; Diabetic, </a:t>
            </a:r>
            <a:r>
              <a:rPr lang="en-US" sz="9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retinopathy. 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</a:t>
            </a:r>
            <a:r>
              <a:rPr lang="en-US" sz="9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arteriovenous; ESRD, end-stage renal disease; GFR, glomerular filtration rate; kg, kilogram; m, meters; mL, milliliters; min, minute.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665"/>
          <a:stretch/>
        </p:blipFill>
        <p:spPr>
          <a:xfrm>
            <a:off x="2705101" y="877824"/>
            <a:ext cx="5151637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en-US" sz="2200" b="1" spc="3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9.13 Seasonal variations across secular trends in the percent of kidney transplants among 1,355 incident ESRD veterans who received a preemptive kidney transplant between 10/1/2007 and 3/31/2015*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5850106"/>
            <a:ext cx="5715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For Fiscal Year 14/15, percent was based on the averaged total number of preemptive transplants of previous 7 fiscal years. 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*Values for 10 or fewer patients are suppressed.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Abbreviation: ESRD, end-stage renal disease.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9624" y="1297111"/>
            <a:ext cx="6633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(b) Percent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of patients for each month per fiscal year stratified by fiscal year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8166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011" y="40447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9.14 Seasonal variations across secular trends in the frequency of transition to ESRD in 102,477 veterans between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6112818"/>
            <a:ext cx="65151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No., number.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5029" y="1190872"/>
            <a:ext cx="6290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(a) Frequency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of patients transitioned to ESRD per month over 7.5 years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27" y="1662776"/>
            <a:ext cx="6819900" cy="42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011" y="40447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9.14 Seasonal variations across secular trends in the frequency of transition to ESRD in 102,477 veterans between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6127105"/>
            <a:ext cx="65151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No., number.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701" y="1183447"/>
            <a:ext cx="731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(b) Frequency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of patients transitioned to ESRD per month stratified by fiscal year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7404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470" y="5443"/>
            <a:ext cx="83439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9.15 Seasonal variations across secular trends for the one-year all-cause mortality frequency among 21,483 incident ESRD veterans who transitioned to ESRD between 10/1/2007-9/1/2014 and died between 10/1/2008 and 9/1/2014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0331" y="6058034"/>
            <a:ext cx="617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No., number.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7404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94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9.16 Seasonal variations across secular trends for the one-year cardiovascular mortality frequency among 8,004 incident ESRD veterans who transitioned to ESRD between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10/1/2007-8/1/2013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died from cardiovascular related causes between 10/1/2008 and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09/30/2014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1549" y="5851693"/>
            <a:ext cx="601980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States of the United States of America.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disease; and No., number.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5560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94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9.17 Seasonal variations across secular trends for the one-year infection-related mortality frequency among 1,690 incident ESRD veterans who transitioned to ESRD between 10/1/2007-8/1/2013 and died from infection-related causes between 10/1/2008 and 8/31/2014*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6531" y="5962590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*Values for 10 or fewer patients are suppressed. Abbreviations: ESRD, end-stage renal disease; No., number.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7404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94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9.18 Distribution of proportion of deaths in the first year post-transition to ESRD and between 10/1/2007-8/1/2015 attributed to cardiovascular causes among 18,492 incident ESRD veterans across the United States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5860" y="61164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Abbreviation: ESRD, end-stage renal disease.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77" y="1905000"/>
            <a:ext cx="6656846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348" y="38379"/>
            <a:ext cx="8078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0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9.19 Secular trends in the proportion of deaths in the first year post-transition to ESRD attributed to cardiovascular causes among 18,492 incident ESRD veterans who died between 10/1/2007-8/1/2015 and transitioned to ESRD across the United States, 10/1/2007-3/31/2015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1786738" y="5927243"/>
            <a:ext cx="6057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Decrease: ≤-0.01; Constant: &lt;-0.01 to ≤0.01; Increase: &gt;0.01 (% per year). Abbreviation: ESRD, end-stage renal disease.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48" y="1917185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26348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9.20 Distribution of proportion of deaths in the first year post-ESRD transition attributed to infection-related causes among 18,492 incident ESRD veterans who died between 10/1/2007-8/1/2015 and transitioned to ESRD across the United States, 10/1/2007-3/31/2015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0" y="59435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Abbreviation: ESRD, end-stage renal disease.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8300"/>
            <a:ext cx="7200899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50" y="76847"/>
            <a:ext cx="8877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0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9.21 Secular trends in the proportion of deaths in the first year post-ESRD transition attributed to infection-related causes among 18,492 incident ESRD veterans who died between 10/1/2007-8/1/2015 and transitioned to ESRD across the United States, 10/1/2007-3/31/2015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5825047"/>
            <a:ext cx="6152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Decrease: ≤-0.01; Constant: &lt;-0.01 to ≤0.01; Increase: &gt;0.01 (% per year). Abbreviation: ESRD, end-stage renal disease.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973" y="5443"/>
            <a:ext cx="8627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b="1" spc="-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b="1" spc="-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Table 9.2 Baseline </a:t>
            </a:r>
            <a:r>
              <a:rPr lang="en-US" b="1" spc="-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of 95,559 male incident ESRD veterans compared to all 499,643 USRDS males who transitioned to ESRD between 10/1/2007 and 3/31/2015</a:t>
            </a:r>
            <a:endParaRPr lang="en-US" b="1" spc="-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71" y="45339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900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ǂ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Diabetes is presence of any of the following: Diabetes, currently on insulin; Diabetes, without medications; Diabetes, on oral medications; Diabetic, </a:t>
            </a:r>
            <a:r>
              <a:rPr lang="en-US" sz="9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retinopathy. 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</a:t>
            </a:r>
            <a:r>
              <a:rPr lang="en-US" sz="9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arteriovenous; ESRD, end-stage renal disease; GFR, glomerular filtration rate; kg, kilogram; m, meters; mL, milliliters; min, minute. 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b="7222"/>
          <a:stretch/>
        </p:blipFill>
        <p:spPr>
          <a:xfrm>
            <a:off x="2440043" y="784860"/>
            <a:ext cx="525615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" y="50744"/>
            <a:ext cx="8192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9.22 Distribution of mean body mass index (BMI) levels at transition to ESRD among 98,701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7873" y="5948302"/>
            <a:ext cx="6478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BMI, body mass index; kg, kilogram; m, meter.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85" y="1834893"/>
            <a:ext cx="6528829" cy="31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211" y="160006"/>
            <a:ext cx="784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9.23 Secular trends in the mean body mass index (BMI) level among 98,701 incident ESRD veterans across the United States, 10/1/2007-3/31/2015 (For decomposition by racial/ethnic categories, see Figures 9.25, 9.27, and 9.29)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7082" y="5753100"/>
            <a:ext cx="617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(kg/m</a:t>
            </a:r>
            <a:r>
              <a:rPr lang="en-US" sz="10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year).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disease; BMI, body mass index; kg, kilogram; m, meter.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711" y="229875"/>
            <a:ext cx="819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9.24 Secular trends in mean body mass index (BMI) across racial/ethnic groups in 98,704 veterans and 838,511 total USRDS patients transitioning to ESRD, 10/1/2007-3/31/2015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043" y="6001529"/>
            <a:ext cx="6172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kg, kilogram; m, meter.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892800"/>
            <a:ext cx="6861062" cy="374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96223" y="1475005"/>
            <a:ext cx="1643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(a) USRDS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cohort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186" y="183209"/>
            <a:ext cx="819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2400"/>
              </a:spcBef>
            </a:pPr>
            <a:r>
              <a:rPr lang="en-US" sz="2200" b="1" spc="3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9.24 Secular trends in mean body mass index (BMI) across racial/ethnic groups in 98,704 veterans and 838,511 total USRDS patients transitioning to ESRD, 10/1/2007-3/31/2015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930900"/>
            <a:ext cx="6861062" cy="374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6032" y="1501134"/>
            <a:ext cx="1697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(b) TC-CKD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cohort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081" y="6036155"/>
            <a:ext cx="616968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9.25 Distribution of mean body mass index (BMI) levels at transition to ESRD among 64,289 Non-Hispanic White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0700" y="6097429"/>
            <a:ext cx="68566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BMI, body mass index; kg, kilogram; m, meter.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37" y="1834893"/>
            <a:ext cx="6534925" cy="31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7261" y="40447"/>
            <a:ext cx="781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9.26 Secular trends in the mean body mass index (BMI) level among 64,289 Non-Hispanic White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9300" y="5988605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</a:t>
            </a:r>
            <a:r>
              <a:rPr lang="en-US" sz="9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(kg/m</a:t>
            </a:r>
            <a:r>
              <a:rPr lang="en-US" sz="900" i="1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year). 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disease; BMI, body mass index; kg, kilogram; m, meter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7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161" y="15740"/>
            <a:ext cx="7658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9.27 Distribution of mean body mass index (BMI) levels at transition to ESRD among 24,543 Non-Hispanic Black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6030518"/>
            <a:ext cx="693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BMI, body mass index; kg, kilogram; m, meter. 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85" y="1834893"/>
            <a:ext cx="6528829" cy="31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9.28 Secular trends in the mean body mass index (BMI) level among 24,543 Non-Hispanic Black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3295" y="5867400"/>
            <a:ext cx="5981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(kg/m</a:t>
            </a:r>
            <a:r>
              <a:rPr lang="en-US" sz="10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year).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disease; BMI, body mass index; kg, kilogram; m, meter.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9.29 Distribution of mean body mass index (BMI) levels at transition to ESRD among 6,412 Hispanic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5867400"/>
            <a:ext cx="6057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BMI, body mass index; kg, kilogram; m, meter.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33" y="2036061"/>
            <a:ext cx="6522733" cy="27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411" y="22945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9.30. Distribution of proportion of veterans transitioning to ESRD during a Hospitalization Admission among 102,477 incident ESRD veterans across the United States,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746660"/>
            <a:ext cx="617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Abbreviations: ESRD, end-stage renal disease; Trans., transition; Hosp., hospitalization. 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19300"/>
            <a:ext cx="6405730" cy="29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43"/>
            <a:ext cx="8877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Table 9.3 Baseline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of 6,918 female incident ESRD veterans compared to all 373,143 USRDS females who transitioned to ESRD between 10/1/2007 and 3/31/2015 (For decomposition of female incident ESRD veterans across incident years, see Table 9.4)</a:t>
            </a:r>
            <a:endParaRPr lang="en-US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" y="4724400"/>
            <a:ext cx="246697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900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ǂ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Diabetes is presence of any of the following: Diabetes, currently on insulin; Diabetes, without medications; Diabetes, on oral medications; Diabetic, </a:t>
            </a:r>
            <a:r>
              <a:rPr lang="en-US" sz="9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retinopathy. Abbreviations: AV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arteriovenous; : ESRD, end-stage renal disease; GFR, glomerular filtration rate; kg, kilogram; m, meters; mL, milliliters; min, minute. 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7223"/>
          <a:stretch/>
        </p:blipFill>
        <p:spPr>
          <a:xfrm>
            <a:off x="2586906" y="914400"/>
            <a:ext cx="521291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9.31 Distribution of proportion of veterans with a hospitalization for acute kidney injury in the year prior to transition across the United States among 84,799 incident ESRD veterans with information in the year prior to transition,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7801" y="6041495"/>
            <a:ext cx="6818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Abbreviation: ESRD, end-stage renal disease.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9" y="1760216"/>
            <a:ext cx="6693422" cy="33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9.32 Distribution of proportion of veterans with an AV fistula as initial access type across the United States among 102,477 incident ESRD veterans,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1211" y="5767447"/>
            <a:ext cx="5562600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AV, arteriovenous.</a:t>
            </a:r>
          </a:p>
          <a:p>
            <a:pPr>
              <a:lnSpc>
                <a:spcPct val="115000"/>
              </a:lnSpc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9" y="1796792"/>
            <a:ext cx="6693422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9.33 Secular trends in the proportion of veterans with an AV fistula as initial access type across the United States among 102,477 incident ESRD veterans, between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5829300"/>
            <a:ext cx="621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</a:t>
            </a:r>
            <a:r>
              <a:rPr lang="en-US" sz="1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≤-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0.01; Constant: </a:t>
            </a:r>
            <a:r>
              <a:rPr lang="en-US" sz="1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&lt;-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0.01 to </a:t>
            </a:r>
            <a:r>
              <a:rPr lang="en-US" sz="1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≤0.01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Increase: &gt;</a:t>
            </a:r>
            <a:r>
              <a:rPr lang="en-US" sz="1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0.01 (% per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year).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AV, arteriovenous.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700" y="157137"/>
            <a:ext cx="6890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9.34 Distribution of proportion of veterans with an AV graft as initial access type across the United States among 102,477 incident ESRD veterans, 10/1/2007-3/31/2015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5923031"/>
            <a:ext cx="7124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AV, arteriovenous.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9" y="1741928"/>
            <a:ext cx="669342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07611"/>
            <a:ext cx="68381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9.35 Secular trends in the proportion of veterans with an AV graft as initial access type across the United States among 102,477 incident ESRD veterans, between 10/1/2007-3/31/2015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5771227"/>
            <a:ext cx="7124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Decrease: ≤-0.01; Constant: &lt;-0.01 to ≤0.01; Increase: &gt;0.01 (% per year). Abbreviations: ESRD, end-stage renal disease; AV, arteriovenous.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305" y="242702"/>
            <a:ext cx="8383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9.36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serum phosphorus level categories up to 5 years prior and 2 years post-transition in 36,621 veterans who transitioned to ESRD during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5905500"/>
            <a:ext cx="71247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mg/dL, </a:t>
            </a:r>
            <a:r>
              <a:rPr lang="en-US" sz="9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milligrams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deciliter.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696204"/>
            <a:ext cx="6861062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468" y="207611"/>
            <a:ext cx="70500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1Figure 9.37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serum glucose level categories up to 5 years prior and 2 years post-transition in 61,730 veterans who transitioned to ESRD during 10/1/2007-3/31/2015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6131868"/>
            <a:ext cx="71247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mg/dL, </a:t>
            </a:r>
            <a:r>
              <a:rPr lang="en-US" sz="9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milligrams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deciliter.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886704"/>
            <a:ext cx="6861062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711" y="125967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9.38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proportion of U.S. veteran patients with serum white blood cell count &gt;10 x 10</a:t>
            </a:r>
            <a:r>
              <a:rPr lang="en-US" sz="2200" b="1" spc="3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/µL up to 5 years prior and 2 years post-transition in 60,036 veterans who transitioned to ESRD during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6131868"/>
            <a:ext cx="71247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µL, microliter.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1924804"/>
            <a:ext cx="6858014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711" y="207611"/>
            <a:ext cx="8421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9.39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proportion of U.S. veteran patients with serum albumin &lt;3.8 g/dL up to 5 years prior and 2 years post-transition in 58,854 veterans who transitioned to ESRD during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4500" y="6020516"/>
            <a:ext cx="7124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g/dL, grams per deciliter.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1848604"/>
            <a:ext cx="6858014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00" y="117500"/>
            <a:ext cx="7734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9.40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 in serum sodium categories up to 5 years prior and 2 years post-transition in 61,990 veterans who transitioned to ESRD during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6129865"/>
            <a:ext cx="7124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mmol/L, millimoles per liter.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734304"/>
            <a:ext cx="6861062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1" y="5443"/>
            <a:ext cx="8877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Table 9.4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Baseline characteristics of 6,918 female incident ESRD veterans who transitioned to ESRD between 10/1/2007 and 3/31/2015 according to incidence year at transition to ESRD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1" y="4762500"/>
            <a:ext cx="19954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VHA, CMS, and USRDS ESRD Databases. </a:t>
            </a:r>
            <a:r>
              <a:rPr lang="en-US" sz="800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ǂ</a:t>
            </a: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Diabetes is presence of any of the following: Diabetes, currently on insulin; Diabetes, without medications; Diabetes, on oral medications; Diabetic, retinopathy; Abbreviations: </a:t>
            </a:r>
            <a:r>
              <a:rPr lang="en-US" sz="8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arteriovenous; ESRD, end-stage renal </a:t>
            </a:r>
            <a:r>
              <a:rPr lang="en-US" sz="8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disease; </a:t>
            </a: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GFR, glomerular filtration rate; kg, kilogram; m, meters; mL, milliliters; min, minute. 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111"/>
          <a:stretch/>
        </p:blipFill>
        <p:spPr>
          <a:xfrm>
            <a:off x="2326286" y="655320"/>
            <a:ext cx="563661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039" y="106630"/>
            <a:ext cx="8380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9.41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serum hemoglobin categories up to 5 years prior and 2 years post-transition in 59,946 veterans who transitioned to ESRD during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0700" y="5943600"/>
            <a:ext cx="71247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</a:t>
            </a: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</a:t>
            </a: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g/dL, </a:t>
            </a:r>
            <a:r>
              <a:rPr lang="en-US" sz="105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grams </a:t>
            </a: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deciliter.</a:t>
            </a:r>
            <a:endParaRPr lang="en-US" sz="105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552952"/>
            <a:ext cx="6861062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0368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9.42 Trend in proportion of U.S. veteran patients with serum potassium ≥5.5 mEq/L for up to 5 years prior and 2 years post-transition in 61,934 veterans who transitioned to ESRD during 10/1/2007-3/31/2015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1848604"/>
            <a:ext cx="6858014" cy="375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3094" y="6028525"/>
            <a:ext cx="617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mEq/L, milliequivalent per liter.</a:t>
            </a:r>
          </a:p>
        </p:txBody>
      </p:sp>
    </p:spTree>
    <p:extLst>
      <p:ext uri="{BB962C8B-B14F-4D97-AF65-F5344CB8AC3E}">
        <p14:creationId xmlns:p14="http://schemas.microsoft.com/office/powerpoint/2010/main" val="8354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350" y="150368"/>
            <a:ext cx="7353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9.43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proportion of U.S. veteran patients with serum cholesterol ≥200 mg/dL for up to 5 years prior and 2 years post-transition in 59,562 veterans who transitioned to ESRD during 10/1/2007-3/31/2015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6900" y="6056300"/>
            <a:ext cx="71247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mg/dL, </a:t>
            </a:r>
            <a:r>
              <a:rPr lang="en-US" sz="105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milligrams </a:t>
            </a: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deciliter.</a:t>
            </a:r>
            <a:endParaRPr lang="en-US" sz="105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1886704"/>
            <a:ext cx="6858014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061" y="106402"/>
            <a:ext cx="7734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9.44 Trend </a:t>
            </a: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proportion of U.S. veteran patients with uric acid &gt;7 mg/dL for up to 5 years prior and 2 years post-transition in 31,276 veterans who transitioned to ESRD during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8300" y="5818575"/>
            <a:ext cx="71247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Abbreviations: ESRD, end-stage renal disease; mg/dL, milligrams per deciliter.</a:t>
            </a:r>
            <a:endParaRPr lang="en-US" sz="105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1810504"/>
            <a:ext cx="6858014" cy="37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0205"/>
            <a:ext cx="8267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2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9.45 </a:t>
            </a:r>
            <a:r>
              <a:rPr lang="en-US" sz="2200" b="1" spc="3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</a:t>
            </a:r>
            <a:r>
              <a:rPr lang="en-US" sz="22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dialyzable (a) and non-dialyzable (b) beta blockers to incident ESRD veterans who transitioned to ESRD during 10/1/2007-3/31/2015, with data up to -36 months prior to transition (prelude) and up to +36 months after transition (vintage) (data were abstracted from 84,004 veterans)</a:t>
            </a:r>
            <a:endParaRPr lang="en-US" sz="2200" b="1" spc="3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5830134"/>
            <a:ext cx="7124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data, CMS Medicare Inpatient and Outpatient data. Abbreviations: ESRD, end-stage renal disease; mo, months.</a:t>
            </a:r>
            <a:endParaRPr lang="en-US" sz="105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2" y="1795309"/>
            <a:ext cx="7865156" cy="40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700" y="207611"/>
            <a:ext cx="6553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9.46 Distribution in the mean pain score across the United States among 44,903 incident ESRD veterans,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5614713"/>
            <a:ext cx="71247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data. Abbreviation: ESRD, end-stage renal disease.</a:t>
            </a:r>
            <a:endParaRPr lang="en-US" sz="105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851657"/>
            <a:ext cx="6662942" cy="31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700" y="207611"/>
            <a:ext cx="6172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9.47 Secular trends in the mean pain score across the United States among 44,903 incident ESRD veterans, 10/1/2007-3/31/2015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5714318"/>
            <a:ext cx="7124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</a:t>
            </a: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Decrease: ≤-0.01; Constant: &lt;-0.01 to ≤0.01; Increase: &gt;0.01 </a:t>
            </a:r>
            <a:r>
              <a:rPr lang="en-US" sz="105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(score </a:t>
            </a:r>
            <a:r>
              <a:rPr lang="en-US" sz="105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year). Abbreviation: ESRD, end-stage renal disease. </a:t>
            </a:r>
            <a:endParaRPr lang="en-US" sz="105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05" y="1796792"/>
            <a:ext cx="6665990" cy="32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7711" y="1143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4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9.48 Trend 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proportion of patients in pain score categories </a:t>
            </a:r>
            <a:r>
              <a:rPr lang="en-US" sz="24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data up to -36 months prior to transition (prelude) and up to +36 months after transition (vintage)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66,042 veterans who transitioned to ESRD during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6061791"/>
            <a:ext cx="5638800" cy="25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source: VHA data. Abbreviation: ESRD, end-stage renal disease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1595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4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9.49 </a:t>
            </a:r>
            <a:r>
              <a:rPr lang="en-US" sz="2400" b="1" spc="3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Prescribed </a:t>
            </a:r>
            <a:r>
              <a:rPr lang="en-US" sz="24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opioids in incident ESRD veterans who transitioned to ESRD during 10/1/2007-3/31/2015, with data up to -36 months prior to transition (prelude) and up to +36 months after transition (vintage) (data were abstracted from 84,004 veterans)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900" y="570544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VHA data, CMS Medicare Inpatient and Outpatient data. </a:t>
            </a: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Abbreviations: ESRD, end-stage renal disease; mo, months.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1733543"/>
            <a:ext cx="7770425" cy="39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4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9.50 Secular 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 in proportion of patients with an opioid prescription in the 6 months prior to ESRD transition in </a:t>
            </a:r>
            <a:r>
              <a:rPr lang="en-US" sz="24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incident ESRD veterans who transitioned to ESRD during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639437"/>
            <a:ext cx="6021331" cy="46303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" y="5524500"/>
            <a:ext cx="230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CMS and VHA ESRD Databases.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Abbreviation: ESRD, end-stage renal disease.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43"/>
            <a:ext cx="88772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9.1 Median estimated glomerular filtration rate (eGFR) at transition among 99,614 incident ESRD veterans across the United States, 10/1/2007-3/31/2015</a:t>
            </a:r>
            <a:b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(For gender decomposed components, see Figures 9.2 and 9.3)</a:t>
            </a:r>
            <a:b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(For decomposition according to cause of ESRD, see Figures 9.4 and 9.5)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2124" y="5981700"/>
            <a:ext cx="7124700" cy="25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source: USRDS ESRD Database. Abbreviations: ESRD, end-stage renal disease; eGFR, estimated glomerular filtration rate.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40" y="2099387"/>
            <a:ext cx="6662942" cy="33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4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9.51 Proportion 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patients with an opioid prescription in the 6 months prior to ESRD transition across the United States in </a:t>
            </a:r>
            <a:r>
              <a:rPr lang="en-US" sz="24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incident ESRD veterans who transitioned to ESRD during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77" y="2022344"/>
            <a:ext cx="6656846" cy="3044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7798" y="5599583"/>
            <a:ext cx="57531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VHA data, CMS Medicare Inpatient and Outpatient data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Abbreviation: ESRD, end-stage renal disease.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161" y="0"/>
            <a:ext cx="8648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400" b="1" spc="3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Figure 9.52 Secular 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 in the proportion of patients with an opioid prescription in the 6 months prior to ESRD transition across the United States in </a:t>
            </a:r>
            <a:r>
              <a:rPr lang="en-US" sz="24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incident ESRD veterans who transitioned to ESRD during 10/1/2007-3/31/2015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65" y="1786121"/>
            <a:ext cx="6696470" cy="34716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3100" y="5695976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Decrease: ≤-0.01; Constant: &lt;-0.01 to ≤0.01; Increase: &gt;0.01 (% per year). Abbreviation: ESRD, end-stage renal disease.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0447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</a:t>
            </a:r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Table 9.6 Demographic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of the Kaiser Permanente Southern California member population compared to the 2010 U.S. census and California populations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092128"/>
              </p:ext>
            </p:extLst>
          </p:nvPr>
        </p:nvGraphicFramePr>
        <p:xfrm>
          <a:off x="2590800" y="1485900"/>
          <a:ext cx="5886450" cy="4060190"/>
        </p:xfrm>
        <a:graphic>
          <a:graphicData uri="http://schemas.openxmlformats.org/drawingml/2006/table">
            <a:tbl>
              <a:tblPr firstRow="1" firstCol="1" bandRow="1"/>
              <a:tblGrid>
                <a:gridCol w="2188210">
                  <a:extLst>
                    <a:ext uri="{9D8B030D-6E8A-4147-A177-3AD203B41FA5}">
                      <a16:colId xmlns:a16="http://schemas.microsoft.com/office/drawing/2014/main" val="3911482638"/>
                    </a:ext>
                  </a:extLst>
                </a:gridCol>
                <a:gridCol w="1012190">
                  <a:extLst>
                    <a:ext uri="{9D8B030D-6E8A-4147-A177-3AD203B41FA5}">
                      <a16:colId xmlns:a16="http://schemas.microsoft.com/office/drawing/2014/main" val="132204828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9948187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78410882"/>
                    </a:ext>
                  </a:extLst>
                </a:gridCol>
              </a:tblGrid>
              <a:tr h="204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KPSC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U.S. census 2010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California 2010 (%)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23126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Sex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6800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4962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32557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2870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 5 years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27484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5-17 years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87977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to 24 years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48432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to 44 years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82776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to 64 years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44293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years and over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1130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Ethnicity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56596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Hispanic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8095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Non-Hispanic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236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^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^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1518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5404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453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Black/African American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74866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American Indian/Alaska Native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12736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05973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Native Hawaiian/Pacific Islander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1229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Other/Multirace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57169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1828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^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^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84048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4419600"/>
            <a:ext cx="13716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Records, U.S. Census Bureau. Active KPSC Members (all medical centers) on June 30, 2010. Abbreviation: KPSC, Kaiser Permanente Southern California. ^Data not available. 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4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  <a:tabLst>
                <a:tab pos="685800" algn="l"/>
              </a:tabLst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Table 9.7 Crude and age- and sex-adjusted incidence rates among Kaiser Permanente Southern California members who transitioned to ESRD between 1/1/2007 and 12/31/2016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7686" y="4648200"/>
            <a:ext cx="6208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Records, U.S. Census Bureau. The 2010 U.S. Census was used as the standard population. Abbreviations: ESRD, end-stage renal disease; KP-SC, Kaiser Permanente Southern California.</a:t>
            </a:r>
            <a:endParaRPr lang="en-US" sz="9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13642"/>
          <a:stretch/>
        </p:blipFill>
        <p:spPr>
          <a:xfrm>
            <a:off x="975810" y="2400299"/>
            <a:ext cx="7192379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49715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9.53 Trend of initial dialysis access type used among the 11,927 KP-SC incident dialysis patients who transitioned to ESRD during 1/1/2007-12/31/2016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5823735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KP-SC, Kaiser Permanente Southern California; ESRD, end-stage renal disease</a:t>
            </a:r>
            <a:r>
              <a:rPr lang="en-US" sz="9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HD, hemodialysis; 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PD, peritoneal dialysis.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67" y="1465103"/>
            <a:ext cx="623626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4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9.54 Seasonal trend among 11,927 KP-SC incident dialysis patients who transitioned to ESRD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7726" y="5884529"/>
            <a:ext cx="73419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KP-SC, Kaiser Permanente Southern California; ESRD, end-stage renal disease; Jan, January; Feb, February; Mar, March; Apr, April; Jun, June; Jul, July; Aug, August; Sep, September; Oct, October; Nov, November; Dec, December.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1188710"/>
            <a:ext cx="6858014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71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9.55 Annualized unadjusted mortality of the 11,927 KP-SC incident dialysis patients who transitioned to ESRD during 1/1/2007-12/31/2016 and were followed for up to 24 months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67604"/>
            <a:ext cx="6858014" cy="4056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5706546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" y="57952"/>
            <a:ext cx="8953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Table 9.8 Number of hospitalizations pre- and post-transition among the 11,927 KP-SC incident dialysis patients during 1/1/2007-12/31/2016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4693228"/>
            <a:ext cx="63613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Abbreviation: KP-SC, Kaiser Permanente Southern California.</a:t>
            </a:r>
          </a:p>
          <a:p>
            <a:pPr>
              <a:spcBef>
                <a:spcPts val="600"/>
              </a:spcBef>
            </a:pPr>
            <a:r>
              <a:rPr lang="en-US" sz="8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18312"/>
              </p:ext>
            </p:extLst>
          </p:nvPr>
        </p:nvGraphicFramePr>
        <p:xfrm>
          <a:off x="2392561" y="1714500"/>
          <a:ext cx="4279900" cy="2628900"/>
        </p:xfrm>
        <a:graphic>
          <a:graphicData uri="http://schemas.openxmlformats.org/drawingml/2006/table">
            <a:tbl>
              <a:tblPr firstRow="1" firstCol="1" bandRow="1"/>
              <a:tblGrid>
                <a:gridCol w="2139950">
                  <a:extLst>
                    <a:ext uri="{9D8B030D-6E8A-4147-A177-3AD203B41FA5}">
                      <a16:colId xmlns:a16="http://schemas.microsoft.com/office/drawing/2014/main" val="3053206657"/>
                    </a:ext>
                  </a:extLst>
                </a:gridCol>
                <a:gridCol w="2139950">
                  <a:extLst>
                    <a:ext uri="{9D8B030D-6E8A-4147-A177-3AD203B41FA5}">
                      <a16:colId xmlns:a16="http://schemas.microsoft.com/office/drawing/2014/main" val="321464159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Hospitalization pre-transition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Hospitalization post-transition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653077"/>
                  </a:ext>
                </a:extLst>
              </a:tr>
              <a:tr h="51435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</a:t>
                      </a:r>
                      <a:b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N=8,019 (73.1%)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 </a:t>
                      </a:r>
                      <a:b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N=4,956 (61.8%)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56942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</a:t>
                      </a:r>
                      <a:b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N=3,063 (38.2%)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070574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</a:t>
                      </a:r>
                      <a:b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N=3,908 (26.9%)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b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N=1,391 (35.6%)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30238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b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N=2,517 (64.4%)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16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6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" y="40447"/>
            <a:ext cx="9029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685800" algn="l"/>
              </a:tabLst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Table 9.9 Comparison of hospitalizations for heart failure and acute kidney injury for KP-SC incident dialysis patients who died at two months vs. alive more than 12 months after ESRD transition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331" y="4840455"/>
            <a:ext cx="6361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KP-SC, Kaiser Permanente Southern California; ESRD, end-stage renal disease.</a:t>
            </a:r>
            <a:endParaRPr lang="en-US" sz="8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89638"/>
              </p:ext>
            </p:extLst>
          </p:nvPr>
        </p:nvGraphicFramePr>
        <p:xfrm>
          <a:off x="1450657" y="1491759"/>
          <a:ext cx="6356985" cy="2851640"/>
        </p:xfrm>
        <a:graphic>
          <a:graphicData uri="http://schemas.openxmlformats.org/drawingml/2006/table">
            <a:tbl>
              <a:tblPr firstRow="1" firstCol="1" bandRow="1"/>
              <a:tblGrid>
                <a:gridCol w="2365375">
                  <a:extLst>
                    <a:ext uri="{9D8B030D-6E8A-4147-A177-3AD203B41FA5}">
                      <a16:colId xmlns:a16="http://schemas.microsoft.com/office/drawing/2014/main" val="2889246143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914335349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788907867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2756759278"/>
                    </a:ext>
                  </a:extLst>
                </a:gridCol>
              </a:tblGrid>
              <a:tr h="7586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died at</a:t>
                      </a:r>
                      <a:b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two months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(N=427)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died between 2 months and 12 months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(N=1,174)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survived more than 12 months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(N=10,326)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533262"/>
                  </a:ext>
                </a:extLst>
              </a:tr>
              <a:tr h="1896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96155"/>
                  </a:ext>
                </a:extLst>
              </a:tr>
              <a:tr h="3861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Hospitalization in 6 months prior to ESRD transition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382 (89.5)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1,006 (85.7)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6,013 (58.2)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894544"/>
                  </a:ext>
                </a:extLst>
              </a:tr>
              <a:tr h="379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cause of hospitalization in 6 months prior to ESRD transition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903730"/>
                  </a:ext>
                </a:extLst>
              </a:tr>
              <a:tr h="189651">
                <a:tc>
                  <a:txBody>
                    <a:bodyPr/>
                    <a:lstStyle/>
                    <a:p>
                      <a:pPr marL="914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Heart failure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 (28.6)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275 (23.4)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1,142 (11.1)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826205"/>
                  </a:ext>
                </a:extLst>
              </a:tr>
              <a:tr h="189651">
                <a:tc>
                  <a:txBody>
                    <a:bodyPr/>
                    <a:lstStyle/>
                    <a:p>
                      <a:pPr marL="914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Acute kidney injury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 (38.6)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 (32.4)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2,004 (19.4)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664607"/>
                  </a:ext>
                </a:extLst>
              </a:tr>
              <a:tr h="379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Hospitalization related diagnosis in 6 months prior to ESRD transition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434660"/>
                  </a:ext>
                </a:extLst>
              </a:tr>
              <a:tr h="189651">
                <a:tc>
                  <a:txBody>
                    <a:bodyPr/>
                    <a:lstStyle/>
                    <a:p>
                      <a:pPr marL="914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Heart failure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 (55.0)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589 (50.2)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2,724 (26.4)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009475"/>
                  </a:ext>
                </a:extLst>
              </a:tr>
              <a:tr h="189651">
                <a:tc>
                  <a:txBody>
                    <a:bodyPr/>
                    <a:lstStyle/>
                    <a:p>
                      <a:pPr marL="914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Acute kidney injury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 (76.6)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802 (68.3)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4,019 (38.9)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2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83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9.56 Selected (a) comorbid conditions for calculation of the (b) Charlson Comorbidity Index, prior to transition to ESRD in 11,927 KP-SC incident dialysis patients during 1/1/2007-12/31/2016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599" y="5525625"/>
            <a:ext cx="689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Excludes renal disease (not ESRD). Abbreviations: HF, heart failure; compl, complications; COPD, chronic obstructive pulmonary disease; CVD, cerebrovascular disease; dz, disease; ESRD, end-stage renal disease; Kaiser Permanente Southern California; MI, myocardial infarction; Mod, moderate; PVD, peripheral vascular disease; PUD, peptic ulcer disease; sev, severe.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040" y="1205772"/>
            <a:ext cx="2588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(a) Comorbid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conditions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775876"/>
            <a:ext cx="5486407" cy="37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861" y="152400"/>
            <a:ext cx="8877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9.2 Median estimated glomerular filtration rate (eGFR) at transition among 92,894 male incident ESRD veterans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5962590"/>
            <a:ext cx="632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eGFR, estimated glomerular filtration rate. 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760216"/>
            <a:ext cx="6662942" cy="33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9.56 Selected (a) comorbid conditions for calculation of the (b) Charlson Comorbidity Index, prior to transition to ESRD in 11,927 KP-SC incident dialysis patients during 1/1/2007-12/31/2016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599" y="5716369"/>
            <a:ext cx="689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Excludes renal disease (not ESRD). Abbreviations: HF, heart failure; compl, complications; COPD, chronic obstructive pulmonary disease; CVD, cerebrovascular disease; dz, disease; ESRD, end-stage renal disease; Kaiser Permanente Southern California; MI, myocardial infarction; Mod, moderate; PVD, peripheral vascular disease; PUD, peptic ulcer disease; sev, severe.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7500" y="1146003"/>
            <a:ext cx="3809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0" indent="-91440"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(b)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Charlson Comorbidity Index score</a:t>
            </a:r>
            <a:r>
              <a:rPr lang="en-US" sz="16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74" y="1619964"/>
            <a:ext cx="5824452" cy="39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9.57 Trend in serum creatinine level during the prelude (pre-ESRD) period over 20 quarters among 11,927 KP-SC patients who transitioned to dialysis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9700" y="4971266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California; mg/dL, milligrams per deciliter;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3"/>
            <a:ext cx="6861062" cy="27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pPr marL="0" marR="0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9.58 Trend in eGFR during the prelude (pre-ESRD) period over 20 quarters among 11,927 KP-SC patients who transitioned to dialysis during 1/1/2007-12/31/2016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0645" y="5155932"/>
            <a:ext cx="7124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eGFR; estimated glomerular filtration rate; ESRD, end-stage renal disease; KP-SC, Kaiser Permanente Southern California; mL/min/1.73m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milliliter per minute per 1.73 meters squared;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3"/>
            <a:ext cx="6861062" cy="27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76" y="3426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9.59 Trends in eGFR</a:t>
            </a:r>
            <a:r>
              <a:rPr lang="en-US" sz="2400" b="1" spc="3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during the prelude (pre-ESRD) period over 20 quarters among 11,927 KP-SC patients who transitioned to dialysis during 1/1/2007-12/31/2016, stratified by age-at-incidence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5455641"/>
            <a:ext cx="6477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Median eGFR. Abbreviations: eGFR; estimated glomerular filtration rate; ESRD, end-stage renal disease; KP-SC, Kaiser Permanente Southern California; mL/min/1.73m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milliliter per minute per 1.73 meters squared. 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5560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4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9.60 Trends in eGFR</a:t>
            </a:r>
            <a:r>
              <a:rPr lang="en-US" sz="2400" b="1" spc="3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during the prelude (pre-ESRD) period over 20 quarters among 11,927 KP-SC patients who transitioned to dialysis during 1/1/2007-12/31/2016, stratified by cause of ESRD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1220" y="5507505"/>
            <a:ext cx="63613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Median eGFR. Abbreviations: eGFR; estimated glomerular filtration rate; ESRD, end-stage renal disease; KP-SC, Kaiser Permanente Southern California; mL/min/1.73m</a:t>
            </a:r>
            <a:r>
              <a:rPr lang="en-US" sz="9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milliliter per minute per 1.73 meters squared. 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1664200"/>
            <a:ext cx="6861062" cy="3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761" y="44566"/>
            <a:ext cx="8953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6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9.61 Trend in hemoglobin levels (g/dL) over 8 quarters each in the prelude (pre-ESRD) and vintage (post-ESRD) periods among 11,927 KP-SC patients who transitioned to dialysis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900" y="4874442"/>
            <a:ext cx="6934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California; HGB, hemoglobin; g/dL, grams per deciliter;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3"/>
            <a:ext cx="6861062" cy="27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9489" y="404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9.62 Trend in hemoglobin A1C levels (%) over 8 quarters each in the prelude (pre-ESRD) and vintage (post-ESRD) periods among 11,927 KP-SC patients who transitioned to dialysis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5155168"/>
            <a:ext cx="727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California; Hgb, hemoglobin;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2"/>
            <a:ext cx="6861062" cy="28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621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</a:t>
            </a:r>
            <a:r>
              <a:rPr lang="en-US" sz="2400" b="1" spc="3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 in phosphorus levels (mg/dL) over 8 quarters each in the prelude (pre-ESRD) and vintage (post-ESRD) periods among 11,927 KP-SC patients who transitioned to dialysis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2611" y="5302624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California; mg/dL, milligrams per deciliter;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2"/>
            <a:ext cx="6861062" cy="31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961" y="16649"/>
            <a:ext cx="8801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9.64 Trend in parathyroid hormone levels (pg/mL) over 8 quarters each in the prelude (pre-ESRD) and vintage (post-ESRD) periods among 11,927 KP-SC patients who transitioned to dialysis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5549384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California; PTH, parathyroid hormone; pg/dL, picograms per deciliter;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2"/>
            <a:ext cx="6861062" cy="31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961" y="16649"/>
            <a:ext cx="8801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9.65 Trend in albumin levels (g/dL) over 8 quarters each in the prelude (pre-ESRD) and vintage (post-ESRD) periods among 11,927 KP-SC patients who transitioned to dialysis during 1/1/2007-12/31/2016 </a:t>
            </a:r>
            <a:endParaRPr lang="en-US" sz="24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9906" y="5256251"/>
            <a:ext cx="636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9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Kaiser Permanente Southern California Electronic Health Records. Abbreviations: ESRD, end-stage renal disease; KP-SC, Kaiser Permanente Southern California; g/dL, grams per deciliter; p, percentile.</a:t>
            </a:r>
            <a:endParaRPr lang="en-US" sz="9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055872"/>
            <a:ext cx="6861062" cy="30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30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9.3 Median estimated glomerular filtration rate (eGFR) at transition among 6,720 female incident ESRD veterans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6116479"/>
            <a:ext cx="7924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eGFR, estimated glomerular filtration rate.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29" y="1524000"/>
            <a:ext cx="6662942" cy="35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27FC0-035E-484D-AA62-D3060292562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711" y="5443"/>
            <a:ext cx="8229600" cy="1143000"/>
          </a:xfrm>
        </p:spPr>
        <p:txBody>
          <a:bodyPr/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6362700"/>
            <a:ext cx="3121423" cy="591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00" y="5443"/>
            <a:ext cx="79996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en-US" sz="2200" b="1" spc="3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 1 Figure 9.4 Median estimated glomerular filtration rate (eGFR) at transition among 43,062 incident ESRD veterans with diabetes as the primary cause of ESRD across the United States, 10/1/2007-3/31/2015</a:t>
            </a:r>
            <a:endParaRPr lang="en-US" sz="2200" b="1" spc="3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6050339"/>
            <a:ext cx="693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tabLst>
                <a:tab pos="5943600" algn="l"/>
              </a:tabLst>
            </a:pPr>
            <a:r>
              <a:rPr lang="en-US" sz="1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USRDS ESRD Database. Abbreviations: ESRD, end-stage renal disease; eGFR, estimated glomerular filtration rate.</a:t>
            </a:r>
            <a:endParaRPr lang="en-US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9" y="1760216"/>
            <a:ext cx="6678182" cy="33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R_PPT_Template_CKD">
  <a:themeElements>
    <a:clrScheme name="USRDS ADR Color Palette">
      <a:dk1>
        <a:sysClr val="windowText" lastClr="000000"/>
      </a:dk1>
      <a:lt1>
        <a:sysClr val="window" lastClr="FFFFFF"/>
      </a:lt1>
      <a:dk2>
        <a:srgbClr val="48070E"/>
      </a:dk2>
      <a:lt2>
        <a:srgbClr val="FFFFFF"/>
      </a:lt2>
      <a:accent1>
        <a:srgbClr val="7A2F36"/>
      </a:accent1>
      <a:accent2>
        <a:srgbClr val="AC6168"/>
      </a:accent2>
      <a:accent3>
        <a:srgbClr val="002966"/>
      </a:accent3>
      <a:accent4>
        <a:srgbClr val="0E5480"/>
      </a:accent4>
      <a:accent5>
        <a:srgbClr val="367CA8"/>
      </a:accent5>
      <a:accent6>
        <a:srgbClr val="FFC76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ADR_PPT_Template_CKD</Template>
  <TotalTime>1349</TotalTime>
  <Words>5593</Words>
  <Application>Microsoft Office PowerPoint</Application>
  <PresentationFormat>On-screen Show (4:3)</PresentationFormat>
  <Paragraphs>460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Candara</vt:lpstr>
      <vt:lpstr>Constantia</vt:lpstr>
      <vt:lpstr>Segoe UI</vt:lpstr>
      <vt:lpstr>Times New Roman</vt:lpstr>
      <vt:lpstr>ADR_PPT_Template_CKD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vol 1 Figure 9.58 Trend in eGFR during the prelude (pre-ESRD) period over 20 quarters among 11,927 KP-SC patients who transitioned to dialysis during 1/1/2007-12/31/2016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Shamraj</dc:creator>
  <cp:lastModifiedBy>Ruth Shamraj</cp:lastModifiedBy>
  <cp:revision>283</cp:revision>
  <dcterms:created xsi:type="dcterms:W3CDTF">2014-11-10T19:37:45Z</dcterms:created>
  <dcterms:modified xsi:type="dcterms:W3CDTF">2019-01-14T16:08:26Z</dcterms:modified>
</cp:coreProperties>
</file>