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9" r:id="rId3"/>
    <p:sldId id="262" r:id="rId4"/>
    <p:sldId id="261" r:id="rId5"/>
    <p:sldId id="264" r:id="rId6"/>
    <p:sldId id="266" r:id="rId7"/>
    <p:sldId id="265" r:id="rId8"/>
    <p:sldId id="269" r:id="rId9"/>
    <p:sldId id="268" r:id="rId10"/>
    <p:sldId id="267" r:id="rId11"/>
    <p:sldId id="272" r:id="rId12"/>
    <p:sldId id="271" r:id="rId13"/>
    <p:sldId id="270" r:id="rId14"/>
    <p:sldId id="274" r:id="rId15"/>
    <p:sldId id="273"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7D0"/>
    <a:srgbClr val="367CA8"/>
    <a:srgbClr val="A63C12"/>
    <a:srgbClr val="1C6E62"/>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2" autoAdjust="0"/>
    <p:restoredTop sz="94660"/>
  </p:normalViewPr>
  <p:slideViewPr>
    <p:cSldViewPr showGuides="1">
      <p:cViewPr varScale="1">
        <p:scale>
          <a:sx n="82" d="100"/>
          <a:sy n="82" d="100"/>
        </p:scale>
        <p:origin x="1068" y="66"/>
      </p:cViewPr>
      <p:guideLst>
        <p:guide orient="horz" pos="2160"/>
        <p:guide pos="2880"/>
      </p:guideLst>
    </p:cSldViewPr>
  </p:slideViewPr>
  <p:notesTextViewPr>
    <p:cViewPr>
      <p:scale>
        <a:sx n="1" d="1"/>
        <a:sy n="1" d="1"/>
      </p:scale>
      <p:origin x="0" y="0"/>
    </p:cViewPr>
  </p:notesTextViewPr>
  <p:notesViewPr>
    <p:cSldViewPr showGuides="1">
      <p:cViewPr varScale="1">
        <p:scale>
          <a:sx n="65" d="100"/>
          <a:sy n="65" d="100"/>
        </p:scale>
        <p:origin x="1932" y="84"/>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10/21/2018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10/21/2018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9351" y="699448"/>
            <a:ext cx="4392449" cy="1440250"/>
          </a:xfrm>
          <a:prstGeom prst="rect">
            <a:avLst/>
          </a:prstGeom>
        </p:spPr>
      </p:pic>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3"/>
          </p:nvPr>
        </p:nvSpPr>
        <p:spPr>
          <a:xfrm>
            <a:off x="3028950" y="6410324"/>
            <a:ext cx="3086100" cy="447675"/>
          </a:xfrm>
          <a:prstGeom prst="rect">
            <a:avLst/>
          </a:prstGeom>
        </p:spPr>
        <p:txBody>
          <a:bodyPr vert="horz" lIns="91440" tIns="45720" rIns="91440" bIns="45720" rtlCol="0" anchor="ctr"/>
          <a:lstStyle>
            <a:lvl1pPr algn="ctr">
              <a:defRPr sz="1400" b="1">
                <a:solidFill>
                  <a:schemeClr val="tx1"/>
                </a:solidFill>
              </a:defRPr>
            </a:lvl1pPr>
          </a:lstStyle>
          <a:p>
            <a:r>
              <a:rPr lang="en-US" dirty="0" smtClean="0"/>
              <a:t>2018 Annual Data Report </a:t>
            </a:r>
            <a:br>
              <a:rPr lang="en-US" dirty="0" smtClean="0"/>
            </a:br>
            <a:r>
              <a:rPr lang="en-US" dirty="0" smtClean="0"/>
              <a:t>Volume 2 ESRD, Chapter 1</a:t>
            </a:r>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367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tx1"/>
                </a:solidFill>
              </a:defRPr>
            </a:lvl1pPr>
          </a:lstStyle>
          <a:p>
            <a:fld id="{3F227FC0-035E-484D-AA62-D30602925625}" type="slidenum">
              <a:rPr lang="en-US" smtClean="0"/>
              <a:pPr/>
              <a:t>‹#›</a:t>
            </a:fld>
            <a:endParaRPr lang="en-US" dirty="0"/>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9216" y="6172200"/>
            <a:ext cx="1467184" cy="482710"/>
          </a:xfrm>
          <a:prstGeom prst="rect">
            <a:avLst/>
          </a:prstGeom>
          <a:solidFill>
            <a:schemeClr val="bg1"/>
          </a:solidFill>
          <a:ln>
            <a:solidFill>
              <a:schemeClr val="bg2">
                <a:lumMod val="50000"/>
              </a:schemeClr>
            </a:solidFill>
          </a:ln>
        </p:spPr>
      </p:pic>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2"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ms.gov/About-CMS/Agency-Information/%20RegionalOffices/RegionalMap.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09900"/>
            <a:ext cx="7315200" cy="830997"/>
          </a:xfrm>
          <a:prstGeom prst="rect">
            <a:avLst/>
          </a:prstGeom>
          <a:noFill/>
        </p:spPr>
        <p:txBody>
          <a:bodyPr wrap="square" rtlCol="0">
            <a:spAutoFit/>
          </a:bodyPr>
          <a:lstStyle/>
          <a:p>
            <a:pPr algn="ctr"/>
            <a:r>
              <a:rPr lang="en-US" sz="2400" b="1" cap="small" dirty="0" smtClean="0">
                <a:solidFill>
                  <a:srgbClr val="00B7D0"/>
                </a:solidFill>
                <a:latin typeface="Constantia" panose="02030602050306030303" pitchFamily="18" charset="0"/>
                <a:ea typeface="Segoe UI" panose="020B0502040204020203" pitchFamily="34" charset="0"/>
                <a:cs typeface="Segoe UI" panose="020B0502040204020203" pitchFamily="34" charset="0"/>
              </a:rPr>
              <a:t>2018 </a:t>
            </a:r>
            <a:r>
              <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rPr>
              <a:t>Annual Data Report</a:t>
            </a:r>
          </a:p>
          <a:p>
            <a:pPr algn="ctr"/>
            <a:r>
              <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rPr>
              <a:t>Volume </a:t>
            </a:r>
            <a:r>
              <a:rPr lang="en-US" sz="2400" b="1" cap="small" dirty="0" smtClean="0">
                <a:solidFill>
                  <a:srgbClr val="00B7D0"/>
                </a:solidFill>
                <a:latin typeface="Constantia" panose="02030602050306030303" pitchFamily="18" charset="0"/>
                <a:ea typeface="Segoe UI" panose="020B0502040204020203" pitchFamily="34" charset="0"/>
                <a:cs typeface="Segoe UI" panose="020B0502040204020203" pitchFamily="34" charset="0"/>
              </a:rPr>
              <a:t>2: End-Stage Renal Disease</a:t>
            </a:r>
            <a:endPar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2"/>
          <a:stretch>
            <a:fillRect/>
          </a:stretch>
        </p:blipFill>
        <p:spPr>
          <a:xfrm>
            <a:off x="2933700" y="6362700"/>
            <a:ext cx="3084843" cy="591363"/>
          </a:xfrm>
          <a:prstGeom prst="rect">
            <a:avLst/>
          </a:prstGeom>
        </p:spPr>
      </p:pic>
      <p:sp>
        <p:nvSpPr>
          <p:cNvPr id="4" name="Rectangle 3"/>
          <p:cNvSpPr/>
          <p:nvPr/>
        </p:nvSpPr>
        <p:spPr>
          <a:xfrm>
            <a:off x="2190121" y="4038600"/>
            <a:ext cx="4572000" cy="1200329"/>
          </a:xfrm>
          <a:prstGeom prst="rect">
            <a:avLst/>
          </a:prstGeom>
        </p:spPr>
        <p:txBody>
          <a:bodyPr>
            <a:spAutoFit/>
          </a:bodyPr>
          <a:lstStyle/>
          <a:p>
            <a:pPr lvl="0" algn="ctr"/>
            <a:r>
              <a:rPr lang="en-US" sz="3600" b="1" dirty="0">
                <a:solidFill>
                  <a:prstClr val="black"/>
                </a:solidFill>
                <a:latin typeface="Candara" panose="020E0502030303020204" pitchFamily="34" charset="0"/>
              </a:rPr>
              <a:t>Chapter 3:</a:t>
            </a:r>
          </a:p>
          <a:p>
            <a:pPr lvl="0" algn="ctr"/>
            <a:r>
              <a:rPr lang="en-US" sz="3600" b="1" dirty="0">
                <a:solidFill>
                  <a:prstClr val="black"/>
                </a:solidFill>
                <a:latin typeface="Candara" panose="020E0502030303020204" pitchFamily="34" charset="0"/>
              </a:rPr>
              <a:t>Vascular Access</a:t>
            </a:r>
          </a:p>
        </p:txBody>
      </p:sp>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sp>
        <p:nvSpPr>
          <p:cNvPr id="3" name="Title 2"/>
          <p:cNvSpPr>
            <a:spLocks noGrp="1"/>
          </p:cNvSpPr>
          <p:nvPr>
            <p:ph type="title"/>
          </p:nvPr>
        </p:nvSpPr>
        <p:spPr>
          <a:xfrm>
            <a:off x="0" y="38100"/>
            <a:ext cx="9144000" cy="1379538"/>
          </a:xfrm>
        </p:spPr>
        <p:txBody>
          <a:bodyPr/>
          <a:lstStyle/>
          <a:p>
            <a:r>
              <a:rPr lang="en-US" sz="18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a:t>
            </a:r>
            <a:r>
              <a:rPr lang="en-US" sz="18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2 Figure 3.7 Change in type of vascular access during the first year of dialysis among patients starting ESRD via hemodialysis in 2013 quarterly: (a) type of vascular access in use (cross-sectional), and (b) longitudinal changes in vascular access use and other outcomes, ESRD Medical Evidence form (CMS 2728) and </a:t>
            </a:r>
            <a:r>
              <a:rPr lang="en-US" sz="18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18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n-US" sz="18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2013-2017</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7642" y="1936997"/>
            <a:ext cx="7095758" cy="3435103"/>
          </a:xfrm>
        </p:spPr>
      </p:pic>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3</a:t>
            </a:r>
          </a:p>
        </p:txBody>
      </p:sp>
      <p:sp>
        <p:nvSpPr>
          <p:cNvPr id="7" name="Rectangle 6"/>
          <p:cNvSpPr/>
          <p:nvPr/>
        </p:nvSpPr>
        <p:spPr>
          <a:xfrm>
            <a:off x="1009650" y="5067300"/>
            <a:ext cx="7124700" cy="1015663"/>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from January 1, 2014 to May 30, 2017: (a) Medical Evidence form (CMS 2728) at initiation and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200" i="1" dirty="0">
                <a:latin typeface="Calibri" panose="020F0502020204030204" pitchFamily="34" charset="0"/>
                <a:ea typeface="Times New Roman" panose="02020603050405020304" pitchFamily="18" charset="0"/>
                <a:cs typeface="Times New Roman" panose="02020603050405020304" pitchFamily="18" charset="0"/>
              </a:rPr>
              <a:t> for subsequent time periods. (b) ESRD patients initiating hemodialysis (N =104,102). Patients with a maturing AV fistula / AV graft with a catheter in place were classified as having a catheter. Abbreviations: AV, arteriovenous; CMS, Centers for Medicare &amp; Medicaid;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200" i="1" dirty="0">
                <a:latin typeface="Calibri" panose="020F0502020204030204" pitchFamily="34" charset="0"/>
                <a:ea typeface="Times New Roman" panose="02020603050405020304" pitchFamily="18" charset="0"/>
                <a:cs typeface="Times New Roman" panose="02020603050405020304" pitchFamily="18" charset="0"/>
              </a:rPr>
              <a:t>, Consolidated Renal Operations in a Web-enabled Network; ESRD, end-stage renal disease.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2423417" y="1488915"/>
            <a:ext cx="3883489" cy="377985"/>
          </a:xfrm>
          <a:prstGeom prst="rect">
            <a:avLst/>
          </a:prstGeom>
        </p:spPr>
      </p:pic>
    </p:spTree>
    <p:extLst>
      <p:ext uri="{BB962C8B-B14F-4D97-AF65-F5344CB8AC3E}">
        <p14:creationId xmlns:p14="http://schemas.microsoft.com/office/powerpoint/2010/main" val="465809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sp>
        <p:nvSpPr>
          <p:cNvPr id="3" name="Title 2"/>
          <p:cNvSpPr>
            <a:spLocks noGrp="1"/>
          </p:cNvSpPr>
          <p:nvPr>
            <p:ph type="title"/>
          </p:nvPr>
        </p:nvSpPr>
        <p:spPr>
          <a:xfrm>
            <a:off x="0" y="0"/>
            <a:ext cx="9144000" cy="1417638"/>
          </a:xfrm>
        </p:spPr>
        <p:txBody>
          <a:bodyPr/>
          <a:lstStyle/>
          <a:p>
            <a:r>
              <a:rPr lang="en-US" sz="18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a:t>
            </a:r>
            <a:r>
              <a:rPr lang="en-US" sz="18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2 Figure 3.7 Change in type of vascular access during the first year of dialysis among patients starting ESRD via hemodialysis in 2013 quarterly: (a) type of vascular access in use (cross-sectional), and (b) longitudinal changes in vascular access use and other outcomes, ESRD Medical Evidence form (CMS 2728) and </a:t>
            </a:r>
            <a:r>
              <a:rPr lang="en-US" sz="18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18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n-US" sz="18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2013-2017</a:t>
            </a: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3</a:t>
            </a:r>
          </a:p>
        </p:txBody>
      </p:sp>
      <p:sp>
        <p:nvSpPr>
          <p:cNvPr id="6" name="Rectangle 5"/>
          <p:cNvSpPr/>
          <p:nvPr/>
        </p:nvSpPr>
        <p:spPr>
          <a:xfrm>
            <a:off x="1143000" y="5487769"/>
            <a:ext cx="7010400" cy="6463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from January 1, 2014 to May 30, 2017: (a) Medical Evidence form (CMS 2728) at initiation and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900" i="1" dirty="0">
                <a:latin typeface="Calibri" panose="020F0502020204030204" pitchFamily="34" charset="0"/>
                <a:ea typeface="Times New Roman" panose="02020603050405020304" pitchFamily="18" charset="0"/>
                <a:cs typeface="Times New Roman" panose="02020603050405020304" pitchFamily="18" charset="0"/>
              </a:rPr>
              <a:t> for subsequent time periods. (b) ESRD patients initiating hemodialysis (N =104,102). Patients with a maturing AV fistula / AV graft with a catheter in place were classified as having a catheter. Abbreviations: AV, arteriovenous; CMS, Centers for Medicare &amp; Medicaid;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900" i="1" dirty="0">
                <a:latin typeface="Calibri" panose="020F0502020204030204" pitchFamily="34" charset="0"/>
                <a:ea typeface="Times New Roman" panose="02020603050405020304" pitchFamily="18" charset="0"/>
                <a:cs typeface="Times New Roman" panose="02020603050405020304" pitchFamily="18" charset="0"/>
              </a:rPr>
              <a:t>, Consolidated Renal Operations in a Web-enabled Network; ESRD, end-stage renal disease. </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0049" y="1693155"/>
            <a:ext cx="7104902" cy="4288545"/>
          </a:xfrm>
          <a:prstGeom prst="rect">
            <a:avLst/>
          </a:prstGeom>
        </p:spPr>
      </p:pic>
      <p:sp>
        <p:nvSpPr>
          <p:cNvPr id="8" name="Rectangle 7"/>
          <p:cNvSpPr/>
          <p:nvPr/>
        </p:nvSpPr>
        <p:spPr>
          <a:xfrm>
            <a:off x="1866900" y="1216223"/>
            <a:ext cx="5410200" cy="307777"/>
          </a:xfrm>
          <a:prstGeom prst="rect">
            <a:avLst/>
          </a:prstGeom>
        </p:spPr>
        <p:txBody>
          <a:bodyPr wrap="square">
            <a:spAutoFit/>
          </a:bodyPr>
          <a:lstStyle/>
          <a:p>
            <a:pPr lvl="0" algn="ctr" fontAlgn="base">
              <a:spcBef>
                <a:spcPts val="1800"/>
              </a:spcBef>
              <a:spcAft>
                <a:spcPts val="600"/>
              </a:spcAft>
            </a:pPr>
            <a:r>
              <a:rPr lang="en-US" sz="1400" b="1" kern="0" dirty="0">
                <a:solidFill>
                  <a:prstClr val="black"/>
                </a:solidFill>
                <a:latin typeface="Calibri" panose="020F0502020204030204" pitchFamily="34" charset="0"/>
                <a:ea typeface="Times New Roman" panose="02020603050405020304" pitchFamily="18" charset="0"/>
                <a:cs typeface="Segoe UI" panose="020B0502040204020203" pitchFamily="34" charset="0"/>
              </a:rPr>
              <a:t>(b) Longitudinal changes in vascular access use and other outcomes</a:t>
            </a:r>
          </a:p>
        </p:txBody>
      </p:sp>
    </p:spTree>
    <p:extLst>
      <p:ext uri="{BB962C8B-B14F-4D97-AF65-F5344CB8AC3E}">
        <p14:creationId xmlns:p14="http://schemas.microsoft.com/office/powerpoint/2010/main" val="560863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sp>
        <p:nvSpPr>
          <p:cNvPr id="3" name="Title 2"/>
          <p:cNvSpPr>
            <a:spLocks noGrp="1"/>
          </p:cNvSpPr>
          <p:nvPr>
            <p:ph type="title"/>
          </p:nvPr>
        </p:nvSpPr>
        <p:spPr>
          <a:xfrm>
            <a:off x="0" y="0"/>
            <a:ext cx="9144000" cy="1417638"/>
          </a:xfrm>
        </p:spPr>
        <p:txBody>
          <a:bodyPr/>
          <a:lstStyle/>
          <a:p>
            <a:r>
              <a:rPr lang="en-US" sz="2200" b="1"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a:t>
            </a:r>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2 Table 3.3 Cross-sectional distributions of vascular access use, quarterly during the first two years of hemodialysis, among patients new to hemodialysis in 2013, by age group, from the ESRD Medical Evidence form (CMS 2728) and </a:t>
            </a:r>
            <a:r>
              <a:rPr lang="en-US" sz="2200" b="1"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n-US" sz="2200" b="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2013-2017</a:t>
            </a:r>
            <a: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28947329"/>
              </p:ext>
            </p:extLst>
          </p:nvPr>
        </p:nvGraphicFramePr>
        <p:xfrm>
          <a:off x="1070610" y="1562100"/>
          <a:ext cx="7002780" cy="3556762"/>
        </p:xfrm>
        <a:graphic>
          <a:graphicData uri="http://schemas.openxmlformats.org/drawingml/2006/table">
            <a:tbl>
              <a:tblPr firstRow="1" firstCol="1" bandRow="1"/>
              <a:tblGrid>
                <a:gridCol w="815340">
                  <a:extLst>
                    <a:ext uri="{9D8B030D-6E8A-4147-A177-3AD203B41FA5}">
                      <a16:colId xmlns:a16="http://schemas.microsoft.com/office/drawing/2014/main" val="4053814027"/>
                    </a:ext>
                  </a:extLst>
                </a:gridCol>
                <a:gridCol w="815340">
                  <a:extLst>
                    <a:ext uri="{9D8B030D-6E8A-4147-A177-3AD203B41FA5}">
                      <a16:colId xmlns:a16="http://schemas.microsoft.com/office/drawing/2014/main" val="2371398242"/>
                    </a:ext>
                  </a:extLst>
                </a:gridCol>
                <a:gridCol w="765175">
                  <a:extLst>
                    <a:ext uri="{9D8B030D-6E8A-4147-A177-3AD203B41FA5}">
                      <a16:colId xmlns:a16="http://schemas.microsoft.com/office/drawing/2014/main" val="2330609670"/>
                    </a:ext>
                  </a:extLst>
                </a:gridCol>
                <a:gridCol w="765175">
                  <a:extLst>
                    <a:ext uri="{9D8B030D-6E8A-4147-A177-3AD203B41FA5}">
                      <a16:colId xmlns:a16="http://schemas.microsoft.com/office/drawing/2014/main" val="1139432472"/>
                    </a:ext>
                  </a:extLst>
                </a:gridCol>
                <a:gridCol w="765175">
                  <a:extLst>
                    <a:ext uri="{9D8B030D-6E8A-4147-A177-3AD203B41FA5}">
                      <a16:colId xmlns:a16="http://schemas.microsoft.com/office/drawing/2014/main" val="2596095057"/>
                    </a:ext>
                  </a:extLst>
                </a:gridCol>
                <a:gridCol w="765175">
                  <a:extLst>
                    <a:ext uri="{9D8B030D-6E8A-4147-A177-3AD203B41FA5}">
                      <a16:colId xmlns:a16="http://schemas.microsoft.com/office/drawing/2014/main" val="2995010215"/>
                    </a:ext>
                  </a:extLst>
                </a:gridCol>
                <a:gridCol w="812800">
                  <a:extLst>
                    <a:ext uri="{9D8B030D-6E8A-4147-A177-3AD203B41FA5}">
                      <a16:colId xmlns:a16="http://schemas.microsoft.com/office/drawing/2014/main" val="1674287839"/>
                    </a:ext>
                  </a:extLst>
                </a:gridCol>
                <a:gridCol w="812800">
                  <a:extLst>
                    <a:ext uri="{9D8B030D-6E8A-4147-A177-3AD203B41FA5}">
                      <a16:colId xmlns:a16="http://schemas.microsoft.com/office/drawing/2014/main" val="543188157"/>
                    </a:ext>
                  </a:extLst>
                </a:gridCol>
                <a:gridCol w="685800">
                  <a:extLst>
                    <a:ext uri="{9D8B030D-6E8A-4147-A177-3AD203B41FA5}">
                      <a16:colId xmlns:a16="http://schemas.microsoft.com/office/drawing/2014/main" val="3611069669"/>
                    </a:ext>
                  </a:extLst>
                </a:gridCol>
              </a:tblGrid>
              <a:tr h="279400">
                <a:tc rowSpan="2">
                  <a:txBody>
                    <a:bodyPr/>
                    <a:lstStyle/>
                    <a:p>
                      <a:pPr marL="0" marR="0" algn="l">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Age </a:t>
                      </a: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Access type</a:t>
                      </a: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gridSpan="7">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Time</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1376826"/>
                  </a:ext>
                </a:extLst>
              </a:tr>
              <a:tr h="17907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At initiation</a:t>
                      </a:r>
                    </a:p>
                  </a:txBody>
                  <a:tcPr marL="45720" marR="1371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3 months</a:t>
                      </a:r>
                    </a:p>
                  </a:txBody>
                  <a:tcPr marL="45720" marR="1371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6 months</a:t>
                      </a:r>
                    </a:p>
                  </a:txBody>
                  <a:tcPr marL="45720" marR="1371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9 months</a:t>
                      </a:r>
                    </a:p>
                  </a:txBody>
                  <a:tcPr marL="45720" marR="1371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1 year</a:t>
                      </a:r>
                    </a:p>
                  </a:txBody>
                  <a:tcPr marL="45720" marR="1371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18 months</a:t>
                      </a:r>
                    </a:p>
                  </a:txBody>
                  <a:tcPr marL="45720" marR="1371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 years</a:t>
                      </a:r>
                    </a:p>
                  </a:txBody>
                  <a:tcPr marL="45720" marR="1371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5752960"/>
                  </a:ext>
                </a:extLst>
              </a:tr>
              <a:tr h="190500">
                <a:tc rowSpan="3">
                  <a:txBody>
                    <a:bodyPr/>
                    <a:lstStyle/>
                    <a:p>
                      <a:pPr marL="0" marR="0">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0-21</a:t>
                      </a:r>
                    </a:p>
                  </a:txBody>
                  <a:tcPr marL="45720" marR="1371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AV fistula</a:t>
                      </a: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81756921"/>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AV graft</a:t>
                      </a:r>
                    </a:p>
                  </a:txBody>
                  <a:tcPr marL="45720" marR="1371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extLst>
                  <a:ext uri="{0D108BD9-81ED-4DB2-BD59-A6C34878D82A}">
                    <a16:rowId xmlns:a16="http://schemas.microsoft.com/office/drawing/2014/main" val="1932032970"/>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Catheter</a:t>
                      </a: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87.2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55.3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2859230"/>
                  </a:ext>
                </a:extLst>
              </a:tr>
              <a:tr h="190500">
                <a:tc rowSpan="3">
                  <a:txBody>
                    <a:bodyPr/>
                    <a:lstStyle/>
                    <a:p>
                      <a:pPr marL="0" marR="0">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22-44</a:t>
                      </a:r>
                    </a:p>
                  </a:txBody>
                  <a:tcPr marL="45720" marR="1371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AV fistula</a:t>
                      </a: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58.4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70163676"/>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AV graft</a:t>
                      </a:r>
                    </a:p>
                  </a:txBody>
                  <a:tcPr marL="45720" marR="1371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extLst>
                  <a:ext uri="{0D108BD9-81ED-4DB2-BD59-A6C34878D82A}">
                    <a16:rowId xmlns:a16="http://schemas.microsoft.com/office/drawing/2014/main" val="3724856281"/>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Catheter</a:t>
                      </a: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48.3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15.9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73935"/>
                  </a:ext>
                </a:extLst>
              </a:tr>
              <a:tr h="190500">
                <a:tc rowSpan="3">
                  <a:txBody>
                    <a:bodyPr/>
                    <a:lstStyle/>
                    <a:p>
                      <a:pPr marL="0" marR="0">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45-64</a:t>
                      </a:r>
                    </a:p>
                  </a:txBody>
                  <a:tcPr marL="45720" marR="1371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AV fistula</a:t>
                      </a: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16.6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59.4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16466805"/>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AV graft</a:t>
                      </a:r>
                    </a:p>
                  </a:txBody>
                  <a:tcPr marL="45720" marR="1371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extLst>
                  <a:ext uri="{0D108BD9-81ED-4DB2-BD59-A6C34878D82A}">
                    <a16:rowId xmlns:a16="http://schemas.microsoft.com/office/drawing/2014/main" val="2366509053"/>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Catheter</a:t>
                      </a: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69.9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303653"/>
                  </a:ext>
                </a:extLst>
              </a:tr>
              <a:tr h="190500">
                <a:tc rowSpan="3">
                  <a:txBody>
                    <a:bodyPr/>
                    <a:lstStyle/>
                    <a:p>
                      <a:pPr marL="0" marR="0">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65-74</a:t>
                      </a:r>
                    </a:p>
                  </a:txBody>
                  <a:tcPr marL="45720" marR="1371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AV fistula</a:t>
                      </a: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18.4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69.6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86651847"/>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AV graft</a:t>
                      </a:r>
                    </a:p>
                  </a:txBody>
                  <a:tcPr marL="45720" marR="1371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15.5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17.0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17.6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extLst>
                  <a:ext uri="{0D108BD9-81ED-4DB2-BD59-A6C34878D82A}">
                    <a16:rowId xmlns:a16="http://schemas.microsoft.com/office/drawing/2014/main" val="3620769744"/>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Catheter</a:t>
                      </a: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67.2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43.3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19.5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0133089"/>
                  </a:ext>
                </a:extLst>
              </a:tr>
              <a:tr h="190500">
                <a:tc rowSpan="2">
                  <a:txBody>
                    <a:bodyPr/>
                    <a:lstStyle/>
                    <a:p>
                      <a:pPr marL="0" marR="0">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75+</a:t>
                      </a: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AV fistula</a:t>
                      </a: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17.0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59.3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34888806"/>
                  </a:ext>
                </a:extLst>
              </a:tr>
              <a:tr h="190500">
                <a:tc vMerge="1">
                  <a:txBody>
                    <a:bodyPr/>
                    <a:lstStyle/>
                    <a:p>
                      <a:endParaRPr lang="en-US"/>
                    </a:p>
                  </a:txBody>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AV graft</a:t>
                      </a:r>
                    </a:p>
                  </a:txBody>
                  <a:tcPr marL="45720" marR="13716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18.0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19.7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a:noFill/>
                    </a:lnB>
                  </a:tcPr>
                </a:tc>
                <a:extLst>
                  <a:ext uri="{0D108BD9-81ED-4DB2-BD59-A6C34878D82A}">
                    <a16:rowId xmlns:a16="http://schemas.microsoft.com/office/drawing/2014/main" val="1879357780"/>
                  </a:ext>
                </a:extLst>
              </a:tr>
              <a:tr h="190500">
                <a:tc>
                  <a:txBody>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Catheter</a:t>
                      </a: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79.6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66.9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13.0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13716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3466596"/>
                  </a:ext>
                </a:extLst>
              </a:tr>
            </a:tbl>
          </a:graphicData>
        </a:graphic>
      </p:graphicFrame>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3</a:t>
            </a:r>
          </a:p>
        </p:txBody>
      </p:sp>
      <p:sp>
        <p:nvSpPr>
          <p:cNvPr id="7" name="Rectangle 6"/>
          <p:cNvSpPr/>
          <p:nvPr/>
        </p:nvSpPr>
        <p:spPr>
          <a:xfrm>
            <a:off x="1070610" y="5133516"/>
            <a:ext cx="6930390" cy="830997"/>
          </a:xfrm>
          <a:prstGeom prst="rect">
            <a:avLst/>
          </a:prstGeom>
        </p:spPr>
        <p:txBody>
          <a:bodyPr wrap="square">
            <a:spAutoFit/>
          </a:bodyPr>
          <a:lstStyle/>
          <a:p>
            <a:pPr>
              <a:spcBef>
                <a:spcPts val="600"/>
              </a:spcBef>
            </a:pP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Medical Evidence form (CMS 2728) at initiation and </a:t>
            </a:r>
            <a:r>
              <a:rPr lang="en-US" sz="12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for subsequent time periods. Abbreviations: AV, arteriovenous; CMS, Centers for Medicare &amp; Medicaid; </a:t>
            </a:r>
            <a:r>
              <a:rPr lang="en-US" sz="12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Consolidated Renal Operations in a Web-enabled Network; ESRD, end-stage renal disease.</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0924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sp>
        <p:nvSpPr>
          <p:cNvPr id="3" name="Title 2"/>
          <p:cNvSpPr>
            <a:spLocks noGrp="1"/>
          </p:cNvSpPr>
          <p:nvPr>
            <p:ph type="title"/>
          </p:nvPr>
        </p:nvSpPr>
        <p:spPr>
          <a:xfrm>
            <a:off x="0" y="0"/>
            <a:ext cx="9029700" cy="914400"/>
          </a:xfrm>
        </p:spPr>
        <p:txBody>
          <a:bodyPr/>
          <a:lstStyle/>
          <a:p>
            <a:r>
              <a:rPr lang="en-US" sz="1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vol</a:t>
            </a:r>
            <a:r>
              <a:rPr lang="en-US"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2 Table 3.4 Cross-sectional distributions of vascular access use, quarterly during the first two years of hemodialysis among patients new to hemodialysis in 2013, by race, from the ESRD Medical Evidence form (CMS-2728) and </a:t>
            </a:r>
            <a:r>
              <a:rPr lang="en-US" sz="1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CROWNWeb</a:t>
            </a:r>
            <a:r>
              <a:rPr lang="en-US"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2013-2017</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47455010"/>
              </p:ext>
            </p:extLst>
          </p:nvPr>
        </p:nvGraphicFramePr>
        <p:xfrm>
          <a:off x="2781300" y="883664"/>
          <a:ext cx="5470704" cy="5295890"/>
        </p:xfrm>
        <a:graphic>
          <a:graphicData uri="http://schemas.openxmlformats.org/drawingml/2006/table">
            <a:tbl>
              <a:tblPr firstRow="1" firstCol="1" bandRow="1"/>
              <a:tblGrid>
                <a:gridCol w="1028679">
                  <a:extLst>
                    <a:ext uri="{9D8B030D-6E8A-4147-A177-3AD203B41FA5}">
                      <a16:colId xmlns:a16="http://schemas.microsoft.com/office/drawing/2014/main" val="854012418"/>
                    </a:ext>
                  </a:extLst>
                </a:gridCol>
                <a:gridCol w="698775">
                  <a:extLst>
                    <a:ext uri="{9D8B030D-6E8A-4147-A177-3AD203B41FA5}">
                      <a16:colId xmlns:a16="http://schemas.microsoft.com/office/drawing/2014/main" val="3603624802"/>
                    </a:ext>
                  </a:extLst>
                </a:gridCol>
                <a:gridCol w="625520">
                  <a:extLst>
                    <a:ext uri="{9D8B030D-6E8A-4147-A177-3AD203B41FA5}">
                      <a16:colId xmlns:a16="http://schemas.microsoft.com/office/drawing/2014/main" val="3569151434"/>
                    </a:ext>
                  </a:extLst>
                </a:gridCol>
                <a:gridCol w="544473">
                  <a:extLst>
                    <a:ext uri="{9D8B030D-6E8A-4147-A177-3AD203B41FA5}">
                      <a16:colId xmlns:a16="http://schemas.microsoft.com/office/drawing/2014/main" val="2995329996"/>
                    </a:ext>
                  </a:extLst>
                </a:gridCol>
                <a:gridCol w="544473">
                  <a:extLst>
                    <a:ext uri="{9D8B030D-6E8A-4147-A177-3AD203B41FA5}">
                      <a16:colId xmlns:a16="http://schemas.microsoft.com/office/drawing/2014/main" val="2843909254"/>
                    </a:ext>
                  </a:extLst>
                </a:gridCol>
                <a:gridCol w="544473">
                  <a:extLst>
                    <a:ext uri="{9D8B030D-6E8A-4147-A177-3AD203B41FA5}">
                      <a16:colId xmlns:a16="http://schemas.microsoft.com/office/drawing/2014/main" val="3582095110"/>
                    </a:ext>
                  </a:extLst>
                </a:gridCol>
                <a:gridCol w="532523">
                  <a:extLst>
                    <a:ext uri="{9D8B030D-6E8A-4147-A177-3AD203B41FA5}">
                      <a16:colId xmlns:a16="http://schemas.microsoft.com/office/drawing/2014/main" val="2591139015"/>
                    </a:ext>
                  </a:extLst>
                </a:gridCol>
                <a:gridCol w="507586">
                  <a:extLst>
                    <a:ext uri="{9D8B030D-6E8A-4147-A177-3AD203B41FA5}">
                      <a16:colId xmlns:a16="http://schemas.microsoft.com/office/drawing/2014/main" val="1426678230"/>
                    </a:ext>
                  </a:extLst>
                </a:gridCol>
                <a:gridCol w="444202">
                  <a:extLst>
                    <a:ext uri="{9D8B030D-6E8A-4147-A177-3AD203B41FA5}">
                      <a16:colId xmlns:a16="http://schemas.microsoft.com/office/drawing/2014/main" val="3257034581"/>
                    </a:ext>
                  </a:extLst>
                </a:gridCol>
              </a:tblGrid>
              <a:tr h="221776">
                <a:tc rowSpan="2">
                  <a:txBody>
                    <a:bodyPr/>
                    <a:lstStyle/>
                    <a:p>
                      <a:pPr marL="0" marR="0" algn="l">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Race/Ethnicity</a:t>
                      </a:r>
                    </a:p>
                  </a:txBody>
                  <a:tcPr marL="48133" marR="48133" marT="0" marB="0" anchor="ctr">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Access type</a:t>
                      </a:r>
                    </a:p>
                  </a:txBody>
                  <a:tcPr marL="48133" marR="48133" marT="0" marB="0" anchor="ctr">
                    <a:lnL>
                      <a:noFill/>
                    </a:lnL>
                    <a:lnR>
                      <a:noFill/>
                    </a:lnR>
                    <a:lnT>
                      <a:noFill/>
                    </a:lnT>
                    <a:lnB w="12700" cap="flat" cmpd="sng" algn="ctr">
                      <a:solidFill>
                        <a:srgbClr val="000000"/>
                      </a:solidFill>
                      <a:prstDash val="solid"/>
                      <a:round/>
                      <a:headEnd type="none" w="med" len="med"/>
                      <a:tailEnd type="none" w="med" len="med"/>
                    </a:lnB>
                  </a:tcPr>
                </a:tc>
                <a:tc gridSpan="7">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Time</a:t>
                      </a:r>
                    </a:p>
                  </a:txBody>
                  <a:tcPr marL="48133" marR="48133"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6445799"/>
                  </a:ext>
                </a:extLst>
              </a:tr>
              <a:tr h="31713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2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At initiation</a:t>
                      </a:r>
                    </a:p>
                  </a:txBody>
                  <a:tcPr marL="48133" marR="481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2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3 months</a:t>
                      </a:r>
                    </a:p>
                  </a:txBody>
                  <a:tcPr marL="48133" marR="481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2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6 months</a:t>
                      </a:r>
                    </a:p>
                  </a:txBody>
                  <a:tcPr marL="48133" marR="481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2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9 months</a:t>
                      </a:r>
                    </a:p>
                  </a:txBody>
                  <a:tcPr marL="48133" marR="481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2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1 </a:t>
                      </a:r>
                      <a:br>
                        <a:rPr lang="en-US" sz="800" b="1">
                          <a:effectLst/>
                          <a:latin typeface="Calibri" panose="020F0502020204030204" pitchFamily="34" charset="0"/>
                          <a:ea typeface="Calibri" panose="020F0502020204030204" pitchFamily="34" charset="0"/>
                          <a:cs typeface="Times New Roman" panose="02020603050405020304" pitchFamily="18" charset="0"/>
                        </a:rPr>
                      </a:br>
                      <a:r>
                        <a:rPr lang="en-US" sz="800" b="1">
                          <a:effectLst/>
                          <a:latin typeface="Calibri" panose="020F0502020204030204" pitchFamily="34" charset="0"/>
                          <a:ea typeface="Calibri" panose="020F0502020204030204" pitchFamily="34" charset="0"/>
                          <a:cs typeface="Times New Roman" panose="02020603050405020304" pitchFamily="18" charset="0"/>
                        </a:rPr>
                        <a:t>year</a:t>
                      </a:r>
                    </a:p>
                  </a:txBody>
                  <a:tcPr marL="48133" marR="481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2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18 months</a:t>
                      </a:r>
                    </a:p>
                  </a:txBody>
                  <a:tcPr marL="48133" marR="4813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2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2 years</a:t>
                      </a:r>
                    </a:p>
                  </a:txBody>
                  <a:tcPr marL="48133" marR="481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682499"/>
                  </a:ext>
                </a:extLst>
              </a:tr>
              <a:tr h="158566">
                <a:tc rowSpan="3">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White</a:t>
                      </a:r>
                    </a:p>
                  </a:txBody>
                  <a:tcPr marL="48133" marR="481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AV fistula</a:t>
                      </a:r>
                    </a:p>
                  </a:txBody>
                  <a:tcPr marL="48133" marR="481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59.7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66.4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74.0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83018879"/>
                  </a:ext>
                </a:extLst>
              </a:tr>
              <a:tr h="158566">
                <a:tc v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AV graft</a:t>
                      </a:r>
                    </a:p>
                  </a:txBody>
                  <a:tcPr marL="48133" marR="4813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extLst>
                  <a:ext uri="{0D108BD9-81ED-4DB2-BD59-A6C34878D82A}">
                    <a16:rowId xmlns:a16="http://schemas.microsoft.com/office/drawing/2014/main" val="2630945118"/>
                  </a:ext>
                </a:extLst>
              </a:tr>
              <a:tr h="158566">
                <a:tc v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Catheter</a:t>
                      </a:r>
                    </a:p>
                  </a:txBody>
                  <a:tcPr marL="48133" marR="481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80.3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69.0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892215"/>
                  </a:ext>
                </a:extLst>
              </a:tr>
              <a:tr h="158566">
                <a:tc rowSpan="3">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Black/African American</a:t>
                      </a:r>
                    </a:p>
                  </a:txBody>
                  <a:tcPr marL="48133" marR="481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AV fistula</a:t>
                      </a:r>
                    </a:p>
                  </a:txBody>
                  <a:tcPr marL="48133" marR="481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51.9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58.2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63.2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65.1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04827127"/>
                  </a:ext>
                </a:extLst>
              </a:tr>
              <a:tr h="158566">
                <a:tc v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AV graft</a:t>
                      </a:r>
                    </a:p>
                  </a:txBody>
                  <a:tcPr marL="48133" marR="4813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extLst>
                  <a:ext uri="{0D108BD9-81ED-4DB2-BD59-A6C34878D82A}">
                    <a16:rowId xmlns:a16="http://schemas.microsoft.com/office/drawing/2014/main" val="3622948774"/>
                  </a:ext>
                </a:extLst>
              </a:tr>
              <a:tr h="158566">
                <a:tc v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Catheter</a:t>
                      </a:r>
                    </a:p>
                  </a:txBody>
                  <a:tcPr marL="48133" marR="481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80.5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69.4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788089"/>
                  </a:ext>
                </a:extLst>
              </a:tr>
              <a:tr h="158566">
                <a:tc rowSpan="3">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American Indian or Alaska Native</a:t>
                      </a:r>
                    </a:p>
                  </a:txBody>
                  <a:tcPr marL="48133" marR="481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AV fistula</a:t>
                      </a:r>
                    </a:p>
                  </a:txBody>
                  <a:tcPr marL="48133" marR="481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53.8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67.8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75.1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79.4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79.8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89537330"/>
                  </a:ext>
                </a:extLst>
              </a:tr>
              <a:tr h="158566">
                <a:tc v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AV graft</a:t>
                      </a:r>
                    </a:p>
                  </a:txBody>
                  <a:tcPr marL="48133" marR="4813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extLst>
                  <a:ext uri="{0D108BD9-81ED-4DB2-BD59-A6C34878D82A}">
                    <a16:rowId xmlns:a16="http://schemas.microsoft.com/office/drawing/2014/main" val="1954880008"/>
                  </a:ext>
                </a:extLst>
              </a:tr>
              <a:tr h="158566">
                <a:tc v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Catheter</a:t>
                      </a:r>
                    </a:p>
                  </a:txBody>
                  <a:tcPr marL="48133" marR="481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81.9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70.1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3719262"/>
                  </a:ext>
                </a:extLst>
              </a:tr>
              <a:tr h="158566">
                <a:tc rowSpan="3">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Asian</a:t>
                      </a:r>
                    </a:p>
                  </a:txBody>
                  <a:tcPr marL="48133" marR="481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AV fistula</a:t>
                      </a:r>
                    </a:p>
                  </a:txBody>
                  <a:tcPr marL="48133" marR="481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50.2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63.2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70.4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75.7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77.1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25984106"/>
                  </a:ext>
                </a:extLst>
              </a:tr>
              <a:tr h="158566">
                <a:tc v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AV graft</a:t>
                      </a:r>
                    </a:p>
                  </a:txBody>
                  <a:tcPr marL="48133" marR="4813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extLst>
                  <a:ext uri="{0D108BD9-81ED-4DB2-BD59-A6C34878D82A}">
                    <a16:rowId xmlns:a16="http://schemas.microsoft.com/office/drawing/2014/main" val="3599379342"/>
                  </a:ext>
                </a:extLst>
              </a:tr>
              <a:tr h="158566">
                <a:tc v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Catheter</a:t>
                      </a:r>
                    </a:p>
                  </a:txBody>
                  <a:tcPr marL="48133" marR="481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77.5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64.8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086911"/>
                  </a:ext>
                </a:extLst>
              </a:tr>
              <a:tr h="158566">
                <a:tc rowSpan="3">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Native Hawaiian or Pacific Islander</a:t>
                      </a:r>
                    </a:p>
                  </a:txBody>
                  <a:tcPr marL="48133" marR="481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AV fistula</a:t>
                      </a:r>
                    </a:p>
                  </a:txBody>
                  <a:tcPr marL="48133" marR="481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59.2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67.2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73.2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77.4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7243274"/>
                  </a:ext>
                </a:extLst>
              </a:tr>
              <a:tr h="158566">
                <a:tc v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AV graft</a:t>
                      </a:r>
                    </a:p>
                  </a:txBody>
                  <a:tcPr marL="48133" marR="4813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extLst>
                  <a:ext uri="{0D108BD9-81ED-4DB2-BD59-A6C34878D82A}">
                    <a16:rowId xmlns:a16="http://schemas.microsoft.com/office/drawing/2014/main" val="1103284411"/>
                  </a:ext>
                </a:extLst>
              </a:tr>
              <a:tr h="158566">
                <a:tc v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Catheter</a:t>
                      </a:r>
                    </a:p>
                  </a:txBody>
                  <a:tcPr marL="48133" marR="481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80.2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73.3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2527235"/>
                  </a:ext>
                </a:extLst>
              </a:tr>
              <a:tr h="158566">
                <a:tc rowSpan="3">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Other or Multiracial</a:t>
                      </a:r>
                    </a:p>
                  </a:txBody>
                  <a:tcPr marL="48133" marR="481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AV fistula</a:t>
                      </a:r>
                    </a:p>
                  </a:txBody>
                  <a:tcPr marL="48133" marR="481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60.3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65.1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71.4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71.1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70629959"/>
                  </a:ext>
                </a:extLst>
              </a:tr>
              <a:tr h="158566">
                <a:tc v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AV graft</a:t>
                      </a:r>
                    </a:p>
                  </a:txBody>
                  <a:tcPr marL="48133" marR="4813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extLst>
                  <a:ext uri="{0D108BD9-81ED-4DB2-BD59-A6C34878D82A}">
                    <a16:rowId xmlns:a16="http://schemas.microsoft.com/office/drawing/2014/main" val="2634210817"/>
                  </a:ext>
                </a:extLst>
              </a:tr>
              <a:tr h="158566">
                <a:tc v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Catheter</a:t>
                      </a:r>
                    </a:p>
                  </a:txBody>
                  <a:tcPr marL="48133" marR="481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81.6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74.4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48.0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026779"/>
                  </a:ext>
                </a:extLst>
              </a:tr>
              <a:tr h="158566">
                <a:tc rowSpan="3">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Hispanic</a:t>
                      </a:r>
                    </a:p>
                  </a:txBody>
                  <a:tcPr marL="48133" marR="481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AV fistula</a:t>
                      </a:r>
                    </a:p>
                  </a:txBody>
                  <a:tcPr marL="48133" marR="481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59.1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66.3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72.8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75.4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93418924"/>
                  </a:ext>
                </a:extLst>
              </a:tr>
              <a:tr h="158566">
                <a:tc v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AV graft</a:t>
                      </a:r>
                    </a:p>
                  </a:txBody>
                  <a:tcPr marL="48133" marR="4813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extLst>
                  <a:ext uri="{0D108BD9-81ED-4DB2-BD59-A6C34878D82A}">
                    <a16:rowId xmlns:a16="http://schemas.microsoft.com/office/drawing/2014/main" val="991547892"/>
                  </a:ext>
                </a:extLst>
              </a:tr>
              <a:tr h="158566">
                <a:tc v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Catheter</a:t>
                      </a:r>
                    </a:p>
                  </a:txBody>
                  <a:tcPr marL="48133" marR="481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84.0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72.8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47.4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032977"/>
                  </a:ext>
                </a:extLst>
              </a:tr>
              <a:tr h="158566">
                <a:tc rowSpan="3">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Non-Hispanic</a:t>
                      </a:r>
                    </a:p>
                  </a:txBody>
                  <a:tcPr marL="48133" marR="481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AV fistula</a:t>
                      </a:r>
                    </a:p>
                  </a:txBody>
                  <a:tcPr marL="48133" marR="481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57.3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63.7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68.8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70.5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6208199"/>
                  </a:ext>
                </a:extLst>
              </a:tr>
              <a:tr h="158566">
                <a:tc v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AV graft</a:t>
                      </a:r>
                    </a:p>
                  </a:txBody>
                  <a:tcPr marL="48133" marR="4813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extLst>
                  <a:ext uri="{0D108BD9-81ED-4DB2-BD59-A6C34878D82A}">
                    <a16:rowId xmlns:a16="http://schemas.microsoft.com/office/drawing/2014/main" val="3274066087"/>
                  </a:ext>
                </a:extLst>
              </a:tr>
              <a:tr h="158566">
                <a:tc v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Catheter</a:t>
                      </a:r>
                    </a:p>
                  </a:txBody>
                  <a:tcPr marL="48133" marR="481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79.6</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68.3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1782241"/>
                  </a:ext>
                </a:extLst>
              </a:tr>
              <a:tr h="158566">
                <a:tc rowSpan="3">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Non-Hispanic White</a:t>
                      </a:r>
                    </a:p>
                  </a:txBody>
                  <a:tcPr marL="48133" marR="481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AV fistula</a:t>
                      </a:r>
                    </a:p>
                  </a:txBody>
                  <a:tcPr marL="48133" marR="481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26.6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59.8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66.3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71.5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73.3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85730387"/>
                  </a:ext>
                </a:extLst>
              </a:tr>
              <a:tr h="158566">
                <a:tc v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AV graft</a:t>
                      </a:r>
                    </a:p>
                  </a:txBody>
                  <a:tcPr marL="48133" marR="4813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extLst>
                  <a:ext uri="{0D108BD9-81ED-4DB2-BD59-A6C34878D82A}">
                    <a16:rowId xmlns:a16="http://schemas.microsoft.com/office/drawing/2014/main" val="2488300748"/>
                  </a:ext>
                </a:extLst>
              </a:tr>
              <a:tr h="158566">
                <a:tc v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Catheter</a:t>
                      </a:r>
                    </a:p>
                  </a:txBody>
                  <a:tcPr marL="48133" marR="481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79.2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67.9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44.0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9827812"/>
                  </a:ext>
                </a:extLst>
              </a:tr>
              <a:tr h="158566">
                <a:tc rowSpan="3">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Non-Hispanic Black/African American</a:t>
                      </a:r>
                    </a:p>
                  </a:txBody>
                  <a:tcPr marL="48133" marR="481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AV fistula</a:t>
                      </a:r>
                    </a:p>
                  </a:txBody>
                  <a:tcPr marL="48133" marR="481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39.3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58.3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63.2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65.1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50198981"/>
                  </a:ext>
                </a:extLst>
              </a:tr>
              <a:tr h="158566">
                <a:tc v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AV graft</a:t>
                      </a:r>
                    </a:p>
                  </a:txBody>
                  <a:tcPr marL="48133" marR="48133"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a:noFill/>
                    </a:lnB>
                  </a:tcPr>
                </a:tc>
                <a:extLst>
                  <a:ext uri="{0D108BD9-81ED-4DB2-BD59-A6C34878D82A}">
                    <a16:rowId xmlns:a16="http://schemas.microsoft.com/office/drawing/2014/main" val="3856713987"/>
                  </a:ext>
                </a:extLst>
              </a:tr>
              <a:tr h="158566">
                <a:tc v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Catheter</a:t>
                      </a:r>
                    </a:p>
                  </a:txBody>
                  <a:tcPr marL="48133" marR="481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80.5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69.3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45.6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21.5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12.2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8133" marR="48133"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5563518"/>
                  </a:ext>
                </a:extLst>
              </a:tr>
            </a:tbl>
          </a:graphicData>
        </a:graphic>
      </p:graphicFrame>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3</a:t>
            </a:r>
          </a:p>
        </p:txBody>
      </p:sp>
      <p:sp>
        <p:nvSpPr>
          <p:cNvPr id="7" name="Rectangle 6"/>
          <p:cNvSpPr/>
          <p:nvPr/>
        </p:nvSpPr>
        <p:spPr>
          <a:xfrm>
            <a:off x="190500" y="4381500"/>
            <a:ext cx="1905000" cy="1615827"/>
          </a:xfrm>
          <a:prstGeom prst="rect">
            <a:avLst/>
          </a:prstGeom>
        </p:spPr>
        <p:txBody>
          <a:bodyPr wrap="square">
            <a:spAutoFit/>
          </a:bodyPr>
          <a:lstStyle/>
          <a:p>
            <a:pPr>
              <a:spcBef>
                <a:spcPts val="600"/>
              </a:spcBef>
            </a:pP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Medical Evidence form (CMS 2728) at initiation and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for subsequent time periods. Abbreviations: AV, arteriovenous; CMS, Centers for Medicare &amp; Medicaid;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Consolidated Renal Operations in a Web-enabled Network; ESRD, end-stage renal disease.</a:t>
            </a:r>
            <a:endParaRPr lang="en-US"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5881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sp>
        <p:nvSpPr>
          <p:cNvPr id="3" name="Title 2"/>
          <p:cNvSpPr>
            <a:spLocks noGrp="1"/>
          </p:cNvSpPr>
          <p:nvPr>
            <p:ph type="title"/>
          </p:nvPr>
        </p:nvSpPr>
        <p:spPr>
          <a:xfrm>
            <a:off x="0" y="0"/>
            <a:ext cx="9144000" cy="1417638"/>
          </a:xfrm>
        </p:spPr>
        <p:txBody>
          <a:bodyPr/>
          <a:lstStyle/>
          <a:p>
            <a:r>
              <a:rPr lang="en-US" sz="2000" b="1"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a:t>
            </a:r>
            <a:r>
              <a:rPr lang="en-US" sz="20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2 Table 3.5 Cross-sectional distributions of vascular access use, quarterly during the first two years of hemodialysis among patients new to hemodialysis in 2013, by sex, from the ESRD Medical Evidence form (CMS 2728) and </a:t>
            </a:r>
            <a:r>
              <a:rPr lang="en-US" sz="2000" b="1"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20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n-US" sz="2000" b="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2013-2017</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6678134"/>
              </p:ext>
            </p:extLst>
          </p:nvPr>
        </p:nvGraphicFramePr>
        <p:xfrm>
          <a:off x="952500" y="1214786"/>
          <a:ext cx="7620761" cy="2785713"/>
        </p:xfrm>
        <a:graphic>
          <a:graphicData uri="http://schemas.openxmlformats.org/drawingml/2006/table">
            <a:tbl>
              <a:tblPr firstRow="1" firstCol="1" bandRow="1"/>
              <a:tblGrid>
                <a:gridCol w="808355">
                  <a:extLst>
                    <a:ext uri="{9D8B030D-6E8A-4147-A177-3AD203B41FA5}">
                      <a16:colId xmlns:a16="http://schemas.microsoft.com/office/drawing/2014/main" val="741455749"/>
                    </a:ext>
                  </a:extLst>
                </a:gridCol>
                <a:gridCol w="874077">
                  <a:extLst>
                    <a:ext uri="{9D8B030D-6E8A-4147-A177-3AD203B41FA5}">
                      <a16:colId xmlns:a16="http://schemas.microsoft.com/office/drawing/2014/main" val="1057341778"/>
                    </a:ext>
                  </a:extLst>
                </a:gridCol>
                <a:gridCol w="1025144">
                  <a:extLst>
                    <a:ext uri="{9D8B030D-6E8A-4147-A177-3AD203B41FA5}">
                      <a16:colId xmlns:a16="http://schemas.microsoft.com/office/drawing/2014/main" val="1541032436"/>
                    </a:ext>
                  </a:extLst>
                </a:gridCol>
                <a:gridCol w="867918">
                  <a:extLst>
                    <a:ext uri="{9D8B030D-6E8A-4147-A177-3AD203B41FA5}">
                      <a16:colId xmlns:a16="http://schemas.microsoft.com/office/drawing/2014/main" val="3820834880"/>
                    </a:ext>
                  </a:extLst>
                </a:gridCol>
                <a:gridCol w="867918">
                  <a:extLst>
                    <a:ext uri="{9D8B030D-6E8A-4147-A177-3AD203B41FA5}">
                      <a16:colId xmlns:a16="http://schemas.microsoft.com/office/drawing/2014/main" val="4181130113"/>
                    </a:ext>
                  </a:extLst>
                </a:gridCol>
                <a:gridCol w="867918">
                  <a:extLst>
                    <a:ext uri="{9D8B030D-6E8A-4147-A177-3AD203B41FA5}">
                      <a16:colId xmlns:a16="http://schemas.microsoft.com/office/drawing/2014/main" val="3953217181"/>
                    </a:ext>
                  </a:extLst>
                </a:gridCol>
                <a:gridCol w="795655">
                  <a:extLst>
                    <a:ext uri="{9D8B030D-6E8A-4147-A177-3AD203B41FA5}">
                      <a16:colId xmlns:a16="http://schemas.microsoft.com/office/drawing/2014/main" val="2295679090"/>
                    </a:ext>
                  </a:extLst>
                </a:gridCol>
                <a:gridCol w="795655">
                  <a:extLst>
                    <a:ext uri="{9D8B030D-6E8A-4147-A177-3AD203B41FA5}">
                      <a16:colId xmlns:a16="http://schemas.microsoft.com/office/drawing/2014/main" val="3100578212"/>
                    </a:ext>
                  </a:extLst>
                </a:gridCol>
                <a:gridCol w="718121">
                  <a:extLst>
                    <a:ext uri="{9D8B030D-6E8A-4147-A177-3AD203B41FA5}">
                      <a16:colId xmlns:a16="http://schemas.microsoft.com/office/drawing/2014/main" val="1462621494"/>
                    </a:ext>
                  </a:extLst>
                </a:gridCol>
              </a:tblGrid>
              <a:tr h="427256">
                <a:tc rowSpan="2">
                  <a:txBody>
                    <a:bodyPr/>
                    <a:lstStyle/>
                    <a:p>
                      <a:pPr marL="0" marR="0" algn="l">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Sex</a:t>
                      </a:r>
                    </a:p>
                  </a:txBody>
                  <a:tcPr marL="73025" marR="164465" marT="0" marB="0" anchor="b">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Access type</a:t>
                      </a:r>
                    </a:p>
                  </a:txBody>
                  <a:tcPr marL="73025" marR="0" marT="0" marB="0" anchor="b">
                    <a:lnL>
                      <a:noFill/>
                    </a:lnL>
                    <a:lnR>
                      <a:noFill/>
                    </a:lnR>
                    <a:lnT>
                      <a:noFill/>
                    </a:lnT>
                    <a:lnB w="12700" cap="flat" cmpd="sng" algn="ctr">
                      <a:solidFill>
                        <a:srgbClr val="000000"/>
                      </a:solidFill>
                      <a:prstDash val="solid"/>
                      <a:round/>
                      <a:headEnd type="none" w="med" len="med"/>
                      <a:tailEnd type="none" w="med" len="med"/>
                    </a:lnB>
                  </a:tcPr>
                </a:tc>
                <a:tc gridSpan="7">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Time</a:t>
                      </a:r>
                    </a:p>
                  </a:txBody>
                  <a:tcPr marL="73025" marR="16446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9370837"/>
                  </a:ext>
                </a:extLst>
              </a:tr>
              <a:tr h="589615">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At initiation</a:t>
                      </a:r>
                    </a:p>
                  </a:txBody>
                  <a:tcPr marL="73025" marR="1644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3 months</a:t>
                      </a:r>
                    </a:p>
                  </a:txBody>
                  <a:tcPr marL="73025" marR="1644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6 months</a:t>
                      </a:r>
                    </a:p>
                  </a:txBody>
                  <a:tcPr marL="73025" marR="1644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9 months</a:t>
                      </a:r>
                    </a:p>
                  </a:txBody>
                  <a:tcPr marL="73025" marR="1644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1 year</a:t>
                      </a:r>
                    </a:p>
                  </a:txBody>
                  <a:tcPr marL="73025" marR="1644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18 months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 years</a:t>
                      </a:r>
                    </a:p>
                  </a:txBody>
                  <a:tcPr marL="73025" marR="1644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3298044"/>
                  </a:ext>
                </a:extLst>
              </a:tr>
              <a:tr h="294807">
                <a:tc rowSpan="3">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Male</a:t>
                      </a:r>
                    </a:p>
                  </a:txBody>
                  <a:tcPr marL="73025" marR="1644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AV fistula</a:t>
                      </a:r>
                    </a:p>
                  </a:txBody>
                  <a:tcPr marL="73025" marR="16446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18.3</a:t>
                      </a:r>
                    </a:p>
                  </a:txBody>
                  <a:tcPr marL="73025" marR="1644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27.7</a:t>
                      </a:r>
                    </a:p>
                  </a:txBody>
                  <a:tcPr marL="73025" marR="1644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50.0</a:t>
                      </a:r>
                    </a:p>
                  </a:txBody>
                  <a:tcPr marL="73025" marR="1644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64.0</a:t>
                      </a:r>
                    </a:p>
                  </a:txBody>
                  <a:tcPr marL="73025" marR="1644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70.6</a:t>
                      </a:r>
                    </a:p>
                  </a:txBody>
                  <a:tcPr marL="73025" marR="1644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75.5</a:t>
                      </a:r>
                    </a:p>
                  </a:txBody>
                  <a:tcPr marL="73025" marR="1644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77.2</a:t>
                      </a:r>
                    </a:p>
                  </a:txBody>
                  <a:tcPr marL="73025" marR="164465"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6915652"/>
                  </a:ext>
                </a:extLst>
              </a:tr>
              <a:tr h="294807">
                <a:tc vMerge="1">
                  <a:txBody>
                    <a:bodyPr/>
                    <a:lstStyle/>
                    <a:p>
                      <a:endParaRPr lang="en-US"/>
                    </a:p>
                  </a:txBody>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AV graft</a:t>
                      </a:r>
                    </a:p>
                  </a:txBody>
                  <a:tcPr marL="73025" marR="16446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2.2</a:t>
                      </a:r>
                    </a:p>
                  </a:txBody>
                  <a:tcPr marL="73025" marR="164465"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5.1</a:t>
                      </a:r>
                    </a:p>
                  </a:txBody>
                  <a:tcPr marL="73025" marR="164465"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8.6</a:t>
                      </a:r>
                    </a:p>
                  </a:txBody>
                  <a:tcPr marL="73025" marR="164465"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10.6</a:t>
                      </a:r>
                    </a:p>
                  </a:txBody>
                  <a:tcPr marL="73025" marR="164465"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11.5</a:t>
                      </a:r>
                    </a:p>
                  </a:txBody>
                  <a:tcPr marL="73025" marR="164465"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12.4</a:t>
                      </a:r>
                    </a:p>
                  </a:txBody>
                  <a:tcPr marL="73025" marR="164465"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12.8</a:t>
                      </a:r>
                    </a:p>
                  </a:txBody>
                  <a:tcPr marL="73025" marR="164465" marT="0" marB="0" anchor="ctr">
                    <a:lnL>
                      <a:noFill/>
                    </a:lnL>
                    <a:lnR>
                      <a:noFill/>
                    </a:lnR>
                    <a:lnT>
                      <a:noFill/>
                    </a:lnT>
                    <a:lnB>
                      <a:noFill/>
                    </a:lnB>
                  </a:tcPr>
                </a:tc>
                <a:extLst>
                  <a:ext uri="{0D108BD9-81ED-4DB2-BD59-A6C34878D82A}">
                    <a16:rowId xmlns:a16="http://schemas.microsoft.com/office/drawing/2014/main" val="3234915597"/>
                  </a:ext>
                </a:extLst>
              </a:tr>
              <a:tr h="294807">
                <a:tc vMerge="1">
                  <a:txBody>
                    <a:bodyPr/>
                    <a:lstStyle/>
                    <a:p>
                      <a:endParaRPr lang="en-US"/>
                    </a:p>
                  </a:txBody>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Catheter</a:t>
                      </a:r>
                    </a:p>
                  </a:txBody>
                  <a:tcPr marL="73025" marR="16446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79.4</a:t>
                      </a:r>
                    </a:p>
                  </a:txBody>
                  <a:tcPr marL="73025" marR="1644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67.2</a:t>
                      </a:r>
                    </a:p>
                  </a:txBody>
                  <a:tcPr marL="73025" marR="1644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41.4</a:t>
                      </a:r>
                    </a:p>
                  </a:txBody>
                  <a:tcPr marL="73025" marR="1644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25.5</a:t>
                      </a:r>
                    </a:p>
                  </a:txBody>
                  <a:tcPr marL="73025" marR="1644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17.9</a:t>
                      </a:r>
                    </a:p>
                  </a:txBody>
                  <a:tcPr marL="73025" marR="1644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12.1</a:t>
                      </a:r>
                    </a:p>
                  </a:txBody>
                  <a:tcPr marL="73025" marR="1644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10.0</a:t>
                      </a:r>
                    </a:p>
                  </a:txBody>
                  <a:tcPr marL="73025" marR="164465"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432124"/>
                  </a:ext>
                </a:extLst>
              </a:tr>
              <a:tr h="294807">
                <a:tc rowSpan="3">
                  <a:txBody>
                    <a:bodyPr/>
                    <a:lstStyle/>
                    <a:p>
                      <a:pPr marL="0"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Female</a:t>
                      </a:r>
                    </a:p>
                  </a:txBody>
                  <a:tcPr marL="73025" marR="1644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AV fistula</a:t>
                      </a:r>
                    </a:p>
                  </a:txBody>
                  <a:tcPr marL="73025" marR="16446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14.8</a:t>
                      </a:r>
                    </a:p>
                  </a:txBody>
                  <a:tcPr marL="73025" marR="1644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20.0</a:t>
                      </a:r>
                    </a:p>
                  </a:txBody>
                  <a:tcPr marL="73025" marR="1644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36.2</a:t>
                      </a:r>
                    </a:p>
                  </a:txBody>
                  <a:tcPr marL="73025" marR="1644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49.0</a:t>
                      </a:r>
                    </a:p>
                  </a:txBody>
                  <a:tcPr marL="73025" marR="1644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55.5</a:t>
                      </a:r>
                    </a:p>
                  </a:txBody>
                  <a:tcPr marL="73025" marR="1644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61.3</a:t>
                      </a:r>
                    </a:p>
                  </a:txBody>
                  <a:tcPr marL="73025" marR="1644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63.4</a:t>
                      </a:r>
                    </a:p>
                  </a:txBody>
                  <a:tcPr marL="73025" marR="164465"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42197944"/>
                  </a:ext>
                </a:extLst>
              </a:tr>
              <a:tr h="294807">
                <a:tc vMerge="1">
                  <a:txBody>
                    <a:bodyPr/>
                    <a:lstStyle/>
                    <a:p>
                      <a:endParaRPr lang="en-US"/>
                    </a:p>
                  </a:txBody>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AV graft</a:t>
                      </a:r>
                    </a:p>
                  </a:txBody>
                  <a:tcPr marL="73025" marR="164465"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3.8</a:t>
                      </a:r>
                    </a:p>
                  </a:txBody>
                  <a:tcPr marL="73025" marR="164465"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8.5</a:t>
                      </a:r>
                    </a:p>
                  </a:txBody>
                  <a:tcPr marL="73025" marR="164465"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14.4</a:t>
                      </a:r>
                    </a:p>
                  </a:txBody>
                  <a:tcPr marL="73025" marR="164465"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17.8</a:t>
                      </a:r>
                    </a:p>
                  </a:txBody>
                  <a:tcPr marL="73025" marR="164465"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19.7</a:t>
                      </a:r>
                    </a:p>
                  </a:txBody>
                  <a:tcPr marL="73025" marR="164465"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21.5</a:t>
                      </a:r>
                    </a:p>
                  </a:txBody>
                  <a:tcPr marL="73025" marR="164465"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22.2</a:t>
                      </a:r>
                    </a:p>
                  </a:txBody>
                  <a:tcPr marL="73025" marR="164465" marT="0" marB="0" anchor="ctr">
                    <a:lnL>
                      <a:noFill/>
                    </a:lnL>
                    <a:lnR>
                      <a:noFill/>
                    </a:lnR>
                    <a:lnT>
                      <a:noFill/>
                    </a:lnT>
                    <a:lnB>
                      <a:noFill/>
                    </a:lnB>
                  </a:tcPr>
                </a:tc>
                <a:extLst>
                  <a:ext uri="{0D108BD9-81ED-4DB2-BD59-A6C34878D82A}">
                    <a16:rowId xmlns:a16="http://schemas.microsoft.com/office/drawing/2014/main" val="1370847239"/>
                  </a:ext>
                </a:extLst>
              </a:tr>
              <a:tr h="294807">
                <a:tc vMerge="1">
                  <a:txBody>
                    <a:bodyPr/>
                    <a:lstStyle/>
                    <a:p>
                      <a:endParaRPr lang="en-US"/>
                    </a:p>
                  </a:txBody>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Catheter</a:t>
                      </a:r>
                    </a:p>
                  </a:txBody>
                  <a:tcPr marL="73025" marR="16446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81.4</a:t>
                      </a:r>
                    </a:p>
                  </a:txBody>
                  <a:tcPr marL="73025" marR="1644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71.5</a:t>
                      </a:r>
                    </a:p>
                  </a:txBody>
                  <a:tcPr marL="73025" marR="1644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49.5</a:t>
                      </a:r>
                    </a:p>
                  </a:txBody>
                  <a:tcPr marL="73025" marR="1644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33.2</a:t>
                      </a:r>
                    </a:p>
                  </a:txBody>
                  <a:tcPr marL="73025" marR="1644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24.8</a:t>
                      </a:r>
                    </a:p>
                  </a:txBody>
                  <a:tcPr marL="73025" marR="1644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17.2</a:t>
                      </a:r>
                    </a:p>
                  </a:txBody>
                  <a:tcPr marL="73025" marR="1644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14.4</a:t>
                      </a:r>
                    </a:p>
                  </a:txBody>
                  <a:tcPr marL="73025" marR="164465"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7933244"/>
                  </a:ext>
                </a:extLst>
              </a:tr>
            </a:tbl>
          </a:graphicData>
        </a:graphic>
      </p:graphicFrame>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3</a:t>
            </a:r>
          </a:p>
        </p:txBody>
      </p:sp>
      <p:sp>
        <p:nvSpPr>
          <p:cNvPr id="7" name="Rectangle 6"/>
          <p:cNvSpPr/>
          <p:nvPr/>
        </p:nvSpPr>
        <p:spPr>
          <a:xfrm>
            <a:off x="952499" y="4012222"/>
            <a:ext cx="7620761" cy="646331"/>
          </a:xfrm>
          <a:prstGeom prst="rect">
            <a:avLst/>
          </a:prstGeom>
        </p:spPr>
        <p:txBody>
          <a:bodyPr wrap="square">
            <a:spAutoFit/>
          </a:bodyPr>
          <a:lstStyle/>
          <a:p>
            <a:pPr>
              <a:spcBef>
                <a:spcPts val="600"/>
              </a:spcBef>
            </a:pP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Medical Evidence form (CMS 2728) at initiation and </a:t>
            </a:r>
            <a:r>
              <a:rPr lang="en-US" sz="12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for subsequent time periods. Abbreviations: AV, arteriovenous; CMS, Centers for Medicare &amp; Medicaid; </a:t>
            </a:r>
            <a:r>
              <a:rPr lang="en-US" sz="12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Consolidated Renal Operations in a Web-enabled Network; ESRD, end-stage renal disease.</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5116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sp>
        <p:nvSpPr>
          <p:cNvPr id="3" name="Title 2"/>
          <p:cNvSpPr>
            <a:spLocks noGrp="1"/>
          </p:cNvSpPr>
          <p:nvPr>
            <p:ph type="title"/>
          </p:nvPr>
        </p:nvSpPr>
        <p:spPr>
          <a:xfrm>
            <a:off x="0" y="0"/>
            <a:ext cx="9144000" cy="685800"/>
          </a:xfrm>
        </p:spPr>
        <p:txBody>
          <a:bodyPr/>
          <a:lstStyle/>
          <a:p>
            <a:r>
              <a:rPr lang="en-US" sz="1600" b="1"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a:t>
            </a:r>
            <a:r>
              <a:rPr lang="en-US" sz="16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2 Table 3.6 Odds ratios and 95% confidence intervals from logistic regression models of AV fistula use at hemodialysis initiation, and AV fistula or graft use at hemodialysis initiation, from the CMS 2728, </a:t>
            </a:r>
            <a:r>
              <a:rPr lang="en-US" sz="1600" b="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a:t>
            </a: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3</a:t>
            </a:r>
          </a:p>
        </p:txBody>
      </p:sp>
      <p:graphicFrame>
        <p:nvGraphicFramePr>
          <p:cNvPr id="6" name="Table 5"/>
          <p:cNvGraphicFramePr>
            <a:graphicFrameLocks noGrp="1"/>
          </p:cNvGraphicFramePr>
          <p:nvPr>
            <p:extLst>
              <p:ext uri="{D42A27DB-BD31-4B8C-83A1-F6EECF244321}">
                <p14:modId xmlns:p14="http://schemas.microsoft.com/office/powerpoint/2010/main" val="565385547"/>
              </p:ext>
            </p:extLst>
          </p:nvPr>
        </p:nvGraphicFramePr>
        <p:xfrm>
          <a:off x="2438398" y="533400"/>
          <a:ext cx="5715003" cy="5791201"/>
        </p:xfrm>
        <a:graphic>
          <a:graphicData uri="http://schemas.openxmlformats.org/drawingml/2006/table">
            <a:tbl>
              <a:tblPr firstRow="1" firstCol="1" bandRow="1"/>
              <a:tblGrid>
                <a:gridCol w="1482528">
                  <a:extLst>
                    <a:ext uri="{9D8B030D-6E8A-4147-A177-3AD203B41FA5}">
                      <a16:colId xmlns:a16="http://schemas.microsoft.com/office/drawing/2014/main" val="2990460534"/>
                    </a:ext>
                  </a:extLst>
                </a:gridCol>
                <a:gridCol w="540687">
                  <a:extLst>
                    <a:ext uri="{9D8B030D-6E8A-4147-A177-3AD203B41FA5}">
                      <a16:colId xmlns:a16="http://schemas.microsoft.com/office/drawing/2014/main" val="2084275881"/>
                    </a:ext>
                  </a:extLst>
                </a:gridCol>
                <a:gridCol w="615298">
                  <a:extLst>
                    <a:ext uri="{9D8B030D-6E8A-4147-A177-3AD203B41FA5}">
                      <a16:colId xmlns:a16="http://schemas.microsoft.com/office/drawing/2014/main" val="1794092886"/>
                    </a:ext>
                  </a:extLst>
                </a:gridCol>
                <a:gridCol w="615298">
                  <a:extLst>
                    <a:ext uri="{9D8B030D-6E8A-4147-A177-3AD203B41FA5}">
                      <a16:colId xmlns:a16="http://schemas.microsoft.com/office/drawing/2014/main" val="2363314965"/>
                    </a:ext>
                  </a:extLst>
                </a:gridCol>
                <a:gridCol w="615298">
                  <a:extLst>
                    <a:ext uri="{9D8B030D-6E8A-4147-A177-3AD203B41FA5}">
                      <a16:colId xmlns:a16="http://schemas.microsoft.com/office/drawing/2014/main" val="3751838874"/>
                    </a:ext>
                  </a:extLst>
                </a:gridCol>
                <a:gridCol w="615298">
                  <a:extLst>
                    <a:ext uri="{9D8B030D-6E8A-4147-A177-3AD203B41FA5}">
                      <a16:colId xmlns:a16="http://schemas.microsoft.com/office/drawing/2014/main" val="1108218572"/>
                    </a:ext>
                  </a:extLst>
                </a:gridCol>
                <a:gridCol w="615298">
                  <a:extLst>
                    <a:ext uri="{9D8B030D-6E8A-4147-A177-3AD203B41FA5}">
                      <a16:colId xmlns:a16="http://schemas.microsoft.com/office/drawing/2014/main" val="3966668770"/>
                    </a:ext>
                  </a:extLst>
                </a:gridCol>
                <a:gridCol w="615298">
                  <a:extLst>
                    <a:ext uri="{9D8B030D-6E8A-4147-A177-3AD203B41FA5}">
                      <a16:colId xmlns:a16="http://schemas.microsoft.com/office/drawing/2014/main" val="3782324720"/>
                    </a:ext>
                  </a:extLst>
                </a:gridCol>
              </a:tblGrid>
              <a:tr h="113553">
                <a:tc rowSpan="3">
                  <a:txBody>
                    <a:bodyPr/>
                    <a:lstStyle/>
                    <a:p>
                      <a:pPr marL="0" marR="0" algn="l">
                        <a:lnSpc>
                          <a:spcPct val="115000"/>
                        </a:lnSpc>
                        <a:spcBef>
                          <a:spcPts val="0"/>
                        </a:spcBef>
                        <a:spcAft>
                          <a:spcPts val="0"/>
                        </a:spcAft>
                      </a:pPr>
                      <a:r>
                        <a:rPr lang="en-US" sz="600" b="1" dirty="0">
                          <a:effectLst/>
                          <a:latin typeface="Calibri" panose="020F0502020204030204" pitchFamily="34" charset="0"/>
                          <a:ea typeface="Calibri" panose="020F0502020204030204" pitchFamily="34" charset="0"/>
                          <a:cs typeface="Times New Roman" panose="02020603050405020304" pitchFamily="18" charset="0"/>
                        </a:rPr>
                        <a:t>Predictors</a:t>
                      </a:r>
                    </a:p>
                  </a:txBody>
                  <a:tcPr marL="4800" marR="4800" marT="0" marB="0" anchor="ctr">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AV fistula use at initiation</a:t>
                      </a:r>
                    </a:p>
                  </a:txBody>
                  <a:tcPr marL="4800" marR="480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AV fistula or graft use at initiation</a:t>
                      </a:r>
                    </a:p>
                  </a:txBody>
                  <a:tcPr marL="4800" marR="480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7796970"/>
                  </a:ext>
                </a:extLst>
              </a:tr>
              <a:tr h="113553">
                <a:tc vMerge="1">
                  <a:txBody>
                    <a:bodyPr/>
                    <a:lstStyle/>
                    <a:p>
                      <a:endParaRPr lang="en-US"/>
                    </a:p>
                  </a:txBody>
                  <a:tcPr/>
                </a:tc>
                <a:tc rowSpan="2">
                  <a:txBody>
                    <a:bodyPr/>
                    <a:lstStyle/>
                    <a:p>
                      <a:pPr marL="0" marR="0" algn="ctr">
                        <a:lnSpc>
                          <a:spcPct val="115000"/>
                        </a:lnSpc>
                        <a:spcBef>
                          <a:spcPts val="0"/>
                        </a:spcBef>
                        <a:spcAft>
                          <a:spcPts val="0"/>
                        </a:spcAft>
                      </a:pPr>
                      <a:r>
                        <a:rPr lang="en-US" sz="600" b="1" dirty="0">
                          <a:effectLst/>
                          <a:latin typeface="Calibri" panose="020F0502020204030204" pitchFamily="34" charset="0"/>
                          <a:ea typeface="Calibri" panose="020F0502020204030204" pitchFamily="34" charset="0"/>
                          <a:cs typeface="Times New Roman" panose="02020603050405020304" pitchFamily="18" charset="0"/>
                        </a:rPr>
                        <a:t>Odds ratio</a:t>
                      </a:r>
                    </a:p>
                  </a:txBody>
                  <a:tcPr marL="4800" marR="4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95% confidence interval</a:t>
                      </a:r>
                    </a:p>
                  </a:txBody>
                  <a:tcPr marL="4800" marR="4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nchor="ctr">
                    <a:lnL>
                      <a:noFill/>
                    </a:lnL>
                    <a:lnR>
                      <a:noFill/>
                    </a:lnR>
                    <a:lnT>
                      <a:noFill/>
                    </a:lnT>
                    <a:lnB>
                      <a:noFill/>
                    </a:lnB>
                  </a:tcPr>
                </a:tc>
                <a:tc rowSpan="2">
                  <a:txBody>
                    <a:bodyPr/>
                    <a:lstStyle/>
                    <a:p>
                      <a:pPr marL="0" marR="0" algn="ctr">
                        <a:lnSpc>
                          <a:spcPct val="115000"/>
                        </a:lnSpc>
                        <a:spcBef>
                          <a:spcPts val="0"/>
                        </a:spcBef>
                        <a:spcAft>
                          <a:spcPts val="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Odds ratio</a:t>
                      </a:r>
                    </a:p>
                  </a:txBody>
                  <a:tcPr marL="4800" marR="4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95% confidence interval</a:t>
                      </a:r>
                    </a:p>
                  </a:txBody>
                  <a:tcPr marL="4800" marR="4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73106679"/>
                  </a:ext>
                </a:extLst>
              </a:tr>
              <a:tr h="113553">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Lower bound</a:t>
                      </a:r>
                    </a:p>
                  </a:txBody>
                  <a:tcPr marL="4800" marR="4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Upper bound</a:t>
                      </a:r>
                    </a:p>
                  </a:txBody>
                  <a:tcPr marL="4800" marR="4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nchor="ctr">
                    <a:lnL>
                      <a:noFill/>
                    </a:lnL>
                    <a:lnR>
                      <a:noFill/>
                    </a:lnR>
                    <a:lnT>
                      <a:noFill/>
                    </a:lnT>
                    <a:lnB>
                      <a:noFill/>
                    </a:lnB>
                  </a:tcPr>
                </a:tc>
                <a:tc vMerge="1">
                  <a:txBody>
                    <a:bodyPr/>
                    <a:lstStyle/>
                    <a:p>
                      <a:endParaRPr lang="en-US"/>
                    </a:p>
                  </a:txBody>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Lower bound</a:t>
                      </a:r>
                    </a:p>
                  </a:txBody>
                  <a:tcPr marL="4800" marR="4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Upper bound</a:t>
                      </a:r>
                    </a:p>
                  </a:txBody>
                  <a:tcPr marL="4800" marR="4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175398"/>
                  </a:ext>
                </a:extLst>
              </a:tr>
              <a:tr h="113553">
                <a:tc>
                  <a:txBody>
                    <a:bodyPr/>
                    <a:lstStyle/>
                    <a:p>
                      <a:pPr marL="0" marR="0">
                        <a:lnSpc>
                          <a:spcPct val="115000"/>
                        </a:lnSpc>
                        <a:spcBef>
                          <a:spcPts val="0"/>
                        </a:spcBef>
                        <a:spcAft>
                          <a:spcPts val="0"/>
                        </a:spcAft>
                      </a:pPr>
                      <a:r>
                        <a:rPr lang="en-US" sz="600" b="1" dirty="0">
                          <a:effectLst/>
                          <a:latin typeface="Calibri" panose="020F0502020204030204" pitchFamily="34" charset="0"/>
                          <a:ea typeface="Calibri" panose="020F0502020204030204" pitchFamily="34" charset="0"/>
                          <a:cs typeface="Times New Roman" panose="02020603050405020304" pitchFamily="18" charset="0"/>
                        </a:rPr>
                        <a:t>Pre-ESRD nephrology care</a:t>
                      </a:r>
                    </a:p>
                  </a:txBody>
                  <a:tcPr marL="4800" marR="48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54730036"/>
                  </a:ext>
                </a:extLst>
              </a:tr>
              <a:tr h="113553">
                <a:tc>
                  <a:txBody>
                    <a:bodyPr/>
                    <a:lstStyle/>
                    <a:p>
                      <a:pPr marL="182880" marR="0">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 months</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0.05</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0.05</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0.06</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0.07</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0.06</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0.07</a:t>
                      </a:r>
                    </a:p>
                  </a:txBody>
                  <a:tcPr marL="4800" marR="4800" marT="0" marB="0">
                    <a:lnL>
                      <a:noFill/>
                    </a:lnL>
                    <a:lnR>
                      <a:noFill/>
                    </a:lnR>
                    <a:lnT>
                      <a:noFill/>
                    </a:lnT>
                    <a:lnB>
                      <a:noFill/>
                    </a:lnB>
                  </a:tcPr>
                </a:tc>
                <a:extLst>
                  <a:ext uri="{0D108BD9-81ED-4DB2-BD59-A6C34878D82A}">
                    <a16:rowId xmlns:a16="http://schemas.microsoft.com/office/drawing/2014/main" val="2365255686"/>
                  </a:ext>
                </a:extLst>
              </a:tr>
              <a:tr h="113553">
                <a:tc>
                  <a:txBody>
                    <a:bodyPr/>
                    <a:lstStyle/>
                    <a:p>
                      <a:pPr marL="182880" marR="0">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&gt;0 - &lt;6 months</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0.27</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0.26</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0.29</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0.29</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0.27</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0.30</a:t>
                      </a:r>
                    </a:p>
                  </a:txBody>
                  <a:tcPr marL="4800" marR="4800" marT="0" marB="0">
                    <a:lnL>
                      <a:noFill/>
                    </a:lnL>
                    <a:lnR>
                      <a:noFill/>
                    </a:lnR>
                    <a:lnT>
                      <a:noFill/>
                    </a:lnT>
                    <a:lnB>
                      <a:noFill/>
                    </a:lnB>
                  </a:tcPr>
                </a:tc>
                <a:extLst>
                  <a:ext uri="{0D108BD9-81ED-4DB2-BD59-A6C34878D82A}">
                    <a16:rowId xmlns:a16="http://schemas.microsoft.com/office/drawing/2014/main" val="941037504"/>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6 - 12 months</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0.61</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0.59</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0.64</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0.63</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0.60</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0.65</a:t>
                      </a:r>
                    </a:p>
                  </a:txBody>
                  <a:tcPr marL="4800" marR="4800" marT="0" marB="0">
                    <a:lnL>
                      <a:noFill/>
                    </a:lnL>
                    <a:lnR>
                      <a:noFill/>
                    </a:lnR>
                    <a:lnT>
                      <a:noFill/>
                    </a:lnT>
                    <a:lnB>
                      <a:noFill/>
                    </a:lnB>
                  </a:tcPr>
                </a:tc>
                <a:extLst>
                  <a:ext uri="{0D108BD9-81ED-4DB2-BD59-A6C34878D82A}">
                    <a16:rowId xmlns:a16="http://schemas.microsoft.com/office/drawing/2014/main" val="1583764334"/>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&gt;12 months</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Ref.</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Ref</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extLst>
                  <a:ext uri="{0D108BD9-81ED-4DB2-BD59-A6C34878D82A}">
                    <a16:rowId xmlns:a16="http://schemas.microsoft.com/office/drawing/2014/main" val="885600187"/>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Unknown</a:t>
                      </a:r>
                    </a:p>
                  </a:txBody>
                  <a:tcPr marL="4800" marR="48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0.21</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0.20</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0.22</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0.21</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0.20</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0.23</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970055"/>
                  </a:ext>
                </a:extLst>
              </a:tr>
              <a:tr h="113553">
                <a:tc>
                  <a:txBody>
                    <a:bodyPr/>
                    <a:lstStyle/>
                    <a:p>
                      <a:pPr marL="0" marR="0">
                        <a:lnSpc>
                          <a:spcPct val="115000"/>
                        </a:lnSpc>
                        <a:spcBef>
                          <a:spcPts val="0"/>
                        </a:spcBef>
                        <a:spcAft>
                          <a:spcPts val="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Age   </a:t>
                      </a:r>
                      <a:r>
                        <a:rPr lang="en-US" sz="600" b="0">
                          <a:effectLst/>
                          <a:latin typeface="Calibri" panose="020F0502020204030204" pitchFamily="34" charset="0"/>
                          <a:ea typeface="Calibri" panose="020F0502020204030204" pitchFamily="34" charset="0"/>
                          <a:cs typeface="Times New Roman" panose="02020603050405020304" pitchFamily="18" charset="0"/>
                        </a:rPr>
                        <a:t>0-21</a:t>
                      </a:r>
                      <a:endParaRPr lang="en-US" sz="600" b="1">
                        <a:effectLst/>
                        <a:latin typeface="Calibri" panose="020F0502020204030204" pitchFamily="34" charset="0"/>
                        <a:ea typeface="Calibri" panose="020F0502020204030204" pitchFamily="34" charset="0"/>
                        <a:cs typeface="Times New Roman" panose="02020603050405020304" pitchFamily="18" charset="0"/>
                      </a:endParaRPr>
                    </a:p>
                  </a:txBody>
                  <a:tcPr marL="4800" marR="48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0.31</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0.23</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0.41</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0.29</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0.22</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0.38</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00865776"/>
                  </a:ext>
                </a:extLst>
              </a:tr>
              <a:tr h="113553">
                <a:tc>
                  <a:txBody>
                    <a:bodyPr/>
                    <a:lstStyle/>
                    <a:p>
                      <a:pPr marL="27432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22-44</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0.85</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0.80</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0.91</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0.80</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0.75</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0.85</a:t>
                      </a:r>
                    </a:p>
                  </a:txBody>
                  <a:tcPr marL="4800" marR="4800" marT="0" marB="0">
                    <a:lnL>
                      <a:noFill/>
                    </a:lnL>
                    <a:lnR>
                      <a:noFill/>
                    </a:lnR>
                    <a:lnT>
                      <a:noFill/>
                    </a:lnT>
                    <a:lnB>
                      <a:noFill/>
                    </a:lnB>
                  </a:tcPr>
                </a:tc>
                <a:extLst>
                  <a:ext uri="{0D108BD9-81ED-4DB2-BD59-A6C34878D82A}">
                    <a16:rowId xmlns:a16="http://schemas.microsoft.com/office/drawing/2014/main" val="3747318662"/>
                  </a:ext>
                </a:extLst>
              </a:tr>
              <a:tr h="113553">
                <a:tc>
                  <a:txBody>
                    <a:bodyPr/>
                    <a:lstStyle/>
                    <a:p>
                      <a:pPr marL="27432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45-64</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Ref.</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Ref.</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extLst>
                  <a:ext uri="{0D108BD9-81ED-4DB2-BD59-A6C34878D82A}">
                    <a16:rowId xmlns:a16="http://schemas.microsoft.com/office/drawing/2014/main" val="494549615"/>
                  </a:ext>
                </a:extLst>
              </a:tr>
              <a:tr h="113553">
                <a:tc>
                  <a:txBody>
                    <a:bodyPr/>
                    <a:lstStyle/>
                    <a:p>
                      <a:pPr marL="27432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65-74</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0.98</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0.94</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1.02</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1.00</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0.97</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1.05</a:t>
                      </a:r>
                    </a:p>
                  </a:txBody>
                  <a:tcPr marL="4800" marR="4800" marT="0" marB="0">
                    <a:lnL>
                      <a:noFill/>
                    </a:lnL>
                    <a:lnR>
                      <a:noFill/>
                    </a:lnR>
                    <a:lnT>
                      <a:noFill/>
                    </a:lnT>
                    <a:lnB>
                      <a:noFill/>
                    </a:lnB>
                  </a:tcPr>
                </a:tc>
                <a:extLst>
                  <a:ext uri="{0D108BD9-81ED-4DB2-BD59-A6C34878D82A}">
                    <a16:rowId xmlns:a16="http://schemas.microsoft.com/office/drawing/2014/main" val="1749812204"/>
                  </a:ext>
                </a:extLst>
              </a:tr>
              <a:tr h="113553">
                <a:tc>
                  <a:txBody>
                    <a:bodyPr/>
                    <a:lstStyle/>
                    <a:p>
                      <a:pPr marL="27432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75+</a:t>
                      </a:r>
                    </a:p>
                  </a:txBody>
                  <a:tcPr marL="4800" marR="48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0.85</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0.81</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0.89</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0.93</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0.89</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0.97</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8206375"/>
                  </a:ext>
                </a:extLst>
              </a:tr>
              <a:tr h="113553">
                <a:tc>
                  <a:txBody>
                    <a:bodyPr/>
                    <a:lstStyle/>
                    <a:p>
                      <a:pPr marL="0" marR="0">
                        <a:lnSpc>
                          <a:spcPct val="115000"/>
                        </a:lnSpc>
                        <a:spcBef>
                          <a:spcPts val="0"/>
                        </a:spcBef>
                        <a:spcAft>
                          <a:spcPts val="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Sex   </a:t>
                      </a:r>
                      <a:r>
                        <a:rPr lang="en-US" sz="600" b="0">
                          <a:effectLst/>
                          <a:latin typeface="Calibri" panose="020F0502020204030204" pitchFamily="34" charset="0"/>
                          <a:ea typeface="Calibri" panose="020F0502020204030204" pitchFamily="34" charset="0"/>
                          <a:cs typeface="Times New Roman" panose="02020603050405020304" pitchFamily="18" charset="0"/>
                        </a:rPr>
                        <a:t>Female</a:t>
                      </a:r>
                      <a:endParaRPr lang="en-US" sz="600" b="1">
                        <a:effectLst/>
                        <a:latin typeface="Calibri" panose="020F0502020204030204" pitchFamily="34" charset="0"/>
                        <a:ea typeface="Calibri" panose="020F0502020204030204" pitchFamily="34" charset="0"/>
                        <a:cs typeface="Times New Roman" panose="02020603050405020304" pitchFamily="18" charset="0"/>
                      </a:endParaRPr>
                    </a:p>
                  </a:txBody>
                  <a:tcPr marL="4800" marR="48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0.74</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0.72</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0.77</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0.86</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0.83</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0.89</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26159200"/>
                  </a:ext>
                </a:extLst>
              </a:tr>
              <a:tr h="113553">
                <a:tc>
                  <a:txBody>
                    <a:bodyPr/>
                    <a:lstStyle/>
                    <a:p>
                      <a:pPr marL="27432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Male </a:t>
                      </a:r>
                    </a:p>
                  </a:txBody>
                  <a:tcPr marL="4800" marR="48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Ref.</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Ref.</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4056465"/>
                  </a:ext>
                </a:extLst>
              </a:tr>
              <a:tr h="113553">
                <a:tc>
                  <a:txBody>
                    <a:bodyPr/>
                    <a:lstStyle/>
                    <a:p>
                      <a:pPr marL="0" marR="0">
                        <a:lnSpc>
                          <a:spcPct val="115000"/>
                        </a:lnSpc>
                        <a:spcBef>
                          <a:spcPts val="0"/>
                        </a:spcBef>
                        <a:spcAft>
                          <a:spcPts val="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Race</a:t>
                      </a:r>
                    </a:p>
                  </a:txBody>
                  <a:tcPr marL="4800" marR="48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38421812"/>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White</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Ref.</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Ref.</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extLst>
                  <a:ext uri="{0D108BD9-81ED-4DB2-BD59-A6C34878D82A}">
                    <a16:rowId xmlns:a16="http://schemas.microsoft.com/office/drawing/2014/main" val="1909862401"/>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Black/African American</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0.94</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0.91</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0.99</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1.14</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1.09</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1.18</a:t>
                      </a:r>
                    </a:p>
                  </a:txBody>
                  <a:tcPr marL="4800" marR="4800" marT="0" marB="0">
                    <a:lnL>
                      <a:noFill/>
                    </a:lnL>
                    <a:lnR>
                      <a:noFill/>
                    </a:lnR>
                    <a:lnT>
                      <a:noFill/>
                    </a:lnT>
                    <a:lnB>
                      <a:noFill/>
                    </a:lnB>
                  </a:tcPr>
                </a:tc>
                <a:extLst>
                  <a:ext uri="{0D108BD9-81ED-4DB2-BD59-A6C34878D82A}">
                    <a16:rowId xmlns:a16="http://schemas.microsoft.com/office/drawing/2014/main" val="2207358966"/>
                  </a:ext>
                </a:extLst>
              </a:tr>
              <a:tr h="227105">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American Indian or Alaska Native</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1.01</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0.86</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1.20</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1.04</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0.88</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1.22</a:t>
                      </a:r>
                    </a:p>
                  </a:txBody>
                  <a:tcPr marL="4800" marR="4800" marT="0" marB="0">
                    <a:lnL>
                      <a:noFill/>
                    </a:lnL>
                    <a:lnR>
                      <a:noFill/>
                    </a:lnR>
                    <a:lnT>
                      <a:noFill/>
                    </a:lnT>
                    <a:lnB>
                      <a:noFill/>
                    </a:lnB>
                  </a:tcPr>
                </a:tc>
                <a:extLst>
                  <a:ext uri="{0D108BD9-81ED-4DB2-BD59-A6C34878D82A}">
                    <a16:rowId xmlns:a16="http://schemas.microsoft.com/office/drawing/2014/main" val="3183742237"/>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Asian</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1.07</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0.98</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1.16</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1.08</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0.99</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1.17</a:t>
                      </a:r>
                    </a:p>
                  </a:txBody>
                  <a:tcPr marL="4800" marR="4800" marT="0" marB="0">
                    <a:lnL>
                      <a:noFill/>
                    </a:lnL>
                    <a:lnR>
                      <a:noFill/>
                    </a:lnR>
                    <a:lnT>
                      <a:noFill/>
                    </a:lnT>
                    <a:lnB>
                      <a:noFill/>
                    </a:lnB>
                  </a:tcPr>
                </a:tc>
                <a:extLst>
                  <a:ext uri="{0D108BD9-81ED-4DB2-BD59-A6C34878D82A}">
                    <a16:rowId xmlns:a16="http://schemas.microsoft.com/office/drawing/2014/main" val="801318337"/>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Other or Multiracial</a:t>
                      </a:r>
                    </a:p>
                  </a:txBody>
                  <a:tcPr marL="4800" marR="48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0.97</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0.84</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1.13</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0.98</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0.85</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1.13</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517361"/>
                  </a:ext>
                </a:extLst>
              </a:tr>
              <a:tr h="113553">
                <a:tc>
                  <a:txBody>
                    <a:bodyPr/>
                    <a:lstStyle/>
                    <a:p>
                      <a:pPr marL="0" marR="0">
                        <a:lnSpc>
                          <a:spcPct val="115000"/>
                        </a:lnSpc>
                        <a:spcBef>
                          <a:spcPts val="0"/>
                        </a:spcBef>
                        <a:spcAft>
                          <a:spcPts val="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Ethnicity    </a:t>
                      </a:r>
                      <a:r>
                        <a:rPr lang="en-US" sz="600" b="0">
                          <a:effectLst/>
                          <a:latin typeface="Calibri" panose="020F0502020204030204" pitchFamily="34" charset="0"/>
                          <a:ea typeface="Calibri" panose="020F0502020204030204" pitchFamily="34" charset="0"/>
                          <a:cs typeface="Times New Roman" panose="02020603050405020304" pitchFamily="18" charset="0"/>
                        </a:rPr>
                        <a:t>Hispanic</a:t>
                      </a:r>
                      <a:endParaRPr lang="en-US" sz="600" b="1">
                        <a:effectLst/>
                        <a:latin typeface="Calibri" panose="020F0502020204030204" pitchFamily="34" charset="0"/>
                        <a:ea typeface="Calibri" panose="020F0502020204030204" pitchFamily="34" charset="0"/>
                        <a:cs typeface="Times New Roman" panose="02020603050405020304" pitchFamily="18" charset="0"/>
                      </a:endParaRPr>
                    </a:p>
                  </a:txBody>
                  <a:tcPr marL="4800" marR="48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0.97</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0.92</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1.03</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0.94</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0.89</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1.00</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25257968"/>
                  </a:ext>
                </a:extLst>
              </a:tr>
              <a:tr h="113553">
                <a:tc>
                  <a:txBody>
                    <a:bodyPr/>
                    <a:lstStyle/>
                    <a:p>
                      <a:pPr marL="51181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Non-Hispanic</a:t>
                      </a:r>
                    </a:p>
                  </a:txBody>
                  <a:tcPr marL="4800" marR="48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Ref.</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Ref</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260025"/>
                  </a:ext>
                </a:extLst>
              </a:tr>
              <a:tr h="113553">
                <a:tc>
                  <a:txBody>
                    <a:bodyPr/>
                    <a:lstStyle/>
                    <a:p>
                      <a:pPr marL="0" marR="0">
                        <a:lnSpc>
                          <a:spcPct val="115000"/>
                        </a:lnSpc>
                        <a:spcBef>
                          <a:spcPts val="0"/>
                        </a:spcBef>
                        <a:spcAft>
                          <a:spcPts val="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Diabetes as cause of ESRD</a:t>
                      </a:r>
                    </a:p>
                  </a:txBody>
                  <a:tcPr marL="4800" marR="48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0.96</a:t>
                      </a:r>
                    </a:p>
                  </a:txBody>
                  <a:tcPr marL="4800" marR="48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0.92</a:t>
                      </a:r>
                    </a:p>
                  </a:txBody>
                  <a:tcPr marL="4800" marR="48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0.99</a:t>
                      </a:r>
                    </a:p>
                  </a:txBody>
                  <a:tcPr marL="4800" marR="48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0.98</a:t>
                      </a:r>
                    </a:p>
                  </a:txBody>
                  <a:tcPr marL="4800" marR="48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0.95</a:t>
                      </a:r>
                    </a:p>
                  </a:txBody>
                  <a:tcPr marL="4800" marR="48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1.01</a:t>
                      </a:r>
                    </a:p>
                  </a:txBody>
                  <a:tcPr marL="4800" marR="48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595978"/>
                  </a:ext>
                </a:extLst>
              </a:tr>
              <a:tr h="113553">
                <a:tc>
                  <a:txBody>
                    <a:bodyPr/>
                    <a:lstStyle/>
                    <a:p>
                      <a:pPr marL="0" marR="0">
                        <a:lnSpc>
                          <a:spcPct val="115000"/>
                        </a:lnSpc>
                        <a:spcBef>
                          <a:spcPts val="0"/>
                        </a:spcBef>
                        <a:spcAft>
                          <a:spcPts val="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Facility census   </a:t>
                      </a:r>
                      <a:r>
                        <a:rPr lang="en-US" sz="600" b="0">
                          <a:effectLst/>
                          <a:latin typeface="Calibri" panose="020F0502020204030204" pitchFamily="34" charset="0"/>
                          <a:ea typeface="Calibri" panose="020F0502020204030204" pitchFamily="34" charset="0"/>
                          <a:cs typeface="Times New Roman" panose="02020603050405020304" pitchFamily="18" charset="0"/>
                        </a:rPr>
                        <a:t>&lt; 20</a:t>
                      </a:r>
                      <a:endParaRPr lang="en-US" sz="600" b="1">
                        <a:effectLst/>
                        <a:latin typeface="Calibri" panose="020F0502020204030204" pitchFamily="34" charset="0"/>
                        <a:ea typeface="Calibri" panose="020F0502020204030204" pitchFamily="34" charset="0"/>
                        <a:cs typeface="Times New Roman" panose="02020603050405020304" pitchFamily="18" charset="0"/>
                      </a:endParaRPr>
                    </a:p>
                  </a:txBody>
                  <a:tcPr marL="4800" marR="48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Ref.</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Ref.</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51049973"/>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20-50</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0.89</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0.85</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0.92</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0.88</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0.85</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0.91</a:t>
                      </a:r>
                    </a:p>
                  </a:txBody>
                  <a:tcPr marL="4800" marR="4800" marT="0" marB="0">
                    <a:lnL>
                      <a:noFill/>
                    </a:lnL>
                    <a:lnR>
                      <a:noFill/>
                    </a:lnR>
                    <a:lnT>
                      <a:noFill/>
                    </a:lnT>
                    <a:lnB>
                      <a:noFill/>
                    </a:lnB>
                  </a:tcPr>
                </a:tc>
                <a:extLst>
                  <a:ext uri="{0D108BD9-81ED-4DB2-BD59-A6C34878D82A}">
                    <a16:rowId xmlns:a16="http://schemas.microsoft.com/office/drawing/2014/main" val="458824357"/>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51-100</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0.79</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0.72</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0.85</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0.74</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0.69</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0.80</a:t>
                      </a:r>
                    </a:p>
                  </a:txBody>
                  <a:tcPr marL="4800" marR="4800" marT="0" marB="0">
                    <a:lnL>
                      <a:noFill/>
                    </a:lnL>
                    <a:lnR>
                      <a:noFill/>
                    </a:lnR>
                    <a:lnT>
                      <a:noFill/>
                    </a:lnT>
                    <a:lnB>
                      <a:noFill/>
                    </a:lnB>
                  </a:tcPr>
                </a:tc>
                <a:extLst>
                  <a:ext uri="{0D108BD9-81ED-4DB2-BD59-A6C34878D82A}">
                    <a16:rowId xmlns:a16="http://schemas.microsoft.com/office/drawing/2014/main" val="2762941860"/>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101-200</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0.59</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0.38</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0.91</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0.58</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0.39</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0.86</a:t>
                      </a:r>
                    </a:p>
                  </a:txBody>
                  <a:tcPr marL="4800" marR="4800" marT="0" marB="0">
                    <a:lnL>
                      <a:noFill/>
                    </a:lnL>
                    <a:lnR>
                      <a:noFill/>
                    </a:lnR>
                    <a:lnT>
                      <a:noFill/>
                    </a:lnT>
                    <a:lnB>
                      <a:noFill/>
                    </a:lnB>
                  </a:tcPr>
                </a:tc>
                <a:extLst>
                  <a:ext uri="{0D108BD9-81ED-4DB2-BD59-A6C34878D82A}">
                    <a16:rowId xmlns:a16="http://schemas.microsoft.com/office/drawing/2014/main" val="3386482278"/>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&gt;200</a:t>
                      </a:r>
                    </a:p>
                  </a:txBody>
                  <a:tcPr marL="4800" marR="48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0.43</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0.25</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0.74</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0.36</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0.22</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0.60</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3687999"/>
                  </a:ext>
                </a:extLst>
              </a:tr>
              <a:tr h="227105">
                <a:tc>
                  <a:txBody>
                    <a:bodyPr/>
                    <a:lstStyle/>
                    <a:p>
                      <a:pPr marL="0" marR="0">
                        <a:lnSpc>
                          <a:spcPct val="115000"/>
                        </a:lnSpc>
                        <a:spcBef>
                          <a:spcPts val="0"/>
                        </a:spcBef>
                        <a:spcAft>
                          <a:spcPts val="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ESRD network (vs. average network)</a:t>
                      </a:r>
                    </a:p>
                  </a:txBody>
                  <a:tcPr marL="4800" marR="48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97806867"/>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 CT, ME, MA, NH, RI, VT</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1.28</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1.18</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1.38</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1.29</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1.20</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1.39</a:t>
                      </a:r>
                    </a:p>
                  </a:txBody>
                  <a:tcPr marL="4800" marR="4800" marT="0" marB="0">
                    <a:lnL>
                      <a:noFill/>
                    </a:lnL>
                    <a:lnR>
                      <a:noFill/>
                    </a:lnR>
                    <a:lnT>
                      <a:noFill/>
                    </a:lnT>
                    <a:lnB>
                      <a:noFill/>
                    </a:lnB>
                  </a:tcPr>
                </a:tc>
                <a:extLst>
                  <a:ext uri="{0D108BD9-81ED-4DB2-BD59-A6C34878D82A}">
                    <a16:rowId xmlns:a16="http://schemas.microsoft.com/office/drawing/2014/main" val="2032328040"/>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2 NY</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1.17</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1.10</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1.25</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1.15</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1.08</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1.22</a:t>
                      </a:r>
                    </a:p>
                  </a:txBody>
                  <a:tcPr marL="4800" marR="4800" marT="0" marB="0">
                    <a:lnL>
                      <a:noFill/>
                    </a:lnL>
                    <a:lnR>
                      <a:noFill/>
                    </a:lnR>
                    <a:lnT>
                      <a:noFill/>
                    </a:lnT>
                    <a:lnB>
                      <a:noFill/>
                    </a:lnB>
                  </a:tcPr>
                </a:tc>
                <a:extLst>
                  <a:ext uri="{0D108BD9-81ED-4DB2-BD59-A6C34878D82A}">
                    <a16:rowId xmlns:a16="http://schemas.microsoft.com/office/drawing/2014/main" val="3916139212"/>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3 NJ, PR, VI</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0.77</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0.71</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0.84</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0.82</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0.76</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0.89</a:t>
                      </a:r>
                    </a:p>
                  </a:txBody>
                  <a:tcPr marL="4800" marR="4800" marT="0" marB="0">
                    <a:lnL>
                      <a:noFill/>
                    </a:lnL>
                    <a:lnR>
                      <a:noFill/>
                    </a:lnR>
                    <a:lnT>
                      <a:noFill/>
                    </a:lnT>
                    <a:lnB>
                      <a:noFill/>
                    </a:lnB>
                  </a:tcPr>
                </a:tc>
                <a:extLst>
                  <a:ext uri="{0D108BD9-81ED-4DB2-BD59-A6C34878D82A}">
                    <a16:rowId xmlns:a16="http://schemas.microsoft.com/office/drawing/2014/main" val="4142098033"/>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4 DE, PA</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1.04</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0.96</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1.12</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1.03</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0.96</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1.10</a:t>
                      </a:r>
                    </a:p>
                  </a:txBody>
                  <a:tcPr marL="4800" marR="4800" marT="0" marB="0">
                    <a:lnL>
                      <a:noFill/>
                    </a:lnL>
                    <a:lnR>
                      <a:noFill/>
                    </a:lnR>
                    <a:lnT>
                      <a:noFill/>
                    </a:lnT>
                    <a:lnB>
                      <a:noFill/>
                    </a:lnB>
                  </a:tcPr>
                </a:tc>
                <a:extLst>
                  <a:ext uri="{0D108BD9-81ED-4DB2-BD59-A6C34878D82A}">
                    <a16:rowId xmlns:a16="http://schemas.microsoft.com/office/drawing/2014/main" val="2035620743"/>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5 VA, WV, MD, DC</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0.98</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0.91</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1.05</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0.99</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0.92</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1.05</a:t>
                      </a:r>
                    </a:p>
                  </a:txBody>
                  <a:tcPr marL="4800" marR="4800" marT="0" marB="0">
                    <a:lnL>
                      <a:noFill/>
                    </a:lnL>
                    <a:lnR>
                      <a:noFill/>
                    </a:lnR>
                    <a:lnT>
                      <a:noFill/>
                    </a:lnT>
                    <a:lnB>
                      <a:noFill/>
                    </a:lnB>
                  </a:tcPr>
                </a:tc>
                <a:extLst>
                  <a:ext uri="{0D108BD9-81ED-4DB2-BD59-A6C34878D82A}">
                    <a16:rowId xmlns:a16="http://schemas.microsoft.com/office/drawing/2014/main" val="3898159532"/>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6 GA, NC, SC</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0.89</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0.84</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0.94</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0.86</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0.82</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0.91</a:t>
                      </a:r>
                    </a:p>
                  </a:txBody>
                  <a:tcPr marL="4800" marR="4800" marT="0" marB="0">
                    <a:lnL>
                      <a:noFill/>
                    </a:lnL>
                    <a:lnR>
                      <a:noFill/>
                    </a:lnR>
                    <a:lnT>
                      <a:noFill/>
                    </a:lnT>
                    <a:lnB>
                      <a:noFill/>
                    </a:lnB>
                  </a:tcPr>
                </a:tc>
                <a:extLst>
                  <a:ext uri="{0D108BD9-81ED-4DB2-BD59-A6C34878D82A}">
                    <a16:rowId xmlns:a16="http://schemas.microsoft.com/office/drawing/2014/main" val="4277651033"/>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7 FL</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0.71</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0.66</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0.76</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0.71</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0.67</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0.76</a:t>
                      </a:r>
                    </a:p>
                  </a:txBody>
                  <a:tcPr marL="4800" marR="4800" marT="0" marB="0">
                    <a:lnL>
                      <a:noFill/>
                    </a:lnL>
                    <a:lnR>
                      <a:noFill/>
                    </a:lnR>
                    <a:lnT>
                      <a:noFill/>
                    </a:lnT>
                    <a:lnB>
                      <a:noFill/>
                    </a:lnB>
                  </a:tcPr>
                </a:tc>
                <a:extLst>
                  <a:ext uri="{0D108BD9-81ED-4DB2-BD59-A6C34878D82A}">
                    <a16:rowId xmlns:a16="http://schemas.microsoft.com/office/drawing/2014/main" val="3300678926"/>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8 AL, MS, TN</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0.96</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0.89</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1.03</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0.97</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0.91</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1.04</a:t>
                      </a:r>
                    </a:p>
                  </a:txBody>
                  <a:tcPr marL="4800" marR="4800" marT="0" marB="0">
                    <a:lnL>
                      <a:noFill/>
                    </a:lnL>
                    <a:lnR>
                      <a:noFill/>
                    </a:lnR>
                    <a:lnT>
                      <a:noFill/>
                    </a:lnT>
                    <a:lnB>
                      <a:noFill/>
                    </a:lnB>
                  </a:tcPr>
                </a:tc>
                <a:extLst>
                  <a:ext uri="{0D108BD9-81ED-4DB2-BD59-A6C34878D82A}">
                    <a16:rowId xmlns:a16="http://schemas.microsoft.com/office/drawing/2014/main" val="4198763554"/>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9 IN, KY, OH</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0.89</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0.84</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0.95</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0.89</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0.84</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0.94</a:t>
                      </a:r>
                    </a:p>
                  </a:txBody>
                  <a:tcPr marL="4800" marR="4800" marT="0" marB="0">
                    <a:lnL>
                      <a:noFill/>
                    </a:lnL>
                    <a:lnR>
                      <a:noFill/>
                    </a:lnR>
                    <a:lnT>
                      <a:noFill/>
                    </a:lnT>
                    <a:lnB>
                      <a:noFill/>
                    </a:lnB>
                  </a:tcPr>
                </a:tc>
                <a:extLst>
                  <a:ext uri="{0D108BD9-81ED-4DB2-BD59-A6C34878D82A}">
                    <a16:rowId xmlns:a16="http://schemas.microsoft.com/office/drawing/2014/main" val="617300552"/>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 IL</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0.91</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0.83</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0.99</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0.94</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0.87</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1.02</a:t>
                      </a:r>
                    </a:p>
                  </a:txBody>
                  <a:tcPr marL="4800" marR="4800" marT="0" marB="0">
                    <a:lnL>
                      <a:noFill/>
                    </a:lnL>
                    <a:lnR>
                      <a:noFill/>
                    </a:lnR>
                    <a:lnT>
                      <a:noFill/>
                    </a:lnT>
                    <a:lnB>
                      <a:noFill/>
                    </a:lnB>
                  </a:tcPr>
                </a:tc>
                <a:extLst>
                  <a:ext uri="{0D108BD9-81ED-4DB2-BD59-A6C34878D82A}">
                    <a16:rowId xmlns:a16="http://schemas.microsoft.com/office/drawing/2014/main" val="2240412736"/>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 MN, MI, ND, SD, WI</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0.90</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0.84</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0.96</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0.89</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0.84</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0.95</a:t>
                      </a:r>
                    </a:p>
                  </a:txBody>
                  <a:tcPr marL="4800" marR="4800" marT="0" marB="0">
                    <a:lnL>
                      <a:noFill/>
                    </a:lnL>
                    <a:lnR>
                      <a:noFill/>
                    </a:lnR>
                    <a:lnT>
                      <a:noFill/>
                    </a:lnT>
                    <a:lnB>
                      <a:noFill/>
                    </a:lnB>
                  </a:tcPr>
                </a:tc>
                <a:extLst>
                  <a:ext uri="{0D108BD9-81ED-4DB2-BD59-A6C34878D82A}">
                    <a16:rowId xmlns:a16="http://schemas.microsoft.com/office/drawing/2014/main" val="3335482162"/>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12 IA, KS, MO, NE</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0.86</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0.78</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0.93</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0.83</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0.77</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0.90</a:t>
                      </a:r>
                    </a:p>
                  </a:txBody>
                  <a:tcPr marL="4800" marR="4800" marT="0" marB="0">
                    <a:lnL>
                      <a:noFill/>
                    </a:lnL>
                    <a:lnR>
                      <a:noFill/>
                    </a:lnR>
                    <a:lnT>
                      <a:noFill/>
                    </a:lnT>
                    <a:lnB>
                      <a:noFill/>
                    </a:lnB>
                  </a:tcPr>
                </a:tc>
                <a:extLst>
                  <a:ext uri="{0D108BD9-81ED-4DB2-BD59-A6C34878D82A}">
                    <a16:rowId xmlns:a16="http://schemas.microsoft.com/office/drawing/2014/main" val="1897329678"/>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13 AR, LA, OK</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1.02</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0.94</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1.10</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0.94</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0.87</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1.01</a:t>
                      </a:r>
                    </a:p>
                  </a:txBody>
                  <a:tcPr marL="4800" marR="4800" marT="0" marB="0">
                    <a:lnL>
                      <a:noFill/>
                    </a:lnL>
                    <a:lnR>
                      <a:noFill/>
                    </a:lnR>
                    <a:lnT>
                      <a:noFill/>
                    </a:lnT>
                    <a:lnB>
                      <a:noFill/>
                    </a:lnB>
                  </a:tcPr>
                </a:tc>
                <a:extLst>
                  <a:ext uri="{0D108BD9-81ED-4DB2-BD59-A6C34878D82A}">
                    <a16:rowId xmlns:a16="http://schemas.microsoft.com/office/drawing/2014/main" val="316375981"/>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14 TX</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0.73</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0.69</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0.78</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0.73</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0.69</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0.78</a:t>
                      </a:r>
                    </a:p>
                  </a:txBody>
                  <a:tcPr marL="4800" marR="4800" marT="0" marB="0">
                    <a:lnL>
                      <a:noFill/>
                    </a:lnL>
                    <a:lnR>
                      <a:noFill/>
                    </a:lnR>
                    <a:lnT>
                      <a:noFill/>
                    </a:lnT>
                    <a:lnB>
                      <a:noFill/>
                    </a:lnB>
                  </a:tcPr>
                </a:tc>
                <a:extLst>
                  <a:ext uri="{0D108BD9-81ED-4DB2-BD59-A6C34878D82A}">
                    <a16:rowId xmlns:a16="http://schemas.microsoft.com/office/drawing/2014/main" val="2394643894"/>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15 AZ, CO, NV, NM, UT, WY</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1.32</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1.22</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1.41</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1.26</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1.17</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1.34</a:t>
                      </a:r>
                    </a:p>
                  </a:txBody>
                  <a:tcPr marL="4800" marR="4800" marT="0" marB="0">
                    <a:lnL>
                      <a:noFill/>
                    </a:lnL>
                    <a:lnR>
                      <a:noFill/>
                    </a:lnR>
                    <a:lnT>
                      <a:noFill/>
                    </a:lnT>
                    <a:lnB>
                      <a:noFill/>
                    </a:lnB>
                  </a:tcPr>
                </a:tc>
                <a:extLst>
                  <a:ext uri="{0D108BD9-81ED-4DB2-BD59-A6C34878D82A}">
                    <a16:rowId xmlns:a16="http://schemas.microsoft.com/office/drawing/2014/main" val="1123052706"/>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16 AK, ID, MT, OR, WA</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1.39</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1.27</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1.51</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1.42</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1.31</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1.54</a:t>
                      </a:r>
                    </a:p>
                  </a:txBody>
                  <a:tcPr marL="4800" marR="4800" marT="0" marB="0">
                    <a:lnL>
                      <a:noFill/>
                    </a:lnL>
                    <a:lnR>
                      <a:noFill/>
                    </a:lnR>
                    <a:lnT>
                      <a:noFill/>
                    </a:lnT>
                    <a:lnB>
                      <a:noFill/>
                    </a:lnB>
                  </a:tcPr>
                </a:tc>
                <a:extLst>
                  <a:ext uri="{0D108BD9-81ED-4DB2-BD59-A6C34878D82A}">
                    <a16:rowId xmlns:a16="http://schemas.microsoft.com/office/drawing/2014/main" val="468935751"/>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17 AS, GU, MP, HI, Northern CA</a:t>
                      </a:r>
                    </a:p>
                  </a:txBody>
                  <a:tcPr marL="4800" marR="4800" marT="0" marB="0" anchor="ctr">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1.42</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1.32</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1.52</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1.57</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1.47</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1.68</a:t>
                      </a:r>
                    </a:p>
                  </a:txBody>
                  <a:tcPr marL="4800" marR="4800" marT="0" marB="0">
                    <a:lnL>
                      <a:noFill/>
                    </a:lnL>
                    <a:lnR>
                      <a:noFill/>
                    </a:lnR>
                    <a:lnT>
                      <a:noFill/>
                    </a:lnT>
                    <a:lnB>
                      <a:noFill/>
                    </a:lnB>
                  </a:tcPr>
                </a:tc>
                <a:extLst>
                  <a:ext uri="{0D108BD9-81ED-4DB2-BD59-A6C34878D82A}">
                    <a16:rowId xmlns:a16="http://schemas.microsoft.com/office/drawing/2014/main" val="1461574919"/>
                  </a:ext>
                </a:extLst>
              </a:tr>
              <a:tr h="113553">
                <a:tc>
                  <a:txBody>
                    <a:bodyPr/>
                    <a:lstStyle/>
                    <a:p>
                      <a:pPr marL="182880" marR="0">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18 Southern CA</a:t>
                      </a:r>
                    </a:p>
                  </a:txBody>
                  <a:tcPr marL="4800" marR="48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1.18</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1.11</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1.26</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4800" marR="4800" marT="0" marB="0">
                    <a:lnL>
                      <a:noFill/>
                    </a:lnL>
                    <a:lnR>
                      <a:noFill/>
                    </a:lnR>
                    <a:lnT>
                      <a:noFill/>
                    </a:lnT>
                    <a:lnB>
                      <a:noFill/>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1.15</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1.08</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1.22</a:t>
                      </a:r>
                    </a:p>
                  </a:txBody>
                  <a:tcPr marL="4800" marR="480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12103"/>
                  </a:ext>
                </a:extLst>
              </a:tr>
            </a:tbl>
          </a:graphicData>
        </a:graphic>
      </p:graphicFrame>
      <p:sp>
        <p:nvSpPr>
          <p:cNvPr id="7" name="Rectangle 6"/>
          <p:cNvSpPr/>
          <p:nvPr/>
        </p:nvSpPr>
        <p:spPr>
          <a:xfrm>
            <a:off x="183295" y="4800600"/>
            <a:ext cx="2071808" cy="1077218"/>
          </a:xfrm>
          <a:prstGeom prst="rect">
            <a:avLst/>
          </a:prstGeom>
        </p:spPr>
        <p:txBody>
          <a:bodyPr wrap="square">
            <a:spAutoFit/>
          </a:bodyPr>
          <a:lstStyle/>
          <a:p>
            <a:pPr>
              <a:spcBef>
                <a:spcPts val="400"/>
              </a:spcBef>
            </a:pPr>
            <a:r>
              <a:rPr lang="en-US" sz="8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For more on ESRD networks: </a:t>
            </a:r>
            <a:r>
              <a:rPr lang="en-US" sz="800" u="sng" spc="-2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hlinkClick r:id="rId2"/>
              </a:rPr>
              <a:t>http://www.cms.gov/About-CMS/Agency-Information/ </a:t>
            </a:r>
            <a:r>
              <a:rPr lang="en-US" sz="800" u="sng" spc="-20" dirty="0" err="1">
                <a:solidFill>
                  <a:srgbClr val="0000FF"/>
                </a:solidFill>
                <a:latin typeface="Calibri" panose="020F0502020204030204" pitchFamily="34" charset="0"/>
                <a:ea typeface="Times New Roman" panose="02020603050405020304" pitchFamily="18" charset="0"/>
                <a:cs typeface="Times New Roman" panose="02020603050405020304" pitchFamily="18" charset="0"/>
                <a:hlinkClick r:id="rId2"/>
              </a:rPr>
              <a:t>RegionalOffices</a:t>
            </a:r>
            <a:r>
              <a:rPr lang="en-US" sz="800" u="sng" spc="-2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hlinkClick r:id="rId2"/>
              </a:rPr>
              <a:t>/RegionalMap.html</a:t>
            </a:r>
            <a:r>
              <a:rPr lang="en-US" sz="8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Abbreviations: AV, arteriovenous; CMS, Centers for Medicare &amp; Medicaid; ESRD, end-stage renal disease. </a:t>
            </a:r>
            <a:endParaRPr lang="en-US"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055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sp>
        <p:nvSpPr>
          <p:cNvPr id="3" name="Title 2"/>
          <p:cNvSpPr>
            <a:spLocks noGrp="1"/>
          </p:cNvSpPr>
          <p:nvPr>
            <p:ph type="title"/>
          </p:nvPr>
        </p:nvSpPr>
        <p:spPr>
          <a:xfrm>
            <a:off x="0" y="0"/>
            <a:ext cx="9144000" cy="876300"/>
          </a:xfrm>
        </p:spPr>
        <p:txBody>
          <a:bodyPr/>
          <a:lstStyle/>
          <a:p>
            <a:r>
              <a:rPr lang="en-US" sz="1600" b="1"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a:t>
            </a:r>
            <a:r>
              <a:rPr lang="en-US" sz="16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2 Table 3.7 Distribution of number of days between AV fistula placement and first successful use*, overall and by patient characteristics, for new AV fistulas created in 2014-2015 (excludes patients not yet ESRD when fistula was placed), from Medicare claims and </a:t>
            </a:r>
            <a:r>
              <a:rPr lang="en-US" sz="1600" b="1"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16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n-US" sz="1600" b="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2014-2017</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5288818"/>
              </p:ext>
            </p:extLst>
          </p:nvPr>
        </p:nvGraphicFramePr>
        <p:xfrm>
          <a:off x="2475612" y="762000"/>
          <a:ext cx="5411088" cy="5377243"/>
        </p:xfrm>
        <a:graphic>
          <a:graphicData uri="http://schemas.openxmlformats.org/drawingml/2006/table">
            <a:tbl>
              <a:tblPr firstRow="1" firstCol="1" bandRow="1"/>
              <a:tblGrid>
                <a:gridCol w="1854314">
                  <a:extLst>
                    <a:ext uri="{9D8B030D-6E8A-4147-A177-3AD203B41FA5}">
                      <a16:colId xmlns:a16="http://schemas.microsoft.com/office/drawing/2014/main" val="2409956291"/>
                    </a:ext>
                  </a:extLst>
                </a:gridCol>
                <a:gridCol w="592379">
                  <a:extLst>
                    <a:ext uri="{9D8B030D-6E8A-4147-A177-3AD203B41FA5}">
                      <a16:colId xmlns:a16="http://schemas.microsoft.com/office/drawing/2014/main" val="2502636026"/>
                    </a:ext>
                  </a:extLst>
                </a:gridCol>
                <a:gridCol w="592879">
                  <a:extLst>
                    <a:ext uri="{9D8B030D-6E8A-4147-A177-3AD203B41FA5}">
                      <a16:colId xmlns:a16="http://schemas.microsoft.com/office/drawing/2014/main" val="2786093396"/>
                    </a:ext>
                  </a:extLst>
                </a:gridCol>
                <a:gridCol w="592879">
                  <a:extLst>
                    <a:ext uri="{9D8B030D-6E8A-4147-A177-3AD203B41FA5}">
                      <a16:colId xmlns:a16="http://schemas.microsoft.com/office/drawing/2014/main" val="3534684916"/>
                    </a:ext>
                  </a:extLst>
                </a:gridCol>
                <a:gridCol w="592879">
                  <a:extLst>
                    <a:ext uri="{9D8B030D-6E8A-4147-A177-3AD203B41FA5}">
                      <a16:colId xmlns:a16="http://schemas.microsoft.com/office/drawing/2014/main" val="804296216"/>
                    </a:ext>
                  </a:extLst>
                </a:gridCol>
                <a:gridCol w="592879">
                  <a:extLst>
                    <a:ext uri="{9D8B030D-6E8A-4147-A177-3AD203B41FA5}">
                      <a16:colId xmlns:a16="http://schemas.microsoft.com/office/drawing/2014/main" val="614128350"/>
                    </a:ext>
                  </a:extLst>
                </a:gridCol>
                <a:gridCol w="592879">
                  <a:extLst>
                    <a:ext uri="{9D8B030D-6E8A-4147-A177-3AD203B41FA5}">
                      <a16:colId xmlns:a16="http://schemas.microsoft.com/office/drawing/2014/main" val="509588710"/>
                    </a:ext>
                  </a:extLst>
                </a:gridCol>
              </a:tblGrid>
              <a:tr h="345910">
                <a:tc rowSpan="2">
                  <a:txBody>
                    <a:bodyPr/>
                    <a:lstStyle/>
                    <a:p>
                      <a:pPr marL="0" marR="0">
                        <a:lnSpc>
                          <a:spcPct val="115000"/>
                        </a:lnSpc>
                        <a:spcBef>
                          <a:spcPts val="0"/>
                        </a:spcBef>
                        <a:spcAft>
                          <a:spcPts val="100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Total AV fistula placements</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Percentage of failed placements</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Number of days between AV fistula placement and first use</a:t>
                      </a:r>
                      <a:endParaRPr lang="en-US" sz="800" b="1">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1385429"/>
                  </a:ext>
                </a:extLst>
              </a:tr>
              <a:tr h="28772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Average</a:t>
                      </a:r>
                    </a:p>
                  </a:txBody>
                  <a:tcPr marL="44226" marR="4422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Median</a:t>
                      </a:r>
                    </a:p>
                  </a:txBody>
                  <a:tcPr marL="44226" marR="4422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25th percentile</a:t>
                      </a:r>
                    </a:p>
                  </a:txBody>
                  <a:tcPr marL="44226" marR="4422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75th percentile</a:t>
                      </a:r>
                    </a:p>
                  </a:txBody>
                  <a:tcPr marL="44226" marR="4422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129808"/>
                  </a:ext>
                </a:extLst>
              </a:tr>
              <a:tr h="143861">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Overall</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86,848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38.9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094687"/>
                  </a:ext>
                </a:extLst>
              </a:tr>
              <a:tr h="143861">
                <a:tc>
                  <a:txBody>
                    <a:bodyPr/>
                    <a:lstStyle/>
                    <a:p>
                      <a:pPr marL="0" marR="0">
                        <a:lnSpc>
                          <a:spcPct val="115000"/>
                        </a:lnSpc>
                        <a:spcBef>
                          <a:spcPts val="0"/>
                        </a:spcBef>
                        <a:spcAft>
                          <a:spcPts val="0"/>
                        </a:spcAft>
                      </a:pPr>
                      <a:r>
                        <a:rPr lang="en-US" sz="700" b="1" dirty="0">
                          <a:effectLst/>
                          <a:latin typeface="Calibri" panose="020F0502020204030204" pitchFamily="34" charset="0"/>
                          <a:ea typeface="Calibri" panose="020F0502020204030204" pitchFamily="34" charset="0"/>
                          <a:cs typeface="Times New Roman" panose="02020603050405020304" pitchFamily="18" charset="0"/>
                        </a:rPr>
                        <a:t>Age</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64525777"/>
                  </a:ext>
                </a:extLst>
              </a:tr>
              <a:tr h="143861">
                <a:tc>
                  <a:txBody>
                    <a:bodyPr/>
                    <a:lstStyle/>
                    <a:p>
                      <a:pPr marL="18288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0-21</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345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32.2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148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extLst>
                  <a:ext uri="{0D108BD9-81ED-4DB2-BD59-A6C34878D82A}">
                    <a16:rowId xmlns:a16="http://schemas.microsoft.com/office/drawing/2014/main" val="1124658521"/>
                  </a:ext>
                </a:extLst>
              </a:tr>
              <a:tr h="143861">
                <a:tc>
                  <a:txBody>
                    <a:bodyPr/>
                    <a:lstStyle/>
                    <a:p>
                      <a:pPr marL="182880" marR="0">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22-44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9,698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35.4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extLst>
                  <a:ext uri="{0D108BD9-81ED-4DB2-BD59-A6C34878D82A}">
                    <a16:rowId xmlns:a16="http://schemas.microsoft.com/office/drawing/2014/main" val="540099952"/>
                  </a:ext>
                </a:extLst>
              </a:tr>
              <a:tr h="143861">
                <a:tc>
                  <a:txBody>
                    <a:bodyPr/>
                    <a:lstStyle/>
                    <a:p>
                      <a:pPr marL="182880" marR="0">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45-64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32,284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37.2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extLst>
                  <a:ext uri="{0D108BD9-81ED-4DB2-BD59-A6C34878D82A}">
                    <a16:rowId xmlns:a16="http://schemas.microsoft.com/office/drawing/2014/main" val="1784233691"/>
                  </a:ext>
                </a:extLst>
              </a:tr>
              <a:tr h="143861">
                <a:tc>
                  <a:txBody>
                    <a:bodyPr/>
                    <a:lstStyle/>
                    <a:p>
                      <a:pPr marL="182880" marR="0">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65-74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24,697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39.4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extLst>
                  <a:ext uri="{0D108BD9-81ED-4DB2-BD59-A6C34878D82A}">
                    <a16:rowId xmlns:a16="http://schemas.microsoft.com/office/drawing/2014/main" val="253658609"/>
                  </a:ext>
                </a:extLst>
              </a:tr>
              <a:tr h="143861">
                <a:tc>
                  <a:txBody>
                    <a:bodyPr/>
                    <a:lstStyle/>
                    <a:p>
                      <a:pPr marL="18288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19,824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42.7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160337"/>
                  </a:ext>
                </a:extLst>
              </a:tr>
              <a:tr h="143861">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Race</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44931801"/>
                  </a:ext>
                </a:extLst>
              </a:tr>
              <a:tr h="143861">
                <a:tc>
                  <a:txBody>
                    <a:bodyPr/>
                    <a:lstStyle/>
                    <a:p>
                      <a:pPr marL="18288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White</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54,415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37.9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extLst>
                  <a:ext uri="{0D108BD9-81ED-4DB2-BD59-A6C34878D82A}">
                    <a16:rowId xmlns:a16="http://schemas.microsoft.com/office/drawing/2014/main" val="3434934750"/>
                  </a:ext>
                </a:extLst>
              </a:tr>
              <a:tr h="143861">
                <a:tc>
                  <a:txBody>
                    <a:bodyPr/>
                    <a:lstStyle/>
                    <a:p>
                      <a:pPr marL="18288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Black/African American</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27,154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42.0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160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extLst>
                  <a:ext uri="{0D108BD9-81ED-4DB2-BD59-A6C34878D82A}">
                    <a16:rowId xmlns:a16="http://schemas.microsoft.com/office/drawing/2014/main" val="1659721154"/>
                  </a:ext>
                </a:extLst>
              </a:tr>
              <a:tr h="143861">
                <a:tc>
                  <a:txBody>
                    <a:bodyPr/>
                    <a:lstStyle/>
                    <a:p>
                      <a:pPr marL="18288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American Indian or Alaska Native</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1,109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31.6</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extLst>
                  <a:ext uri="{0D108BD9-81ED-4DB2-BD59-A6C34878D82A}">
                    <a16:rowId xmlns:a16="http://schemas.microsoft.com/office/drawing/2014/main" val="341610129"/>
                  </a:ext>
                </a:extLst>
              </a:tr>
              <a:tr h="143861">
                <a:tc>
                  <a:txBody>
                    <a:bodyPr/>
                    <a:lstStyle/>
                    <a:p>
                      <a:pPr marL="18288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Asian</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2,980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32.8</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146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extLst>
                  <a:ext uri="{0D108BD9-81ED-4DB2-BD59-A6C34878D82A}">
                    <a16:rowId xmlns:a16="http://schemas.microsoft.com/office/drawing/2014/main" val="3029850862"/>
                  </a:ext>
                </a:extLst>
              </a:tr>
              <a:tr h="143861">
                <a:tc>
                  <a:txBody>
                    <a:bodyPr/>
                    <a:lstStyle/>
                    <a:p>
                      <a:pPr marL="18288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Native Hawaiian or Pacific Islander</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905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33.4</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172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extLst>
                  <a:ext uri="{0D108BD9-81ED-4DB2-BD59-A6C34878D82A}">
                    <a16:rowId xmlns:a16="http://schemas.microsoft.com/office/drawing/2014/main" val="1286808534"/>
                  </a:ext>
                </a:extLst>
              </a:tr>
              <a:tr h="143861">
                <a:tc>
                  <a:txBody>
                    <a:bodyPr/>
                    <a:lstStyle/>
                    <a:p>
                      <a:pPr marL="18288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Other or Multiracial</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241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38.2</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extLst>
                  <a:ext uri="{0D108BD9-81ED-4DB2-BD59-A6C34878D82A}">
                    <a16:rowId xmlns:a16="http://schemas.microsoft.com/office/drawing/2014/main" val="2034781894"/>
                  </a:ext>
                </a:extLst>
              </a:tr>
              <a:tr h="143861">
                <a:tc>
                  <a:txBody>
                    <a:bodyPr/>
                    <a:lstStyle/>
                    <a:p>
                      <a:pPr marL="18288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Unknown</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34.1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139</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196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098963"/>
                  </a:ext>
                </a:extLst>
              </a:tr>
              <a:tr h="143861">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Ethnicity</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78124085"/>
                  </a:ext>
                </a:extLst>
              </a:tr>
              <a:tr h="143861">
                <a:tc>
                  <a:txBody>
                    <a:bodyPr/>
                    <a:lstStyle/>
                    <a:p>
                      <a:pPr marL="18288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Hispanic</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12,340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33.8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117</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extLst>
                  <a:ext uri="{0D108BD9-81ED-4DB2-BD59-A6C34878D82A}">
                    <a16:rowId xmlns:a16="http://schemas.microsoft.com/office/drawing/2014/main" val="1768540623"/>
                  </a:ext>
                </a:extLst>
              </a:tr>
              <a:tr h="143861">
                <a:tc>
                  <a:txBody>
                    <a:bodyPr/>
                    <a:lstStyle/>
                    <a:p>
                      <a:pPr marL="18288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Non-Hispanic</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73,952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39.7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121</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933493"/>
                  </a:ext>
                </a:extLst>
              </a:tr>
              <a:tr h="143861">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Race/Ethnicity</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49433338"/>
                  </a:ext>
                </a:extLst>
              </a:tr>
              <a:tr h="143861">
                <a:tc>
                  <a:txBody>
                    <a:bodyPr/>
                    <a:lstStyle/>
                    <a:p>
                      <a:pPr marL="18288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Non-Hispanic White</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42,406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39.1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110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extLst>
                  <a:ext uri="{0D108BD9-81ED-4DB2-BD59-A6C34878D82A}">
                    <a16:rowId xmlns:a16="http://schemas.microsoft.com/office/drawing/2014/main" val="2232555636"/>
                  </a:ext>
                </a:extLst>
              </a:tr>
              <a:tr h="283921">
                <a:tc>
                  <a:txBody>
                    <a:bodyPr/>
                    <a:lstStyle/>
                    <a:p>
                      <a:pPr marL="18288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Non-Hispanic Black/African American</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26,657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41.9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108</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36951"/>
                  </a:ext>
                </a:extLst>
              </a:tr>
              <a:tr h="143861">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Sex</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89406569"/>
                  </a:ext>
                </a:extLst>
              </a:tr>
              <a:tr h="143861">
                <a:tc>
                  <a:txBody>
                    <a:bodyPr/>
                    <a:lstStyle/>
                    <a:p>
                      <a:pPr marL="18288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Male</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49,393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34.2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105</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148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extLst>
                  <a:ext uri="{0D108BD9-81ED-4DB2-BD59-A6C34878D82A}">
                    <a16:rowId xmlns:a16="http://schemas.microsoft.com/office/drawing/2014/main" val="3044387862"/>
                  </a:ext>
                </a:extLst>
              </a:tr>
              <a:tr h="143861">
                <a:tc>
                  <a:txBody>
                    <a:bodyPr/>
                    <a:lstStyle/>
                    <a:p>
                      <a:pPr marL="18288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Female</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37,455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45.1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76</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169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41735"/>
                  </a:ext>
                </a:extLst>
              </a:tr>
              <a:tr h="143861">
                <a:tc>
                  <a:txBody>
                    <a:bodyPr/>
                    <a:lstStyle/>
                    <a:p>
                      <a:pPr marL="0" marR="0">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Primary Cause of ESRD</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64193722"/>
                  </a:ext>
                </a:extLst>
              </a:tr>
              <a:tr h="143861">
                <a:tc>
                  <a:txBody>
                    <a:bodyPr/>
                    <a:lstStyle/>
                    <a:p>
                      <a:pPr marL="18288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Diabetes</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40,722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38.8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75</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160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extLst>
                  <a:ext uri="{0D108BD9-81ED-4DB2-BD59-A6C34878D82A}">
                    <a16:rowId xmlns:a16="http://schemas.microsoft.com/office/drawing/2014/main" val="3420544105"/>
                  </a:ext>
                </a:extLst>
              </a:tr>
              <a:tr h="143861">
                <a:tc>
                  <a:txBody>
                    <a:bodyPr/>
                    <a:lstStyle/>
                    <a:p>
                      <a:pPr marL="18288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Hypertension</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25,986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38.7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73</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extLst>
                  <a:ext uri="{0D108BD9-81ED-4DB2-BD59-A6C34878D82A}">
                    <a16:rowId xmlns:a16="http://schemas.microsoft.com/office/drawing/2014/main" val="2931895889"/>
                  </a:ext>
                </a:extLst>
              </a:tr>
              <a:tr h="143861">
                <a:tc>
                  <a:txBody>
                    <a:bodyPr/>
                    <a:lstStyle/>
                    <a:p>
                      <a:pPr marL="18288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Glomerulonephritis</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7,621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36.8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66</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148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extLst>
                  <a:ext uri="{0D108BD9-81ED-4DB2-BD59-A6C34878D82A}">
                    <a16:rowId xmlns:a16="http://schemas.microsoft.com/office/drawing/2014/main" val="159994922"/>
                  </a:ext>
                </a:extLst>
              </a:tr>
              <a:tr h="143861">
                <a:tc>
                  <a:txBody>
                    <a:bodyPr/>
                    <a:lstStyle/>
                    <a:p>
                      <a:pPr marL="18288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Cystic kidney</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1,489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36.5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68</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148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extLst>
                  <a:ext uri="{0D108BD9-81ED-4DB2-BD59-A6C34878D82A}">
                    <a16:rowId xmlns:a16="http://schemas.microsoft.com/office/drawing/2014/main" val="939417227"/>
                  </a:ext>
                </a:extLst>
              </a:tr>
              <a:tr h="143861">
                <a:tc>
                  <a:txBody>
                    <a:bodyPr/>
                    <a:lstStyle/>
                    <a:p>
                      <a:pPr marL="18288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Other urologic</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1,259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35.7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156</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extLst>
                  <a:ext uri="{0D108BD9-81ED-4DB2-BD59-A6C34878D82A}">
                    <a16:rowId xmlns:a16="http://schemas.microsoft.com/office/drawing/2014/main" val="2423291269"/>
                  </a:ext>
                </a:extLst>
              </a:tr>
              <a:tr h="143861">
                <a:tc>
                  <a:txBody>
                    <a:bodyPr/>
                    <a:lstStyle/>
                    <a:p>
                      <a:pPr marL="18288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Other cause</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7,554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42.5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153</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a:noFill/>
                    </a:lnB>
                  </a:tcPr>
                </a:tc>
                <a:extLst>
                  <a:ext uri="{0D108BD9-81ED-4DB2-BD59-A6C34878D82A}">
                    <a16:rowId xmlns:a16="http://schemas.microsoft.com/office/drawing/2014/main" val="530418536"/>
                  </a:ext>
                </a:extLst>
              </a:tr>
              <a:tr h="143861">
                <a:tc>
                  <a:txBody>
                    <a:bodyPr/>
                    <a:lstStyle/>
                    <a:p>
                      <a:pPr marL="182880" marR="0">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Unknown cause</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2217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7093" marR="14168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40.6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155</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4226" marR="4422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8378513"/>
                  </a:ext>
                </a:extLst>
              </a:tr>
            </a:tbl>
          </a:graphicData>
        </a:graphic>
      </p:graphicFrame>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3</a:t>
            </a:r>
          </a:p>
        </p:txBody>
      </p:sp>
      <p:sp>
        <p:nvSpPr>
          <p:cNvPr id="7" name="Rectangle 6"/>
          <p:cNvSpPr/>
          <p:nvPr/>
        </p:nvSpPr>
        <p:spPr>
          <a:xfrm>
            <a:off x="76200" y="4152900"/>
            <a:ext cx="2028265" cy="1892826"/>
          </a:xfrm>
          <a:prstGeom prst="rect">
            <a:avLst/>
          </a:prstGeom>
        </p:spPr>
        <p:txBody>
          <a:bodyPr wrap="square">
            <a:spAutoFit/>
          </a:bodyPr>
          <a:lstStyle/>
          <a:p>
            <a:pPr>
              <a:spcBef>
                <a:spcPts val="600"/>
              </a:spcBef>
            </a:pP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*Fistulas placed between June 1, 2014 and May 31, 2016, with follow-up through May 2017; follow-up is censored at one year after fistula placement date; date of first use was the date the given access was first reported in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to be in use in a particular patient. Abbreviations: AV, arteriovenous;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Consolidated Renal Operations in a Web-enabled Network; ESRD, end-stage renal disease.</a:t>
            </a:r>
            <a:endParaRPr lang="en-US"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0397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a:t>
            </a:fld>
            <a:endParaRPr lang="en-US" dirty="0"/>
          </a:p>
        </p:txBody>
      </p:sp>
      <p:sp>
        <p:nvSpPr>
          <p:cNvPr id="4" name="Title 3"/>
          <p:cNvSpPr>
            <a:spLocks noGrp="1"/>
          </p:cNvSpPr>
          <p:nvPr>
            <p:ph type="title"/>
          </p:nvPr>
        </p:nvSpPr>
        <p:spPr/>
        <p:txBody>
          <a:bodyPr/>
          <a:lstStyle/>
          <a:p>
            <a:r>
              <a:rPr lang="en-US" sz="24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2 Figure 3.1 Vascular access use at hemodialysis initiation, from the ESRD Medical Evidence form (CMS 2728), </a:t>
            </a: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2005-2016</a:t>
            </a:r>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a:t>
            </a:r>
            <a:r>
              <a:rPr lang="en-US" dirty="0"/>
              <a:t>3</a:t>
            </a:r>
            <a:endParaRPr lang="en-US" dirty="0" smtClean="0"/>
          </a:p>
        </p:txBody>
      </p:sp>
      <p:sp>
        <p:nvSpPr>
          <p:cNvPr id="3" name="Rectangle 2"/>
          <p:cNvSpPr/>
          <p:nvPr/>
        </p:nvSpPr>
        <p:spPr>
          <a:xfrm>
            <a:off x="1066800" y="5105400"/>
            <a:ext cx="7200900" cy="461665"/>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ESRD patients initiating hemodialysis in 2005-2016. Abbreviations: AV, arteriovenous; CMS, Centers for Medicare &amp; Medicaid; ESRD, end-stage renal </a:t>
            </a:r>
            <a:r>
              <a:rPr lang="en-US" sz="1200" dirty="0" smtClean="0">
                <a:latin typeface="Calibri" panose="020F0502020204030204" pitchFamily="34" charset="0"/>
                <a:ea typeface="Calibri" panose="020F0502020204030204" pitchFamily="34" charset="0"/>
                <a:cs typeface="Times New Roman" panose="02020603050405020304" pitchFamily="18" charset="0"/>
              </a:rPr>
              <a:t>disease.</a:t>
            </a:r>
            <a:endParaRPr lang="en-US" sz="2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371600"/>
            <a:ext cx="6858014" cy="3435103"/>
          </a:xfrm>
          <a:prstGeom prst="rect">
            <a:avLst/>
          </a:prstGeom>
        </p:spPr>
      </p:pic>
    </p:spTree>
    <p:extLst>
      <p:ext uri="{BB962C8B-B14F-4D97-AF65-F5344CB8AC3E}">
        <p14:creationId xmlns:p14="http://schemas.microsoft.com/office/powerpoint/2010/main" val="3261484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3" name="Title 2"/>
          <p:cNvSpPr>
            <a:spLocks noGrp="1"/>
          </p:cNvSpPr>
          <p:nvPr>
            <p:ph type="title"/>
          </p:nvPr>
        </p:nvSpPr>
        <p:spPr>
          <a:xfrm>
            <a:off x="457200" y="0"/>
            <a:ext cx="8229600" cy="601662"/>
          </a:xfrm>
        </p:spPr>
        <p:txBody>
          <a:bodyPr/>
          <a:lstStyle/>
          <a:p>
            <a:r>
              <a:rPr lang="en-US" sz="1600" b="1"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a:t>
            </a:r>
            <a:r>
              <a:rPr lang="en-US" sz="16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2 Table 3.1 Vascular access used at hemodialysis initiation by patient characteristics from the ESRD Medical Evidence form (CMS 2728), </a:t>
            </a:r>
            <a:r>
              <a:rPr lang="en-US" sz="1600" b="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a:t>
            </a:r>
            <a:r>
              <a:rPr lang="en-US" sz="16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16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13041483"/>
              </p:ext>
            </p:extLst>
          </p:nvPr>
        </p:nvGraphicFramePr>
        <p:xfrm>
          <a:off x="1790700" y="601662"/>
          <a:ext cx="6632893" cy="5758763"/>
        </p:xfrm>
        <a:graphic>
          <a:graphicData uri="http://schemas.openxmlformats.org/drawingml/2006/table">
            <a:tbl>
              <a:tblPr firstRow="1" firstCol="1" bandRow="1"/>
              <a:tblGrid>
                <a:gridCol w="1941830">
                  <a:extLst>
                    <a:ext uri="{9D8B030D-6E8A-4147-A177-3AD203B41FA5}">
                      <a16:colId xmlns:a16="http://schemas.microsoft.com/office/drawing/2014/main" val="915101924"/>
                    </a:ext>
                  </a:extLst>
                </a:gridCol>
                <a:gridCol w="614680">
                  <a:extLst>
                    <a:ext uri="{9D8B030D-6E8A-4147-A177-3AD203B41FA5}">
                      <a16:colId xmlns:a16="http://schemas.microsoft.com/office/drawing/2014/main" val="849463689"/>
                    </a:ext>
                  </a:extLst>
                </a:gridCol>
                <a:gridCol w="537846">
                  <a:extLst>
                    <a:ext uri="{9D8B030D-6E8A-4147-A177-3AD203B41FA5}">
                      <a16:colId xmlns:a16="http://schemas.microsoft.com/office/drawing/2014/main" val="4144884973"/>
                    </a:ext>
                  </a:extLst>
                </a:gridCol>
                <a:gridCol w="1468437">
                  <a:extLst>
                    <a:ext uri="{9D8B030D-6E8A-4147-A177-3AD203B41FA5}">
                      <a16:colId xmlns:a16="http://schemas.microsoft.com/office/drawing/2014/main" val="29640209"/>
                    </a:ext>
                  </a:extLst>
                </a:gridCol>
                <a:gridCol w="1398587">
                  <a:extLst>
                    <a:ext uri="{9D8B030D-6E8A-4147-A177-3AD203B41FA5}">
                      <a16:colId xmlns:a16="http://schemas.microsoft.com/office/drawing/2014/main" val="3377504018"/>
                    </a:ext>
                  </a:extLst>
                </a:gridCol>
                <a:gridCol w="671513">
                  <a:extLst>
                    <a:ext uri="{9D8B030D-6E8A-4147-A177-3AD203B41FA5}">
                      <a16:colId xmlns:a16="http://schemas.microsoft.com/office/drawing/2014/main" val="933477246"/>
                    </a:ext>
                  </a:extLst>
                </a:gridCol>
              </a:tblGrid>
              <a:tr h="217603">
                <a:tc>
                  <a:txBody>
                    <a:bodyPr/>
                    <a:lstStyle/>
                    <a:p>
                      <a:pPr>
                        <a:lnSpc>
                          <a:spcPct val="115000"/>
                        </a:lnSpc>
                      </a:pPr>
                      <a:endParaRPr lang="en-US" sz="800" dirty="0">
                        <a:effectLst/>
                        <a:latin typeface="Calibri" panose="020F0502020204030204" pitchFamily="34" charset="0"/>
                      </a:endParaRPr>
                    </a:p>
                  </a:txBody>
                  <a:tcPr marL="19388" marR="19388" marT="4680" marB="468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AV fistula</a:t>
                      </a:r>
                    </a:p>
                  </a:txBody>
                  <a:tcPr marL="0" marR="0" marT="4680" marB="468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AV graft</a:t>
                      </a:r>
                    </a:p>
                  </a:txBody>
                  <a:tcPr marL="0" marR="0" marT="4680" marB="468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Catheter with maturing fistula</a:t>
                      </a:r>
                    </a:p>
                  </a:txBody>
                  <a:tcPr marL="0" marR="0" marT="4680" marB="468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Catheter with maturing graft</a:t>
                      </a:r>
                    </a:p>
                  </a:txBody>
                  <a:tcPr marL="0" marR="0" marT="4680" marB="468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Catheter only</a:t>
                      </a:r>
                    </a:p>
                  </a:txBody>
                  <a:tcPr marL="0" marR="0" marT="4680" marB="468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548527"/>
                  </a:ext>
                </a:extLst>
              </a:tr>
              <a:tr h="113438">
                <a:tc>
                  <a:txBody>
                    <a:bodyPr/>
                    <a:lstStyle/>
                    <a:p>
                      <a:pPr marL="0" marR="0">
                        <a:lnSpc>
                          <a:spcPct val="115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All</a:t>
                      </a:r>
                    </a:p>
                  </a:txBody>
                  <a:tcPr marL="0" marR="0" marT="4680" marB="468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16.7</a:t>
                      </a:r>
                    </a:p>
                  </a:txBody>
                  <a:tcPr marL="19388" marR="19388" marT="4680" marB="468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a:t>
                      </a:r>
                    </a:p>
                  </a:txBody>
                  <a:tcPr marL="19388" marR="19388" marT="4680" marB="468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16.1</a:t>
                      </a:r>
                    </a:p>
                  </a:txBody>
                  <a:tcPr marL="19388" marR="19388" marT="4680" marB="468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a:t>
                      </a:r>
                    </a:p>
                  </a:txBody>
                  <a:tcPr marL="19388" marR="19388" marT="4680" marB="468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62.5</a:t>
                      </a:r>
                    </a:p>
                  </a:txBody>
                  <a:tcPr marL="19388" marR="19388" marT="4680" marB="468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5774245"/>
                  </a:ext>
                </a:extLst>
              </a:tr>
              <a:tr h="113438">
                <a:tc>
                  <a:txBody>
                    <a:bodyPr/>
                    <a:lstStyle/>
                    <a:p>
                      <a:pPr marL="0" marR="0">
                        <a:lnSpc>
                          <a:spcPct val="115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Age</a:t>
                      </a:r>
                    </a:p>
                  </a:txBody>
                  <a:tcPr marL="0" marR="0" marT="4680" marB="468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dirty="0">
                        <a:effectLst/>
                        <a:latin typeface="Calibri" panose="020F0502020204030204" pitchFamily="34" charset="0"/>
                      </a:endParaRPr>
                    </a:p>
                  </a:txBody>
                  <a:tcPr marL="19388" marR="19388" marT="4680" marB="468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dirty="0">
                        <a:effectLst/>
                        <a:latin typeface="Calibri" panose="020F0502020204030204" pitchFamily="34" charset="0"/>
                      </a:endParaRPr>
                    </a:p>
                  </a:txBody>
                  <a:tcPr marL="19388" marR="19388" marT="4680" marB="468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19388" marR="19388" marT="4680" marB="468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19388" marR="19388" marT="4680" marB="468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19388" marR="19388" marT="4680" marB="468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18195309"/>
                  </a:ext>
                </a:extLst>
              </a:tr>
              <a:tr h="113438">
                <a:tc>
                  <a:txBody>
                    <a:bodyPr/>
                    <a:lstStyle/>
                    <a:p>
                      <a:pPr marL="182880" marR="0">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0-21</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7.1</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0.9</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9.7</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0.1</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82.2</a:t>
                      </a:r>
                    </a:p>
                  </a:txBody>
                  <a:tcPr marL="19388" marR="19388" marT="4680" marB="4680">
                    <a:lnL>
                      <a:noFill/>
                    </a:lnL>
                    <a:lnR>
                      <a:noFill/>
                    </a:lnR>
                    <a:lnT>
                      <a:noFill/>
                    </a:lnT>
                    <a:lnB>
                      <a:noFill/>
                    </a:lnB>
                  </a:tcPr>
                </a:tc>
                <a:extLst>
                  <a:ext uri="{0D108BD9-81ED-4DB2-BD59-A6C34878D82A}">
                    <a16:rowId xmlns:a16="http://schemas.microsoft.com/office/drawing/2014/main" val="2608445026"/>
                  </a:ext>
                </a:extLst>
              </a:tr>
              <a:tr h="113438">
                <a:tc>
                  <a:txBody>
                    <a:bodyPr/>
                    <a:lstStyle/>
                    <a:p>
                      <a:pPr marL="182880" marR="0">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22-44</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13.4</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16.3</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1.2</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67.4</a:t>
                      </a:r>
                    </a:p>
                  </a:txBody>
                  <a:tcPr marL="19388" marR="19388" marT="4680" marB="4680">
                    <a:lnL>
                      <a:noFill/>
                    </a:lnL>
                    <a:lnR>
                      <a:noFill/>
                    </a:lnR>
                    <a:lnT>
                      <a:noFill/>
                    </a:lnT>
                    <a:lnB>
                      <a:noFill/>
                    </a:lnB>
                  </a:tcPr>
                </a:tc>
                <a:extLst>
                  <a:ext uri="{0D108BD9-81ED-4DB2-BD59-A6C34878D82A}">
                    <a16:rowId xmlns:a16="http://schemas.microsoft.com/office/drawing/2014/main" val="3106423707"/>
                  </a:ext>
                </a:extLst>
              </a:tr>
              <a:tr h="113438">
                <a:tc>
                  <a:txBody>
                    <a:bodyPr/>
                    <a:lstStyle/>
                    <a:p>
                      <a:pPr marL="182880" marR="0">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45-64</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16.9</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2.8</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17.2</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1.6</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61.4</a:t>
                      </a:r>
                    </a:p>
                  </a:txBody>
                  <a:tcPr marL="19388" marR="19388" marT="4680" marB="4680">
                    <a:lnL>
                      <a:noFill/>
                    </a:lnL>
                    <a:lnR>
                      <a:noFill/>
                    </a:lnR>
                    <a:lnT>
                      <a:noFill/>
                    </a:lnT>
                    <a:lnB>
                      <a:noFill/>
                    </a:lnB>
                  </a:tcPr>
                </a:tc>
                <a:extLst>
                  <a:ext uri="{0D108BD9-81ED-4DB2-BD59-A6C34878D82A}">
                    <a16:rowId xmlns:a16="http://schemas.microsoft.com/office/drawing/2014/main" val="3856619380"/>
                  </a:ext>
                </a:extLst>
              </a:tr>
              <a:tr h="113438">
                <a:tc>
                  <a:txBody>
                    <a:bodyPr/>
                    <a:lstStyle/>
                    <a:p>
                      <a:pPr marL="182880" marR="0">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65-74</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18.0</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3.2</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16.4</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1.5</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60.9</a:t>
                      </a:r>
                    </a:p>
                  </a:txBody>
                  <a:tcPr marL="19388" marR="19388" marT="4680" marB="4680">
                    <a:lnL>
                      <a:noFill/>
                    </a:lnL>
                    <a:lnR>
                      <a:noFill/>
                    </a:lnR>
                    <a:lnT>
                      <a:noFill/>
                    </a:lnT>
                    <a:lnB>
                      <a:noFill/>
                    </a:lnB>
                  </a:tcPr>
                </a:tc>
                <a:extLst>
                  <a:ext uri="{0D108BD9-81ED-4DB2-BD59-A6C34878D82A}">
                    <a16:rowId xmlns:a16="http://schemas.microsoft.com/office/drawing/2014/main" val="40217786"/>
                  </a:ext>
                </a:extLst>
              </a:tr>
              <a:tr h="113438">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75+</a:t>
                      </a:r>
                    </a:p>
                  </a:txBody>
                  <a:tcPr marL="0" marR="0" marT="4680" marB="468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16.6</a:t>
                      </a:r>
                    </a:p>
                  </a:txBody>
                  <a:tcPr marL="19388" marR="19388" marT="4680" marB="468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3.7</a:t>
                      </a:r>
                    </a:p>
                  </a:txBody>
                  <a:tcPr marL="19388" marR="19388" marT="4680" marB="468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14.0</a:t>
                      </a:r>
                    </a:p>
                  </a:txBody>
                  <a:tcPr marL="19388" marR="19388" marT="4680" marB="468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a:t>
                      </a:r>
                    </a:p>
                  </a:txBody>
                  <a:tcPr marL="19388" marR="19388" marT="4680" marB="468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63.7</a:t>
                      </a:r>
                    </a:p>
                  </a:txBody>
                  <a:tcPr marL="19388" marR="19388" marT="4680" marB="468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288924"/>
                  </a:ext>
                </a:extLst>
              </a:tr>
              <a:tr h="113438">
                <a:tc>
                  <a:txBody>
                    <a:bodyPr/>
                    <a:lstStyle/>
                    <a:p>
                      <a:pPr marL="0" marR="0">
                        <a:lnSpc>
                          <a:spcPct val="115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Sex</a:t>
                      </a:r>
                    </a:p>
                  </a:txBody>
                  <a:tcPr marL="0" marR="0" marT="4680" marB="468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dirty="0">
                        <a:effectLst/>
                        <a:latin typeface="Calibri" panose="020F0502020204030204" pitchFamily="34" charset="0"/>
                      </a:endParaRPr>
                    </a:p>
                  </a:txBody>
                  <a:tcPr marL="19388" marR="19388" marT="4680" marB="468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19388" marR="19388" marT="4680" marB="468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dirty="0">
                        <a:effectLst/>
                        <a:latin typeface="Calibri" panose="020F0502020204030204" pitchFamily="34" charset="0"/>
                      </a:endParaRPr>
                    </a:p>
                  </a:txBody>
                  <a:tcPr marL="19388" marR="19388" marT="4680" marB="468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19388" marR="19388" marT="4680" marB="468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dirty="0">
                        <a:effectLst/>
                        <a:latin typeface="Calibri" panose="020F0502020204030204" pitchFamily="34" charset="0"/>
                      </a:endParaRPr>
                    </a:p>
                  </a:txBody>
                  <a:tcPr marL="19388" marR="19388" marT="4680" marB="468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15116747"/>
                  </a:ext>
                </a:extLst>
              </a:tr>
              <a:tr h="113438">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Male</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18.3</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16.6</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61.5</a:t>
                      </a:r>
                    </a:p>
                  </a:txBody>
                  <a:tcPr marL="19388" marR="19388" marT="4680" marB="4680">
                    <a:lnL>
                      <a:noFill/>
                    </a:lnL>
                    <a:lnR>
                      <a:noFill/>
                    </a:lnR>
                    <a:lnT>
                      <a:noFill/>
                    </a:lnT>
                    <a:lnB>
                      <a:noFill/>
                    </a:lnB>
                  </a:tcPr>
                </a:tc>
                <a:extLst>
                  <a:ext uri="{0D108BD9-81ED-4DB2-BD59-A6C34878D82A}">
                    <a16:rowId xmlns:a16="http://schemas.microsoft.com/office/drawing/2014/main" val="4203398437"/>
                  </a:ext>
                </a:extLst>
              </a:tr>
              <a:tr h="113438">
                <a:tc>
                  <a:txBody>
                    <a:bodyPr/>
                    <a:lstStyle/>
                    <a:p>
                      <a:pPr marL="182880" marR="0">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Female</a:t>
                      </a:r>
                    </a:p>
                  </a:txBody>
                  <a:tcPr marL="0" marR="0" marT="4680" marB="468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14.7</a:t>
                      </a:r>
                    </a:p>
                  </a:txBody>
                  <a:tcPr marL="19388" marR="19388" marT="4680" marB="468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a:t>
                      </a:r>
                    </a:p>
                  </a:txBody>
                  <a:tcPr marL="19388" marR="19388" marT="4680" marB="468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15.4</a:t>
                      </a:r>
                    </a:p>
                  </a:txBody>
                  <a:tcPr marL="19388" marR="19388" marT="4680" marB="468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a:t>
                      </a:r>
                    </a:p>
                  </a:txBody>
                  <a:tcPr marL="19388" marR="19388" marT="4680" marB="468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63.9</a:t>
                      </a:r>
                    </a:p>
                  </a:txBody>
                  <a:tcPr marL="19388" marR="19388" marT="4680" marB="468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0324305"/>
                  </a:ext>
                </a:extLst>
              </a:tr>
              <a:tr h="113438">
                <a:tc>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Race</a:t>
                      </a:r>
                    </a:p>
                  </a:txBody>
                  <a:tcPr marL="0" marR="0" marT="4680" marB="468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19388" marR="19388" marT="4680" marB="468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19388" marR="19388" marT="4680" marB="468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19388" marR="19388" marT="4680" marB="468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19388" marR="19388" marT="4680" marB="468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19388" marR="19388" marT="4680" marB="468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48085178"/>
                  </a:ext>
                </a:extLst>
              </a:tr>
              <a:tr h="113438">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White</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17.3</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2.4</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15.7</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1.4</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63.2</a:t>
                      </a:r>
                    </a:p>
                  </a:txBody>
                  <a:tcPr marL="19388" marR="19388" marT="4680" marB="4680">
                    <a:lnL>
                      <a:noFill/>
                    </a:lnL>
                    <a:lnR>
                      <a:noFill/>
                    </a:lnR>
                    <a:lnT>
                      <a:noFill/>
                    </a:lnT>
                    <a:lnB>
                      <a:noFill/>
                    </a:lnB>
                  </a:tcPr>
                </a:tc>
                <a:extLst>
                  <a:ext uri="{0D108BD9-81ED-4DB2-BD59-A6C34878D82A}">
                    <a16:rowId xmlns:a16="http://schemas.microsoft.com/office/drawing/2014/main" val="3015116697"/>
                  </a:ext>
                </a:extLst>
              </a:tr>
              <a:tr h="113438">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Black/African American</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14.7</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4.5</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16.7</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2.3</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61.8</a:t>
                      </a:r>
                    </a:p>
                  </a:txBody>
                  <a:tcPr marL="19388" marR="19388" marT="4680" marB="4680">
                    <a:lnL>
                      <a:noFill/>
                    </a:lnL>
                    <a:lnR>
                      <a:noFill/>
                    </a:lnR>
                    <a:lnT>
                      <a:noFill/>
                    </a:lnT>
                    <a:lnB>
                      <a:noFill/>
                    </a:lnB>
                  </a:tcPr>
                </a:tc>
                <a:extLst>
                  <a:ext uri="{0D108BD9-81ED-4DB2-BD59-A6C34878D82A}">
                    <a16:rowId xmlns:a16="http://schemas.microsoft.com/office/drawing/2014/main" val="1974342683"/>
                  </a:ext>
                </a:extLst>
              </a:tr>
              <a:tr h="217603">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American Indian or Alaska Native</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18.5</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2.6</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19.9</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0.8</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58.2</a:t>
                      </a:r>
                    </a:p>
                  </a:txBody>
                  <a:tcPr marL="19388" marR="19388" marT="4680" marB="4680">
                    <a:lnL>
                      <a:noFill/>
                    </a:lnL>
                    <a:lnR>
                      <a:noFill/>
                    </a:lnR>
                    <a:lnT>
                      <a:noFill/>
                    </a:lnT>
                    <a:lnB>
                      <a:noFill/>
                    </a:lnB>
                  </a:tcPr>
                </a:tc>
                <a:extLst>
                  <a:ext uri="{0D108BD9-81ED-4DB2-BD59-A6C34878D82A}">
                    <a16:rowId xmlns:a16="http://schemas.microsoft.com/office/drawing/2014/main" val="1499092492"/>
                  </a:ext>
                </a:extLst>
              </a:tr>
              <a:tr h="113438">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Asian</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19.8</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3.4</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16.8</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1.6</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58.3</a:t>
                      </a:r>
                    </a:p>
                  </a:txBody>
                  <a:tcPr marL="19388" marR="19388" marT="4680" marB="4680">
                    <a:lnL>
                      <a:noFill/>
                    </a:lnL>
                    <a:lnR>
                      <a:noFill/>
                    </a:lnR>
                    <a:lnT>
                      <a:noFill/>
                    </a:lnT>
                    <a:lnB>
                      <a:noFill/>
                    </a:lnB>
                  </a:tcPr>
                </a:tc>
                <a:extLst>
                  <a:ext uri="{0D108BD9-81ED-4DB2-BD59-A6C34878D82A}">
                    <a16:rowId xmlns:a16="http://schemas.microsoft.com/office/drawing/2014/main" val="2331011719"/>
                  </a:ext>
                </a:extLst>
              </a:tr>
              <a:tr h="113438">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Other or Multiracial</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18.2</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3.1</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16.1</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1.1</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61.4</a:t>
                      </a:r>
                    </a:p>
                  </a:txBody>
                  <a:tcPr marL="19388" marR="19388" marT="4680" marB="4680">
                    <a:lnL>
                      <a:noFill/>
                    </a:lnL>
                    <a:lnR>
                      <a:noFill/>
                    </a:lnR>
                    <a:lnT>
                      <a:noFill/>
                    </a:lnT>
                    <a:lnB>
                      <a:noFill/>
                    </a:lnB>
                  </a:tcPr>
                </a:tc>
                <a:extLst>
                  <a:ext uri="{0D108BD9-81ED-4DB2-BD59-A6C34878D82A}">
                    <a16:rowId xmlns:a16="http://schemas.microsoft.com/office/drawing/2014/main" val="1028025569"/>
                  </a:ext>
                </a:extLst>
              </a:tr>
              <a:tr h="113438">
                <a:tc>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Ethnicity</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19388" marR="19388" marT="4680" marB="4680">
                    <a:lnL>
                      <a:noFill/>
                    </a:lnL>
                    <a:lnR>
                      <a:noFill/>
                    </a:lnR>
                    <a:lnT>
                      <a:noFill/>
                    </a:lnT>
                    <a:lnB>
                      <a:noFill/>
                    </a:lnB>
                  </a:tcPr>
                </a:tc>
                <a:extLst>
                  <a:ext uri="{0D108BD9-81ED-4DB2-BD59-A6C34878D82A}">
                    <a16:rowId xmlns:a16="http://schemas.microsoft.com/office/drawing/2014/main" val="4251423066"/>
                  </a:ext>
                </a:extLst>
              </a:tr>
              <a:tr h="113438">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Hispanic</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14.7</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1.9</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16.2</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1.2</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66.1</a:t>
                      </a:r>
                    </a:p>
                  </a:txBody>
                  <a:tcPr marL="19388" marR="19388" marT="4680" marB="4680">
                    <a:lnL>
                      <a:noFill/>
                    </a:lnL>
                    <a:lnR>
                      <a:noFill/>
                    </a:lnR>
                    <a:lnT>
                      <a:noFill/>
                    </a:lnT>
                    <a:lnB>
                      <a:noFill/>
                    </a:lnB>
                  </a:tcPr>
                </a:tc>
                <a:extLst>
                  <a:ext uri="{0D108BD9-81ED-4DB2-BD59-A6C34878D82A}">
                    <a16:rowId xmlns:a16="http://schemas.microsoft.com/office/drawing/2014/main" val="796075056"/>
                  </a:ext>
                </a:extLst>
              </a:tr>
              <a:tr h="113438">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Non-Hispanic</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17.1</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3.2</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16.1</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1.7</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62</a:t>
                      </a:r>
                    </a:p>
                  </a:txBody>
                  <a:tcPr marL="19388" marR="19388" marT="4680" marB="4680">
                    <a:lnL>
                      <a:noFill/>
                    </a:lnL>
                    <a:lnR>
                      <a:noFill/>
                    </a:lnR>
                    <a:lnT>
                      <a:noFill/>
                    </a:lnT>
                    <a:lnB>
                      <a:noFill/>
                    </a:lnB>
                  </a:tcPr>
                </a:tc>
                <a:extLst>
                  <a:ext uri="{0D108BD9-81ED-4DB2-BD59-A6C34878D82A}">
                    <a16:rowId xmlns:a16="http://schemas.microsoft.com/office/drawing/2014/main" val="4080843044"/>
                  </a:ext>
                </a:extLst>
              </a:tr>
              <a:tr h="113438">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Race/Ethnicity</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19388" marR="19388" marT="4680" marB="4680">
                    <a:lnL>
                      <a:noFill/>
                    </a:lnL>
                    <a:lnR>
                      <a:noFill/>
                    </a:lnR>
                    <a:lnT>
                      <a:noFill/>
                    </a:lnT>
                    <a:lnB>
                      <a:noFill/>
                    </a:lnB>
                  </a:tcPr>
                </a:tc>
                <a:extLst>
                  <a:ext uri="{0D108BD9-81ED-4DB2-BD59-A6C34878D82A}">
                    <a16:rowId xmlns:a16="http://schemas.microsoft.com/office/drawing/2014/main" val="3860230644"/>
                  </a:ext>
                </a:extLst>
              </a:tr>
              <a:tr h="113438">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Non-Hispanic White</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18.0</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2.6</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15.6</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1.4</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62.4</a:t>
                      </a:r>
                    </a:p>
                  </a:txBody>
                  <a:tcPr marL="19388" marR="19388" marT="4680" marB="4680">
                    <a:lnL>
                      <a:noFill/>
                    </a:lnL>
                    <a:lnR>
                      <a:noFill/>
                    </a:lnR>
                    <a:lnT>
                      <a:noFill/>
                    </a:lnT>
                    <a:lnB>
                      <a:noFill/>
                    </a:lnB>
                  </a:tcPr>
                </a:tc>
                <a:extLst>
                  <a:ext uri="{0D108BD9-81ED-4DB2-BD59-A6C34878D82A}">
                    <a16:rowId xmlns:a16="http://schemas.microsoft.com/office/drawing/2014/main" val="3801415293"/>
                  </a:ext>
                </a:extLst>
              </a:tr>
              <a:tr h="217603">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Non-Hispanic Black/African American</a:t>
                      </a:r>
                    </a:p>
                  </a:txBody>
                  <a:tcPr marL="0" marR="0" marT="4680" marB="468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14.7</a:t>
                      </a:r>
                    </a:p>
                  </a:txBody>
                  <a:tcPr marL="19388" marR="19388" marT="4680" marB="468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4.6</a:t>
                      </a:r>
                    </a:p>
                  </a:txBody>
                  <a:tcPr marL="19388" marR="19388" marT="4680" marB="468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16.7</a:t>
                      </a:r>
                    </a:p>
                  </a:txBody>
                  <a:tcPr marL="19388" marR="19388" marT="4680" marB="468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2.3</a:t>
                      </a:r>
                    </a:p>
                  </a:txBody>
                  <a:tcPr marL="19388" marR="19388" marT="4680" marB="468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61.8</a:t>
                      </a:r>
                    </a:p>
                  </a:txBody>
                  <a:tcPr marL="19388" marR="19388" marT="4680" marB="468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7371829"/>
                  </a:ext>
                </a:extLst>
              </a:tr>
              <a:tr h="113438">
                <a:tc>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Primary Cause of ESRD</a:t>
                      </a:r>
                    </a:p>
                  </a:txBody>
                  <a:tcPr marL="0" marR="0" marT="4680" marB="468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19388" marR="19388" marT="4680" marB="468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19388" marR="19388" marT="4680" marB="468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19388" marR="19388" marT="4680" marB="468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19388" marR="19388" marT="4680" marB="468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19388" marR="19388" marT="4680" marB="468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1903779"/>
                  </a:ext>
                </a:extLst>
              </a:tr>
              <a:tr h="113438">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Diabetes</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17.4</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3.2</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18.3</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1.7</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59.4</a:t>
                      </a:r>
                    </a:p>
                  </a:txBody>
                  <a:tcPr marL="19388" marR="19388" marT="4680" marB="4680">
                    <a:lnL>
                      <a:noFill/>
                    </a:lnL>
                    <a:lnR>
                      <a:noFill/>
                    </a:lnR>
                    <a:lnT>
                      <a:noFill/>
                    </a:lnT>
                    <a:lnB>
                      <a:noFill/>
                    </a:lnB>
                  </a:tcPr>
                </a:tc>
                <a:extLst>
                  <a:ext uri="{0D108BD9-81ED-4DB2-BD59-A6C34878D82A}">
                    <a16:rowId xmlns:a16="http://schemas.microsoft.com/office/drawing/2014/main" val="3509114179"/>
                  </a:ext>
                </a:extLst>
              </a:tr>
              <a:tr h="113438">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Hypertension</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17.0</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15.5</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1.6</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62.7</a:t>
                      </a:r>
                    </a:p>
                  </a:txBody>
                  <a:tcPr marL="19388" marR="19388" marT="4680" marB="4680">
                    <a:lnL>
                      <a:noFill/>
                    </a:lnL>
                    <a:lnR>
                      <a:noFill/>
                    </a:lnR>
                    <a:lnT>
                      <a:noFill/>
                    </a:lnT>
                    <a:lnB>
                      <a:noFill/>
                    </a:lnB>
                  </a:tcPr>
                </a:tc>
                <a:extLst>
                  <a:ext uri="{0D108BD9-81ED-4DB2-BD59-A6C34878D82A}">
                    <a16:rowId xmlns:a16="http://schemas.microsoft.com/office/drawing/2014/main" val="1466352152"/>
                  </a:ext>
                </a:extLst>
              </a:tr>
              <a:tr h="113438">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Glomerulonephritis</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17.5</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14.1</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1.7</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64.3</a:t>
                      </a:r>
                    </a:p>
                  </a:txBody>
                  <a:tcPr marL="19388" marR="19388" marT="4680" marB="4680">
                    <a:lnL>
                      <a:noFill/>
                    </a:lnL>
                    <a:lnR>
                      <a:noFill/>
                    </a:lnR>
                    <a:lnT>
                      <a:noFill/>
                    </a:lnT>
                    <a:lnB>
                      <a:noFill/>
                    </a:lnB>
                  </a:tcPr>
                </a:tc>
                <a:extLst>
                  <a:ext uri="{0D108BD9-81ED-4DB2-BD59-A6C34878D82A}">
                    <a16:rowId xmlns:a16="http://schemas.microsoft.com/office/drawing/2014/main" val="1961698853"/>
                  </a:ext>
                </a:extLst>
              </a:tr>
              <a:tr h="113438">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Cystic kidney</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38.0</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4.6</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13.2</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1.1</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43</a:t>
                      </a:r>
                    </a:p>
                  </a:txBody>
                  <a:tcPr marL="19388" marR="19388" marT="4680" marB="4680">
                    <a:lnL>
                      <a:noFill/>
                    </a:lnL>
                    <a:lnR>
                      <a:noFill/>
                    </a:lnR>
                    <a:lnT>
                      <a:noFill/>
                    </a:lnT>
                    <a:lnB>
                      <a:noFill/>
                    </a:lnB>
                  </a:tcPr>
                </a:tc>
                <a:extLst>
                  <a:ext uri="{0D108BD9-81ED-4DB2-BD59-A6C34878D82A}">
                    <a16:rowId xmlns:a16="http://schemas.microsoft.com/office/drawing/2014/main" val="1781874524"/>
                  </a:ext>
                </a:extLst>
              </a:tr>
              <a:tr h="113438">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Other urologic</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14.4</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13.5</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1.3</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68.9</a:t>
                      </a:r>
                    </a:p>
                  </a:txBody>
                  <a:tcPr marL="19388" marR="19388" marT="4680" marB="4680">
                    <a:lnL>
                      <a:noFill/>
                    </a:lnL>
                    <a:lnR>
                      <a:noFill/>
                    </a:lnR>
                    <a:lnT>
                      <a:noFill/>
                    </a:lnT>
                    <a:lnB>
                      <a:noFill/>
                    </a:lnB>
                  </a:tcPr>
                </a:tc>
                <a:extLst>
                  <a:ext uri="{0D108BD9-81ED-4DB2-BD59-A6C34878D82A}">
                    <a16:rowId xmlns:a16="http://schemas.microsoft.com/office/drawing/2014/main" val="3793164629"/>
                  </a:ext>
                </a:extLst>
              </a:tr>
              <a:tr h="113438">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Other cause</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9.0</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10.1</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1.4</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77.7</a:t>
                      </a:r>
                    </a:p>
                  </a:txBody>
                  <a:tcPr marL="19388" marR="19388" marT="4680" marB="4680">
                    <a:lnL>
                      <a:noFill/>
                    </a:lnL>
                    <a:lnR>
                      <a:noFill/>
                    </a:lnR>
                    <a:lnT>
                      <a:noFill/>
                    </a:lnT>
                    <a:lnB>
                      <a:noFill/>
                    </a:lnB>
                  </a:tcPr>
                </a:tc>
                <a:extLst>
                  <a:ext uri="{0D108BD9-81ED-4DB2-BD59-A6C34878D82A}">
                    <a16:rowId xmlns:a16="http://schemas.microsoft.com/office/drawing/2014/main" val="4032574588"/>
                  </a:ext>
                </a:extLst>
              </a:tr>
              <a:tr h="113438">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Unknown/Missing</a:t>
                      </a:r>
                    </a:p>
                  </a:txBody>
                  <a:tcPr marL="0" marR="0" marT="4680" marB="468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9.6</a:t>
                      </a:r>
                    </a:p>
                  </a:txBody>
                  <a:tcPr marL="19388" marR="19388" marT="4680" marB="468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2.3</a:t>
                      </a:r>
                    </a:p>
                  </a:txBody>
                  <a:tcPr marL="19388" marR="19388" marT="4680" marB="468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8.6</a:t>
                      </a:r>
                    </a:p>
                  </a:txBody>
                  <a:tcPr marL="19388" marR="19388" marT="4680" marB="468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0.8</a:t>
                      </a:r>
                    </a:p>
                  </a:txBody>
                  <a:tcPr marL="19388" marR="19388" marT="4680" marB="468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78.7</a:t>
                      </a:r>
                    </a:p>
                  </a:txBody>
                  <a:tcPr marL="19388" marR="19388" marT="4680" marB="468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011259"/>
                  </a:ext>
                </a:extLst>
              </a:tr>
              <a:tr h="113438">
                <a:tc>
                  <a:txBody>
                    <a:bodyPr/>
                    <a:lstStyle/>
                    <a:p>
                      <a:pPr marL="0" marR="0">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Comorbidities</a:t>
                      </a:r>
                    </a:p>
                  </a:txBody>
                  <a:tcPr marL="0" marR="0" marT="4680" marB="468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19388" marR="19388" marT="4680" marB="468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19388" marR="19388" marT="4680" marB="468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19388" marR="19388" marT="4680" marB="468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19388" marR="19388" marT="4680" marB="468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19388" marR="19388" marT="4680" marB="468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88497963"/>
                  </a:ext>
                </a:extLst>
              </a:tr>
              <a:tr h="113438">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Diabetes</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16.5</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17.4</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1.7</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61.3</a:t>
                      </a:r>
                    </a:p>
                  </a:txBody>
                  <a:tcPr marL="19388" marR="19388" marT="4680" marB="4680">
                    <a:lnL>
                      <a:noFill/>
                    </a:lnL>
                    <a:lnR>
                      <a:noFill/>
                    </a:lnR>
                    <a:lnT>
                      <a:noFill/>
                    </a:lnT>
                    <a:lnB>
                      <a:noFill/>
                    </a:lnB>
                  </a:tcPr>
                </a:tc>
                <a:extLst>
                  <a:ext uri="{0D108BD9-81ED-4DB2-BD59-A6C34878D82A}">
                    <a16:rowId xmlns:a16="http://schemas.microsoft.com/office/drawing/2014/main" val="902579908"/>
                  </a:ext>
                </a:extLst>
              </a:tr>
              <a:tr h="113438">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Congestive heart failure</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12.3</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2.6</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16.9</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1.7</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66.4</a:t>
                      </a:r>
                    </a:p>
                  </a:txBody>
                  <a:tcPr marL="19388" marR="19388" marT="4680" marB="4680">
                    <a:lnL>
                      <a:noFill/>
                    </a:lnL>
                    <a:lnR>
                      <a:noFill/>
                    </a:lnR>
                    <a:lnT>
                      <a:noFill/>
                    </a:lnT>
                    <a:lnB>
                      <a:noFill/>
                    </a:lnB>
                  </a:tcPr>
                </a:tc>
                <a:extLst>
                  <a:ext uri="{0D108BD9-81ED-4DB2-BD59-A6C34878D82A}">
                    <a16:rowId xmlns:a16="http://schemas.microsoft.com/office/drawing/2014/main" val="3469266340"/>
                  </a:ext>
                </a:extLst>
              </a:tr>
              <a:tr h="113438">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Atherosclerotic heart disease</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16.1</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17.5</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61.6</a:t>
                      </a:r>
                    </a:p>
                  </a:txBody>
                  <a:tcPr marL="19388" marR="19388" marT="4680" marB="4680">
                    <a:lnL>
                      <a:noFill/>
                    </a:lnL>
                    <a:lnR>
                      <a:noFill/>
                    </a:lnR>
                    <a:lnT>
                      <a:noFill/>
                    </a:lnT>
                    <a:lnB>
                      <a:noFill/>
                    </a:lnB>
                  </a:tcPr>
                </a:tc>
                <a:extLst>
                  <a:ext uri="{0D108BD9-81ED-4DB2-BD59-A6C34878D82A}">
                    <a16:rowId xmlns:a16="http://schemas.microsoft.com/office/drawing/2014/main" val="1981500817"/>
                  </a:ext>
                </a:extLst>
              </a:tr>
              <a:tr h="113438">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Cerebrovascular disease</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14.9</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16.5</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63.2</a:t>
                      </a:r>
                    </a:p>
                  </a:txBody>
                  <a:tcPr marL="19388" marR="19388" marT="4680" marB="4680">
                    <a:lnL>
                      <a:noFill/>
                    </a:lnL>
                    <a:lnR>
                      <a:noFill/>
                    </a:lnR>
                    <a:lnT>
                      <a:noFill/>
                    </a:lnT>
                    <a:lnB>
                      <a:noFill/>
                    </a:lnB>
                  </a:tcPr>
                </a:tc>
                <a:extLst>
                  <a:ext uri="{0D108BD9-81ED-4DB2-BD59-A6C34878D82A}">
                    <a16:rowId xmlns:a16="http://schemas.microsoft.com/office/drawing/2014/main" val="4192494446"/>
                  </a:ext>
                </a:extLst>
              </a:tr>
              <a:tr h="113438">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Peripheral vascular disease</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13.9</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2.8</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18.1</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63.4</a:t>
                      </a:r>
                    </a:p>
                  </a:txBody>
                  <a:tcPr marL="19388" marR="19388" marT="4680" marB="4680">
                    <a:lnL>
                      <a:noFill/>
                    </a:lnL>
                    <a:lnR>
                      <a:noFill/>
                    </a:lnR>
                    <a:lnT>
                      <a:noFill/>
                    </a:lnT>
                    <a:lnB>
                      <a:noFill/>
                    </a:lnB>
                  </a:tcPr>
                </a:tc>
                <a:extLst>
                  <a:ext uri="{0D108BD9-81ED-4DB2-BD59-A6C34878D82A}">
                    <a16:rowId xmlns:a16="http://schemas.microsoft.com/office/drawing/2014/main" val="1980526132"/>
                  </a:ext>
                </a:extLst>
              </a:tr>
              <a:tr h="113438">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Hypertension</a:t>
                      </a:r>
                    </a:p>
                  </a:txBody>
                  <a:tcPr marL="0" marR="0" marT="4680" marB="468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17.3</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16.5</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a:t>
                      </a:r>
                    </a:p>
                  </a:txBody>
                  <a:tcPr marL="19388" marR="19388" marT="4680" marB="4680">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61.5</a:t>
                      </a:r>
                    </a:p>
                  </a:txBody>
                  <a:tcPr marL="19388" marR="19388" marT="4680" marB="4680">
                    <a:lnL>
                      <a:noFill/>
                    </a:lnL>
                    <a:lnR>
                      <a:noFill/>
                    </a:lnR>
                    <a:lnT>
                      <a:noFill/>
                    </a:lnT>
                    <a:lnB>
                      <a:noFill/>
                    </a:lnB>
                  </a:tcPr>
                </a:tc>
                <a:extLst>
                  <a:ext uri="{0D108BD9-81ED-4DB2-BD59-A6C34878D82A}">
                    <a16:rowId xmlns:a16="http://schemas.microsoft.com/office/drawing/2014/main" val="1476354212"/>
                  </a:ext>
                </a:extLst>
              </a:tr>
              <a:tr h="113438">
                <a:tc>
                  <a:txBody>
                    <a:bodyPr/>
                    <a:lstStyle/>
                    <a:p>
                      <a:pPr marL="182880" marR="0">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Other cardiac disease</a:t>
                      </a:r>
                    </a:p>
                  </a:txBody>
                  <a:tcPr marL="0" marR="0" marT="4680" marB="468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13.7</a:t>
                      </a:r>
                    </a:p>
                  </a:txBody>
                  <a:tcPr marL="19388" marR="19388" marT="4680" marB="468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2.5</a:t>
                      </a:r>
                    </a:p>
                  </a:txBody>
                  <a:tcPr marL="19388" marR="19388" marT="4680" marB="468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15.9</a:t>
                      </a:r>
                    </a:p>
                  </a:txBody>
                  <a:tcPr marL="19388" marR="19388" marT="4680" marB="468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a:t>
                      </a:r>
                    </a:p>
                  </a:txBody>
                  <a:tcPr marL="19388" marR="19388" marT="4680" marB="468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66.3</a:t>
                      </a:r>
                    </a:p>
                  </a:txBody>
                  <a:tcPr marL="19388" marR="19388" marT="4680" marB="468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911456"/>
                  </a:ext>
                </a:extLst>
              </a:tr>
            </a:tbl>
          </a:graphicData>
        </a:graphic>
      </p:graphicFrame>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3</a:t>
            </a:r>
          </a:p>
        </p:txBody>
      </p:sp>
      <p:sp>
        <p:nvSpPr>
          <p:cNvPr id="7" name="Rectangle 6"/>
          <p:cNvSpPr/>
          <p:nvPr/>
        </p:nvSpPr>
        <p:spPr>
          <a:xfrm>
            <a:off x="211015" y="5257800"/>
            <a:ext cx="1562100" cy="830997"/>
          </a:xfrm>
          <a:prstGeom prst="rect">
            <a:avLst/>
          </a:prstGeom>
        </p:spPr>
        <p:txBody>
          <a:bodyPr wrap="square">
            <a:spAutoFit/>
          </a:bodyPr>
          <a:lstStyle/>
          <a:p>
            <a:pPr>
              <a:spcBef>
                <a:spcPts val="600"/>
              </a:spcBef>
            </a:pPr>
            <a:r>
              <a:rPr lang="en-US" sz="8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Abbreviations: AV, arteriovenous; CMS, Centers for Medicare &amp; Medicaid; ESRD, end-stage renal disease.</a:t>
            </a:r>
            <a:endParaRPr lang="en-US" sz="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5697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sp>
        <p:nvSpPr>
          <p:cNvPr id="3" name="Title 2"/>
          <p:cNvSpPr>
            <a:spLocks noGrp="1"/>
          </p:cNvSpPr>
          <p:nvPr>
            <p:ph type="title"/>
          </p:nvPr>
        </p:nvSpPr>
        <p:spPr/>
        <p:txBody>
          <a:bodyPr/>
          <a:lstStyle/>
          <a:p>
            <a:r>
              <a:rPr lang="en-US" sz="24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2 Figure 3.2 Geographic variation in percentage of catheter-only use at hemodialysis initiation, from the ESRD Medical Evidence form (CMS 2728), </a:t>
            </a: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a:t>
            </a:r>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0529" y="1638300"/>
            <a:ext cx="6662942" cy="3118110"/>
          </a:xfrm>
        </p:spPr>
      </p:pic>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3</a:t>
            </a:r>
          </a:p>
        </p:txBody>
      </p:sp>
      <p:sp>
        <p:nvSpPr>
          <p:cNvPr id="7" name="Rectangle 6"/>
          <p:cNvSpPr/>
          <p:nvPr/>
        </p:nvSpPr>
        <p:spPr>
          <a:xfrm>
            <a:off x="1240529" y="5247373"/>
            <a:ext cx="6760471" cy="461665"/>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Abbreviations: CMS, Centers for Medicare &amp; Medicaid;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3778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sp>
        <p:nvSpPr>
          <p:cNvPr id="3" name="Title 2"/>
          <p:cNvSpPr>
            <a:spLocks noGrp="1"/>
          </p:cNvSpPr>
          <p:nvPr>
            <p:ph type="title"/>
          </p:nvPr>
        </p:nvSpPr>
        <p:spPr/>
        <p:txBody>
          <a:bodyPr/>
          <a:lstStyle/>
          <a:p>
            <a:r>
              <a:rPr lang="en-US" sz="24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2 Figure 3.3 Geographic variation in percentage of AV fistula use at hemodialysis initiation, from the ESRD Medical Evidence form (CMS 2728), </a:t>
            </a: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2358" y="1676400"/>
            <a:ext cx="6662942" cy="2874270"/>
          </a:xfrm>
        </p:spPr>
      </p:pic>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3</a:t>
            </a:r>
          </a:p>
        </p:txBody>
      </p:sp>
      <p:sp>
        <p:nvSpPr>
          <p:cNvPr id="7" name="Rectangle 6"/>
          <p:cNvSpPr/>
          <p:nvPr/>
        </p:nvSpPr>
        <p:spPr>
          <a:xfrm>
            <a:off x="1452358" y="5067300"/>
            <a:ext cx="6662942"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AV fistula use includes not only AV fistulas, but also catheters with a maturing fistula. Abbreviations: AV, arteriovenous; CMS, Centers for Medicare &amp; Medicaid; ESRD, end-stage renal disease. </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422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sp>
        <p:nvSpPr>
          <p:cNvPr id="3" name="Title 2"/>
          <p:cNvSpPr>
            <a:spLocks noGrp="1"/>
          </p:cNvSpPr>
          <p:nvPr>
            <p:ph type="title"/>
          </p:nvPr>
        </p:nvSpPr>
        <p:spPr>
          <a:xfrm>
            <a:off x="342900" y="69564"/>
            <a:ext cx="8648700" cy="636689"/>
          </a:xfrm>
        </p:spPr>
        <p:txBody>
          <a:bodyPr/>
          <a:lstStyle/>
          <a:p>
            <a:r>
              <a:rPr lang="en-US" sz="1700" b="1"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a:t>
            </a:r>
            <a:r>
              <a:rPr lang="en-US" sz="17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2 Table 3.2 Distribution of type of vascular access in use among prevalent hemodialysis patients in </a:t>
            </a:r>
            <a:r>
              <a:rPr lang="en-US" sz="1700" b="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2017, </a:t>
            </a:r>
            <a:r>
              <a:rPr lang="en-US" sz="17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from </a:t>
            </a:r>
            <a:r>
              <a:rPr lang="en-US" sz="1700" b="1"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17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data, May </a:t>
            </a:r>
            <a:r>
              <a:rPr lang="en-US" sz="1700" b="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2017</a:t>
            </a:r>
            <a:endParaRPr lang="en-US" sz="17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11100854"/>
              </p:ext>
            </p:extLst>
          </p:nvPr>
        </p:nvGraphicFramePr>
        <p:xfrm>
          <a:off x="3314700" y="667054"/>
          <a:ext cx="4722654" cy="5715794"/>
        </p:xfrm>
        <a:graphic>
          <a:graphicData uri="http://schemas.openxmlformats.org/drawingml/2006/table">
            <a:tbl>
              <a:tblPr firstRow="1" firstCol="1" bandRow="1"/>
              <a:tblGrid>
                <a:gridCol w="2300547">
                  <a:extLst>
                    <a:ext uri="{9D8B030D-6E8A-4147-A177-3AD203B41FA5}">
                      <a16:colId xmlns:a16="http://schemas.microsoft.com/office/drawing/2014/main" val="1555651241"/>
                    </a:ext>
                  </a:extLst>
                </a:gridCol>
                <a:gridCol w="807369">
                  <a:extLst>
                    <a:ext uri="{9D8B030D-6E8A-4147-A177-3AD203B41FA5}">
                      <a16:colId xmlns:a16="http://schemas.microsoft.com/office/drawing/2014/main" val="264773755"/>
                    </a:ext>
                  </a:extLst>
                </a:gridCol>
                <a:gridCol w="807369">
                  <a:extLst>
                    <a:ext uri="{9D8B030D-6E8A-4147-A177-3AD203B41FA5}">
                      <a16:colId xmlns:a16="http://schemas.microsoft.com/office/drawing/2014/main" val="1834433981"/>
                    </a:ext>
                  </a:extLst>
                </a:gridCol>
                <a:gridCol w="807369">
                  <a:extLst>
                    <a:ext uri="{9D8B030D-6E8A-4147-A177-3AD203B41FA5}">
                      <a16:colId xmlns:a16="http://schemas.microsoft.com/office/drawing/2014/main" val="1285358561"/>
                    </a:ext>
                  </a:extLst>
                </a:gridCol>
              </a:tblGrid>
              <a:tr h="195104">
                <a:tc>
                  <a:txBody>
                    <a:bodyPr/>
                    <a:lstStyle/>
                    <a:p>
                      <a:pPr>
                        <a:lnSpc>
                          <a:spcPct val="115000"/>
                        </a:lnSpc>
                      </a:pPr>
                      <a:endParaRPr lang="en-US" sz="1050" dirty="0">
                        <a:effectLst/>
                        <a:latin typeface="Calibri" panose="020F0502020204030204" pitchFamily="34" charset="0"/>
                      </a:endParaRPr>
                    </a:p>
                  </a:txBody>
                  <a:tcPr marL="27752" marR="2775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AV fistula</a:t>
                      </a:r>
                    </a:p>
                  </a:txBody>
                  <a:tcPr marL="27752" marR="2775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AV graft</a:t>
                      </a:r>
                    </a:p>
                  </a:txBody>
                  <a:tcPr marL="27752" marR="2775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Catheter</a:t>
                      </a:r>
                    </a:p>
                  </a:txBody>
                  <a:tcPr marL="27752" marR="27752"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1433029"/>
                  </a:ext>
                </a:extLst>
              </a:tr>
              <a:tr h="168756">
                <a:tc>
                  <a:txBody>
                    <a:bodyPr/>
                    <a:lstStyle/>
                    <a:p>
                      <a:pPr marL="0" marR="0">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All</a:t>
                      </a:r>
                    </a:p>
                  </a:txBody>
                  <a:tcPr marL="27752" marR="2775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64.5</a:t>
                      </a:r>
                    </a:p>
                  </a:txBody>
                  <a:tcPr marL="27752" marR="2775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16.6</a:t>
                      </a:r>
                    </a:p>
                  </a:txBody>
                  <a:tcPr marL="27752" marR="2775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18.9</a:t>
                      </a:r>
                    </a:p>
                  </a:txBody>
                  <a:tcPr marL="27752" marR="2775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1403912"/>
                  </a:ext>
                </a:extLst>
              </a:tr>
              <a:tr h="168756">
                <a:tc>
                  <a:txBody>
                    <a:bodyPr/>
                    <a:lstStyle/>
                    <a:p>
                      <a:pPr marL="182880" marR="0">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Age</a:t>
                      </a:r>
                    </a:p>
                  </a:txBody>
                  <a:tcPr marL="27752" marR="2775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50" dirty="0">
                        <a:effectLst/>
                        <a:latin typeface="Calibri" panose="020F0502020204030204" pitchFamily="34" charset="0"/>
                      </a:endParaRPr>
                    </a:p>
                  </a:txBody>
                  <a:tcPr marL="27752" marR="2775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50">
                        <a:effectLst/>
                        <a:latin typeface="Calibri" panose="020F0502020204030204" pitchFamily="34" charset="0"/>
                      </a:endParaRPr>
                    </a:p>
                  </a:txBody>
                  <a:tcPr marL="27752" marR="2775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50">
                        <a:effectLst/>
                        <a:latin typeface="Calibri" panose="020F0502020204030204" pitchFamily="34" charset="0"/>
                      </a:endParaRPr>
                    </a:p>
                  </a:txBody>
                  <a:tcPr marL="27752" marR="27752"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87351000"/>
                  </a:ext>
                </a:extLst>
              </a:tr>
              <a:tr h="168756">
                <a:tc>
                  <a:txBody>
                    <a:bodyPr/>
                    <a:lstStyle/>
                    <a:p>
                      <a:pPr marL="182880" marR="0">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0-21</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44.0</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6.8</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49.3</a:t>
                      </a:r>
                    </a:p>
                  </a:txBody>
                  <a:tcPr marL="27752" marR="27752" marT="0" marB="0" anchor="ctr">
                    <a:lnL>
                      <a:noFill/>
                    </a:lnL>
                    <a:lnR>
                      <a:noFill/>
                    </a:lnR>
                    <a:lnT>
                      <a:noFill/>
                    </a:lnT>
                    <a:lnB>
                      <a:noFill/>
                    </a:lnB>
                  </a:tcPr>
                </a:tc>
                <a:extLst>
                  <a:ext uri="{0D108BD9-81ED-4DB2-BD59-A6C34878D82A}">
                    <a16:rowId xmlns:a16="http://schemas.microsoft.com/office/drawing/2014/main" val="4218668488"/>
                  </a:ext>
                </a:extLst>
              </a:tr>
              <a:tr h="168756">
                <a:tc>
                  <a:txBody>
                    <a:bodyPr/>
                    <a:lstStyle/>
                    <a:p>
                      <a:pPr marL="182880" marR="0">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22-44</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66.2</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13.6</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20.2</a:t>
                      </a:r>
                    </a:p>
                  </a:txBody>
                  <a:tcPr marL="27752" marR="27752" marT="0" marB="0" anchor="ctr">
                    <a:lnL>
                      <a:noFill/>
                    </a:lnL>
                    <a:lnR>
                      <a:noFill/>
                    </a:lnR>
                    <a:lnT>
                      <a:noFill/>
                    </a:lnT>
                    <a:lnB>
                      <a:noFill/>
                    </a:lnB>
                  </a:tcPr>
                </a:tc>
                <a:extLst>
                  <a:ext uri="{0D108BD9-81ED-4DB2-BD59-A6C34878D82A}">
                    <a16:rowId xmlns:a16="http://schemas.microsoft.com/office/drawing/2014/main" val="719052633"/>
                  </a:ext>
                </a:extLst>
              </a:tr>
              <a:tr h="168756">
                <a:tc>
                  <a:txBody>
                    <a:bodyPr/>
                    <a:lstStyle/>
                    <a:p>
                      <a:pPr marL="182880" marR="0">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45-64</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66.6</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15.5</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18.0</a:t>
                      </a:r>
                    </a:p>
                  </a:txBody>
                  <a:tcPr marL="27752" marR="27752" marT="0" marB="0" anchor="ctr">
                    <a:lnL>
                      <a:noFill/>
                    </a:lnL>
                    <a:lnR>
                      <a:noFill/>
                    </a:lnR>
                    <a:lnT>
                      <a:noFill/>
                    </a:lnT>
                    <a:lnB>
                      <a:noFill/>
                    </a:lnB>
                  </a:tcPr>
                </a:tc>
                <a:extLst>
                  <a:ext uri="{0D108BD9-81ED-4DB2-BD59-A6C34878D82A}">
                    <a16:rowId xmlns:a16="http://schemas.microsoft.com/office/drawing/2014/main" val="910439214"/>
                  </a:ext>
                </a:extLst>
              </a:tr>
              <a:tr h="168756">
                <a:tc>
                  <a:txBody>
                    <a:bodyPr/>
                    <a:lstStyle/>
                    <a:p>
                      <a:pPr marL="182880" marR="0">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65-74</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63.9</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17.4</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18.7</a:t>
                      </a:r>
                    </a:p>
                  </a:txBody>
                  <a:tcPr marL="27752" marR="27752" marT="0" marB="0" anchor="ctr">
                    <a:lnL>
                      <a:noFill/>
                    </a:lnL>
                    <a:lnR>
                      <a:noFill/>
                    </a:lnR>
                    <a:lnT>
                      <a:noFill/>
                    </a:lnT>
                    <a:lnB>
                      <a:noFill/>
                    </a:lnB>
                  </a:tcPr>
                </a:tc>
                <a:extLst>
                  <a:ext uri="{0D108BD9-81ED-4DB2-BD59-A6C34878D82A}">
                    <a16:rowId xmlns:a16="http://schemas.microsoft.com/office/drawing/2014/main" val="1711357702"/>
                  </a:ext>
                </a:extLst>
              </a:tr>
              <a:tr h="168756">
                <a:tc>
                  <a:txBody>
                    <a:bodyPr/>
                    <a:lstStyle/>
                    <a:p>
                      <a:pPr marL="182880" marR="0">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75+</a:t>
                      </a:r>
                    </a:p>
                  </a:txBody>
                  <a:tcPr marL="27752" marR="2775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60.9</a:t>
                      </a:r>
                    </a:p>
                  </a:txBody>
                  <a:tcPr marL="27752" marR="2775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19.4</a:t>
                      </a:r>
                    </a:p>
                  </a:txBody>
                  <a:tcPr marL="27752" marR="2775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19.7</a:t>
                      </a:r>
                    </a:p>
                  </a:txBody>
                  <a:tcPr marL="27752" marR="27752"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279133"/>
                  </a:ext>
                </a:extLst>
              </a:tr>
              <a:tr h="168756">
                <a:tc>
                  <a:txBody>
                    <a:bodyPr/>
                    <a:lstStyle/>
                    <a:p>
                      <a:pPr marL="0" marR="0">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Sex</a:t>
                      </a:r>
                    </a:p>
                  </a:txBody>
                  <a:tcPr marL="27752" marR="2775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50">
                        <a:effectLst/>
                        <a:latin typeface="Calibri" panose="020F0502020204030204" pitchFamily="34" charset="0"/>
                      </a:endParaRPr>
                    </a:p>
                  </a:txBody>
                  <a:tcPr marL="27752" marR="2775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50">
                        <a:effectLst/>
                        <a:latin typeface="Calibri" panose="020F0502020204030204" pitchFamily="34" charset="0"/>
                      </a:endParaRPr>
                    </a:p>
                  </a:txBody>
                  <a:tcPr marL="27752" marR="2775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50">
                        <a:effectLst/>
                        <a:latin typeface="Calibri" panose="020F0502020204030204" pitchFamily="34" charset="0"/>
                      </a:endParaRPr>
                    </a:p>
                  </a:txBody>
                  <a:tcPr marL="27752" marR="27752"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52631364"/>
                  </a:ext>
                </a:extLst>
              </a:tr>
              <a:tr h="168756">
                <a:tc>
                  <a:txBody>
                    <a:bodyPr/>
                    <a:lstStyle/>
                    <a:p>
                      <a:pPr marL="182880" marR="0">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Male</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70.4</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12.6</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17.0</a:t>
                      </a:r>
                    </a:p>
                  </a:txBody>
                  <a:tcPr marL="27752" marR="27752" marT="0" marB="0" anchor="ctr">
                    <a:lnL>
                      <a:noFill/>
                    </a:lnL>
                    <a:lnR>
                      <a:noFill/>
                    </a:lnR>
                    <a:lnT>
                      <a:noFill/>
                    </a:lnT>
                    <a:lnB>
                      <a:noFill/>
                    </a:lnB>
                  </a:tcPr>
                </a:tc>
                <a:extLst>
                  <a:ext uri="{0D108BD9-81ED-4DB2-BD59-A6C34878D82A}">
                    <a16:rowId xmlns:a16="http://schemas.microsoft.com/office/drawing/2014/main" val="2541795019"/>
                  </a:ext>
                </a:extLst>
              </a:tr>
              <a:tr h="168756">
                <a:tc>
                  <a:txBody>
                    <a:bodyPr/>
                    <a:lstStyle/>
                    <a:p>
                      <a:pPr marL="182880" marR="0">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Female</a:t>
                      </a:r>
                    </a:p>
                  </a:txBody>
                  <a:tcPr marL="27752" marR="2775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56.7</a:t>
                      </a:r>
                    </a:p>
                  </a:txBody>
                  <a:tcPr marL="27752" marR="2775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21.9</a:t>
                      </a:r>
                    </a:p>
                  </a:txBody>
                  <a:tcPr marL="27752" marR="2775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21.4</a:t>
                      </a:r>
                    </a:p>
                  </a:txBody>
                  <a:tcPr marL="27752" marR="27752"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1722680"/>
                  </a:ext>
                </a:extLst>
              </a:tr>
              <a:tr h="168756">
                <a:tc>
                  <a:txBody>
                    <a:bodyPr/>
                    <a:lstStyle/>
                    <a:p>
                      <a:pPr marL="0" marR="0">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Race</a:t>
                      </a:r>
                    </a:p>
                  </a:txBody>
                  <a:tcPr marL="27752" marR="2775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27752" marR="2775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27752" marR="2775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27752" marR="27752"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89870007"/>
                  </a:ext>
                </a:extLst>
              </a:tr>
              <a:tr h="168756">
                <a:tc>
                  <a:txBody>
                    <a:bodyPr/>
                    <a:lstStyle/>
                    <a:p>
                      <a:pPr marL="182880" marR="0">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White</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67.3</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12.8</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19.9</a:t>
                      </a:r>
                    </a:p>
                  </a:txBody>
                  <a:tcPr marL="27752" marR="27752" marT="0" marB="0" anchor="ctr">
                    <a:lnL>
                      <a:noFill/>
                    </a:lnL>
                    <a:lnR>
                      <a:noFill/>
                    </a:lnR>
                    <a:lnT>
                      <a:noFill/>
                    </a:lnT>
                    <a:lnB>
                      <a:noFill/>
                    </a:lnB>
                  </a:tcPr>
                </a:tc>
                <a:extLst>
                  <a:ext uri="{0D108BD9-81ED-4DB2-BD59-A6C34878D82A}">
                    <a16:rowId xmlns:a16="http://schemas.microsoft.com/office/drawing/2014/main" val="3726707955"/>
                  </a:ext>
                </a:extLst>
              </a:tr>
              <a:tr h="168756">
                <a:tc>
                  <a:txBody>
                    <a:bodyPr/>
                    <a:lstStyle/>
                    <a:p>
                      <a:pPr marL="182880" marR="0">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Black/African American</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59.1</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23.1</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17.8</a:t>
                      </a:r>
                    </a:p>
                  </a:txBody>
                  <a:tcPr marL="27752" marR="27752" marT="0" marB="0" anchor="ctr">
                    <a:lnL>
                      <a:noFill/>
                    </a:lnL>
                    <a:lnR>
                      <a:noFill/>
                    </a:lnR>
                    <a:lnT>
                      <a:noFill/>
                    </a:lnT>
                    <a:lnB>
                      <a:noFill/>
                    </a:lnB>
                  </a:tcPr>
                </a:tc>
                <a:extLst>
                  <a:ext uri="{0D108BD9-81ED-4DB2-BD59-A6C34878D82A}">
                    <a16:rowId xmlns:a16="http://schemas.microsoft.com/office/drawing/2014/main" val="3565195112"/>
                  </a:ext>
                </a:extLst>
              </a:tr>
              <a:tr h="168756">
                <a:tc>
                  <a:txBody>
                    <a:bodyPr/>
                    <a:lstStyle/>
                    <a:p>
                      <a:pPr marL="182880" marR="0">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American Indian or Alaska Native</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75.8</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10.1</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14.1</a:t>
                      </a:r>
                    </a:p>
                  </a:txBody>
                  <a:tcPr marL="27752" marR="27752" marT="0" marB="0" anchor="ctr">
                    <a:lnL>
                      <a:noFill/>
                    </a:lnL>
                    <a:lnR>
                      <a:noFill/>
                    </a:lnR>
                    <a:lnT>
                      <a:noFill/>
                    </a:lnT>
                    <a:lnB>
                      <a:noFill/>
                    </a:lnB>
                  </a:tcPr>
                </a:tc>
                <a:extLst>
                  <a:ext uri="{0D108BD9-81ED-4DB2-BD59-A6C34878D82A}">
                    <a16:rowId xmlns:a16="http://schemas.microsoft.com/office/drawing/2014/main" val="2391941716"/>
                  </a:ext>
                </a:extLst>
              </a:tr>
              <a:tr h="168756">
                <a:tc>
                  <a:txBody>
                    <a:bodyPr/>
                    <a:lstStyle/>
                    <a:p>
                      <a:pPr marL="182880" marR="0">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Asian</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68.4</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15.6</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16.0</a:t>
                      </a:r>
                    </a:p>
                  </a:txBody>
                  <a:tcPr marL="27752" marR="27752" marT="0" marB="0" anchor="ctr">
                    <a:lnL>
                      <a:noFill/>
                    </a:lnL>
                    <a:lnR>
                      <a:noFill/>
                    </a:lnR>
                    <a:lnT>
                      <a:noFill/>
                    </a:lnT>
                    <a:lnB>
                      <a:noFill/>
                    </a:lnB>
                  </a:tcPr>
                </a:tc>
                <a:extLst>
                  <a:ext uri="{0D108BD9-81ED-4DB2-BD59-A6C34878D82A}">
                    <a16:rowId xmlns:a16="http://schemas.microsoft.com/office/drawing/2014/main" val="2123612424"/>
                  </a:ext>
                </a:extLst>
              </a:tr>
              <a:tr h="168756">
                <a:tc>
                  <a:txBody>
                    <a:bodyPr/>
                    <a:lstStyle/>
                    <a:p>
                      <a:pPr marL="182880" marR="0">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Other or Multiracial</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62.3</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12.9</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24.8</a:t>
                      </a:r>
                    </a:p>
                  </a:txBody>
                  <a:tcPr marL="27752" marR="27752" marT="0" marB="0" anchor="ctr">
                    <a:lnL>
                      <a:noFill/>
                    </a:lnL>
                    <a:lnR>
                      <a:noFill/>
                    </a:lnR>
                    <a:lnT>
                      <a:noFill/>
                    </a:lnT>
                    <a:lnB>
                      <a:noFill/>
                    </a:lnB>
                  </a:tcPr>
                </a:tc>
                <a:extLst>
                  <a:ext uri="{0D108BD9-81ED-4DB2-BD59-A6C34878D82A}">
                    <a16:rowId xmlns:a16="http://schemas.microsoft.com/office/drawing/2014/main" val="3949903987"/>
                  </a:ext>
                </a:extLst>
              </a:tr>
              <a:tr h="168756">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Ethnicity</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27752" marR="27752" marT="0" marB="0" anchor="ctr">
                    <a:lnL>
                      <a:noFill/>
                    </a:lnL>
                    <a:lnR>
                      <a:noFill/>
                    </a:lnR>
                    <a:lnT>
                      <a:noFill/>
                    </a:lnT>
                    <a:lnB>
                      <a:noFill/>
                    </a:lnB>
                  </a:tcPr>
                </a:tc>
                <a:extLst>
                  <a:ext uri="{0D108BD9-81ED-4DB2-BD59-A6C34878D82A}">
                    <a16:rowId xmlns:a16="http://schemas.microsoft.com/office/drawing/2014/main" val="2121406870"/>
                  </a:ext>
                </a:extLst>
              </a:tr>
              <a:tr h="168756">
                <a:tc>
                  <a:txBody>
                    <a:bodyPr/>
                    <a:lstStyle/>
                    <a:p>
                      <a:pPr marL="182880" marR="0">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Hispanic</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70.3</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13.4</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16.3</a:t>
                      </a:r>
                    </a:p>
                  </a:txBody>
                  <a:tcPr marL="27752" marR="27752" marT="0" marB="0" anchor="ctr">
                    <a:lnL>
                      <a:noFill/>
                    </a:lnL>
                    <a:lnR>
                      <a:noFill/>
                    </a:lnR>
                    <a:lnT>
                      <a:noFill/>
                    </a:lnT>
                    <a:lnB>
                      <a:noFill/>
                    </a:lnB>
                  </a:tcPr>
                </a:tc>
                <a:extLst>
                  <a:ext uri="{0D108BD9-81ED-4DB2-BD59-A6C34878D82A}">
                    <a16:rowId xmlns:a16="http://schemas.microsoft.com/office/drawing/2014/main" val="1025683124"/>
                  </a:ext>
                </a:extLst>
              </a:tr>
              <a:tr h="168756">
                <a:tc>
                  <a:txBody>
                    <a:bodyPr/>
                    <a:lstStyle/>
                    <a:p>
                      <a:pPr marL="182880" marR="0">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Non-Hispanic</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63.3</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17.3</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19.4</a:t>
                      </a:r>
                    </a:p>
                  </a:txBody>
                  <a:tcPr marL="27752" marR="27752" marT="0" marB="0" anchor="ctr">
                    <a:lnL>
                      <a:noFill/>
                    </a:lnL>
                    <a:lnR>
                      <a:noFill/>
                    </a:lnR>
                    <a:lnT>
                      <a:noFill/>
                    </a:lnT>
                    <a:lnB>
                      <a:noFill/>
                    </a:lnB>
                  </a:tcPr>
                </a:tc>
                <a:extLst>
                  <a:ext uri="{0D108BD9-81ED-4DB2-BD59-A6C34878D82A}">
                    <a16:rowId xmlns:a16="http://schemas.microsoft.com/office/drawing/2014/main" val="3194406638"/>
                  </a:ext>
                </a:extLst>
              </a:tr>
              <a:tr h="168756">
                <a:tc>
                  <a:txBody>
                    <a:bodyPr/>
                    <a:lstStyle/>
                    <a:p>
                      <a:pPr marL="182880" marR="0">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Race/Ethnicity</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txBody>
                  <a:tcPr marL="27752" marR="27752" marT="0" marB="0" anchor="ctr">
                    <a:lnL>
                      <a:noFill/>
                    </a:lnL>
                    <a:lnR>
                      <a:noFill/>
                    </a:lnR>
                    <a:lnT>
                      <a:noFill/>
                    </a:lnT>
                    <a:lnB>
                      <a:noFill/>
                    </a:lnB>
                  </a:tcPr>
                </a:tc>
                <a:extLst>
                  <a:ext uri="{0D108BD9-81ED-4DB2-BD59-A6C34878D82A}">
                    <a16:rowId xmlns:a16="http://schemas.microsoft.com/office/drawing/2014/main" val="548396055"/>
                  </a:ext>
                </a:extLst>
              </a:tr>
              <a:tr h="168756">
                <a:tc>
                  <a:txBody>
                    <a:bodyPr/>
                    <a:lstStyle/>
                    <a:p>
                      <a:pPr marL="182880" marR="0">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Non-Hispanic White</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65.8</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12.6</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21.6</a:t>
                      </a:r>
                    </a:p>
                  </a:txBody>
                  <a:tcPr marL="27752" marR="27752" marT="0" marB="0" anchor="ctr">
                    <a:lnL>
                      <a:noFill/>
                    </a:lnL>
                    <a:lnR>
                      <a:noFill/>
                    </a:lnR>
                    <a:lnT>
                      <a:noFill/>
                    </a:lnT>
                    <a:lnB>
                      <a:noFill/>
                    </a:lnB>
                  </a:tcPr>
                </a:tc>
                <a:extLst>
                  <a:ext uri="{0D108BD9-81ED-4DB2-BD59-A6C34878D82A}">
                    <a16:rowId xmlns:a16="http://schemas.microsoft.com/office/drawing/2014/main" val="3803230764"/>
                  </a:ext>
                </a:extLst>
              </a:tr>
              <a:tr h="168756">
                <a:tc>
                  <a:txBody>
                    <a:bodyPr/>
                    <a:lstStyle/>
                    <a:p>
                      <a:pPr marL="182880" marR="0">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Non-Hispanic Black/African-American</a:t>
                      </a:r>
                    </a:p>
                  </a:txBody>
                  <a:tcPr marL="27752" marR="2775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59.1</a:t>
                      </a:r>
                    </a:p>
                  </a:txBody>
                  <a:tcPr marL="27752" marR="2775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23.2</a:t>
                      </a:r>
                    </a:p>
                  </a:txBody>
                  <a:tcPr marL="27752" marR="2775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17.7</a:t>
                      </a:r>
                    </a:p>
                  </a:txBody>
                  <a:tcPr marL="27752" marR="27752"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6738927"/>
                  </a:ext>
                </a:extLst>
              </a:tr>
              <a:tr h="168756">
                <a:tc>
                  <a:txBody>
                    <a:bodyPr/>
                    <a:lstStyle/>
                    <a:p>
                      <a:pPr marL="0" marR="0">
                        <a:lnSpc>
                          <a:spcPct val="115000"/>
                        </a:lnSpc>
                        <a:spcBef>
                          <a:spcPts val="0"/>
                        </a:spcBef>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Primary Cause of ESRD</a:t>
                      </a:r>
                    </a:p>
                  </a:txBody>
                  <a:tcPr marL="27752" marR="2775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50" dirty="0">
                        <a:effectLst/>
                        <a:latin typeface="Calibri" panose="020F0502020204030204" pitchFamily="34" charset="0"/>
                      </a:endParaRPr>
                    </a:p>
                  </a:txBody>
                  <a:tcPr marL="27752" marR="2775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50">
                        <a:effectLst/>
                        <a:latin typeface="Calibri" panose="020F0502020204030204" pitchFamily="34" charset="0"/>
                      </a:endParaRPr>
                    </a:p>
                  </a:txBody>
                  <a:tcPr marL="27752" marR="2775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50" dirty="0">
                        <a:effectLst/>
                        <a:latin typeface="Calibri" panose="020F0502020204030204" pitchFamily="34" charset="0"/>
                      </a:endParaRPr>
                    </a:p>
                  </a:txBody>
                  <a:tcPr marL="27752" marR="27752"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25767639"/>
                  </a:ext>
                </a:extLst>
              </a:tr>
              <a:tr h="168756">
                <a:tc>
                  <a:txBody>
                    <a:bodyPr/>
                    <a:lstStyle/>
                    <a:p>
                      <a:pPr marL="182880" marR="0">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Diabetes</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65.1</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16.2</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18.7</a:t>
                      </a:r>
                    </a:p>
                  </a:txBody>
                  <a:tcPr marL="27752" marR="27752" marT="0" marB="0" anchor="ctr">
                    <a:lnL>
                      <a:noFill/>
                    </a:lnL>
                    <a:lnR>
                      <a:noFill/>
                    </a:lnR>
                    <a:lnT>
                      <a:noFill/>
                    </a:lnT>
                    <a:lnB>
                      <a:noFill/>
                    </a:lnB>
                  </a:tcPr>
                </a:tc>
                <a:extLst>
                  <a:ext uri="{0D108BD9-81ED-4DB2-BD59-A6C34878D82A}">
                    <a16:rowId xmlns:a16="http://schemas.microsoft.com/office/drawing/2014/main" val="4108053252"/>
                  </a:ext>
                </a:extLst>
              </a:tr>
              <a:tr h="168756">
                <a:tc>
                  <a:txBody>
                    <a:bodyPr/>
                    <a:lstStyle/>
                    <a:p>
                      <a:pPr marL="182880" marR="0">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Hypertension</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64.5</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17.4</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18.1</a:t>
                      </a:r>
                    </a:p>
                  </a:txBody>
                  <a:tcPr marL="27752" marR="27752" marT="0" marB="0" anchor="ctr">
                    <a:lnL>
                      <a:noFill/>
                    </a:lnL>
                    <a:lnR>
                      <a:noFill/>
                    </a:lnR>
                    <a:lnT>
                      <a:noFill/>
                    </a:lnT>
                    <a:lnB>
                      <a:noFill/>
                    </a:lnB>
                  </a:tcPr>
                </a:tc>
                <a:extLst>
                  <a:ext uri="{0D108BD9-81ED-4DB2-BD59-A6C34878D82A}">
                    <a16:rowId xmlns:a16="http://schemas.microsoft.com/office/drawing/2014/main" val="695101059"/>
                  </a:ext>
                </a:extLst>
              </a:tr>
              <a:tr h="168756">
                <a:tc>
                  <a:txBody>
                    <a:bodyPr/>
                    <a:lstStyle/>
                    <a:p>
                      <a:pPr marL="182880" marR="0">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Glomerulonephritis</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66.4</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16.8</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16.8</a:t>
                      </a:r>
                    </a:p>
                  </a:txBody>
                  <a:tcPr marL="27752" marR="27752" marT="0" marB="0" anchor="ctr">
                    <a:lnL>
                      <a:noFill/>
                    </a:lnL>
                    <a:lnR>
                      <a:noFill/>
                    </a:lnR>
                    <a:lnT>
                      <a:noFill/>
                    </a:lnT>
                    <a:lnB>
                      <a:noFill/>
                    </a:lnB>
                  </a:tcPr>
                </a:tc>
                <a:extLst>
                  <a:ext uri="{0D108BD9-81ED-4DB2-BD59-A6C34878D82A}">
                    <a16:rowId xmlns:a16="http://schemas.microsoft.com/office/drawing/2014/main" val="2171240456"/>
                  </a:ext>
                </a:extLst>
              </a:tr>
              <a:tr h="168756">
                <a:tc>
                  <a:txBody>
                    <a:bodyPr/>
                    <a:lstStyle/>
                    <a:p>
                      <a:pPr marL="182880" marR="0">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Cystic kidney</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70.6</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14.3</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15.1</a:t>
                      </a:r>
                    </a:p>
                  </a:txBody>
                  <a:tcPr marL="27752" marR="27752" marT="0" marB="0" anchor="ctr">
                    <a:lnL>
                      <a:noFill/>
                    </a:lnL>
                    <a:lnR>
                      <a:noFill/>
                    </a:lnR>
                    <a:lnT>
                      <a:noFill/>
                    </a:lnT>
                    <a:lnB>
                      <a:noFill/>
                    </a:lnB>
                  </a:tcPr>
                </a:tc>
                <a:extLst>
                  <a:ext uri="{0D108BD9-81ED-4DB2-BD59-A6C34878D82A}">
                    <a16:rowId xmlns:a16="http://schemas.microsoft.com/office/drawing/2014/main" val="1641570446"/>
                  </a:ext>
                </a:extLst>
              </a:tr>
              <a:tr h="168756">
                <a:tc>
                  <a:txBody>
                    <a:bodyPr/>
                    <a:lstStyle/>
                    <a:p>
                      <a:pPr marL="182880" marR="0">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Other urologic</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62.9</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15.5</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21.6</a:t>
                      </a:r>
                    </a:p>
                  </a:txBody>
                  <a:tcPr marL="27752" marR="27752" marT="0" marB="0" anchor="ctr">
                    <a:lnL>
                      <a:noFill/>
                    </a:lnL>
                    <a:lnR>
                      <a:noFill/>
                    </a:lnR>
                    <a:lnT>
                      <a:noFill/>
                    </a:lnT>
                    <a:lnB>
                      <a:noFill/>
                    </a:lnB>
                  </a:tcPr>
                </a:tc>
                <a:extLst>
                  <a:ext uri="{0D108BD9-81ED-4DB2-BD59-A6C34878D82A}">
                    <a16:rowId xmlns:a16="http://schemas.microsoft.com/office/drawing/2014/main" val="2878328048"/>
                  </a:ext>
                </a:extLst>
              </a:tr>
              <a:tr h="168756">
                <a:tc>
                  <a:txBody>
                    <a:bodyPr/>
                    <a:lstStyle/>
                    <a:p>
                      <a:pPr marL="182880" marR="0">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Other cause</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58.5</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16.2</a:t>
                      </a:r>
                    </a:p>
                  </a:txBody>
                  <a:tcPr marL="27752" marR="27752"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25.3</a:t>
                      </a:r>
                    </a:p>
                  </a:txBody>
                  <a:tcPr marL="27752" marR="27752" marT="0" marB="0" anchor="ctr">
                    <a:lnL>
                      <a:noFill/>
                    </a:lnL>
                    <a:lnR>
                      <a:noFill/>
                    </a:lnR>
                    <a:lnT>
                      <a:noFill/>
                    </a:lnT>
                    <a:lnB>
                      <a:noFill/>
                    </a:lnB>
                  </a:tcPr>
                </a:tc>
                <a:extLst>
                  <a:ext uri="{0D108BD9-81ED-4DB2-BD59-A6C34878D82A}">
                    <a16:rowId xmlns:a16="http://schemas.microsoft.com/office/drawing/2014/main" val="2252353407"/>
                  </a:ext>
                </a:extLst>
              </a:tr>
              <a:tr h="168756">
                <a:tc>
                  <a:txBody>
                    <a:bodyPr/>
                    <a:lstStyle/>
                    <a:p>
                      <a:pPr marL="182880" marR="0">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Unknown/Missing</a:t>
                      </a:r>
                    </a:p>
                  </a:txBody>
                  <a:tcPr marL="27752" marR="2775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59.6</a:t>
                      </a:r>
                    </a:p>
                  </a:txBody>
                  <a:tcPr marL="27752" marR="2775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15.8</a:t>
                      </a:r>
                    </a:p>
                  </a:txBody>
                  <a:tcPr marL="27752" marR="2775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24.6</a:t>
                      </a:r>
                    </a:p>
                  </a:txBody>
                  <a:tcPr marL="27752" marR="27752"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358847"/>
                  </a:ext>
                </a:extLst>
              </a:tr>
            </a:tbl>
          </a:graphicData>
        </a:graphic>
      </p:graphicFrame>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3</a:t>
            </a:r>
          </a:p>
        </p:txBody>
      </p:sp>
      <p:sp>
        <p:nvSpPr>
          <p:cNvPr id="7" name="Rectangle 6"/>
          <p:cNvSpPr/>
          <p:nvPr/>
        </p:nvSpPr>
        <p:spPr>
          <a:xfrm>
            <a:off x="571500" y="4724400"/>
            <a:ext cx="2276715" cy="1338828"/>
          </a:xfrm>
          <a:prstGeom prst="rect">
            <a:avLst/>
          </a:prstGeom>
        </p:spPr>
        <p:txBody>
          <a:bodyPr wrap="square">
            <a:spAutoFit/>
          </a:bodyPr>
          <a:lstStyle/>
          <a:p>
            <a:pPr>
              <a:spcBef>
                <a:spcPts val="600"/>
              </a:spcBef>
            </a:pP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data, catheter = any catheter use; fistula and graft use shown are without the use of a catheter. Abbreviations: AV, arteriovenous;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Consolidated Renal Operations in a Web-enabled Network;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Consolidated Renal Operations in a Web-enabled Network; ESRD, end-stage renal disease.</a:t>
            </a:r>
            <a:endParaRPr lang="en-US"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490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3" name="Title 2"/>
          <p:cNvSpPr>
            <a:spLocks noGrp="1"/>
          </p:cNvSpPr>
          <p:nvPr>
            <p:ph type="title"/>
          </p:nvPr>
        </p:nvSpPr>
        <p:spPr/>
        <p:txBody>
          <a:bodyPr/>
          <a:lstStyle/>
          <a:p>
            <a:r>
              <a:rPr lang="en-US" sz="24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2 Figure 3.4 Geographic variation in percentage catheter use among prevalent hemodialysis patients by Health Service Area, from </a:t>
            </a:r>
            <a:r>
              <a:rPr lang="en-US" sz="24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data, May </a:t>
            </a: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2017</a:t>
            </a:r>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0529" y="1752600"/>
            <a:ext cx="6662942" cy="3048000"/>
          </a:xfrm>
        </p:spPr>
      </p:pic>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3</a:t>
            </a:r>
          </a:p>
        </p:txBody>
      </p:sp>
      <p:sp>
        <p:nvSpPr>
          <p:cNvPr id="7" name="Rectangle 6"/>
          <p:cNvSpPr/>
          <p:nvPr/>
        </p:nvSpPr>
        <p:spPr>
          <a:xfrm>
            <a:off x="1409700" y="5269468"/>
            <a:ext cx="6553200" cy="461665"/>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Abbreviation: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200" i="1" dirty="0">
                <a:latin typeface="Calibri" panose="020F0502020204030204" pitchFamily="34" charset="0"/>
                <a:ea typeface="Times New Roman" panose="02020603050405020304" pitchFamily="18" charset="0"/>
                <a:cs typeface="Times New Roman" panose="02020603050405020304" pitchFamily="18" charset="0"/>
              </a:rPr>
              <a:t>, Consolidated Renal Operations in a Web-enabled Network;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773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sp>
        <p:nvSpPr>
          <p:cNvPr id="3" name="Title 2"/>
          <p:cNvSpPr>
            <a:spLocks noGrp="1"/>
          </p:cNvSpPr>
          <p:nvPr>
            <p:ph type="title"/>
          </p:nvPr>
        </p:nvSpPr>
        <p:spPr/>
        <p:txBody>
          <a:bodyPr/>
          <a:lstStyle/>
          <a:p>
            <a:r>
              <a:rPr lang="en-US" sz="24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2 Figure 3.5 Geographic variation in percentage AV fistula use among prevalent hemodialysis patients by Health Service Area, from </a:t>
            </a:r>
            <a:r>
              <a:rPr lang="en-US" sz="24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data, May </a:t>
            </a: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2017</a:t>
            </a:r>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0529" y="1721935"/>
            <a:ext cx="6662942" cy="3048000"/>
          </a:xfrm>
        </p:spPr>
      </p:pic>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3</a:t>
            </a:r>
          </a:p>
        </p:txBody>
      </p:sp>
      <p:sp>
        <p:nvSpPr>
          <p:cNvPr id="7" name="Rectangle 6"/>
          <p:cNvSpPr/>
          <p:nvPr/>
        </p:nvSpPr>
        <p:spPr>
          <a:xfrm>
            <a:off x="1333500" y="5074233"/>
            <a:ext cx="6705600" cy="461665"/>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Abbreviations: AV, arteriovenous;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200" i="1" dirty="0">
                <a:latin typeface="Calibri" panose="020F0502020204030204" pitchFamily="34" charset="0"/>
                <a:ea typeface="Times New Roman" panose="02020603050405020304" pitchFamily="18" charset="0"/>
                <a:cs typeface="Times New Roman" panose="02020603050405020304" pitchFamily="18" charset="0"/>
              </a:rPr>
              <a:t>, Consolidated Renal Operations in a Web-enabled Network;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6016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sp>
        <p:nvSpPr>
          <p:cNvPr id="3" name="Title 2"/>
          <p:cNvSpPr>
            <a:spLocks noGrp="1"/>
          </p:cNvSpPr>
          <p:nvPr>
            <p:ph type="title"/>
          </p:nvPr>
        </p:nvSpPr>
        <p:spPr/>
        <p:txBody>
          <a:bodyPr/>
          <a:lstStyle/>
          <a:p>
            <a:r>
              <a:rPr lang="en-US" sz="2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vol</a:t>
            </a: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2 Figure 3.6 Trends in vascular access type use among ESRD prevalent patients, </a:t>
            </a: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2003-2017</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1409862"/>
            <a:ext cx="6858014" cy="3435103"/>
          </a:xfrm>
        </p:spPr>
      </p:pic>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3</a:t>
            </a:r>
          </a:p>
        </p:txBody>
      </p:sp>
      <p:sp>
        <p:nvSpPr>
          <p:cNvPr id="7" name="Rectangle 6"/>
          <p:cNvSpPr/>
          <p:nvPr/>
        </p:nvSpPr>
        <p:spPr>
          <a:xfrm>
            <a:off x="1371600" y="5219700"/>
            <a:ext cx="6781800"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and Fistula First data. Fistula First data reported from July 2003 through April 2012,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200" i="1" dirty="0">
                <a:latin typeface="Calibri" panose="020F0502020204030204" pitchFamily="34" charset="0"/>
                <a:ea typeface="Times New Roman" panose="02020603050405020304" pitchFamily="18" charset="0"/>
                <a:cs typeface="Times New Roman" panose="02020603050405020304" pitchFamily="18" charset="0"/>
              </a:rPr>
              <a:t> data are reported from June 2012 through May 2017. Abbreviations: AV, arteriovenous;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200" i="1" dirty="0">
                <a:latin typeface="Calibri" panose="020F0502020204030204" pitchFamily="34" charset="0"/>
                <a:ea typeface="Times New Roman" panose="02020603050405020304" pitchFamily="18" charset="0"/>
                <a:cs typeface="Times New Roman" panose="02020603050405020304" pitchFamily="18" charset="0"/>
              </a:rPr>
              <a:t>, Consolidated Renal Operations in a Web-enabled Network;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818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240</TotalTime>
  <Words>3046</Words>
  <Application>Microsoft Office PowerPoint</Application>
  <PresentationFormat>On-screen Show (4:3)</PresentationFormat>
  <Paragraphs>1472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Candara</vt:lpstr>
      <vt:lpstr>Constantia</vt:lpstr>
      <vt:lpstr>Segoe UI</vt:lpstr>
      <vt:lpstr>Times New Roman</vt:lpstr>
      <vt:lpstr>ADR_PPT_Template_CKD</vt:lpstr>
      <vt:lpstr>PowerPoint Presentation</vt:lpstr>
      <vt:lpstr>vol 2 Figure 3.1 Vascular access use at hemodialysis initiation, from the ESRD Medical Evidence form (CMS 2728), 2005-2016 </vt:lpstr>
      <vt:lpstr>vol 2 Table 3.1 Vascular access used at hemodialysis initiation by patient characteristics from the ESRD Medical Evidence form (CMS 2728), 2016 </vt:lpstr>
      <vt:lpstr>vol 2 Figure 3.2 Geographic variation in percentage of catheter-only use at hemodialysis initiation, from the ESRD Medical Evidence form (CMS 2728), 2016 </vt:lpstr>
      <vt:lpstr>vol 2 Figure 3.3 Geographic variation in percentage of AV fistula use at hemodialysis initiation, from the ESRD Medical Evidence form (CMS 2728), 2016</vt:lpstr>
      <vt:lpstr>vol 2 Table 3.2 Distribution of type of vascular access in use among prevalent hemodialysis patients in 2017, from CROWNWeb data, May 2017</vt:lpstr>
      <vt:lpstr>vol 2 Figure 3.4 Geographic variation in percentage catheter use among prevalent hemodialysis patients by Health Service Area, from CROWNWeb data, May 2017 </vt:lpstr>
      <vt:lpstr>vol 2 Figure 3.5 Geographic variation in percentage AV fistula use among prevalent hemodialysis patients by Health Service Area, from CROWNWeb data, May 2017 </vt:lpstr>
      <vt:lpstr>vol 2 Figure 3.6 Trends in vascular access type use among ESRD prevalent patients, 2003-2017</vt:lpstr>
      <vt:lpstr>vol 2 Figure 3.7 Change in type of vascular access during the first year of dialysis among patients starting ESRD via hemodialysis in 2013 quarterly: (a) type of vascular access in use (cross-sectional), and (b) longitudinal changes in vascular access use and other outcomes, ESRD Medical Evidence form (CMS 2728) and CROWNWeb, 2013-2017</vt:lpstr>
      <vt:lpstr>vol 2 Figure 3.7 Change in type of vascular access during the first year of dialysis among patients starting ESRD via hemodialysis in 2013 quarterly: (a) type of vascular access in use (cross-sectional), and (b) longitudinal changes in vascular access use and other outcomes, ESRD Medical Evidence form (CMS 2728) and CROWNWeb, 2013-2017</vt:lpstr>
      <vt:lpstr>vol 2 Table 3.3 Cross-sectional distributions of vascular access use, quarterly during the first two years of hemodialysis, among patients new to hemodialysis in 2013, by age group, from the ESRD Medical Evidence form (CMS 2728) and CROWNWeb, 2013-2017 </vt:lpstr>
      <vt:lpstr>vol 2 Table 3.4 Cross-sectional distributions of vascular access use, quarterly during the first two years of hemodialysis among patients new to hemodialysis in 2013, by race, from the ESRD Medical Evidence form (CMS-2728) and CROWNWeb, 2013-2017</vt:lpstr>
      <vt:lpstr>vol 2 Table 3.5 Cross-sectional distributions of vascular access use, quarterly during the first two years of hemodialysis among patients new to hemodialysis in 2013, by sex, from the ESRD Medical Evidence form (CMS 2728) and CROWNWeb, 2013-2017</vt:lpstr>
      <vt:lpstr>vol 2 Table 3.6 Odds ratios and 95% confidence intervals from logistic regression models of AV fistula use at hemodialysis initiation, and AV fistula or graft use at hemodialysis initiation, from the CMS 2728, 2016</vt:lpstr>
      <vt:lpstr>vol 2 Table 3.7 Distribution of number of days between AV fistula placement and first successful use*, overall and by patient characteristics, for new AV fistulas created in 2014-2015 (excludes patients not yet ESRD when fistula was placed), from Medicare claims and CROWNWeb, 2014-2017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Vivian Kurtz</cp:lastModifiedBy>
  <cp:revision>75</cp:revision>
  <dcterms:created xsi:type="dcterms:W3CDTF">2014-11-10T19:37:45Z</dcterms:created>
  <dcterms:modified xsi:type="dcterms:W3CDTF">2018-10-22T02:26:53Z</dcterms:modified>
</cp:coreProperties>
</file>