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9" r:id="rId3"/>
    <p:sldId id="262" r:id="rId4"/>
    <p:sldId id="263" r:id="rId5"/>
    <p:sldId id="264" r:id="rId6"/>
    <p:sldId id="265" r:id="rId7"/>
    <p:sldId id="268" r:id="rId8"/>
    <p:sldId id="267" r:id="rId9"/>
    <p:sldId id="269" r:id="rId10"/>
    <p:sldId id="266" r:id="rId11"/>
    <p:sldId id="272" r:id="rId12"/>
    <p:sldId id="271" r:id="rId13"/>
    <p:sldId id="274" r:id="rId14"/>
    <p:sldId id="277" r:id="rId15"/>
    <p:sldId id="273" r:id="rId16"/>
    <p:sldId id="276" r:id="rId17"/>
    <p:sldId id="275" r:id="rId18"/>
    <p:sldId id="281" r:id="rId19"/>
    <p:sldId id="280" r:id="rId20"/>
    <p:sldId id="279" r:id="rId21"/>
    <p:sldId id="283" r:id="rId22"/>
    <p:sldId id="284" r:id="rId23"/>
    <p:sldId id="286" r:id="rId24"/>
    <p:sldId id="285" r:id="rId25"/>
    <p:sldId id="292" r:id="rId26"/>
    <p:sldId id="290" r:id="rId27"/>
    <p:sldId id="291" r:id="rId28"/>
    <p:sldId id="293" r:id="rId29"/>
    <p:sldId id="289" r:id="rId30"/>
    <p:sldId id="288" r:id="rId31"/>
    <p:sldId id="295"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2" autoAdjust="0"/>
    <p:restoredTop sz="94660"/>
  </p:normalViewPr>
  <p:slideViewPr>
    <p:cSldViewPr showGuides="1">
      <p:cViewPr varScale="1">
        <p:scale>
          <a:sx n="103" d="100"/>
          <a:sy n="103" d="100"/>
        </p:scale>
        <p:origin x="606" y="78"/>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146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3124200" y="6362700"/>
            <a:ext cx="3084843" cy="591363"/>
          </a:xfrm>
          <a:prstGeom prst="rect">
            <a:avLst/>
          </a:prstGeom>
        </p:spPr>
      </p:pic>
      <p:sp>
        <p:nvSpPr>
          <p:cNvPr id="5" name="Rectangle 4"/>
          <p:cNvSpPr/>
          <p:nvPr/>
        </p:nvSpPr>
        <p:spPr>
          <a:xfrm>
            <a:off x="266700" y="3505200"/>
            <a:ext cx="8610600" cy="1569660"/>
          </a:xfrm>
          <a:prstGeom prst="rect">
            <a:avLst/>
          </a:prstGeom>
        </p:spPr>
        <p:txBody>
          <a:bodyPr wrap="square">
            <a:spAutoFit/>
          </a:bodyPr>
          <a:lstStyle/>
          <a:p>
            <a:pPr lvl="0" algn="ctr"/>
            <a:r>
              <a:rPr lang="en-US" sz="3200" b="1" dirty="0">
                <a:solidFill>
                  <a:prstClr val="black"/>
                </a:solidFill>
                <a:latin typeface="Candara" panose="020E0502030303020204" pitchFamily="34" charset="0"/>
              </a:rPr>
              <a:t>Chapter 4:</a:t>
            </a:r>
            <a:br>
              <a:rPr lang="en-US" sz="3200" b="1" dirty="0">
                <a:solidFill>
                  <a:prstClr val="black"/>
                </a:solidFill>
                <a:latin typeface="Candara" panose="020E0502030303020204" pitchFamily="34" charset="0"/>
              </a:rPr>
            </a:br>
            <a:r>
              <a:rPr lang="en-US" sz="3200" b="1" dirty="0">
                <a:latin typeface="Candara" panose="020E0502030303020204" pitchFamily="34" charset="0"/>
              </a:rPr>
              <a:t>Hospitalizations, Readmissions, Emergency Department Visits, and Observation Stays</a:t>
            </a:r>
            <a:endParaRPr lang="en-US" sz="3200" b="1" dirty="0">
              <a:solidFill>
                <a:prstClr val="black"/>
              </a:solidFill>
              <a:latin typeface="Candara" panose="020E0502030303020204" pitchFamily="34" charset="0"/>
            </a:endParaRP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4.4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Map of the hospitalization rates of ESRD, by Health Service Area, in the U.S. population, 2013-2016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485900" y="5380891"/>
            <a:ext cx="617220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a:t>
            </a:r>
            <a:endParaRPr lang="en-US" sz="1200" i="1" dirty="0"/>
          </a:p>
        </p:txBody>
      </p:sp>
      <p:sp>
        <p:nvSpPr>
          <p:cNvPr id="7" name="Rectangle 6"/>
          <p:cNvSpPr/>
          <p:nvPr/>
        </p:nvSpPr>
        <p:spPr>
          <a:xfrm>
            <a:off x="3709551" y="1168728"/>
            <a:ext cx="144142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Unadjusted</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049" y="1723350"/>
            <a:ext cx="6723902" cy="3648749"/>
          </a:xfrm>
          <a:prstGeom prst="rect">
            <a:avLst/>
          </a:prstGeom>
        </p:spPr>
      </p:pic>
    </p:spTree>
    <p:extLst>
      <p:ext uri="{BB962C8B-B14F-4D97-AF65-F5344CB8AC3E}">
        <p14:creationId xmlns:p14="http://schemas.microsoft.com/office/powerpoint/2010/main" val="187651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4.4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Map of the hospitalization rates of ESRD, by Health Service Area, in the U.S. population, 2013-2016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456951" y="5344460"/>
            <a:ext cx="617220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a:t>
            </a:r>
            <a:endParaRPr lang="en-US" sz="1200" i="1" dirty="0"/>
          </a:p>
        </p:txBody>
      </p:sp>
      <p:sp>
        <p:nvSpPr>
          <p:cNvPr id="7" name="Rectangle 6"/>
          <p:cNvSpPr/>
          <p:nvPr/>
        </p:nvSpPr>
        <p:spPr>
          <a:xfrm>
            <a:off x="3815348" y="1168728"/>
            <a:ext cx="122982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Adjusted</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 y="1943100"/>
            <a:ext cx="6723902" cy="3288708"/>
          </a:xfrm>
          <a:prstGeom prst="rect">
            <a:avLst/>
          </a:prstGeom>
        </p:spPr>
      </p:pic>
    </p:spTree>
    <p:extLst>
      <p:ext uri="{BB962C8B-B14F-4D97-AF65-F5344CB8AC3E}">
        <p14:creationId xmlns:p14="http://schemas.microsoft.com/office/powerpoint/2010/main" val="2831189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4.5 Adjusted hospital days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504943" y="5427231"/>
            <a:ext cx="64389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86" y="1371038"/>
            <a:ext cx="6858014" cy="4038608"/>
          </a:xfrm>
          <a:prstGeom prst="rect">
            <a:avLst/>
          </a:prstGeom>
        </p:spPr>
      </p:pic>
    </p:spTree>
    <p:extLst>
      <p:ext uri="{BB962C8B-B14F-4D97-AF65-F5344CB8AC3E}">
        <p14:creationId xmlns:p14="http://schemas.microsoft.com/office/powerpoint/2010/main" val="395218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144000" cy="952500"/>
          </a:xfrm>
        </p:spPr>
        <p:txBody>
          <a:bodyPr/>
          <a:lstStyle/>
          <a:p>
            <a:pPr marL="0" marR="0">
              <a:spcBef>
                <a:spcPts val="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4.6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hospital days for infection &amp; cardiovascular causes, for ESRD patients by their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371600" y="5510165"/>
            <a:ext cx="6400800" cy="646331"/>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869326" y="1152516"/>
            <a:ext cx="1274174" cy="4328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41912"/>
            <a:ext cx="6858014" cy="4038608"/>
          </a:xfrm>
          <a:prstGeom prst="rect">
            <a:avLst/>
          </a:prstGeom>
        </p:spPr>
      </p:pic>
    </p:spTree>
    <p:extLst>
      <p:ext uri="{BB962C8B-B14F-4D97-AF65-F5344CB8AC3E}">
        <p14:creationId xmlns:p14="http://schemas.microsoft.com/office/powerpoint/2010/main" val="3859652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0"/>
            <a:ext cx="9144000" cy="1417638"/>
          </a:xfrm>
        </p:spPr>
        <p:txBody>
          <a:bodyPr/>
          <a:lstStyle/>
          <a:p>
            <a:pPr marL="0" marR="0">
              <a:spcBef>
                <a:spcPts val="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4.6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hospital days for infection &amp; cardiovascular causes, for ESRD patients by their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371600" y="5523545"/>
            <a:ext cx="6400800" cy="646331"/>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3562350" y="1010891"/>
            <a:ext cx="3162300" cy="338554"/>
          </a:xfrm>
          <a:prstGeom prst="rect">
            <a:avLst/>
          </a:prstGeom>
          <a:noFill/>
        </p:spPr>
        <p:txBody>
          <a:bodyPr wrap="square" rtlCol="0">
            <a:spAutoFit/>
          </a:bodyPr>
          <a:lstStyle/>
          <a:p>
            <a:r>
              <a:rPr lang="en-US" sz="1600" b="1" dirty="0" smtClean="0"/>
              <a:t>(b) Cardiovascular</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86" y="1484937"/>
            <a:ext cx="6858014" cy="4038608"/>
          </a:xfrm>
          <a:prstGeom prst="rect">
            <a:avLst/>
          </a:prstGeom>
        </p:spPr>
      </p:pic>
    </p:spTree>
    <p:extLst>
      <p:ext uri="{BB962C8B-B14F-4D97-AF65-F5344CB8AC3E}">
        <p14:creationId xmlns:p14="http://schemas.microsoft.com/office/powerpoint/2010/main" val="10905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4.7 Proportion of patients aged 66 &amp; older discharged alive from the hospital who were either readmitted or died within 30 days of discharge, by kidney disease status,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914400" y="5562600"/>
            <a:ext cx="7315200" cy="6463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Medicare 5% sample. January 1, 2016 point prevalent Medicare patients aged 66 &amp; older on December 31, 2016. For general Medicare: January 1, 2016 point prevalent, Medicare patients aged 66 &amp; older, discharged alive from an all-cause index hospitalization between January 1, 2016, and December 1, 2016, unadjusted. CKD determined using claims for 2016. Abbreviations: CKD, chronic kidney disease; ESRD, end-stage renal disease; readmit, readmission.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44744"/>
            <a:ext cx="6858014" cy="4117856"/>
          </a:xfrm>
          <a:prstGeom prst="rect">
            <a:avLst/>
          </a:prstGeom>
        </p:spPr>
      </p:pic>
    </p:spTree>
    <p:extLst>
      <p:ext uri="{BB962C8B-B14F-4D97-AF65-F5344CB8AC3E}">
        <p14:creationId xmlns:p14="http://schemas.microsoft.com/office/powerpoint/2010/main" val="1848330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876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4.8 Proportion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of ESRD patients readmitted within 30 days,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485907" y="5415261"/>
            <a:ext cx="6019800"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ESRD, end-stage renal disease; HD, hemodialysis; PD, peritoneal dialysis.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38246"/>
            <a:ext cx="6858014" cy="4038608"/>
          </a:xfrm>
          <a:prstGeom prst="rect">
            <a:avLst/>
          </a:prstGeom>
        </p:spPr>
      </p:pic>
    </p:spTree>
    <p:extLst>
      <p:ext uri="{BB962C8B-B14F-4D97-AF65-F5344CB8AC3E}">
        <p14:creationId xmlns:p14="http://schemas.microsoft.com/office/powerpoint/2010/main" val="4224639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4.9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Proportion of hemodialysis patients discharged alive from the hospital who either were readmitted or died within 30 days of discharge, by demographic characteristics,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800100" y="5257800"/>
            <a:ext cx="8153400" cy="7848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all ages, 2016, unadjusted. Patients less than age 22 are not represented as a group due to insufficient sample size. Includes live hospital discharges from January 1 to December 1, 2016. Cause-specific hospitalizations are defined by principal ICD-10-CM codes. See Vol. 2, ESRD Analytical Methods for principal ICD-10-CM diagnosis codes included in each cause of hospitalization category.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900" i="1" dirty="0">
                <a:latin typeface="Calibri" panose="020F0502020204030204" pitchFamily="34" charset="0"/>
                <a:ea typeface="Times New Roman" panose="02020603050405020304" pitchFamily="18" charset="0"/>
                <a:cs typeface="Times New Roman" panose="02020603050405020304" pitchFamily="18" charset="0"/>
              </a:rPr>
              <a:t> Am, African American; AI, American Indian; AN, Alaska Native; NH, Native Hawaiian; NH Black/</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900" i="1" dirty="0">
                <a:latin typeface="Calibri" panose="020F0502020204030204" pitchFamily="34" charset="0"/>
                <a:ea typeface="Times New Roman" panose="02020603050405020304" pitchFamily="18" charset="0"/>
                <a:cs typeface="Times New Roman" panose="02020603050405020304" pitchFamily="18" charset="0"/>
              </a:rPr>
              <a:t> Am, Non-Hispanic Black/African American; NH White, Non-Hispanic White; Other, other, multiracial, or unidentified race; PI, Pacific Islander; readmit, readmission.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872234" y="1262931"/>
            <a:ext cx="101726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By </a:t>
            </a:r>
            <a:r>
              <a:rPr lang="en-US" sz="1600" b="1" dirty="0">
                <a:latin typeface="Calibri" panose="020F0502020204030204" pitchFamily="34" charset="0"/>
                <a:ea typeface="Times New Roman" panose="02020603050405020304" pitchFamily="18" charset="0"/>
                <a:cs typeface="Segoe UI" panose="020B0502040204020203" pitchFamily="34" charset="0"/>
              </a:rPr>
              <a:t>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679" y="1751751"/>
            <a:ext cx="5860241" cy="3518749"/>
          </a:xfrm>
          <a:prstGeom prst="rect">
            <a:avLst/>
          </a:prstGeom>
        </p:spPr>
      </p:pic>
    </p:spTree>
    <p:extLst>
      <p:ext uri="{BB962C8B-B14F-4D97-AF65-F5344CB8AC3E}">
        <p14:creationId xmlns:p14="http://schemas.microsoft.com/office/powerpoint/2010/main" val="2438193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4.9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Proportion of hemodialysis patients discharged alive from the hospital who either were readmitted or died within 30 days of discharge, by demographic characteristics,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800100" y="5257800"/>
            <a:ext cx="8153400" cy="7848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all ages, 2016, unadjusted. Patients less than age 22 are not represented as a group due to insufficient sample size. Includes live hospital discharges from January 1 to December 1, 2016. Cause-specific hospitalizations are defined by principal ICD-10-CM codes. See Vol. 2, ESRD Analytical Methods for principal ICD-10-CM diagnosis codes included in each cause of hospitalization category.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900" i="1" dirty="0">
                <a:latin typeface="Calibri" panose="020F0502020204030204" pitchFamily="34" charset="0"/>
                <a:ea typeface="Times New Roman" panose="02020603050405020304" pitchFamily="18" charset="0"/>
                <a:cs typeface="Times New Roman" panose="02020603050405020304" pitchFamily="18" charset="0"/>
              </a:rPr>
              <a:t> Am, African American; AI, American Indian; AN, Alaska Native; NH, Native Hawaiian; NH Black/</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900" i="1" dirty="0">
                <a:latin typeface="Calibri" panose="020F0502020204030204" pitchFamily="34" charset="0"/>
                <a:ea typeface="Times New Roman" panose="02020603050405020304" pitchFamily="18" charset="0"/>
                <a:cs typeface="Times New Roman" panose="02020603050405020304" pitchFamily="18" charset="0"/>
              </a:rPr>
              <a:t> Am, Non-Hispanic Black/African American; NH White, Non-Hispanic White; Other, other, multiracial, or unidentified race; PI, Pacific Islander; readmit, readmission.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22146" y="1262931"/>
            <a:ext cx="1917449"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By race/ethnicity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3587" y="1601485"/>
            <a:ext cx="6166426" cy="3702596"/>
          </a:xfrm>
          <a:prstGeom prst="rect">
            <a:avLst/>
          </a:prstGeom>
        </p:spPr>
      </p:pic>
    </p:spTree>
    <p:extLst>
      <p:ext uri="{BB962C8B-B14F-4D97-AF65-F5344CB8AC3E}">
        <p14:creationId xmlns:p14="http://schemas.microsoft.com/office/powerpoint/2010/main" val="2962492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4.10 Proportion of hemodialysis patients discharged alive that either were readmitted or died within 30 days of discharge, by cause of index hospitalization, 2016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816100" y="5600700"/>
            <a:ext cx="6324600" cy="646331"/>
          </a:xfrm>
          <a:prstGeom prst="rect">
            <a:avLst/>
          </a:prstGeom>
        </p:spPr>
        <p:txBody>
          <a:bodyPr wrap="square">
            <a:spAutoFit/>
          </a:bodyPr>
          <a:lstStyle/>
          <a:p>
            <a:pPr>
              <a:spcBef>
                <a:spcPts val="600"/>
              </a:spcBef>
              <a:spcAft>
                <a:spcPts val="12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all ages, 2016, unadjusted. Includes live hospital discharges from January 1 to December 1, 2016. Cause-specific hospitalizations are defined by principal ICD-10-CM codes. See Vol. 2, ESRD Analytical Methods for principal ICD-10-CM diagnosis codes included in each cause of hospitalization category. Abbreviations:  CVD, cardiovascular disease; readmit, readmission; VA, vascular access.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370072"/>
            <a:ext cx="6858014" cy="4117856"/>
          </a:xfrm>
          <a:prstGeom prst="rect">
            <a:avLst/>
          </a:prstGeom>
        </p:spPr>
      </p:pic>
    </p:spTree>
    <p:extLst>
      <p:ext uri="{BB962C8B-B14F-4D97-AF65-F5344CB8AC3E}">
        <p14:creationId xmlns:p14="http://schemas.microsoft.com/office/powerpoint/2010/main" val="4239522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4.1 Adjusted hospitalization rates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4</a:t>
            </a:r>
            <a:endParaRPr lang="en-US" dirty="0" smtClean="0"/>
          </a:p>
        </p:txBody>
      </p:sp>
      <p:sp>
        <p:nvSpPr>
          <p:cNvPr id="3" name="Rectangle 2"/>
          <p:cNvSpPr/>
          <p:nvPr/>
        </p:nvSpPr>
        <p:spPr>
          <a:xfrm>
            <a:off x="1142994" y="5448304"/>
            <a:ext cx="6858014"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0"/>
            <a:ext cx="9144000" cy="1417638"/>
          </a:xfrm>
        </p:spPr>
        <p:txBody>
          <a:bodyPr/>
          <a:lstStyle/>
          <a:p>
            <a:pPr marL="0" marR="0">
              <a:spcBef>
                <a:spcPts val="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4.11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Proportion of hemodialysis patients with cause-specific readmissions within 30 days of discharge, by cause of index hospitalization,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914400" y="5487928"/>
            <a:ext cx="6934200" cy="646331"/>
          </a:xfrm>
          <a:prstGeom prst="rect">
            <a:avLst/>
          </a:prstGeom>
        </p:spPr>
        <p:txBody>
          <a:bodyPr wrap="square">
            <a:spAutoFit/>
          </a:bodyPr>
          <a:lstStyle/>
          <a:p>
            <a:pPr>
              <a:spcBef>
                <a:spcPts val="600"/>
              </a:spcBef>
              <a:spcAft>
                <a:spcPts val="12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all ages, 2016, unadjusted. Includes live hospital discharges from January 1 to December 1, 2016. Cause-specific hospitalizations are defined by principal ICD-10-CM codes. See Vol. 2, ESRD Analytical Methods for principal ICD-10-CM diagnosis codes included in each cause of hospitalization category. Abbreviations: CVD, cardiovascular disease; VA, vascular access.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421" y="1370072"/>
            <a:ext cx="6867158" cy="4117856"/>
          </a:xfrm>
          <a:prstGeom prst="rect">
            <a:avLst/>
          </a:prstGeom>
        </p:spPr>
      </p:pic>
    </p:spTree>
    <p:extLst>
      <p:ext uri="{BB962C8B-B14F-4D97-AF65-F5344CB8AC3E}">
        <p14:creationId xmlns:p14="http://schemas.microsoft.com/office/powerpoint/2010/main" val="2555974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552450" y="186935"/>
            <a:ext cx="8039100" cy="1371600"/>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 Figure 4.12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Proportion of hemodialysis patients discharged alive who were either readmitted or died within 30 days of discharge for (a) cardiovascular index hospitalization and (b) infection index hospitalization, by age,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2016</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333499" y="5508077"/>
            <a:ext cx="6477000" cy="646331"/>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all ages, 2016, unadjusted. Patients less than age 22 are not represented as a group due to insufficient sample size. Includes live hospital discharges from January 1 to December 1, 2016. Cause-specific hospitalizations are defined by principal ICD-10-CM codes. See Vol. 2, ESRD Analytical Methods for principal ICD-10-CM diagnosis codes included in each cause of hospitalization category. Abbreviation: readmit, readmission.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2362200" y="1600200"/>
            <a:ext cx="4419600" cy="338554"/>
          </a:xfrm>
          <a:prstGeom prst="rect">
            <a:avLst/>
          </a:prstGeom>
          <a:noFill/>
        </p:spPr>
        <p:txBody>
          <a:bodyPr wrap="square" rtlCol="0">
            <a:spAutoFit/>
          </a:bodyPr>
          <a:lstStyle/>
          <a:p>
            <a:r>
              <a:rPr lang="en-US" sz="1600" b="1" dirty="0" smtClean="0"/>
              <a:t>(a) Cardiovascular index hospitalization</a:t>
            </a:r>
            <a:endParaRPr lang="en-US"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046" y="1876171"/>
            <a:ext cx="6057907" cy="3637436"/>
          </a:xfrm>
          <a:prstGeom prst="rect">
            <a:avLst/>
          </a:prstGeom>
        </p:spPr>
      </p:pic>
    </p:spTree>
    <p:extLst>
      <p:ext uri="{BB962C8B-B14F-4D97-AF65-F5344CB8AC3E}">
        <p14:creationId xmlns:p14="http://schemas.microsoft.com/office/powerpoint/2010/main" val="1696734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0"/>
            <a:ext cx="9144000" cy="16002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4.12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Proportion of hemodialysis patients discharged alive who were either readmitted or died within 30 days of discharge for (a) cardiovascular index hospitalization and (b) infection index hospitalization, by age,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676400" y="5542865"/>
            <a:ext cx="6477000" cy="646331"/>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all ages, 2016, unadjusted. Patients less than age 22 are not represented as a group due to insufficient sample size. Includes live hospital discharges from January 1 to December 1, 2016. Cause-specific hospitalizations are defined by principal ICD-10-CM codes. See Vol. 2, ESRD Analytical Methods for principal ICD-10-CM diagnosis codes included in each cause of hospitalization category. Abbreviation: readmit, readmission.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238500" y="1612900"/>
            <a:ext cx="3036409" cy="338554"/>
          </a:xfrm>
          <a:prstGeom prst="rect">
            <a:avLst/>
          </a:prstGeom>
        </p:spPr>
        <p:txBody>
          <a:bodyPr wrap="none">
            <a:spAutoFit/>
          </a:bodyPr>
          <a:lstStyle/>
          <a:p>
            <a:pPr lvl="0"/>
            <a:r>
              <a:rPr lang="en-US" sz="1600" b="1" dirty="0" smtClean="0">
                <a:solidFill>
                  <a:prstClr val="black"/>
                </a:solidFill>
              </a:rPr>
              <a:t>(b) Infection </a:t>
            </a:r>
            <a:r>
              <a:rPr lang="en-US" sz="1600" b="1" dirty="0">
                <a:solidFill>
                  <a:prstClr val="black"/>
                </a:solidFill>
              </a:rPr>
              <a:t>index hospitalization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846" y="2088444"/>
            <a:ext cx="5753107" cy="3454421"/>
          </a:xfrm>
          <a:prstGeom prst="rect">
            <a:avLst/>
          </a:prstGeom>
        </p:spPr>
      </p:pic>
    </p:spTree>
    <p:extLst>
      <p:ext uri="{BB962C8B-B14F-4D97-AF65-F5344CB8AC3E}">
        <p14:creationId xmlns:p14="http://schemas.microsoft.com/office/powerpoint/2010/main" val="3239982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0"/>
            <a:ext cx="9144000" cy="16002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Figure 4.13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Proportion of hemodialysis patients discharged alive who were either readmitted or died within 30 days of discharge for cardiovascular index hospitalization, by cause-specific cardiovascular index hospitalization,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200153" y="5466321"/>
            <a:ext cx="6438900" cy="1138773"/>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all ages, 2016, unadjusted. Includes live hospital discharges from January 1 to December 1, 2016. Cause-specific hospitalizations are defined by principal ICD-10-CM codes. See Vol. 2, ESRD Analytical Methods for principal ICD-10-CM diagnosis codes included in each cause of hospitalization category. Abbreviations: AMI, acute myocardial infarction; HF, heart failure; readmit, readmission. </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714500"/>
            <a:ext cx="6248407" cy="3751821"/>
          </a:xfrm>
          <a:prstGeom prst="rect">
            <a:avLst/>
          </a:prstGeom>
        </p:spPr>
      </p:pic>
    </p:spTree>
    <p:extLst>
      <p:ext uri="{BB962C8B-B14F-4D97-AF65-F5344CB8AC3E}">
        <p14:creationId xmlns:p14="http://schemas.microsoft.com/office/powerpoint/2010/main" val="3242928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0"/>
            <a:ext cx="9144000" cy="914400"/>
          </a:xfrm>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4.14 Unadjusted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ED visit rates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409700" y="5532143"/>
            <a:ext cx="6324600"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ED, emergency department;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3174781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4.15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Unadjusted ED visit rates for ESRD patients, by age group and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3771900" y="1091784"/>
            <a:ext cx="1173719"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All </a:t>
            </a:r>
            <a:r>
              <a:rPr lang="en-US" sz="1600" b="1" kern="0" dirty="0">
                <a:latin typeface="Calibri" panose="020F0502020204030204" pitchFamily="34" charset="0"/>
                <a:ea typeface="Times New Roman" panose="02020603050405020304" pitchFamily="18" charset="0"/>
                <a:cs typeface="Segoe UI" panose="020B0502040204020203" pitchFamily="34" charset="0"/>
              </a:rPr>
              <a:t>ESRD</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028700" y="5622908"/>
            <a:ext cx="7315207"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ED, emergency department; ESRD, end-stage renal disease; HD, hemodialysis; PD, peritoneal dialysis.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23992"/>
            <a:ext cx="6858014" cy="4038608"/>
          </a:xfrm>
          <a:prstGeom prst="rect">
            <a:avLst/>
          </a:prstGeom>
        </p:spPr>
      </p:pic>
    </p:spTree>
    <p:extLst>
      <p:ext uri="{BB962C8B-B14F-4D97-AF65-F5344CB8AC3E}">
        <p14:creationId xmlns:p14="http://schemas.microsoft.com/office/powerpoint/2010/main" val="631836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4.15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Unadjusted ED visit rates for ESRD patients, by age group and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3557900" y="1091784"/>
            <a:ext cx="1601721"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Hemodialysis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342900" y="5656254"/>
            <a:ext cx="8464556" cy="2667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23992"/>
            <a:ext cx="6858014" cy="4038608"/>
          </a:xfrm>
          <a:prstGeom prst="rect">
            <a:avLst/>
          </a:prstGeom>
        </p:spPr>
      </p:pic>
    </p:spTree>
    <p:extLst>
      <p:ext uri="{BB962C8B-B14F-4D97-AF65-F5344CB8AC3E}">
        <p14:creationId xmlns:p14="http://schemas.microsoft.com/office/powerpoint/2010/main" val="2049652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4.15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Unadjusted ED visit rates for ESRD patients, by age group and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3361532" y="1091784"/>
            <a:ext cx="1994457"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Peritoneal dialysis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560128" y="5791200"/>
            <a:ext cx="8126672" cy="2560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00192"/>
            <a:ext cx="6858014" cy="4038608"/>
          </a:xfrm>
          <a:prstGeom prst="rect">
            <a:avLst/>
          </a:prstGeom>
        </p:spPr>
      </p:pic>
    </p:spTree>
    <p:extLst>
      <p:ext uri="{BB962C8B-B14F-4D97-AF65-F5344CB8AC3E}">
        <p14:creationId xmlns:p14="http://schemas.microsoft.com/office/powerpoint/2010/main" val="1436928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4.15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Unadjusted ED visit rates for ESRD patients, by age group and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3668507" y="1091784"/>
            <a:ext cx="1380507"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(d) Transplant</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560128" y="5791200"/>
            <a:ext cx="8126672" cy="2560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00192"/>
            <a:ext cx="6858014" cy="4038608"/>
          </a:xfrm>
          <a:prstGeom prst="rect">
            <a:avLst/>
          </a:prstGeom>
        </p:spPr>
      </p:pic>
    </p:spTree>
    <p:extLst>
      <p:ext uri="{BB962C8B-B14F-4D97-AF65-F5344CB8AC3E}">
        <p14:creationId xmlns:p14="http://schemas.microsoft.com/office/powerpoint/2010/main" val="1459448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4.16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Map of the ED visit rates of ESRD, by Health Service Area, in the U.S. population,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479647" y="5413684"/>
            <a:ext cx="6216553"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ED, emergency department;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049" y="1417638"/>
            <a:ext cx="6723902" cy="3527745"/>
          </a:xfrm>
          <a:prstGeom prst="rect">
            <a:avLst/>
          </a:prstGeom>
        </p:spPr>
      </p:pic>
    </p:spTree>
    <p:extLst>
      <p:ext uri="{BB962C8B-B14F-4D97-AF65-F5344CB8AC3E}">
        <p14:creationId xmlns:p14="http://schemas.microsoft.com/office/powerpoint/2010/main" val="281026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20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4.2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all-cause &amp; cause-specific hospitalization rates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485886" y="5562600"/>
            <a:ext cx="6791194"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845811" y="984691"/>
            <a:ext cx="1173719"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All </a:t>
            </a:r>
            <a:r>
              <a:rPr lang="en-US" sz="1600" b="1" kern="0" dirty="0">
                <a:latin typeface="Calibri" panose="020F0502020204030204" pitchFamily="34" charset="0"/>
                <a:ea typeface="Times New Roman" panose="02020603050405020304" pitchFamily="18" charset="0"/>
                <a:cs typeface="Segoe UI" panose="020B0502040204020203" pitchFamily="34" charset="0"/>
              </a:rPr>
              <a:t>ESRD</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886" y="1523992"/>
            <a:ext cx="6858014" cy="4038608"/>
          </a:xfrm>
          <a:prstGeom prst="rect">
            <a:avLst/>
          </a:prstGeom>
        </p:spPr>
      </p:pic>
    </p:spTree>
    <p:extLst>
      <p:ext uri="{BB962C8B-B14F-4D97-AF65-F5344CB8AC3E}">
        <p14:creationId xmlns:p14="http://schemas.microsoft.com/office/powerpoint/2010/main" val="1494505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4.17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Unadjusted observation stay rates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145924" y="5553015"/>
            <a:ext cx="6327310" cy="276999"/>
          </a:xfrm>
          <a:prstGeom prst="rect">
            <a:avLst/>
          </a:prstGeom>
        </p:spPr>
        <p:txBody>
          <a:bodyPr wrap="non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4042835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Figure 4.18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Map of unadjusted observation stay rates of ESRD, by Health Service Area, in the U.S. population,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408345" y="5539354"/>
            <a:ext cx="6327310" cy="276999"/>
          </a:xfrm>
          <a:prstGeom prst="rect">
            <a:avLst/>
          </a:prstGeom>
        </p:spPr>
        <p:txBody>
          <a:bodyPr wrap="non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049" y="1577330"/>
            <a:ext cx="6723902" cy="3368053"/>
          </a:xfrm>
          <a:prstGeom prst="rect">
            <a:avLst/>
          </a:prstGeom>
        </p:spPr>
      </p:pic>
    </p:spTree>
    <p:extLst>
      <p:ext uri="{BB962C8B-B14F-4D97-AF65-F5344CB8AC3E}">
        <p14:creationId xmlns:p14="http://schemas.microsoft.com/office/powerpoint/2010/main" val="1598723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76200" y="0"/>
            <a:ext cx="9067800" cy="1417638"/>
          </a:xfrm>
        </p:spPr>
        <p:txBody>
          <a:bodyPr/>
          <a:lstStyle/>
          <a:p>
            <a:pPr marL="0" marR="0">
              <a:spcBef>
                <a:spcPts val="600"/>
              </a:spcBef>
              <a:spcAft>
                <a:spcPts val="600"/>
              </a:spcAft>
              <a:tabLst>
                <a:tab pos="685800" algn="l"/>
              </a:tabLs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 Table 4.2 Top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Ten Most Common Principal Diagnosis Clinical Classifications for Patients with ESRD, by Service Type,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14875" y="4800600"/>
            <a:ext cx="1218625" cy="1200329"/>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ED, emergency department;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32595613"/>
              </p:ext>
            </p:extLst>
          </p:nvPr>
        </p:nvGraphicFramePr>
        <p:xfrm>
          <a:off x="2590800" y="884331"/>
          <a:ext cx="6248400" cy="5391701"/>
        </p:xfrm>
        <a:graphic>
          <a:graphicData uri="http://schemas.openxmlformats.org/drawingml/2006/table">
            <a:tbl>
              <a:tblPr firstRow="1" bandRow="1"/>
              <a:tblGrid>
                <a:gridCol w="624840">
                  <a:extLst>
                    <a:ext uri="{9D8B030D-6E8A-4147-A177-3AD203B41FA5}">
                      <a16:colId xmlns:a16="http://schemas.microsoft.com/office/drawing/2014/main" val="3509495390"/>
                    </a:ext>
                  </a:extLst>
                </a:gridCol>
                <a:gridCol w="624840">
                  <a:extLst>
                    <a:ext uri="{9D8B030D-6E8A-4147-A177-3AD203B41FA5}">
                      <a16:colId xmlns:a16="http://schemas.microsoft.com/office/drawing/2014/main" val="3583634980"/>
                    </a:ext>
                  </a:extLst>
                </a:gridCol>
                <a:gridCol w="624840">
                  <a:extLst>
                    <a:ext uri="{9D8B030D-6E8A-4147-A177-3AD203B41FA5}">
                      <a16:colId xmlns:a16="http://schemas.microsoft.com/office/drawing/2014/main" val="2045991532"/>
                    </a:ext>
                  </a:extLst>
                </a:gridCol>
                <a:gridCol w="624840">
                  <a:extLst>
                    <a:ext uri="{9D8B030D-6E8A-4147-A177-3AD203B41FA5}">
                      <a16:colId xmlns:a16="http://schemas.microsoft.com/office/drawing/2014/main" val="2741254471"/>
                    </a:ext>
                  </a:extLst>
                </a:gridCol>
                <a:gridCol w="624840">
                  <a:extLst>
                    <a:ext uri="{9D8B030D-6E8A-4147-A177-3AD203B41FA5}">
                      <a16:colId xmlns:a16="http://schemas.microsoft.com/office/drawing/2014/main" val="2121133883"/>
                    </a:ext>
                  </a:extLst>
                </a:gridCol>
                <a:gridCol w="624840">
                  <a:extLst>
                    <a:ext uri="{9D8B030D-6E8A-4147-A177-3AD203B41FA5}">
                      <a16:colId xmlns:a16="http://schemas.microsoft.com/office/drawing/2014/main" val="1602480394"/>
                    </a:ext>
                  </a:extLst>
                </a:gridCol>
                <a:gridCol w="624840">
                  <a:extLst>
                    <a:ext uri="{9D8B030D-6E8A-4147-A177-3AD203B41FA5}">
                      <a16:colId xmlns:a16="http://schemas.microsoft.com/office/drawing/2014/main" val="1851472501"/>
                    </a:ext>
                  </a:extLst>
                </a:gridCol>
                <a:gridCol w="624840">
                  <a:extLst>
                    <a:ext uri="{9D8B030D-6E8A-4147-A177-3AD203B41FA5}">
                      <a16:colId xmlns:a16="http://schemas.microsoft.com/office/drawing/2014/main" val="2270086905"/>
                    </a:ext>
                  </a:extLst>
                </a:gridCol>
                <a:gridCol w="624840">
                  <a:extLst>
                    <a:ext uri="{9D8B030D-6E8A-4147-A177-3AD203B41FA5}">
                      <a16:colId xmlns:a16="http://schemas.microsoft.com/office/drawing/2014/main" val="2930561516"/>
                    </a:ext>
                  </a:extLst>
                </a:gridCol>
                <a:gridCol w="624840">
                  <a:extLst>
                    <a:ext uri="{9D8B030D-6E8A-4147-A177-3AD203B41FA5}">
                      <a16:colId xmlns:a16="http://schemas.microsoft.com/office/drawing/2014/main" val="1917049276"/>
                    </a:ext>
                  </a:extLst>
                </a:gridCol>
              </a:tblGrid>
              <a:tr h="210858">
                <a:tc gridSpan="2">
                  <a:txBody>
                    <a:bodyPr/>
                    <a:lstStyle/>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Hospitalization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 870,783)</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Readmission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 168,002)</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 with Admission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 487,492)</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 </a:t>
                      </a:r>
                      <a:r>
                        <a:rPr lang="en-US" sz="6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a:t>
                      </a: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Admission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 562,078)</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Observation Stay</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5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 124,223)</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64384172"/>
                  </a:ext>
                </a:extLst>
              </a:tr>
              <a:tr h="25878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Septicemia (except in labor)</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Septicemia (except in labor)</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Septicemia (except in labor)</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Nonspecific chest pain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Nonspecific chest pain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591288696"/>
                  </a:ext>
                </a:extLst>
              </a:tr>
              <a:tr h="43130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 of device; implant or graft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 of device; implant or graft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 of device; implant or graft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Chronic kidney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 with complications and secondary hypertension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1891555"/>
                  </a:ext>
                </a:extLst>
              </a:tr>
              <a:tr h="43130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 with complications and secondary hypertension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 with complications and secondary hypertension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 with complications and secondary hypertension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 of device; implant or graft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 of device; implant or graft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482903523"/>
                  </a:ext>
                </a:extLst>
              </a:tr>
              <a:tr h="43130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mellitus with complications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Fluid and electrolyte disorders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Fluid and electrolyte disorders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 with complications and secondary hypertension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Fluid and electrolyte disorders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6851730"/>
                  </a:ext>
                </a:extLst>
              </a:tr>
              <a:tr h="34504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Fluid and electrolyte disorders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mellitus with complications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 nonhypertensive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Abdominal pain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Chronic kidney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34943424"/>
                  </a:ext>
                </a:extLst>
              </a:tr>
              <a:tr h="34504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 nonhypertensive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 nonhypertensive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mellitus with complications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lower respiratory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lower respiratory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0393686"/>
                  </a:ext>
                </a:extLst>
              </a:tr>
              <a:tr h="60382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Pneumonia (except that caused by tuberculosis or sexually transmitted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Complications of surgical procedures or medical care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Pneumonia (except that caused by tuberculosis or sexually transmitted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mellitus with complications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mellitus with complications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993029342"/>
                  </a:ext>
                </a:extLst>
              </a:tr>
              <a:tr h="34504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Complications of surgical procedures or medical care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nervous system disorders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Acute myocardial infarction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Superficial injury; contusion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Syncope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9331835"/>
                  </a:ext>
                </a:extLst>
              </a:tr>
              <a:tr h="60382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Respiratory failure; insufficiency; arrest (adult)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Pneumonia (except that caused by tuberculosis or sexually transmitted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Complications of surgical procedures or medical care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Fluid and electrolyte disorders</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Deficiency and other anemia</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51126521"/>
                  </a:ext>
                </a:extLst>
              </a:tr>
              <a:tr h="345040">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Acute myocardial infarction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Respiratory failure; insufficiency; arrest (adult)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Respiratory failure; insufficiency; arrest (adult)</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connective tissue disease</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Abdominal pain</a:t>
                      </a:r>
                      <a:endParaRPr lang="en-US" sz="65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650" dirty="0">
                        <a:effectLst/>
                        <a:latin typeface="Calibri" panose="020F0502020204030204" pitchFamily="34" charset="0"/>
                        <a:ea typeface="Calibri" panose="020F0502020204030204" pitchFamily="34" charset="0"/>
                        <a:cs typeface="Times New Roman" panose="02020603050405020304" pitchFamily="18" charset="0"/>
                      </a:endParaRPr>
                    </a:p>
                  </a:txBody>
                  <a:tcPr marL="20141" marR="2014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081738"/>
                  </a:ext>
                </a:extLst>
              </a:tr>
            </a:tbl>
          </a:graphicData>
        </a:graphic>
      </p:graphicFrame>
    </p:spTree>
    <p:extLst>
      <p:ext uri="{BB962C8B-B14F-4D97-AF65-F5344CB8AC3E}">
        <p14:creationId xmlns:p14="http://schemas.microsoft.com/office/powerpoint/2010/main" val="3062109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20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4.2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all-cause &amp; cause-specific hospitalization rates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657343" y="5636180"/>
            <a:ext cx="65151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631812" y="984691"/>
            <a:ext cx="1601722"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Hemodialysis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886" y="1562092"/>
            <a:ext cx="6858014" cy="4038608"/>
          </a:xfrm>
          <a:prstGeom prst="rect">
            <a:avLst/>
          </a:prstGeom>
        </p:spPr>
      </p:pic>
    </p:spTree>
    <p:extLst>
      <p:ext uri="{BB962C8B-B14F-4D97-AF65-F5344CB8AC3E}">
        <p14:creationId xmlns:p14="http://schemas.microsoft.com/office/powerpoint/2010/main" val="148849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20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4.2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all-cause &amp; cause-specific hospitalization rates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638300" y="5562600"/>
            <a:ext cx="65151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35441" y="984691"/>
            <a:ext cx="1994457"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Peritoneal dialysis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586" y="1523992"/>
            <a:ext cx="6858014" cy="4038608"/>
          </a:xfrm>
          <a:prstGeom prst="rect">
            <a:avLst/>
          </a:prstGeom>
        </p:spPr>
      </p:pic>
    </p:spTree>
    <p:extLst>
      <p:ext uri="{BB962C8B-B14F-4D97-AF65-F5344CB8AC3E}">
        <p14:creationId xmlns:p14="http://schemas.microsoft.com/office/powerpoint/2010/main" val="264937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20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4.2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all-cause &amp; cause-specific hospitalization rates for ESRD patients, by treatment modality, 2007-2016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504943" y="5524500"/>
            <a:ext cx="65151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and vintage; standard population: ESRD patients,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742418" y="984691"/>
            <a:ext cx="1380507" cy="338554"/>
          </a:xfrm>
          <a:prstGeom prst="rect">
            <a:avLst/>
          </a:prstGeom>
        </p:spPr>
        <p:txBody>
          <a:bodyPr wrap="none">
            <a:spAutoFit/>
          </a:bodyPr>
          <a:lstStyle/>
          <a:p>
            <a:pPr marR="0" lvl="0" algn="ctr" fontAlgn="base">
              <a:spcBef>
                <a:spcPts val="0"/>
              </a:spcBef>
              <a:spcAft>
                <a:spcPts val="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(d) Transplant</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486" y="1485892"/>
            <a:ext cx="6858014" cy="4038608"/>
          </a:xfrm>
          <a:prstGeom prst="rect">
            <a:avLst/>
          </a:prstGeom>
        </p:spPr>
      </p:pic>
    </p:spTree>
    <p:extLst>
      <p:ext uri="{BB962C8B-B14F-4D97-AF65-F5344CB8AC3E}">
        <p14:creationId xmlns:p14="http://schemas.microsoft.com/office/powerpoint/2010/main" val="289990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5862" y="2913"/>
            <a:ext cx="9144000" cy="685800"/>
          </a:xfrm>
        </p:spPr>
        <p:txBody>
          <a:bodyPr/>
          <a:lstStyle/>
          <a:p>
            <a:pPr marL="0" marR="0">
              <a:spcBef>
                <a:spcPts val="600"/>
              </a:spcBef>
              <a:spcAft>
                <a:spcPts val="600"/>
              </a:spcAft>
              <a:tabLst>
                <a:tab pos="685800" algn="l"/>
              </a:tabLs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Table 4.1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Adjusted rates of all-cause &amp; cause-specific hospitalization per patient-year for adult hemodialysis patients,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2007-2016</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210507" y="4213574"/>
            <a:ext cx="2044700" cy="1920526"/>
          </a:xfrm>
          <a:prstGeom prst="rect">
            <a:avLst/>
          </a:prstGeom>
        </p:spPr>
        <p:txBody>
          <a:bodyPr wrap="square">
            <a:spAutoFit/>
          </a:bodyPr>
          <a:lstStyle/>
          <a:p>
            <a:pPr>
              <a:lnSpc>
                <a:spcPct val="110000"/>
              </a:lnSpc>
              <a:spcAft>
                <a:spcPts val="600"/>
              </a:spcAft>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hemodialysis patients aged 22 &amp; older; adjusted for age, sex, race, ethnicity, primary cause of kidney failure, and vintage; standard population: ESRD patients, 2011. See Vol. 2, ESRD Analytical Methods for principal ICD-9-CM and ICD-10-CM diagnosis codes included in each cause of hospitalization category. Abbreviation: ESRD, end-stage renal disease.</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29550244"/>
              </p:ext>
            </p:extLst>
          </p:nvPr>
        </p:nvGraphicFramePr>
        <p:xfrm>
          <a:off x="2867723" y="833928"/>
          <a:ext cx="5285677" cy="5300172"/>
        </p:xfrm>
        <a:graphic>
          <a:graphicData uri="http://schemas.openxmlformats.org/drawingml/2006/table">
            <a:tbl>
              <a:tblPr firstRow="1" firstCol="1" bandRow="1"/>
              <a:tblGrid>
                <a:gridCol w="2029012">
                  <a:extLst>
                    <a:ext uri="{9D8B030D-6E8A-4147-A177-3AD203B41FA5}">
                      <a16:colId xmlns:a16="http://schemas.microsoft.com/office/drawing/2014/main" val="4194644631"/>
                    </a:ext>
                  </a:extLst>
                </a:gridCol>
                <a:gridCol w="658370">
                  <a:extLst>
                    <a:ext uri="{9D8B030D-6E8A-4147-A177-3AD203B41FA5}">
                      <a16:colId xmlns:a16="http://schemas.microsoft.com/office/drawing/2014/main" val="3979076998"/>
                    </a:ext>
                  </a:extLst>
                </a:gridCol>
                <a:gridCol w="730250">
                  <a:extLst>
                    <a:ext uri="{9D8B030D-6E8A-4147-A177-3AD203B41FA5}">
                      <a16:colId xmlns:a16="http://schemas.microsoft.com/office/drawing/2014/main" val="3123306696"/>
                    </a:ext>
                  </a:extLst>
                </a:gridCol>
                <a:gridCol w="658370">
                  <a:extLst>
                    <a:ext uri="{9D8B030D-6E8A-4147-A177-3AD203B41FA5}">
                      <a16:colId xmlns:a16="http://schemas.microsoft.com/office/drawing/2014/main" val="1971494185"/>
                    </a:ext>
                  </a:extLst>
                </a:gridCol>
                <a:gridCol w="1209675">
                  <a:extLst>
                    <a:ext uri="{9D8B030D-6E8A-4147-A177-3AD203B41FA5}">
                      <a16:colId xmlns:a16="http://schemas.microsoft.com/office/drawing/2014/main" val="1350172291"/>
                    </a:ext>
                  </a:extLst>
                </a:gridCol>
              </a:tblGrid>
              <a:tr h="134542">
                <a:tc>
                  <a:txBody>
                    <a:bodyPr/>
                    <a:lstStyle/>
                    <a:p>
                      <a:pPr>
                        <a:lnSpc>
                          <a:spcPct val="115000"/>
                        </a:lnSpc>
                      </a:pPr>
                      <a:endParaRPr lang="en-US" sz="850" dirty="0">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Calibri" panose="020F0502020204030204" pitchFamily="34" charset="0"/>
                          <a:cs typeface="Times New Roman" panose="02020603050405020304" pitchFamily="18" charset="0"/>
                        </a:rPr>
                        <a:t>All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Calibri" panose="020F0502020204030204" pitchFamily="34" charset="0"/>
                          <a:cs typeface="Times New Roman" panose="02020603050405020304" pitchFamily="18" charset="0"/>
                        </a:rPr>
                        <a:t>Cardiovascular</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Calibri" panose="020F0502020204030204" pitchFamily="34" charset="0"/>
                          <a:cs typeface="Times New Roman" panose="02020603050405020304" pitchFamily="18" charset="0"/>
                        </a:rPr>
                        <a:t>Any infection</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Vascular access infection</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919341"/>
                  </a:ext>
                </a:extLst>
              </a:tr>
              <a:tr h="127479">
                <a:tc>
                  <a:txBody>
                    <a:bodyPr/>
                    <a:lstStyle/>
                    <a:p>
                      <a:pPr marL="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2007-2008</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1.99</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0.53</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0.48</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0.26</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619452"/>
                  </a:ext>
                </a:extLst>
              </a:tr>
              <a:tr h="127479">
                <a:tc>
                  <a:txBody>
                    <a:bodyPr/>
                    <a:lstStyle/>
                    <a:p>
                      <a:pPr marL="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2009-2010</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1.97</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0.51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0.23</a:t>
                      </a:r>
                    </a:p>
                  </a:txBody>
                  <a:tcPr marL="43591" marR="43591" marT="0" marB="0" anchor="ctr">
                    <a:lnL>
                      <a:noFill/>
                    </a:lnL>
                    <a:lnR>
                      <a:noFill/>
                    </a:lnR>
                    <a:lnT>
                      <a:noFill/>
                    </a:lnT>
                    <a:lnB>
                      <a:noFill/>
                    </a:lnB>
                  </a:tcPr>
                </a:tc>
                <a:extLst>
                  <a:ext uri="{0D108BD9-81ED-4DB2-BD59-A6C34878D82A}">
                    <a16:rowId xmlns:a16="http://schemas.microsoft.com/office/drawing/2014/main" val="964110453"/>
                  </a:ext>
                </a:extLst>
              </a:tr>
              <a:tr h="127479">
                <a:tc>
                  <a:txBody>
                    <a:bodyPr/>
                    <a:lstStyle/>
                    <a:p>
                      <a:pPr marL="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2011-2012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1.87</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0.16</a:t>
                      </a:r>
                    </a:p>
                  </a:txBody>
                  <a:tcPr marL="43591" marR="43591" marT="0" marB="0" anchor="ctr">
                    <a:lnL>
                      <a:noFill/>
                    </a:lnL>
                    <a:lnR>
                      <a:noFill/>
                    </a:lnR>
                    <a:lnT>
                      <a:noFill/>
                    </a:lnT>
                    <a:lnB>
                      <a:noFill/>
                    </a:lnB>
                  </a:tcPr>
                </a:tc>
                <a:extLst>
                  <a:ext uri="{0D108BD9-81ED-4DB2-BD59-A6C34878D82A}">
                    <a16:rowId xmlns:a16="http://schemas.microsoft.com/office/drawing/2014/main" val="1549147375"/>
                  </a:ext>
                </a:extLst>
              </a:tr>
              <a:tr h="127479">
                <a:tc>
                  <a:txBody>
                    <a:bodyPr/>
                    <a:lstStyle/>
                    <a:p>
                      <a:pPr marL="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2013-2014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0.13</a:t>
                      </a:r>
                    </a:p>
                  </a:txBody>
                  <a:tcPr marL="43591" marR="43591" marT="0" marB="0" anchor="ctr">
                    <a:lnL>
                      <a:noFill/>
                    </a:lnL>
                    <a:lnR>
                      <a:noFill/>
                    </a:lnR>
                    <a:lnT>
                      <a:noFill/>
                    </a:lnT>
                    <a:lnB>
                      <a:noFill/>
                    </a:lnB>
                  </a:tcPr>
                </a:tc>
                <a:extLst>
                  <a:ext uri="{0D108BD9-81ED-4DB2-BD59-A6C34878D82A}">
                    <a16:rowId xmlns:a16="http://schemas.microsoft.com/office/drawing/2014/main" val="1076023439"/>
                  </a:ext>
                </a:extLst>
              </a:tr>
              <a:tr h="127479">
                <a:tc>
                  <a:txBody>
                    <a:bodyPr/>
                    <a:lstStyle/>
                    <a:p>
                      <a:pPr marL="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2015-2016</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1.74</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0.44</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0.13</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392773"/>
                  </a:ext>
                </a:extLst>
              </a:tr>
              <a:tr h="134542">
                <a:tc>
                  <a:txBody>
                    <a:bodyPr/>
                    <a:lstStyle/>
                    <a:p>
                      <a:pPr marL="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2015-2016, by patient characteristics</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1995718"/>
                  </a:ext>
                </a:extLst>
              </a:tr>
              <a:tr h="134542">
                <a:tc>
                  <a:txBody>
                    <a:bodyPr/>
                    <a:lstStyle/>
                    <a:p>
                      <a:pPr marL="9144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Age</a:t>
                      </a:r>
                    </a:p>
                  </a:txBody>
                  <a:tcPr marL="43591" marR="43591" marT="0" marB="0" anchor="ctr">
                    <a:lnL>
                      <a:noFill/>
                    </a:lnL>
                    <a:lnR>
                      <a:noFill/>
                    </a:lnR>
                    <a:lnT>
                      <a:noFill/>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a:noFill/>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a:noFill/>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a:noFill/>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a:noFill/>
                    </a:lnT>
                    <a:lnB>
                      <a:noFill/>
                    </a:lnB>
                  </a:tcPr>
                </a:tc>
                <a:extLst>
                  <a:ext uri="{0D108BD9-81ED-4DB2-BD59-A6C34878D82A}">
                    <a16:rowId xmlns:a16="http://schemas.microsoft.com/office/drawing/2014/main" val="801678881"/>
                  </a:ext>
                </a:extLst>
              </a:tr>
              <a:tr h="127479">
                <a:tc>
                  <a:txBody>
                    <a:bodyPr/>
                    <a:lstStyle/>
                    <a:p>
                      <a:pPr marL="182880" marR="0">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22-44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1.98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0.43</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0.16</a:t>
                      </a:r>
                    </a:p>
                  </a:txBody>
                  <a:tcPr marL="43591" marR="43591" marT="0" marB="0" anchor="ctr">
                    <a:lnL>
                      <a:noFill/>
                    </a:lnL>
                    <a:lnR>
                      <a:noFill/>
                    </a:lnR>
                    <a:lnT>
                      <a:noFill/>
                    </a:lnT>
                    <a:lnB>
                      <a:noFill/>
                    </a:lnB>
                  </a:tcPr>
                </a:tc>
                <a:extLst>
                  <a:ext uri="{0D108BD9-81ED-4DB2-BD59-A6C34878D82A}">
                    <a16:rowId xmlns:a16="http://schemas.microsoft.com/office/drawing/2014/main" val="4159152158"/>
                  </a:ext>
                </a:extLst>
              </a:tr>
              <a:tr h="127479">
                <a:tc>
                  <a:txBody>
                    <a:bodyPr/>
                    <a:lstStyle/>
                    <a:p>
                      <a:pPr marL="182880" marR="0">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45-64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0.43</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0.12</a:t>
                      </a:r>
                    </a:p>
                  </a:txBody>
                  <a:tcPr marL="43591" marR="43591" marT="0" marB="0" anchor="ctr">
                    <a:lnL>
                      <a:noFill/>
                    </a:lnL>
                    <a:lnR>
                      <a:noFill/>
                    </a:lnR>
                    <a:lnT>
                      <a:noFill/>
                    </a:lnT>
                    <a:lnB>
                      <a:noFill/>
                    </a:lnB>
                  </a:tcPr>
                </a:tc>
                <a:extLst>
                  <a:ext uri="{0D108BD9-81ED-4DB2-BD59-A6C34878D82A}">
                    <a16:rowId xmlns:a16="http://schemas.microsoft.com/office/drawing/2014/main" val="2437469469"/>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65-74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0.47</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0.44</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0.11</a:t>
                      </a:r>
                    </a:p>
                  </a:txBody>
                  <a:tcPr marL="43591" marR="43591" marT="0" marB="0" anchor="ctr">
                    <a:lnL>
                      <a:noFill/>
                    </a:lnL>
                    <a:lnR>
                      <a:noFill/>
                    </a:lnR>
                    <a:lnT>
                      <a:noFill/>
                    </a:lnT>
                    <a:lnB>
                      <a:noFill/>
                    </a:lnB>
                  </a:tcPr>
                </a:tc>
                <a:extLst>
                  <a:ext uri="{0D108BD9-81ED-4DB2-BD59-A6C34878D82A}">
                    <a16:rowId xmlns:a16="http://schemas.microsoft.com/office/drawing/2014/main" val="3797281296"/>
                  </a:ext>
                </a:extLst>
              </a:tr>
              <a:tr h="127479">
                <a:tc>
                  <a:txBody>
                    <a:bodyPr/>
                    <a:lstStyle/>
                    <a:p>
                      <a:pPr marL="182880" marR="0">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75+</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1.75</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0.48</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0.47</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0.12</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144740"/>
                  </a:ext>
                </a:extLst>
              </a:tr>
              <a:tr h="134542">
                <a:tc>
                  <a:txBody>
                    <a:bodyPr/>
                    <a:lstStyle/>
                    <a:p>
                      <a:pPr marL="9144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Sex</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383939"/>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Male</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1.60</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0.43</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0.11</a:t>
                      </a:r>
                    </a:p>
                  </a:txBody>
                  <a:tcPr marL="43591" marR="43591" marT="0" marB="0" anchor="ctr">
                    <a:lnL>
                      <a:noFill/>
                    </a:lnL>
                    <a:lnR>
                      <a:noFill/>
                    </a:lnR>
                    <a:lnT>
                      <a:noFill/>
                    </a:lnT>
                    <a:lnB>
                      <a:noFill/>
                    </a:lnB>
                  </a:tcPr>
                </a:tc>
                <a:extLst>
                  <a:ext uri="{0D108BD9-81ED-4DB2-BD59-A6C34878D82A}">
                    <a16:rowId xmlns:a16="http://schemas.microsoft.com/office/drawing/2014/main" val="1128255205"/>
                  </a:ext>
                </a:extLst>
              </a:tr>
              <a:tr h="127479">
                <a:tc>
                  <a:txBody>
                    <a:bodyPr/>
                    <a:lstStyle/>
                    <a:p>
                      <a:pPr marL="182880" marR="0">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1.92</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0.48</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0.48</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0.15</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220629"/>
                  </a:ext>
                </a:extLst>
              </a:tr>
              <a:tr h="134542">
                <a:tc>
                  <a:txBody>
                    <a:bodyPr/>
                    <a:lstStyle/>
                    <a:p>
                      <a:pPr marL="91440" marR="0">
                        <a:lnSpc>
                          <a:spcPct val="115000"/>
                        </a:lnSpc>
                        <a:spcBef>
                          <a:spcPts val="0"/>
                        </a:spcBef>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Race</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23889521"/>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White</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0.45</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0.47</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0.12</a:t>
                      </a:r>
                    </a:p>
                  </a:txBody>
                  <a:tcPr marL="43591" marR="43591" marT="0" marB="0" anchor="ctr">
                    <a:lnL>
                      <a:noFill/>
                    </a:lnL>
                    <a:lnR>
                      <a:noFill/>
                    </a:lnR>
                    <a:lnT>
                      <a:noFill/>
                    </a:lnT>
                    <a:lnB>
                      <a:noFill/>
                    </a:lnB>
                  </a:tcPr>
                </a:tc>
                <a:extLst>
                  <a:ext uri="{0D108BD9-81ED-4DB2-BD59-A6C34878D82A}">
                    <a16:rowId xmlns:a16="http://schemas.microsoft.com/office/drawing/2014/main" val="2645773390"/>
                  </a:ext>
                </a:extLst>
              </a:tr>
              <a:tr h="127479">
                <a:tc>
                  <a:txBody>
                    <a:bodyPr/>
                    <a:lstStyle/>
                    <a:p>
                      <a:pPr marL="182880" marR="0">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Black/African American</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1.75</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0.47</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0.14</a:t>
                      </a:r>
                    </a:p>
                  </a:txBody>
                  <a:tcPr marL="43591" marR="43591" marT="0" marB="0" anchor="ctr">
                    <a:lnL>
                      <a:noFill/>
                    </a:lnL>
                    <a:lnR>
                      <a:noFill/>
                    </a:lnR>
                    <a:lnT>
                      <a:noFill/>
                    </a:lnT>
                    <a:lnB>
                      <a:noFill/>
                    </a:lnB>
                  </a:tcPr>
                </a:tc>
                <a:extLst>
                  <a:ext uri="{0D108BD9-81ED-4DB2-BD59-A6C34878D82A}">
                    <a16:rowId xmlns:a16="http://schemas.microsoft.com/office/drawing/2014/main" val="1375267673"/>
                  </a:ext>
                </a:extLst>
              </a:tr>
              <a:tr h="127479">
                <a:tc>
                  <a:txBody>
                    <a:bodyPr/>
                    <a:lstStyle/>
                    <a:p>
                      <a:pPr marL="182880" marR="0">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American Indian or Alaska Native</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1.50</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0.32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0.07</a:t>
                      </a:r>
                    </a:p>
                  </a:txBody>
                  <a:tcPr marL="43591" marR="43591" marT="0" marB="0" anchor="ctr">
                    <a:lnL>
                      <a:noFill/>
                    </a:lnL>
                    <a:lnR>
                      <a:noFill/>
                    </a:lnR>
                    <a:lnT>
                      <a:noFill/>
                    </a:lnT>
                    <a:lnB>
                      <a:noFill/>
                    </a:lnB>
                  </a:tcPr>
                </a:tc>
                <a:extLst>
                  <a:ext uri="{0D108BD9-81ED-4DB2-BD59-A6C34878D82A}">
                    <a16:rowId xmlns:a16="http://schemas.microsoft.com/office/drawing/2014/main" val="880018558"/>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Asian</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1.21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0.33</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0.32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0.09</a:t>
                      </a:r>
                    </a:p>
                  </a:txBody>
                  <a:tcPr marL="43591" marR="43591" marT="0" marB="0" anchor="ctr">
                    <a:lnL>
                      <a:noFill/>
                    </a:lnL>
                    <a:lnR>
                      <a:noFill/>
                    </a:lnR>
                    <a:lnT>
                      <a:noFill/>
                    </a:lnT>
                    <a:lnB>
                      <a:noFill/>
                    </a:lnB>
                  </a:tcPr>
                </a:tc>
                <a:extLst>
                  <a:ext uri="{0D108BD9-81ED-4DB2-BD59-A6C34878D82A}">
                    <a16:rowId xmlns:a16="http://schemas.microsoft.com/office/drawing/2014/main" val="4178511578"/>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Native Hawaiian or Pacific Islander</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1.29</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0.33</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0.38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0.10</a:t>
                      </a:r>
                    </a:p>
                  </a:txBody>
                  <a:tcPr marL="43591" marR="43591" marT="0" marB="0" anchor="ctr">
                    <a:lnL>
                      <a:noFill/>
                    </a:lnL>
                    <a:lnR>
                      <a:noFill/>
                    </a:lnR>
                    <a:lnT>
                      <a:noFill/>
                    </a:lnT>
                    <a:lnB>
                      <a:noFill/>
                    </a:lnB>
                  </a:tcPr>
                </a:tc>
                <a:extLst>
                  <a:ext uri="{0D108BD9-81ED-4DB2-BD59-A6C34878D82A}">
                    <a16:rowId xmlns:a16="http://schemas.microsoft.com/office/drawing/2014/main" val="3254476302"/>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Other or Multiracial</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1.52</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0.40</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0.44</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0.13</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32634"/>
                  </a:ext>
                </a:extLst>
              </a:tr>
              <a:tr h="134542">
                <a:tc>
                  <a:txBody>
                    <a:bodyPr/>
                    <a:lstStyle/>
                    <a:p>
                      <a:pPr marL="91440" marR="0">
                        <a:lnSpc>
                          <a:spcPct val="115000"/>
                        </a:lnSpc>
                        <a:spcBef>
                          <a:spcPts val="0"/>
                        </a:spcBef>
                        <a:spcAft>
                          <a:spcPts val="0"/>
                        </a:spcAft>
                      </a:pPr>
                      <a:r>
                        <a:rPr lang="en-US" sz="850" b="1">
                          <a:effectLst/>
                          <a:latin typeface="Calibri" panose="020F0502020204030204" pitchFamily="34" charset="0"/>
                          <a:ea typeface="Calibri" panose="020F0502020204030204" pitchFamily="34" charset="0"/>
                          <a:cs typeface="Times New Roman" panose="02020603050405020304" pitchFamily="18" charset="0"/>
                        </a:rPr>
                        <a:t>Ethnicity</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3790920"/>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Hispanic</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1.56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0.12</a:t>
                      </a:r>
                    </a:p>
                  </a:txBody>
                  <a:tcPr marL="43591" marR="43591" marT="0" marB="0" anchor="ctr">
                    <a:lnL>
                      <a:noFill/>
                    </a:lnL>
                    <a:lnR>
                      <a:noFill/>
                    </a:lnR>
                    <a:lnT>
                      <a:noFill/>
                    </a:lnT>
                    <a:lnB>
                      <a:noFill/>
                    </a:lnB>
                  </a:tcPr>
                </a:tc>
                <a:extLst>
                  <a:ext uri="{0D108BD9-81ED-4DB2-BD59-A6C34878D82A}">
                    <a16:rowId xmlns:a16="http://schemas.microsoft.com/office/drawing/2014/main" val="1177051604"/>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Non-Hispanic</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0.47</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0.45</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0.13</a:t>
                      </a:r>
                    </a:p>
                  </a:txBody>
                  <a:tcPr marL="43591" marR="43591" marT="0" marB="0" anchor="ctr">
                    <a:lnL>
                      <a:noFill/>
                    </a:lnL>
                    <a:lnR>
                      <a:noFill/>
                    </a:lnR>
                    <a:lnT>
                      <a:noFill/>
                    </a:lnT>
                    <a:lnB>
                      <a:noFill/>
                    </a:lnB>
                  </a:tcPr>
                </a:tc>
                <a:extLst>
                  <a:ext uri="{0D108BD9-81ED-4DB2-BD59-A6C34878D82A}">
                    <a16:rowId xmlns:a16="http://schemas.microsoft.com/office/drawing/2014/main" val="1637868872"/>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Non-Hispanic White</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1.88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0.50</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0.12</a:t>
                      </a:r>
                    </a:p>
                  </a:txBody>
                  <a:tcPr marL="43591" marR="43591" marT="0" marB="0" anchor="ctr">
                    <a:lnL>
                      <a:noFill/>
                    </a:lnL>
                    <a:lnR>
                      <a:noFill/>
                    </a:lnR>
                    <a:lnT>
                      <a:noFill/>
                    </a:lnT>
                    <a:lnB>
                      <a:noFill/>
                    </a:lnB>
                  </a:tcPr>
                </a:tc>
                <a:extLst>
                  <a:ext uri="{0D108BD9-81ED-4DB2-BD59-A6C34878D82A}">
                    <a16:rowId xmlns:a16="http://schemas.microsoft.com/office/drawing/2014/main" val="1641569812"/>
                  </a:ext>
                </a:extLst>
              </a:tr>
              <a:tr h="180788">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Non-Hispanic Black/African American</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1.76</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0.47</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0.42</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0.14</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0849"/>
                  </a:ext>
                </a:extLst>
              </a:tr>
              <a:tr h="134542">
                <a:tc>
                  <a:txBody>
                    <a:bodyPr/>
                    <a:lstStyle/>
                    <a:p>
                      <a:pPr marL="91440" marR="0">
                        <a:lnSpc>
                          <a:spcPct val="115000"/>
                        </a:lnSpc>
                        <a:spcBef>
                          <a:spcPts val="0"/>
                        </a:spcBef>
                        <a:spcAft>
                          <a:spcPts val="0"/>
                        </a:spcAft>
                      </a:pPr>
                      <a:r>
                        <a:rPr lang="en-US" sz="850" b="1">
                          <a:effectLst/>
                          <a:latin typeface="Calibri" panose="020F0502020204030204" pitchFamily="34" charset="0"/>
                          <a:ea typeface="Calibri" panose="020F0502020204030204" pitchFamily="34" charset="0"/>
                          <a:cs typeface="Times New Roman" panose="02020603050405020304" pitchFamily="18" charset="0"/>
                        </a:rPr>
                        <a:t>Cause of renal failure</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2632592"/>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Diabetes</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1.95</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0.51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0.50</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0.13</a:t>
                      </a:r>
                    </a:p>
                  </a:txBody>
                  <a:tcPr marL="43591" marR="43591" marT="0" marB="0" anchor="ctr">
                    <a:lnL>
                      <a:noFill/>
                    </a:lnL>
                    <a:lnR>
                      <a:noFill/>
                    </a:lnR>
                    <a:lnT>
                      <a:noFill/>
                    </a:lnT>
                    <a:lnB>
                      <a:noFill/>
                    </a:lnB>
                  </a:tcPr>
                </a:tc>
                <a:extLst>
                  <a:ext uri="{0D108BD9-81ED-4DB2-BD59-A6C34878D82A}">
                    <a16:rowId xmlns:a16="http://schemas.microsoft.com/office/drawing/2014/main" val="1059331149"/>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Hypertension</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1.61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0.38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0.12</a:t>
                      </a:r>
                    </a:p>
                  </a:txBody>
                  <a:tcPr marL="43591" marR="43591" marT="0" marB="0" anchor="ctr">
                    <a:lnL>
                      <a:noFill/>
                    </a:lnL>
                    <a:lnR>
                      <a:noFill/>
                    </a:lnR>
                    <a:lnT>
                      <a:noFill/>
                    </a:lnT>
                    <a:lnB>
                      <a:noFill/>
                    </a:lnB>
                  </a:tcPr>
                </a:tc>
                <a:extLst>
                  <a:ext uri="{0D108BD9-81ED-4DB2-BD59-A6C34878D82A}">
                    <a16:rowId xmlns:a16="http://schemas.microsoft.com/office/drawing/2014/main" val="3779071183"/>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Glomerulonephritis</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1.51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0.38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0.38</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0.12</a:t>
                      </a:r>
                    </a:p>
                  </a:txBody>
                  <a:tcPr marL="43591" marR="43591" marT="0" marB="0" anchor="ctr">
                    <a:lnL>
                      <a:noFill/>
                    </a:lnL>
                    <a:lnR>
                      <a:noFill/>
                    </a:lnR>
                    <a:lnT>
                      <a:noFill/>
                    </a:lnT>
                    <a:lnB>
                      <a:noFill/>
                    </a:lnB>
                  </a:tcPr>
                </a:tc>
                <a:extLst>
                  <a:ext uri="{0D108BD9-81ED-4DB2-BD59-A6C34878D82A}">
                    <a16:rowId xmlns:a16="http://schemas.microsoft.com/office/drawing/2014/main" val="1406761598"/>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Other cause</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1.70</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0.38</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0.47</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0.13</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704223"/>
                  </a:ext>
                </a:extLst>
              </a:tr>
              <a:tr h="134542">
                <a:tc>
                  <a:txBody>
                    <a:bodyPr/>
                    <a:lstStyle/>
                    <a:p>
                      <a:pPr marL="91440" marR="0">
                        <a:lnSpc>
                          <a:spcPct val="115000"/>
                        </a:lnSpc>
                        <a:spcBef>
                          <a:spcPts val="0"/>
                        </a:spcBef>
                        <a:spcAft>
                          <a:spcPts val="0"/>
                        </a:spcAft>
                      </a:pPr>
                      <a:r>
                        <a:rPr lang="en-US" sz="850" b="1">
                          <a:effectLst/>
                          <a:latin typeface="Calibri" panose="020F0502020204030204" pitchFamily="34" charset="0"/>
                          <a:ea typeface="Calibri" panose="020F0502020204030204" pitchFamily="34" charset="0"/>
                          <a:cs typeface="Times New Roman" panose="02020603050405020304" pitchFamily="18" charset="0"/>
                        </a:rPr>
                        <a:t>Vintage</a:t>
                      </a: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dirty="0">
                        <a:effectLst/>
                        <a:latin typeface="Calibri" panose="020F0502020204030204" pitchFamily="34" charset="0"/>
                      </a:endParaRPr>
                    </a:p>
                  </a:txBody>
                  <a:tcPr marL="43591" marR="4359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4445927"/>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&lt;1 year</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1.81</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0.50</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0.14</a:t>
                      </a:r>
                    </a:p>
                  </a:txBody>
                  <a:tcPr marL="43591" marR="43591" marT="0" marB="0" anchor="ctr">
                    <a:lnL>
                      <a:noFill/>
                    </a:lnL>
                    <a:lnR>
                      <a:noFill/>
                    </a:lnR>
                    <a:lnT>
                      <a:noFill/>
                    </a:lnT>
                    <a:lnB>
                      <a:noFill/>
                    </a:lnB>
                  </a:tcPr>
                </a:tc>
                <a:extLst>
                  <a:ext uri="{0D108BD9-81ED-4DB2-BD59-A6C34878D82A}">
                    <a16:rowId xmlns:a16="http://schemas.microsoft.com/office/drawing/2014/main" val="905121596"/>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1-&lt;2 years</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1.73</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0.45</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0.43</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0.11</a:t>
                      </a:r>
                    </a:p>
                  </a:txBody>
                  <a:tcPr marL="43591" marR="43591" marT="0" marB="0" anchor="ctr">
                    <a:lnL>
                      <a:noFill/>
                    </a:lnL>
                    <a:lnR>
                      <a:noFill/>
                    </a:lnR>
                    <a:lnT>
                      <a:noFill/>
                    </a:lnT>
                    <a:lnB>
                      <a:noFill/>
                    </a:lnB>
                  </a:tcPr>
                </a:tc>
                <a:extLst>
                  <a:ext uri="{0D108BD9-81ED-4DB2-BD59-A6C34878D82A}">
                    <a16:rowId xmlns:a16="http://schemas.microsoft.com/office/drawing/2014/main" val="3457058376"/>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2-&lt;5 years</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0.46</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0.42</a:t>
                      </a:r>
                    </a:p>
                  </a:txBody>
                  <a:tcPr marL="43591" marR="43591"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0.10</a:t>
                      </a:r>
                    </a:p>
                  </a:txBody>
                  <a:tcPr marL="43591" marR="43591" marT="0" marB="0" anchor="ctr">
                    <a:lnL>
                      <a:noFill/>
                    </a:lnL>
                    <a:lnR>
                      <a:noFill/>
                    </a:lnR>
                    <a:lnT>
                      <a:noFill/>
                    </a:lnT>
                    <a:lnB>
                      <a:noFill/>
                    </a:lnB>
                  </a:tcPr>
                </a:tc>
                <a:extLst>
                  <a:ext uri="{0D108BD9-81ED-4DB2-BD59-A6C34878D82A}">
                    <a16:rowId xmlns:a16="http://schemas.microsoft.com/office/drawing/2014/main" val="1019142891"/>
                  </a:ext>
                </a:extLst>
              </a:tr>
              <a:tr h="127479">
                <a:tc>
                  <a:txBody>
                    <a:bodyPr/>
                    <a:lstStyle/>
                    <a:p>
                      <a:pPr marL="18288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5+ years</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1.73</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0.45</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0.45</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0.14</a:t>
                      </a:r>
                    </a:p>
                  </a:txBody>
                  <a:tcPr marL="43591" marR="4359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330132"/>
                  </a:ext>
                </a:extLst>
              </a:tr>
            </a:tbl>
          </a:graphicData>
        </a:graphic>
      </p:graphicFrame>
    </p:spTree>
    <p:extLst>
      <p:ext uri="{BB962C8B-B14F-4D97-AF65-F5344CB8AC3E}">
        <p14:creationId xmlns:p14="http://schemas.microsoft.com/office/powerpoint/2010/main" val="421043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4.3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all-cause hospitalization rates by treatment modality and number of years after start of dialysis, for cohorts of incident patients in 2005, 2008, 2011, and 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142993" y="5574660"/>
            <a:ext cx="6858014"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standard population: ESRD patients,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06617" y="1252676"/>
            <a:ext cx="233076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Hemodialysis </a:t>
            </a:r>
            <a:r>
              <a:rPr lang="en-US" sz="1600" b="1" dirty="0">
                <a:latin typeface="Calibri" panose="020F0502020204030204" pitchFamily="34" charset="0"/>
                <a:ea typeface="Times New Roman" panose="02020603050405020304" pitchFamily="18" charset="0"/>
                <a:cs typeface="Segoe UI" panose="020B0502040204020203" pitchFamily="34" charset="0"/>
              </a:rPr>
              <a:t>patients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76576"/>
            <a:ext cx="6858014" cy="4038608"/>
          </a:xfrm>
          <a:prstGeom prst="rect">
            <a:avLst/>
          </a:prstGeom>
        </p:spPr>
      </p:pic>
    </p:spTree>
    <p:extLst>
      <p:ext uri="{BB962C8B-B14F-4D97-AF65-F5344CB8AC3E}">
        <p14:creationId xmlns:p14="http://schemas.microsoft.com/office/powerpoint/2010/main" val="544901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4.3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Adjusted all-cause hospitalization rates by treatment modality and number of years after start of dialysis, for cohorts of incident patients in 2005, 2008, 2011, and 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4</a:t>
            </a:r>
          </a:p>
        </p:txBody>
      </p:sp>
      <p:sp>
        <p:nvSpPr>
          <p:cNvPr id="6" name="Rectangle 5"/>
          <p:cNvSpPr/>
          <p:nvPr/>
        </p:nvSpPr>
        <p:spPr>
          <a:xfrm>
            <a:off x="1712067" y="5750480"/>
            <a:ext cx="63246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Period prevalent ESRD patients, adjusted for age, sex, race, ethnicity, primary cause of kidney failure; standard population: ESRD patients,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00891" y="1252676"/>
            <a:ext cx="274222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Peritoneal dialysis </a:t>
            </a:r>
            <a:r>
              <a:rPr lang="en-US" sz="1600" b="1" dirty="0">
                <a:latin typeface="Calibri" panose="020F0502020204030204" pitchFamily="34" charset="0"/>
                <a:ea typeface="Times New Roman" panose="02020603050405020304" pitchFamily="18" charset="0"/>
                <a:cs typeface="Segoe UI" panose="020B0502040204020203" pitchFamily="34" charset="0"/>
              </a:rPr>
              <a:t>patients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90692"/>
            <a:ext cx="6858014" cy="4038608"/>
          </a:xfrm>
          <a:prstGeom prst="rect">
            <a:avLst/>
          </a:prstGeom>
        </p:spPr>
      </p:pic>
    </p:spTree>
    <p:extLst>
      <p:ext uri="{BB962C8B-B14F-4D97-AF65-F5344CB8AC3E}">
        <p14:creationId xmlns:p14="http://schemas.microsoft.com/office/powerpoint/2010/main" val="3018486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616</TotalTime>
  <Words>3216</Words>
  <Application>Microsoft Office PowerPoint</Application>
  <PresentationFormat>On-screen Show (4:3)</PresentationFormat>
  <Paragraphs>408</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Candara</vt:lpstr>
      <vt:lpstr>Constantia</vt:lpstr>
      <vt:lpstr>Segoe UI</vt:lpstr>
      <vt:lpstr>Times New Roman</vt:lpstr>
      <vt:lpstr>ADR_PPT_Template_CKD</vt:lpstr>
      <vt:lpstr>PowerPoint Presentation</vt:lpstr>
      <vt:lpstr>vol 2 Figure 4.1 Adjusted hospitalization rates for ESRD patients, by treatment modality, 2007-2016 </vt:lpstr>
      <vt:lpstr>vol 2 Figure 4.2 Adjusted all-cause &amp; cause-specific hospitalization rates for ESRD patients, by treatment modality, 2007-2016 </vt:lpstr>
      <vt:lpstr>vol 2 Figure 4.2 Adjusted all-cause &amp; cause-specific hospitalization rates for ESRD patients, by treatment modality, 2007-2016 </vt:lpstr>
      <vt:lpstr>vol 2 Figure 4.2 Adjusted all-cause &amp; cause-specific hospitalization rates for ESRD patients, by treatment modality, 2007-2016 </vt:lpstr>
      <vt:lpstr>vol 2 Figure 4.2 Adjusted all-cause &amp; cause-specific hospitalization rates for ESRD patients, by treatment modality, 2007-2016 </vt:lpstr>
      <vt:lpstr>vol 2 Table 4.1 Adjusted rates of all-cause &amp; cause-specific hospitalization per patient-year for adult hemodialysis patients, 2007-2016</vt:lpstr>
      <vt:lpstr>vol 2 Figure 4.3 Adjusted all-cause hospitalization rates by treatment modality and number of years after start of dialysis, for cohorts of incident patients in 2005, 2008, 2011, and 2014 </vt:lpstr>
      <vt:lpstr>vol 2 Figure 4.3 Adjusted all-cause hospitalization rates by treatment modality and number of years after start of dialysis, for cohorts of incident patients in 2005, 2008, 2011, and 2014 </vt:lpstr>
      <vt:lpstr>vol 2 Figure 4.4 Map of the hospitalization rates of ESRD, by Health Service Area, in the U.S. population, 2013-2016 </vt:lpstr>
      <vt:lpstr>vol 2 Figure 4.4 Map of the hospitalization rates of ESRD, by Health Service Area, in the U.S. population, 2013-2016 </vt:lpstr>
      <vt:lpstr>vol 2 Figure 4.5 Adjusted hospital days for ESRD patients, by treatment modality, 2007-2016 </vt:lpstr>
      <vt:lpstr>vol 2 Figure 4.6 Adjusted hospital days for infection &amp; cardiovascular causes, for ESRD patients by their treatment modality, 2007-2016 </vt:lpstr>
      <vt:lpstr>vol 2 Figure 4.6 Adjusted hospital days for infection &amp; cardiovascular causes, for ESRD patients by their treatment modality, 2007-2016 </vt:lpstr>
      <vt:lpstr>vol 2 Figure 4.7 Proportion of patients aged 66 &amp; older discharged alive from the hospital who were either readmitted or died within 30 days of discharge, by kidney disease status, 2016 </vt:lpstr>
      <vt:lpstr>vol 2 Figure 4.8 Proportion of ESRD patients readmitted within 30 days, by treatment modality, 2007-2016 </vt:lpstr>
      <vt:lpstr>vol 2 Figure 4.9 Proportion of hemodialysis patients discharged alive from the hospital who either were readmitted or died within 30 days of discharge, by demographic characteristics, 2016 </vt:lpstr>
      <vt:lpstr>vol 2 Figure 4.9 Proportion of hemodialysis patients discharged alive from the hospital who either were readmitted or died within 30 days of discharge, by demographic characteristics, 2016 </vt:lpstr>
      <vt:lpstr>vol 2 Figure 4.10 Proportion of hemodialysis patients discharged alive that either were readmitted or died within 30 days of discharge, by cause of index hospitalization, 2016  </vt:lpstr>
      <vt:lpstr>vol 2 Figure 4.11 Proportion of hemodialysis patients with cause-specific readmissions within 30 days of discharge, by cause of index hospitalization, 2016 </vt:lpstr>
      <vt:lpstr>vol 2 Figure 4.12 Proportion of hemodialysis patients discharged alive who were either readmitted or died within 30 days of discharge for (a) cardiovascular index hospitalization and (b) infection index hospitalization, by age, 2016</vt:lpstr>
      <vt:lpstr>vol 2 Figure 4.12 Proportion of hemodialysis patients discharged alive who were either readmitted or died within 30 days of discharge for (a) cardiovascular index hospitalization and (b) infection index hospitalization, by age, 2016 </vt:lpstr>
      <vt:lpstr>vol 2  Figure 4.13 Proportion of hemodialysis patients discharged alive who were either readmitted or died within 30 days of discharge for cardiovascular index hospitalization, by cause-specific cardiovascular index hospitalization, 2016 </vt:lpstr>
      <vt:lpstr>vol 2 Figure 4.14 Unadjusted ED visit rates for ESRD patients, by treatment modality, 2007-2016 </vt:lpstr>
      <vt:lpstr>vol 2 Figure 4.15 Unadjusted ED visit rates for ESRD patients, by age group and treatment modality, 2007-2016 </vt:lpstr>
      <vt:lpstr>vol 2 Figure 4.15 Unadjusted ED visit rates for ESRD patients, by age group and treatment modality, 2007-2016 </vt:lpstr>
      <vt:lpstr>vol 2 Figure 4.15 Unadjusted ED visit rates for ESRD patients, by age group and treatment modality, 2007-2016 </vt:lpstr>
      <vt:lpstr>vol 2 Figure 4.15 Unadjusted ED visit rates for ESRD patients, by age group and treatment modality, 2007-2016 </vt:lpstr>
      <vt:lpstr>vol 2 Figure 4.16 Map of the ED visit rates of ESRD, by Health Service Area, in the U.S. population, 2016 </vt:lpstr>
      <vt:lpstr>vol 2 Figure 4.17 Unadjusted observation stay rates for ESRD patients, by treatment modality, 2007-2016 </vt:lpstr>
      <vt:lpstr>vol 2 Figure 4.18 Map of unadjusted observation stay rates of ESRD, by Health Service Area, in the U.S. population, 2016 </vt:lpstr>
      <vt:lpstr>vol 2 Table 4.2 Top Ten Most Common Principal Diagnosis Clinical Classifications for Patients with ESRD, by Service Type, 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83</cp:revision>
  <dcterms:created xsi:type="dcterms:W3CDTF">2014-11-10T19:37:45Z</dcterms:created>
  <dcterms:modified xsi:type="dcterms:W3CDTF">2019-02-08T19:54:07Z</dcterms:modified>
</cp:coreProperties>
</file>