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9" r:id="rId3"/>
    <p:sldId id="263" r:id="rId4"/>
    <p:sldId id="260" r:id="rId5"/>
    <p:sldId id="261" r:id="rId6"/>
    <p:sldId id="264" r:id="rId7"/>
    <p:sldId id="262" r:id="rId8"/>
    <p:sldId id="267" r:id="rId9"/>
    <p:sldId id="266" r:id="rId10"/>
    <p:sldId id="271" r:id="rId11"/>
    <p:sldId id="265" r:id="rId12"/>
    <p:sldId id="272" r:id="rId13"/>
    <p:sldId id="273" r:id="rId14"/>
    <p:sldId id="274" r:id="rId15"/>
    <p:sldId id="270" r:id="rId16"/>
    <p:sldId id="269" r:id="rId17"/>
    <p:sldId id="268"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77" d="100"/>
          <a:sy n="77" d="100"/>
        </p:scale>
        <p:origin x="1332" y="60"/>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3029578" y="6362700"/>
            <a:ext cx="3084843" cy="591363"/>
          </a:xfrm>
          <a:prstGeom prst="rect">
            <a:avLst/>
          </a:prstGeom>
        </p:spPr>
      </p:pic>
      <p:sp>
        <p:nvSpPr>
          <p:cNvPr id="5" name="Rectangle 4"/>
          <p:cNvSpPr/>
          <p:nvPr/>
        </p:nvSpPr>
        <p:spPr>
          <a:xfrm>
            <a:off x="2400300" y="3901469"/>
            <a:ext cx="4572000" cy="1200329"/>
          </a:xfrm>
          <a:prstGeom prst="rect">
            <a:avLst/>
          </a:prstGeom>
        </p:spPr>
        <p:txBody>
          <a:bodyPr>
            <a:spAutoFit/>
          </a:bodyPr>
          <a:lstStyle/>
          <a:p>
            <a:pPr lvl="0" algn="ctr"/>
            <a:r>
              <a:rPr lang="en-US" sz="3600" b="1" dirty="0">
                <a:solidFill>
                  <a:prstClr val="black"/>
                </a:solidFill>
                <a:latin typeface="Candara" panose="020E0502030303020204" pitchFamily="34" charset="0"/>
              </a:rPr>
              <a:t>Chapter 5:</a:t>
            </a:r>
          </a:p>
          <a:p>
            <a:pPr lvl="0" algn="ctr"/>
            <a:r>
              <a:rPr lang="en-US" sz="3600" b="1" dirty="0">
                <a:solidFill>
                  <a:prstClr val="black"/>
                </a:solidFill>
                <a:latin typeface="Candara" panose="020E0502030303020204" pitchFamily="34" charset="0"/>
              </a:rPr>
              <a:t>Mortality</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457200" y="95972"/>
            <a:ext cx="8229600" cy="11430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a:t>
            </a:r>
            <a:r>
              <a:rPr lang="en-US" sz="2000"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Table 5.2 Adjusted all-cause mortality (a) by age and race, and (b) by age and sex, among ESRD patients,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8" name="Rectangle 7"/>
          <p:cNvSpPr/>
          <p:nvPr/>
        </p:nvSpPr>
        <p:spPr>
          <a:xfrm>
            <a:off x="2013559" y="4876800"/>
            <a:ext cx="4959985" cy="861774"/>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Adjusted (race and primary diagnosis) all-cause mortality among 2015 period prevalent patients. (b) Adjusted (sex and primary diagnosis) all-cause mortality among 2015 period prevalent patients. Reference population: period prevalent ESRD patients, 2011. Abbreviation: ESRD, end-stage renal disease.</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94269" y="902800"/>
            <a:ext cx="3755461" cy="38408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00029710"/>
              </p:ext>
            </p:extLst>
          </p:nvPr>
        </p:nvGraphicFramePr>
        <p:xfrm>
          <a:off x="2019300" y="1600200"/>
          <a:ext cx="4959985" cy="3154680"/>
        </p:xfrm>
        <a:graphic>
          <a:graphicData uri="http://schemas.openxmlformats.org/drawingml/2006/table">
            <a:tbl>
              <a:tblPr firstRow="1" firstCol="1"/>
              <a:tblGrid>
                <a:gridCol w="1314450">
                  <a:extLst>
                    <a:ext uri="{9D8B030D-6E8A-4147-A177-3AD203B41FA5}">
                      <a16:colId xmlns:a16="http://schemas.microsoft.com/office/drawing/2014/main" val="2572494797"/>
                    </a:ext>
                  </a:extLst>
                </a:gridCol>
                <a:gridCol w="1314450">
                  <a:extLst>
                    <a:ext uri="{9D8B030D-6E8A-4147-A177-3AD203B41FA5}">
                      <a16:colId xmlns:a16="http://schemas.microsoft.com/office/drawing/2014/main" val="2410805803"/>
                    </a:ext>
                  </a:extLst>
                </a:gridCol>
                <a:gridCol w="776605">
                  <a:extLst>
                    <a:ext uri="{9D8B030D-6E8A-4147-A177-3AD203B41FA5}">
                      <a16:colId xmlns:a16="http://schemas.microsoft.com/office/drawing/2014/main" val="480771063"/>
                    </a:ext>
                  </a:extLst>
                </a:gridCol>
                <a:gridCol w="777240">
                  <a:extLst>
                    <a:ext uri="{9D8B030D-6E8A-4147-A177-3AD203B41FA5}">
                      <a16:colId xmlns:a16="http://schemas.microsoft.com/office/drawing/2014/main" val="2409176213"/>
                    </a:ext>
                  </a:extLst>
                </a:gridCol>
                <a:gridCol w="777240">
                  <a:extLst>
                    <a:ext uri="{9D8B030D-6E8A-4147-A177-3AD203B41FA5}">
                      <a16:colId xmlns:a16="http://schemas.microsoft.com/office/drawing/2014/main" val="3582308822"/>
                    </a:ext>
                  </a:extLst>
                </a:gridCol>
              </a:tblGrid>
              <a:tr h="205105">
                <a:tc>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Age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Sex</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ESRD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Dialysis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09243"/>
                  </a:ext>
                </a:extLst>
              </a:tr>
              <a:tr h="164465">
                <a:tc rowSpan="2">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0-21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52305690"/>
                  </a:ext>
                </a:extLst>
              </a:tr>
              <a:tr h="164465">
                <a:tc vMerge="1">
                  <a:txBody>
                    <a:bodyPr/>
                    <a:lstStyle/>
                    <a:p>
                      <a:endParaRPr lang="en-US"/>
                    </a:p>
                  </a:txBody>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742904"/>
                  </a:ext>
                </a:extLst>
              </a:tr>
              <a:tr h="164465">
                <a:tc rowSpan="2">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22-44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324291"/>
                  </a:ext>
                </a:extLst>
              </a:tr>
              <a:tr h="164465">
                <a:tc vMerge="1">
                  <a:txBody>
                    <a:bodyPr/>
                    <a:lstStyle/>
                    <a:p>
                      <a:endParaRPr lang="en-US"/>
                    </a:p>
                  </a:txBody>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940524"/>
                  </a:ext>
                </a:extLst>
              </a:tr>
              <a:tr h="164465">
                <a:tc rowSpan="2">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45-64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3743721"/>
                  </a:ext>
                </a:extLst>
              </a:tr>
              <a:tr h="164465">
                <a:tc vMerge="1">
                  <a:txBody>
                    <a:bodyPr/>
                    <a:lstStyle/>
                    <a:p>
                      <a:endParaRPr lang="en-US"/>
                    </a:p>
                  </a:txBody>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940674"/>
                  </a:ext>
                </a:extLst>
              </a:tr>
              <a:tr h="164465">
                <a:tc rowSpan="2">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65-74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72196"/>
                  </a:ext>
                </a:extLst>
              </a:tr>
              <a:tr h="164465">
                <a:tc vMerge="1">
                  <a:txBody>
                    <a:bodyPr/>
                    <a:lstStyle/>
                    <a:p>
                      <a:endParaRPr lang="en-US"/>
                    </a:p>
                  </a:txBody>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145189"/>
                  </a:ext>
                </a:extLst>
              </a:tr>
              <a:tr h="164465">
                <a:tc rowSpan="2">
                  <a:txBody>
                    <a:bodyPr/>
                    <a:lstStyle/>
                    <a:p>
                      <a:pPr marL="0" marR="0">
                        <a:lnSpc>
                          <a:spcPct val="115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8180121"/>
                  </a:ext>
                </a:extLst>
              </a:tr>
              <a:tr h="164465">
                <a:tc vMerge="1">
                  <a:txBody>
                    <a:bodyPr/>
                    <a:lstStyle/>
                    <a:p>
                      <a:endParaRPr lang="en-US"/>
                    </a:p>
                  </a:txBody>
                  <a:tcPr/>
                </a:tc>
                <a:tc>
                  <a:txBody>
                    <a:bodyPr/>
                    <a:lstStyle/>
                    <a:p>
                      <a:pPr marL="0" marR="0">
                        <a:lnSpc>
                          <a:spcPct val="115000"/>
                        </a:lnSpc>
                        <a:spcBef>
                          <a:spcPts val="0"/>
                        </a:spcBef>
                        <a:spcAft>
                          <a:spcPts val="0"/>
                        </a:spcAft>
                      </a:pPr>
                      <a:r>
                        <a:rPr lang="en-US" sz="15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91353"/>
                  </a:ext>
                </a:extLst>
              </a:tr>
            </a:tbl>
          </a:graphicData>
        </a:graphic>
      </p:graphicFrame>
    </p:spTree>
    <p:extLst>
      <p:ext uri="{BB962C8B-B14F-4D97-AF65-F5344CB8AC3E}">
        <p14:creationId xmlns:p14="http://schemas.microsoft.com/office/powerpoint/2010/main" val="48306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38100"/>
            <a:ext cx="9144000" cy="1143000"/>
          </a:xfrm>
        </p:spPr>
        <p:txBody>
          <a:bodyPr/>
          <a:lstStyle/>
          <a:p>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5.4 Unadjusted percentages of deaths in </a:t>
            </a:r>
            <a: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a:t>
            </a:r>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by cause, with and without missing data, by modality among dialysis patients and transplant recipients </a:t>
            </a:r>
            <a:b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6" name="Picture 5"/>
          <p:cNvPicPr>
            <a:picLocks noChangeAspect="1"/>
          </p:cNvPicPr>
          <p:nvPr/>
        </p:nvPicPr>
        <p:blipFill>
          <a:blip r:embed="rId2"/>
          <a:stretch>
            <a:fillRect/>
          </a:stretch>
        </p:blipFill>
        <p:spPr>
          <a:xfrm>
            <a:off x="2247900" y="952500"/>
            <a:ext cx="4962574" cy="38408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22" y="-358662"/>
            <a:ext cx="6854953" cy="6972300"/>
          </a:xfrm>
          <a:prstGeom prst="rect">
            <a:avLst/>
          </a:prstGeom>
        </p:spPr>
      </p:pic>
      <p:pic>
        <p:nvPicPr>
          <p:cNvPr id="4" name="Picture 3"/>
          <p:cNvPicPr>
            <a:picLocks noChangeAspect="1"/>
          </p:cNvPicPr>
          <p:nvPr/>
        </p:nvPicPr>
        <p:blipFill>
          <a:blip r:embed="rId4"/>
          <a:stretch>
            <a:fillRect/>
          </a:stretch>
        </p:blipFill>
        <p:spPr>
          <a:xfrm>
            <a:off x="717671" y="5144625"/>
            <a:ext cx="8023031" cy="1060796"/>
          </a:xfrm>
          <a:prstGeom prst="rect">
            <a:avLst/>
          </a:prstGeom>
        </p:spPr>
      </p:pic>
    </p:spTree>
    <p:extLst>
      <p:ext uri="{BB962C8B-B14F-4D97-AF65-F5344CB8AC3E}">
        <p14:creationId xmlns:p14="http://schemas.microsoft.com/office/powerpoint/2010/main" val="2029797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1" y="0"/>
            <a:ext cx="9130145" cy="1143000"/>
          </a:xfrm>
        </p:spPr>
        <p:txBody>
          <a:bodyPr/>
          <a:lstStyle/>
          <a:p>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5.4 Unadjusted percentages of deaths in </a:t>
            </a:r>
            <a: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a:t>
            </a:r>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by cause, with and without missing data, by modality among dialysis patients and transplant recipients </a:t>
            </a:r>
            <a:b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7" name="Rectangle 6"/>
          <p:cNvSpPr/>
          <p:nvPr/>
        </p:nvSpPr>
        <p:spPr>
          <a:xfrm>
            <a:off x="800100" y="5154757"/>
            <a:ext cx="8018189" cy="1015663"/>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analysis using Reference Table H.12_Dialysis and H.12_Tx. Mortality among 2015 prevalent patients. (a) Dialysis patients, denominator excludes missing/unknown causes of death. (b) Transplant recipients, denominator excludes missing/unknown causes of death. (c) Dialysis patients, denominator includes missing/unknown causes of death. (d) Transplant recipients, denominator includes missing/unknown causes of death. Abbreviations: AMI, acute myocardial infarction; ASHD, atherosclerotic heart disease; CHF, congestive heart failure; CVA, cerebrovascular accident.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600200" y="914400"/>
            <a:ext cx="6200169" cy="38408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683" y="-252817"/>
            <a:ext cx="6861044" cy="6858000"/>
          </a:xfrm>
          <a:prstGeom prst="rect">
            <a:avLst/>
          </a:prstGeom>
        </p:spPr>
      </p:pic>
    </p:spTree>
    <p:extLst>
      <p:ext uri="{BB962C8B-B14F-4D97-AF65-F5344CB8AC3E}">
        <p14:creationId xmlns:p14="http://schemas.microsoft.com/office/powerpoint/2010/main" val="3504222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1" y="0"/>
            <a:ext cx="9130145" cy="1143000"/>
          </a:xfrm>
        </p:spPr>
        <p:txBody>
          <a:bodyPr/>
          <a:lstStyle/>
          <a:p>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5.4 Unadjusted percentages of deaths in </a:t>
            </a:r>
            <a: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a:t>
            </a:r>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by cause, with and without missing data, by modality among dialysis patients and transplant recipients </a:t>
            </a:r>
            <a:b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4" name="Picture 3"/>
          <p:cNvPicPr>
            <a:picLocks noChangeAspect="1"/>
          </p:cNvPicPr>
          <p:nvPr/>
        </p:nvPicPr>
        <p:blipFill>
          <a:blip r:embed="rId2"/>
          <a:stretch>
            <a:fillRect/>
          </a:stretch>
        </p:blipFill>
        <p:spPr>
          <a:xfrm>
            <a:off x="1762476" y="800100"/>
            <a:ext cx="5944115" cy="3779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23" y="-381000"/>
            <a:ext cx="6854953" cy="6858000"/>
          </a:xfrm>
          <a:prstGeom prst="rect">
            <a:avLst/>
          </a:prstGeom>
        </p:spPr>
      </p:pic>
      <p:pic>
        <p:nvPicPr>
          <p:cNvPr id="6" name="Picture 5"/>
          <p:cNvPicPr>
            <a:picLocks noChangeAspect="1"/>
          </p:cNvPicPr>
          <p:nvPr/>
        </p:nvPicPr>
        <p:blipFill>
          <a:blip r:embed="rId4"/>
          <a:stretch>
            <a:fillRect/>
          </a:stretch>
        </p:blipFill>
        <p:spPr>
          <a:xfrm>
            <a:off x="600269" y="5141884"/>
            <a:ext cx="8023031" cy="1060796"/>
          </a:xfrm>
          <a:prstGeom prst="rect">
            <a:avLst/>
          </a:prstGeom>
        </p:spPr>
      </p:pic>
    </p:spTree>
    <p:extLst>
      <p:ext uri="{BB962C8B-B14F-4D97-AF65-F5344CB8AC3E}">
        <p14:creationId xmlns:p14="http://schemas.microsoft.com/office/powerpoint/2010/main" val="4272378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1" y="0"/>
            <a:ext cx="9130145" cy="1143000"/>
          </a:xfrm>
        </p:spPr>
        <p:txBody>
          <a:bodyPr/>
          <a:lstStyle/>
          <a:p>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5.4 Unadjusted percentages of deaths in </a:t>
            </a:r>
            <a: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a:t>
            </a:r>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by cause, with and without missing data, by modality among dialysis patients and transplant recipients </a:t>
            </a:r>
            <a:b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4" name="Picture 3"/>
          <p:cNvPicPr>
            <a:picLocks noChangeAspect="1"/>
          </p:cNvPicPr>
          <p:nvPr/>
        </p:nvPicPr>
        <p:blipFill>
          <a:blip r:embed="rId2"/>
          <a:stretch>
            <a:fillRect/>
          </a:stretch>
        </p:blipFill>
        <p:spPr>
          <a:xfrm>
            <a:off x="1562100" y="723900"/>
            <a:ext cx="6303810" cy="38408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94" y="-342900"/>
            <a:ext cx="6854953" cy="6858000"/>
          </a:xfrm>
          <a:prstGeom prst="rect">
            <a:avLst/>
          </a:prstGeom>
        </p:spPr>
      </p:pic>
      <p:pic>
        <p:nvPicPr>
          <p:cNvPr id="6" name="Picture 5"/>
          <p:cNvPicPr>
            <a:picLocks noChangeAspect="1"/>
          </p:cNvPicPr>
          <p:nvPr/>
        </p:nvPicPr>
        <p:blipFill>
          <a:blip r:embed="rId4"/>
          <a:stretch>
            <a:fillRect/>
          </a:stretch>
        </p:blipFill>
        <p:spPr>
          <a:xfrm>
            <a:off x="587569" y="5143500"/>
            <a:ext cx="8023031" cy="1060796"/>
          </a:xfrm>
          <a:prstGeom prst="rect">
            <a:avLst/>
          </a:prstGeom>
        </p:spPr>
      </p:pic>
    </p:spTree>
    <p:extLst>
      <p:ext uri="{BB962C8B-B14F-4D97-AF65-F5344CB8AC3E}">
        <p14:creationId xmlns:p14="http://schemas.microsoft.com/office/powerpoint/2010/main" val="1950776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800100"/>
          </a:xfrm>
        </p:spPr>
        <p:txBody>
          <a:bodyPr/>
          <a:lstStyle/>
          <a:p>
            <a:r>
              <a:rPr lang="en-US" sz="22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5.3 Adjusted survival by treatment modality and incident cohort year (year of ESRD onset) </a:t>
            </a:r>
            <a:br>
              <a:rPr lang="en-US" sz="22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7" name="Rectangle 6"/>
          <p:cNvSpPr/>
          <p:nvPr/>
        </p:nvSpPr>
        <p:spPr>
          <a:xfrm>
            <a:off x="342900" y="3666134"/>
            <a:ext cx="1805836" cy="2492990"/>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I.1_adj-I.36_adj. Adjusted survival probabilities, from day one, in the ESRD population. Reference population: incident ESRD patients, 2011. Adjusted for age, sex, race, Hispanic ethnicity, and primary diagnosis. Abbreviation: ESRD, end-stage renal disease. </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24760062"/>
              </p:ext>
            </p:extLst>
          </p:nvPr>
        </p:nvGraphicFramePr>
        <p:xfrm>
          <a:off x="2476500" y="956440"/>
          <a:ext cx="5446119" cy="5202684"/>
        </p:xfrm>
        <a:graphic>
          <a:graphicData uri="http://schemas.openxmlformats.org/drawingml/2006/table">
            <a:tbl>
              <a:tblPr firstRow="1" firstCol="1" bandRow="1"/>
              <a:tblGrid>
                <a:gridCol w="1634361">
                  <a:extLst>
                    <a:ext uri="{9D8B030D-6E8A-4147-A177-3AD203B41FA5}">
                      <a16:colId xmlns:a16="http://schemas.microsoft.com/office/drawing/2014/main" val="871285542"/>
                    </a:ext>
                  </a:extLst>
                </a:gridCol>
                <a:gridCol w="705202">
                  <a:extLst>
                    <a:ext uri="{9D8B030D-6E8A-4147-A177-3AD203B41FA5}">
                      <a16:colId xmlns:a16="http://schemas.microsoft.com/office/drawing/2014/main" val="26438542"/>
                    </a:ext>
                  </a:extLst>
                </a:gridCol>
                <a:gridCol w="776639">
                  <a:extLst>
                    <a:ext uri="{9D8B030D-6E8A-4147-A177-3AD203B41FA5}">
                      <a16:colId xmlns:a16="http://schemas.microsoft.com/office/drawing/2014/main" val="1760718928"/>
                    </a:ext>
                  </a:extLst>
                </a:gridCol>
                <a:gridCol w="776639">
                  <a:extLst>
                    <a:ext uri="{9D8B030D-6E8A-4147-A177-3AD203B41FA5}">
                      <a16:colId xmlns:a16="http://schemas.microsoft.com/office/drawing/2014/main" val="1019975835"/>
                    </a:ext>
                  </a:extLst>
                </a:gridCol>
                <a:gridCol w="776639">
                  <a:extLst>
                    <a:ext uri="{9D8B030D-6E8A-4147-A177-3AD203B41FA5}">
                      <a16:colId xmlns:a16="http://schemas.microsoft.com/office/drawing/2014/main" val="3479137098"/>
                    </a:ext>
                  </a:extLst>
                </a:gridCol>
                <a:gridCol w="776639">
                  <a:extLst>
                    <a:ext uri="{9D8B030D-6E8A-4147-A177-3AD203B41FA5}">
                      <a16:colId xmlns:a16="http://schemas.microsoft.com/office/drawing/2014/main" val="3486477729"/>
                    </a:ext>
                  </a:extLst>
                </a:gridCol>
              </a:tblGrid>
              <a:tr h="381000">
                <a:tc>
                  <a:txBody>
                    <a:bodyPr/>
                    <a:lstStyle/>
                    <a:p>
                      <a:pPr>
                        <a:lnSpc>
                          <a:spcPct val="115000"/>
                        </a:lnSpc>
                      </a:pPr>
                      <a:endParaRPr lang="en-US" sz="1100" dirty="0">
                        <a:effectLst/>
                        <a:latin typeface="Calibri" panose="020F0502020204030204" pitchFamily="34" charset="0"/>
                      </a:endParaRPr>
                    </a:p>
                  </a:txBody>
                  <a:tcPr marL="63676" marR="63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 months</a:t>
                      </a:r>
                      <a:br>
                        <a:rPr lang="en-US" sz="1100" b="1">
                          <a:effectLst/>
                          <a:latin typeface="Calibri" panose="020F0502020204030204" pitchFamily="34" charset="0"/>
                          <a:ea typeface="Calibri" panose="020F0502020204030204" pitchFamily="34" charset="0"/>
                          <a:cs typeface="Times New Roman" panose="02020603050405020304" pitchFamily="18" charset="0"/>
                        </a:rPr>
                      </a:br>
                      <a:r>
                        <a:rPr lang="en-US" sz="1100" b="1">
                          <a:effectLst/>
                          <a:latin typeface="Calibri" panose="020F0502020204030204" pitchFamily="34" charset="0"/>
                          <a:ea typeface="Calibri" panose="020F0502020204030204" pitchFamily="34" charset="0"/>
                          <a:cs typeface="Times New Roman" panose="02020603050405020304" pitchFamily="18" charset="0"/>
                        </a:rPr>
                        <a:t>(%)</a:t>
                      </a:r>
                    </a:p>
                  </a:txBody>
                  <a:tcPr marL="63676" marR="63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12 months</a:t>
                      </a:r>
                      <a:br>
                        <a:rPr lang="en-US" sz="1100" b="1">
                          <a:effectLst/>
                          <a:latin typeface="Calibri" panose="020F0502020204030204" pitchFamily="34" charset="0"/>
                          <a:ea typeface="Calibri" panose="020F0502020204030204" pitchFamily="34" charset="0"/>
                          <a:cs typeface="Times New Roman" panose="02020603050405020304" pitchFamily="18" charset="0"/>
                        </a:rPr>
                      </a:br>
                      <a:r>
                        <a:rPr lang="en-US" sz="1100" b="1">
                          <a:effectLst/>
                          <a:latin typeface="Calibri" panose="020F0502020204030204" pitchFamily="34" charset="0"/>
                          <a:ea typeface="Calibri" panose="020F0502020204030204" pitchFamily="34" charset="0"/>
                          <a:cs typeface="Times New Roman" panose="02020603050405020304" pitchFamily="18" charset="0"/>
                        </a:rPr>
                        <a:t>(%)</a:t>
                      </a:r>
                    </a:p>
                  </a:txBody>
                  <a:tcPr marL="63676" marR="63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24 months</a:t>
                      </a:r>
                      <a:br>
                        <a:rPr lang="en-US" sz="1100" b="1">
                          <a:effectLst/>
                          <a:latin typeface="Calibri" panose="020F0502020204030204" pitchFamily="34" charset="0"/>
                          <a:ea typeface="Calibri" panose="020F0502020204030204" pitchFamily="34" charset="0"/>
                          <a:cs typeface="Times New Roman" panose="02020603050405020304" pitchFamily="18" charset="0"/>
                        </a:rPr>
                      </a:br>
                      <a:r>
                        <a:rPr lang="en-US" sz="1100" b="1">
                          <a:effectLst/>
                          <a:latin typeface="Calibri" panose="020F0502020204030204" pitchFamily="34" charset="0"/>
                          <a:ea typeface="Calibri" panose="020F0502020204030204" pitchFamily="34" charset="0"/>
                          <a:cs typeface="Times New Roman" panose="02020603050405020304" pitchFamily="18" charset="0"/>
                        </a:rPr>
                        <a:t>(%)</a:t>
                      </a:r>
                    </a:p>
                  </a:txBody>
                  <a:tcPr marL="63676" marR="63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36 months</a:t>
                      </a:r>
                      <a:br>
                        <a:rPr lang="en-US" sz="1100" b="1">
                          <a:effectLst/>
                          <a:latin typeface="Calibri" panose="020F0502020204030204" pitchFamily="34" charset="0"/>
                          <a:ea typeface="Calibri" panose="020F0502020204030204" pitchFamily="34" charset="0"/>
                          <a:cs typeface="Times New Roman" panose="02020603050405020304" pitchFamily="18" charset="0"/>
                        </a:rPr>
                      </a:br>
                      <a:r>
                        <a:rPr lang="en-US" sz="1100" b="1">
                          <a:effectLst/>
                          <a:latin typeface="Calibri" panose="020F0502020204030204" pitchFamily="34" charset="0"/>
                          <a:ea typeface="Calibri" panose="020F0502020204030204" pitchFamily="34" charset="0"/>
                          <a:cs typeface="Times New Roman" panose="02020603050405020304" pitchFamily="18" charset="0"/>
                        </a:rPr>
                        <a:t>(%)</a:t>
                      </a:r>
                    </a:p>
                  </a:txBody>
                  <a:tcPr marL="63676" marR="63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60 months</a:t>
                      </a:r>
                      <a:br>
                        <a:rPr lang="en-US" sz="1100" b="1"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63676" marR="6367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787914"/>
                  </a:ext>
                </a:extLst>
              </a:tr>
              <a:tr h="201551">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Hemodialysis</a:t>
                      </a: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6808867"/>
                  </a:ext>
                </a:extLst>
              </a:tr>
              <a:tr h="185756">
                <a:tc>
                  <a:txBody>
                    <a:bodyPr/>
                    <a:lstStyle/>
                    <a:p>
                      <a:pPr marL="18288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24165343"/>
                  </a:ext>
                </a:extLst>
              </a:tr>
              <a:tr h="185756">
                <a:tc>
                  <a:txBody>
                    <a:bodyPr/>
                    <a:lstStyle/>
                    <a:p>
                      <a:pPr marL="18288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484805469"/>
                  </a:ext>
                </a:extLst>
              </a:tr>
              <a:tr h="185756">
                <a:tc>
                  <a:txBody>
                    <a:bodyPr/>
                    <a:lstStyle/>
                    <a:p>
                      <a:pPr marL="18288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59192013"/>
                  </a:ext>
                </a:extLst>
              </a:tr>
              <a:tr h="185756">
                <a:tc>
                  <a:txBody>
                    <a:bodyPr/>
                    <a:lstStyle/>
                    <a:p>
                      <a:pPr marL="18288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3128619818"/>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672170"/>
                  </a:ext>
                </a:extLst>
              </a:tr>
              <a:tr h="185756">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0717605"/>
                  </a:ext>
                </a:extLst>
              </a:tr>
              <a:tr h="185756">
                <a:tc>
                  <a:txBody>
                    <a:bodyPr/>
                    <a:lstStyle/>
                    <a:p>
                      <a:pPr marL="18288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668179811"/>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4210341754"/>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937227389"/>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3919167"/>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655817"/>
                  </a:ext>
                </a:extLst>
              </a:tr>
              <a:tr h="201551">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Deceased-donor transplant</a:t>
                      </a: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dirty="0">
                        <a:effectLst/>
                        <a:latin typeface="Calibri" panose="020F0502020204030204" pitchFamily="34" charset="0"/>
                      </a:endParaRP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22011088"/>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229540144"/>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0549231"/>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2974092617"/>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704141440"/>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213108"/>
                  </a:ext>
                </a:extLst>
              </a:tr>
              <a:tr h="185756">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Living-donor transplant</a:t>
                      </a:r>
                    </a:p>
                  </a:txBody>
                  <a:tcPr marL="63676" marR="63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3676" marR="6367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4601948"/>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563289906"/>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468281890"/>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1515213223"/>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a:noFill/>
                    </a:lnB>
                  </a:tcPr>
                </a:tc>
                <a:extLst>
                  <a:ext uri="{0D108BD9-81ED-4DB2-BD59-A6C34878D82A}">
                    <a16:rowId xmlns:a16="http://schemas.microsoft.com/office/drawing/2014/main" val="2291619438"/>
                  </a:ext>
                </a:extLst>
              </a:tr>
              <a:tr h="185756">
                <a:tc>
                  <a:txBody>
                    <a:bodyPr/>
                    <a:lstStyle/>
                    <a:p>
                      <a:pPr marL="18288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76" marR="6367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378646"/>
                  </a:ext>
                </a:extLst>
              </a:tr>
            </a:tbl>
          </a:graphicData>
        </a:graphic>
      </p:graphicFrame>
    </p:spTree>
    <p:extLst>
      <p:ext uri="{BB962C8B-B14F-4D97-AF65-F5344CB8AC3E}">
        <p14:creationId xmlns:p14="http://schemas.microsoft.com/office/powerpoint/2010/main" val="654308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323850" y="145490"/>
            <a:ext cx="8496300" cy="13716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5.4 Expected remaining lifetime (years) by age, sex, and treatment modality of prevalent dialysis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patients, prevalent transplant patients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the general U.S.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population (2015), based on USRDS data and the National Vital Statistics Report (2015) </a:t>
            </a:r>
            <a:endParaRPr lang="en-US" sz="4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graphicFrame>
        <p:nvGraphicFramePr>
          <p:cNvPr id="6" name="Table 5"/>
          <p:cNvGraphicFramePr>
            <a:graphicFrameLocks noGrp="1"/>
          </p:cNvGraphicFramePr>
          <p:nvPr>
            <p:extLst>
              <p:ext uri="{D42A27DB-BD31-4B8C-83A1-F6EECF244321}">
                <p14:modId xmlns:p14="http://schemas.microsoft.com/office/powerpoint/2010/main" val="3908363938"/>
              </p:ext>
            </p:extLst>
          </p:nvPr>
        </p:nvGraphicFramePr>
        <p:xfrm>
          <a:off x="2178050" y="1517090"/>
          <a:ext cx="6851650" cy="4350310"/>
        </p:xfrm>
        <a:graphic>
          <a:graphicData uri="http://schemas.openxmlformats.org/drawingml/2006/table">
            <a:tbl>
              <a:tblPr firstRow="1" firstCol="1" bandRow="1"/>
              <a:tblGrid>
                <a:gridCol w="979170">
                  <a:extLst>
                    <a:ext uri="{9D8B030D-6E8A-4147-A177-3AD203B41FA5}">
                      <a16:colId xmlns:a16="http://schemas.microsoft.com/office/drawing/2014/main" val="2523091883"/>
                    </a:ext>
                  </a:extLst>
                </a:gridCol>
                <a:gridCol w="979170">
                  <a:extLst>
                    <a:ext uri="{9D8B030D-6E8A-4147-A177-3AD203B41FA5}">
                      <a16:colId xmlns:a16="http://schemas.microsoft.com/office/drawing/2014/main" val="178784911"/>
                    </a:ext>
                  </a:extLst>
                </a:gridCol>
                <a:gridCol w="979170">
                  <a:extLst>
                    <a:ext uri="{9D8B030D-6E8A-4147-A177-3AD203B41FA5}">
                      <a16:colId xmlns:a16="http://schemas.microsoft.com/office/drawing/2014/main" val="3606441197"/>
                    </a:ext>
                  </a:extLst>
                </a:gridCol>
                <a:gridCol w="978535">
                  <a:extLst>
                    <a:ext uri="{9D8B030D-6E8A-4147-A177-3AD203B41FA5}">
                      <a16:colId xmlns:a16="http://schemas.microsoft.com/office/drawing/2014/main" val="4123475481"/>
                    </a:ext>
                  </a:extLst>
                </a:gridCol>
                <a:gridCol w="978535">
                  <a:extLst>
                    <a:ext uri="{9D8B030D-6E8A-4147-A177-3AD203B41FA5}">
                      <a16:colId xmlns:a16="http://schemas.microsoft.com/office/drawing/2014/main" val="3272169244"/>
                    </a:ext>
                  </a:extLst>
                </a:gridCol>
                <a:gridCol w="978535">
                  <a:extLst>
                    <a:ext uri="{9D8B030D-6E8A-4147-A177-3AD203B41FA5}">
                      <a16:colId xmlns:a16="http://schemas.microsoft.com/office/drawing/2014/main" val="970205107"/>
                    </a:ext>
                  </a:extLst>
                </a:gridCol>
                <a:gridCol w="978535">
                  <a:extLst>
                    <a:ext uri="{9D8B030D-6E8A-4147-A177-3AD203B41FA5}">
                      <a16:colId xmlns:a16="http://schemas.microsoft.com/office/drawing/2014/main" val="2338434877"/>
                    </a:ext>
                  </a:extLst>
                </a:gridCol>
              </a:tblGrid>
              <a:tr h="249226">
                <a:tc>
                  <a:txBody>
                    <a:bodyPr/>
                    <a:lstStyle/>
                    <a:p>
                      <a:pPr>
                        <a:lnSpc>
                          <a:spcPct val="115000"/>
                        </a:lnSpc>
                      </a:pPr>
                      <a:endParaRPr lang="en-US" sz="1300" dirty="0">
                        <a:effectLst/>
                        <a:latin typeface="Calibri" panose="020F0502020204030204" pitchFamily="34" charset="0"/>
                      </a:endParaRPr>
                    </a:p>
                  </a:txBody>
                  <a:tcPr marL="68580" marR="68580"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patients 2016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 U.S. population  2015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439709812"/>
                  </a:ext>
                </a:extLst>
              </a:tr>
              <a:tr h="207689">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Dialysis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56631623"/>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0257665"/>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70.6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94499394"/>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59.6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64.3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51340034"/>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54.9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59.4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866388390"/>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54.6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31804454"/>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45.6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49.8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097408974"/>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41.0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45.0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254638932"/>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36.5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40.3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40840595"/>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32.0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29296833"/>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27.7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31.2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457136744"/>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23.7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26.8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79113054"/>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22.7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977122083"/>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34750239"/>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12.9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925593293"/>
                  </a:ext>
                </a:extLst>
              </a:tr>
              <a:tr h="218073">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r>
                        <a:rPr lang="en-US" sz="13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r>
                        <a:rPr lang="en-US" sz="13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937880581"/>
                  </a:ext>
                </a:extLst>
              </a:tr>
              <a:tr h="210181">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US" sz="13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15000"/>
                        </a:lnSpc>
                      </a:pPr>
                      <a:endParaRPr lang="en-US" sz="130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58472577"/>
                  </a:ext>
                </a:extLst>
              </a:tr>
              <a:tr h="20768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599082"/>
                  </a:ext>
                </a:extLst>
              </a:tr>
            </a:tbl>
          </a:graphicData>
        </a:graphic>
      </p:graphicFrame>
      <p:sp>
        <p:nvSpPr>
          <p:cNvPr id="7" name="Rectangle 6"/>
          <p:cNvSpPr/>
          <p:nvPr/>
        </p:nvSpPr>
        <p:spPr>
          <a:xfrm>
            <a:off x="1" y="3633787"/>
            <a:ext cx="2063750" cy="2462213"/>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 H.13; special analyses, USRDS ESRD Database; and National Vital Statistics Report. “Table 3. Life expectancy at selected ages, by race and Hispanic origin, and sex: United States, 2015 (2017).” Expected remaining lifetimes (years) of the general U.S. population and of period prevalent dialysis and transplant patients. </a:t>
            </a:r>
            <a:r>
              <a:rPr lang="en-US" sz="1100" i="1" baseline="300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Cell</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values combine ages 75+.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072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p:txBody>
          <a:bodyPr/>
          <a:lstStyle/>
          <a:p>
            <a:r>
              <a:rPr lang="en-US" sz="23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5.5 Adjusted mortality (deaths per 1,000 patient-years) by age, sex, treatment modality, and comorbidity among ESRD patients and the general Medicare population, </a:t>
            </a:r>
            <a:r>
              <a:rPr lang="en-US" sz="23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a:t>
            </a:r>
            <a:r>
              <a:rPr lang="en-US" sz="23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3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graphicFrame>
        <p:nvGraphicFramePr>
          <p:cNvPr id="6" name="Table 5"/>
          <p:cNvGraphicFramePr>
            <a:graphicFrameLocks noGrp="1"/>
          </p:cNvGraphicFramePr>
          <p:nvPr>
            <p:extLst>
              <p:ext uri="{D42A27DB-BD31-4B8C-83A1-F6EECF244321}">
                <p14:modId xmlns:p14="http://schemas.microsoft.com/office/powerpoint/2010/main" val="1063584978"/>
              </p:ext>
            </p:extLst>
          </p:nvPr>
        </p:nvGraphicFramePr>
        <p:xfrm>
          <a:off x="762000" y="1866900"/>
          <a:ext cx="7624635" cy="2247899"/>
        </p:xfrm>
        <a:graphic>
          <a:graphicData uri="http://schemas.openxmlformats.org/drawingml/2006/table">
            <a:tbl>
              <a:tblPr firstRow="1" firstCol="1" bandRow="1"/>
              <a:tblGrid>
                <a:gridCol w="687705">
                  <a:extLst>
                    <a:ext uri="{9D8B030D-6E8A-4147-A177-3AD203B41FA5}">
                      <a16:colId xmlns:a16="http://schemas.microsoft.com/office/drawing/2014/main" val="1974651300"/>
                    </a:ext>
                  </a:extLst>
                </a:gridCol>
                <a:gridCol w="735330">
                  <a:extLst>
                    <a:ext uri="{9D8B030D-6E8A-4147-A177-3AD203B41FA5}">
                      <a16:colId xmlns:a16="http://schemas.microsoft.com/office/drawing/2014/main" val="635533273"/>
                    </a:ext>
                  </a:extLst>
                </a:gridCol>
                <a:gridCol w="735965">
                  <a:extLst>
                    <a:ext uri="{9D8B030D-6E8A-4147-A177-3AD203B41FA5}">
                      <a16:colId xmlns:a16="http://schemas.microsoft.com/office/drawing/2014/main" val="1408790522"/>
                    </a:ext>
                  </a:extLst>
                </a:gridCol>
                <a:gridCol w="889000">
                  <a:extLst>
                    <a:ext uri="{9D8B030D-6E8A-4147-A177-3AD203B41FA5}">
                      <a16:colId xmlns:a16="http://schemas.microsoft.com/office/drawing/2014/main" val="3710946461"/>
                    </a:ext>
                  </a:extLst>
                </a:gridCol>
                <a:gridCol w="897445">
                  <a:extLst>
                    <a:ext uri="{9D8B030D-6E8A-4147-A177-3AD203B41FA5}">
                      <a16:colId xmlns:a16="http://schemas.microsoft.com/office/drawing/2014/main" val="3727621194"/>
                    </a:ext>
                  </a:extLst>
                </a:gridCol>
                <a:gridCol w="735330">
                  <a:extLst>
                    <a:ext uri="{9D8B030D-6E8A-4147-A177-3AD203B41FA5}">
                      <a16:colId xmlns:a16="http://schemas.microsoft.com/office/drawing/2014/main" val="878945727"/>
                    </a:ext>
                  </a:extLst>
                </a:gridCol>
                <a:gridCol w="735965">
                  <a:extLst>
                    <a:ext uri="{9D8B030D-6E8A-4147-A177-3AD203B41FA5}">
                      <a16:colId xmlns:a16="http://schemas.microsoft.com/office/drawing/2014/main" val="3543060839"/>
                    </a:ext>
                  </a:extLst>
                </a:gridCol>
                <a:gridCol w="735965">
                  <a:extLst>
                    <a:ext uri="{9D8B030D-6E8A-4147-A177-3AD203B41FA5}">
                      <a16:colId xmlns:a16="http://schemas.microsoft.com/office/drawing/2014/main" val="608587536"/>
                    </a:ext>
                  </a:extLst>
                </a:gridCol>
                <a:gridCol w="735965">
                  <a:extLst>
                    <a:ext uri="{9D8B030D-6E8A-4147-A177-3AD203B41FA5}">
                      <a16:colId xmlns:a16="http://schemas.microsoft.com/office/drawing/2014/main" val="3129256964"/>
                    </a:ext>
                  </a:extLst>
                </a:gridCol>
                <a:gridCol w="735965">
                  <a:extLst>
                    <a:ext uri="{9D8B030D-6E8A-4147-A177-3AD203B41FA5}">
                      <a16:colId xmlns:a16="http://schemas.microsoft.com/office/drawing/2014/main" val="3861700081"/>
                    </a:ext>
                  </a:extLst>
                </a:gridCol>
              </a:tblGrid>
              <a:tr h="561975">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Age</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Sex</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Dialysis</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All Medicare</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Cancer</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Diabetes</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CHF</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CVA/TIA</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AMI</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706186"/>
                  </a:ext>
                </a:extLst>
              </a:tr>
              <a:tr h="421481">
                <a:tc rowSpan="2">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65-74</a:t>
                      </a: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Male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8244962"/>
                  </a:ext>
                </a:extLst>
              </a:tr>
              <a:tr h="421481">
                <a:tc vMerge="1">
                  <a:txBody>
                    <a:bodyPr/>
                    <a:lstStyle/>
                    <a:p>
                      <a:endParaRPr lang="en-US"/>
                    </a:p>
                  </a:txBody>
                  <a:tcPr/>
                </a:tc>
                <a:tc>
                  <a:txBody>
                    <a:bodyPr/>
                    <a:lstStyle/>
                    <a:p>
                      <a:pPr marL="0" marR="0" algn="ctr">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754736"/>
                  </a:ext>
                </a:extLst>
              </a:tr>
              <a:tr h="421481">
                <a:tc rowSpan="2">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Male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95853586"/>
                  </a:ext>
                </a:extLst>
              </a:tr>
              <a:tr h="421481">
                <a:tc vMerge="1">
                  <a:txBody>
                    <a:bodyPr/>
                    <a:lstStyle/>
                    <a:p>
                      <a:endParaRPr lang="en-US"/>
                    </a:p>
                  </a:txBody>
                  <a:tcPr/>
                </a:tc>
                <a:tc>
                  <a:txBody>
                    <a:bodyPr/>
                    <a:lstStyle/>
                    <a:p>
                      <a:pPr marL="0" marR="0" algn="ctr">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78780"/>
                  </a:ext>
                </a:extLst>
              </a:tr>
            </a:tbl>
          </a:graphicData>
        </a:graphic>
      </p:graphicFrame>
      <p:sp>
        <p:nvSpPr>
          <p:cNvPr id="7" name="Rectangle 6"/>
          <p:cNvSpPr/>
          <p:nvPr/>
        </p:nvSpPr>
        <p:spPr>
          <a:xfrm>
            <a:off x="762000" y="4125603"/>
            <a:ext cx="7624634" cy="830997"/>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Medicare 5% sample. Adjusted for race. Medicare data limited to patients with at least one month of Medicare eligibility in 2015. Reference population: Medicare patients, 2015. Abbreviations: AMI, acute myocardial infarction; CHF, heart failure; CMS, Centers for Medicare &amp; Medicaid Services; CVA/TIA, cerebrovascular accident/transient ischemic attack; ESRD, end-stage renal disease. </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765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114300"/>
            <a:ext cx="9144000" cy="9906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5.5 Adjusted mortality (deaths per 1,000 patient-years) by calendar year, treatment modality, and comorbidity among ESRD patients and comorbidity-specific Medicare populations aged 65 &amp; older,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1996-2016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6" name="Rectangle 5"/>
          <p:cNvSpPr/>
          <p:nvPr/>
        </p:nvSpPr>
        <p:spPr>
          <a:xfrm>
            <a:off x="400050" y="5301140"/>
            <a:ext cx="8343900" cy="830997"/>
          </a:xfrm>
          <a:prstGeom prst="rect">
            <a:avLst/>
          </a:prstGeom>
        </p:spPr>
        <p:txBody>
          <a:bodyPr wrap="square">
            <a:spAutoFit/>
          </a:bodyPr>
          <a:lstStyle/>
          <a:p>
            <a:pPr>
              <a:spcBef>
                <a:spcPts val="600"/>
              </a:spcBef>
              <a:spcAft>
                <a:spcPts val="600"/>
              </a:spcAft>
              <a:tabLst>
                <a:tab pos="5943600" algn="l"/>
              </a:tabLst>
            </a:pP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Medicare 5% sample. Unadjusted and adjusted (sex and race) mortality rates starting with the January 1 point prevalent sample in the ESRD and general populations, aged 65 and older (per 1,000 patient-years at risk). Reference population: period prevalent ESRD patients, 2012. Abbreviations: AMI, acute myocardial infarction; CHF, congestive heart failure; CVA/TIA, cerebrovascular accident/transient ischemic attack;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256436"/>
            <a:ext cx="6858014" cy="4044704"/>
          </a:xfrm>
          <a:prstGeom prst="rect">
            <a:avLst/>
          </a:prstGeom>
        </p:spPr>
      </p:pic>
    </p:spTree>
    <p:extLst>
      <p:ext uri="{BB962C8B-B14F-4D97-AF65-F5344CB8AC3E}">
        <p14:creationId xmlns:p14="http://schemas.microsoft.com/office/powerpoint/2010/main" val="164807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457200" y="76200"/>
            <a:ext cx="8229600" cy="1143000"/>
          </a:xfrm>
        </p:spPr>
        <p:txBody>
          <a:bodyPr/>
          <a:lstStyle/>
          <a:p>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5.1 Adjusted all-cause mortality by treatment modality (a) overall, dialysis, and transplant, and (b) hemodialysis and peritoneal dialysis, for period-prevalent patients,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2001-2016 </a:t>
            </a: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3" name="Picture 2"/>
          <p:cNvPicPr>
            <a:picLocks noChangeAspect="1"/>
          </p:cNvPicPr>
          <p:nvPr/>
        </p:nvPicPr>
        <p:blipFill>
          <a:blip r:embed="rId2"/>
          <a:stretch>
            <a:fillRect/>
          </a:stretch>
        </p:blipFill>
        <p:spPr>
          <a:xfrm>
            <a:off x="3178943" y="1066800"/>
            <a:ext cx="2786113" cy="377985"/>
          </a:xfrm>
          <a:prstGeom prst="rect">
            <a:avLst/>
          </a:prstGeom>
        </p:spPr>
      </p:pic>
      <p:sp>
        <p:nvSpPr>
          <p:cNvPr id="7" name="Rectangle 6"/>
          <p:cNvSpPr/>
          <p:nvPr/>
        </p:nvSpPr>
        <p:spPr>
          <a:xfrm>
            <a:off x="1028699" y="5365999"/>
            <a:ext cx="7086600" cy="150810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H.2_adj, H.4_adj, H.8_adj, H.9_adj, and H.10_adj; and special analyses, USRDS ESRD Database. Adjusted for age, sex, race, ethnicity, primary diagnosis and vintage. Reference population: period prevalent ESRD patients, 2011. Abbreviations: ESRD, end-stage renal disease; HD, hemodialysis; PD, peritoneal dialysis. </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2" y="1342289"/>
            <a:ext cx="6858014" cy="4117856"/>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457200" y="76200"/>
            <a:ext cx="8229600" cy="1143000"/>
          </a:xfrm>
        </p:spPr>
        <p:txBody>
          <a:bodyPr/>
          <a:lstStyle/>
          <a:p>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5.1 Adjusted all-cause mortality by treatment modality (a) overall, dialysis, and transplant, and (b) hemodialysis and peritoneal dialysis, for period-prevalent patients,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2001-2016 </a:t>
            </a: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7" name="Rectangle 6"/>
          <p:cNvSpPr/>
          <p:nvPr/>
        </p:nvSpPr>
        <p:spPr>
          <a:xfrm>
            <a:off x="1142993" y="5451878"/>
            <a:ext cx="7086600" cy="150810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H.2_adj, H.4_adj, H.8_adj, H.9_adj, and H.10_adj; and special analyses, USRDS ESRD Database. Adjusted for age, sex, race, ethnicity, primary diagnosis and vintage. Reference population: period prevalent ESRD patients, 2011. Abbreviations: ESRD, end-stage renal disease; HD, hemodialysis; PD, peritoneal dialysis. </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5" name="Picture 4"/>
          <p:cNvPicPr>
            <a:picLocks noChangeAspect="1"/>
          </p:cNvPicPr>
          <p:nvPr/>
        </p:nvPicPr>
        <p:blipFill>
          <a:blip r:embed="rId2"/>
          <a:stretch>
            <a:fillRect/>
          </a:stretch>
        </p:blipFill>
        <p:spPr>
          <a:xfrm>
            <a:off x="2963145" y="1143000"/>
            <a:ext cx="3151905" cy="3779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331992"/>
            <a:ext cx="6858014" cy="4117856"/>
          </a:xfrm>
          <a:prstGeom prst="rect">
            <a:avLst/>
          </a:prstGeom>
        </p:spPr>
      </p:pic>
    </p:spTree>
    <p:extLst>
      <p:ext uri="{BB962C8B-B14F-4D97-AF65-F5344CB8AC3E}">
        <p14:creationId xmlns:p14="http://schemas.microsoft.com/office/powerpoint/2010/main" val="1489658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460664" y="106363"/>
            <a:ext cx="8229600" cy="1143000"/>
          </a:xfrm>
        </p:spPr>
        <p:txBody>
          <a:bodyPr/>
          <a:lstStyle/>
          <a:p>
            <a:r>
              <a:rPr lang="en-US" sz="22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a:t>
            </a:r>
            <a:r>
              <a:rPr lang="en-US" sz="2200"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Table 5.1 Unadjusted and adjusted all-cause mortality by ESRD network and modality, </a:t>
            </a:r>
            <a:r>
              <a:rPr lang="en-US" sz="22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2014-2016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graphicFrame>
        <p:nvGraphicFramePr>
          <p:cNvPr id="6" name="Table 5"/>
          <p:cNvGraphicFramePr>
            <a:graphicFrameLocks noGrp="1"/>
          </p:cNvGraphicFramePr>
          <p:nvPr>
            <p:extLst>
              <p:ext uri="{D42A27DB-BD31-4B8C-83A1-F6EECF244321}">
                <p14:modId xmlns:p14="http://schemas.microsoft.com/office/powerpoint/2010/main" val="2137957370"/>
              </p:ext>
            </p:extLst>
          </p:nvPr>
        </p:nvGraphicFramePr>
        <p:xfrm>
          <a:off x="644933" y="800100"/>
          <a:ext cx="8235452" cy="4381494"/>
        </p:xfrm>
        <a:graphic>
          <a:graphicData uri="http://schemas.openxmlformats.org/drawingml/2006/table">
            <a:tbl>
              <a:tblPr firstRow="1" firstCol="1" bandRow="1"/>
              <a:tblGrid>
                <a:gridCol w="639433">
                  <a:extLst>
                    <a:ext uri="{9D8B030D-6E8A-4147-A177-3AD203B41FA5}">
                      <a16:colId xmlns:a16="http://schemas.microsoft.com/office/drawing/2014/main" val="920485554"/>
                    </a:ext>
                  </a:extLst>
                </a:gridCol>
                <a:gridCol w="1520228">
                  <a:extLst>
                    <a:ext uri="{9D8B030D-6E8A-4147-A177-3AD203B41FA5}">
                      <a16:colId xmlns:a16="http://schemas.microsoft.com/office/drawing/2014/main" val="405225032"/>
                    </a:ext>
                  </a:extLst>
                </a:gridCol>
                <a:gridCol w="624488">
                  <a:extLst>
                    <a:ext uri="{9D8B030D-6E8A-4147-A177-3AD203B41FA5}">
                      <a16:colId xmlns:a16="http://schemas.microsoft.com/office/drawing/2014/main" val="1645437020"/>
                    </a:ext>
                  </a:extLst>
                </a:gridCol>
                <a:gridCol w="783628">
                  <a:extLst>
                    <a:ext uri="{9D8B030D-6E8A-4147-A177-3AD203B41FA5}">
                      <a16:colId xmlns:a16="http://schemas.microsoft.com/office/drawing/2014/main" val="4105028205"/>
                    </a:ext>
                  </a:extLst>
                </a:gridCol>
                <a:gridCol w="744582">
                  <a:extLst>
                    <a:ext uri="{9D8B030D-6E8A-4147-A177-3AD203B41FA5}">
                      <a16:colId xmlns:a16="http://schemas.microsoft.com/office/drawing/2014/main" val="2635986311"/>
                    </a:ext>
                  </a:extLst>
                </a:gridCol>
                <a:gridCol w="783628">
                  <a:extLst>
                    <a:ext uri="{9D8B030D-6E8A-4147-A177-3AD203B41FA5}">
                      <a16:colId xmlns:a16="http://schemas.microsoft.com/office/drawing/2014/main" val="2459957569"/>
                    </a:ext>
                  </a:extLst>
                </a:gridCol>
                <a:gridCol w="744582">
                  <a:extLst>
                    <a:ext uri="{9D8B030D-6E8A-4147-A177-3AD203B41FA5}">
                      <a16:colId xmlns:a16="http://schemas.microsoft.com/office/drawing/2014/main" val="2466405263"/>
                    </a:ext>
                  </a:extLst>
                </a:gridCol>
                <a:gridCol w="783628">
                  <a:extLst>
                    <a:ext uri="{9D8B030D-6E8A-4147-A177-3AD203B41FA5}">
                      <a16:colId xmlns:a16="http://schemas.microsoft.com/office/drawing/2014/main" val="2379863667"/>
                    </a:ext>
                  </a:extLst>
                </a:gridCol>
                <a:gridCol w="744582">
                  <a:extLst>
                    <a:ext uri="{9D8B030D-6E8A-4147-A177-3AD203B41FA5}">
                      <a16:colId xmlns:a16="http://schemas.microsoft.com/office/drawing/2014/main" val="1358684656"/>
                    </a:ext>
                  </a:extLst>
                </a:gridCol>
                <a:gridCol w="783628">
                  <a:extLst>
                    <a:ext uri="{9D8B030D-6E8A-4147-A177-3AD203B41FA5}">
                      <a16:colId xmlns:a16="http://schemas.microsoft.com/office/drawing/2014/main" val="4126888475"/>
                    </a:ext>
                  </a:extLst>
                </a:gridCol>
                <a:gridCol w="83045">
                  <a:extLst>
                    <a:ext uri="{9D8B030D-6E8A-4147-A177-3AD203B41FA5}">
                      <a16:colId xmlns:a16="http://schemas.microsoft.com/office/drawing/2014/main" val="2822081511"/>
                    </a:ext>
                  </a:extLst>
                </a:gridCol>
              </a:tblGrid>
              <a:tr h="217488">
                <a:tc>
                  <a:txBody>
                    <a:bodyPr/>
                    <a:lstStyle/>
                    <a:p>
                      <a:pPr>
                        <a:lnSpc>
                          <a:spcPct val="115000"/>
                        </a:lnSpc>
                      </a:pPr>
                      <a:endParaRPr lang="en-US" sz="1100" dirty="0">
                        <a:effectLst/>
                        <a:latin typeface="Calibri" panose="020F0502020204030204" pitchFamily="34" charset="0"/>
                      </a:endParaRPr>
                    </a:p>
                  </a:txBody>
                  <a:tcPr marL="57645" marR="57645"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57645" marR="57645" marT="0" marB="0" anchor="ctr">
                    <a:lnL>
                      <a:noFill/>
                    </a:lnL>
                    <a:lnR>
                      <a:noFill/>
                    </a:lnR>
                    <a:lnT>
                      <a:noFill/>
                    </a:lnT>
                    <a:lnB>
                      <a:noFill/>
                    </a:lnB>
                  </a:tcPr>
                </a:tc>
                <a:tc gridSpan="9">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Deaths per 1,000 patient-years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895515"/>
                  </a:ext>
                </a:extLst>
              </a:tr>
              <a:tr h="198286">
                <a:tc>
                  <a:txBody>
                    <a:bodyPr/>
                    <a:lstStyle/>
                    <a:p>
                      <a:pPr>
                        <a:lnSpc>
                          <a:spcPct val="115000"/>
                        </a:lnSpc>
                      </a:pPr>
                      <a:endParaRPr lang="en-US" sz="1100" dirty="0">
                        <a:effectLst/>
                        <a:latin typeface="Calibri" panose="020F0502020204030204" pitchFamily="34" charset="0"/>
                      </a:endParaRPr>
                    </a:p>
                  </a:txBody>
                  <a:tcPr marL="57645" marR="57645" marT="0" marB="0" anchor="b">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57645" marR="57645"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Total ESRD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4537904"/>
                  </a:ext>
                </a:extLst>
              </a:tr>
              <a:tr h="198286">
                <a:tc>
                  <a:txBody>
                    <a:bodyPr/>
                    <a:lstStyle/>
                    <a:p>
                      <a:pPr marL="0" marR="0" algn="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Network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States* in Network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6694487"/>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 LA, OK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86488455"/>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 MS, TN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132067963"/>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KY, OH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130956597"/>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578251771"/>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NJ, PR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559279184"/>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NC, SC, GA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301036943"/>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656609899"/>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 DC, VA, WV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21666736"/>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PA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375268305"/>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7944692"/>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 KS, MO, 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210981281"/>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 MN, ND, SD, WI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281432764"/>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229517580"/>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80302737"/>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AK, ID, MT, OR, WA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281495128"/>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CA, HI, GU, 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782140771"/>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 MA, ME, NH, RI, VT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365840424"/>
                  </a:ext>
                </a:extLst>
              </a:tr>
              <a:tr h="198286">
                <a:tc>
                  <a:txBody>
                    <a:bodyPr/>
                    <a:lstStyle/>
                    <a:p>
                      <a:pPr marL="0" marR="0" algn="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AZ, CO, NV, NM, UT, WY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563298929"/>
                  </a:ext>
                </a:extLst>
              </a:tr>
              <a:tr h="198286">
                <a:tc>
                  <a:txBody>
                    <a:bodyPr/>
                    <a:lstStyle/>
                    <a:p>
                      <a:pPr marL="0" marR="0" algn="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5" marR="576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385926914"/>
                  </a:ext>
                </a:extLst>
              </a:tr>
            </a:tbl>
          </a:graphicData>
        </a:graphic>
      </p:graphicFrame>
      <p:sp>
        <p:nvSpPr>
          <p:cNvPr id="7" name="Rectangle 6"/>
          <p:cNvSpPr/>
          <p:nvPr/>
        </p:nvSpPr>
        <p:spPr>
          <a:xfrm>
            <a:off x="644933" y="5250359"/>
            <a:ext cx="7880358"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(age, sex, race, ethnicity, vintage, and primary diagnosis) all-cause mortality among 2014-2016 period prevalent patients. Reference population: period prevalent ESRD patients, 2011. * Includes 50 states, Washington, D.C. (DC), Puerto Rico (PR), Guam (GU), American Samoa (AS), U.S. Virgin Islands, and Northern Mariana Islands. Northern and Southern California (CA) split into Networks 17 and 18. Abbreviations: ESRD, end-stage renal disease; N, Northern; S, Southern.</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114300"/>
            <a:ext cx="9144000" cy="1201739"/>
          </a:xfrm>
        </p:spPr>
        <p:txBody>
          <a:bodyPr/>
          <a:lstStyle/>
          <a:p>
            <a:r>
              <a:rPr lang="en-US" sz="18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5.2 Adjusted all-cause mortality by treatment modality, cohort (year of ESRD onset), and number of years after start of dialysis among incident (a) hemodialysis patients and (b) peritoneal dialysis patients,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1997, 2002, 2007, </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2012</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6" name="Picture 5"/>
          <p:cNvPicPr>
            <a:picLocks noChangeAspect="1"/>
          </p:cNvPicPr>
          <p:nvPr/>
        </p:nvPicPr>
        <p:blipFill>
          <a:blip r:embed="rId2"/>
          <a:stretch>
            <a:fillRect/>
          </a:stretch>
        </p:blipFill>
        <p:spPr>
          <a:xfrm>
            <a:off x="3526445" y="1127046"/>
            <a:ext cx="2091109" cy="377985"/>
          </a:xfrm>
          <a:prstGeom prst="rect">
            <a:avLst/>
          </a:prstGeom>
        </p:spPr>
      </p:pic>
      <p:sp>
        <p:nvSpPr>
          <p:cNvPr id="7" name="Rectangle 6"/>
          <p:cNvSpPr/>
          <p:nvPr/>
        </p:nvSpPr>
        <p:spPr>
          <a:xfrm>
            <a:off x="1142992" y="5574268"/>
            <a:ext cx="6858015"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for age, sex, race, and primary diagnosis. Reference population: period prevalent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11512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114300"/>
            <a:ext cx="9144000" cy="1201739"/>
          </a:xfrm>
        </p:spPr>
        <p:txBody>
          <a:bodyPr/>
          <a:lstStyle/>
          <a:p>
            <a:r>
              <a:rPr lang="en-US" sz="18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5.2 Adjusted all-cause mortality by treatment modality, cohort (year of ESRD onset), and number of years after start of dialysis among incident (a) hemodialysis patients and (b) peritoneal dialysis patients,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1997, 2002, 2007, </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2012</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7" name="Rectangle 6"/>
          <p:cNvSpPr/>
          <p:nvPr/>
        </p:nvSpPr>
        <p:spPr>
          <a:xfrm>
            <a:off x="1142992" y="5574268"/>
            <a:ext cx="6858015"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for age, sex, race, and primary diagnosis. Reference population: period prevalent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91172" y="1099612"/>
            <a:ext cx="3023878"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85892"/>
            <a:ext cx="6858014" cy="4038608"/>
          </a:xfrm>
          <a:prstGeom prst="rect">
            <a:avLst/>
          </a:prstGeom>
        </p:spPr>
      </p:pic>
    </p:spTree>
    <p:extLst>
      <p:ext uri="{BB962C8B-B14F-4D97-AF65-F5344CB8AC3E}">
        <p14:creationId xmlns:p14="http://schemas.microsoft.com/office/powerpoint/2010/main" val="150490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532095" y="114889"/>
            <a:ext cx="8115300" cy="11430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5.3 Adjusted mortality by treatment modality and number of months after treatment initiation among ESRD patients (a) under age 65 and (b) aged 65 and over,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a:t>
            </a:r>
            <a:r>
              <a:rPr lang="en-US" sz="2000" b="1" u="sng"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u="sng"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sz="4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6" name="Picture 5"/>
          <p:cNvPicPr>
            <a:picLocks noChangeAspect="1"/>
          </p:cNvPicPr>
          <p:nvPr/>
        </p:nvPicPr>
        <p:blipFill>
          <a:blip r:embed="rId2"/>
          <a:stretch>
            <a:fillRect/>
          </a:stretch>
        </p:blipFill>
        <p:spPr>
          <a:xfrm>
            <a:off x="3748968" y="1142471"/>
            <a:ext cx="1646063" cy="432854"/>
          </a:xfrm>
          <a:prstGeom prst="rect">
            <a:avLst/>
          </a:prstGeom>
        </p:spPr>
      </p:pic>
      <p:sp>
        <p:nvSpPr>
          <p:cNvPr id="7" name="Rectangle 6"/>
          <p:cNvSpPr/>
          <p:nvPr/>
        </p:nvSpPr>
        <p:spPr>
          <a:xfrm>
            <a:off x="1151865" y="5491810"/>
            <a:ext cx="72009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(age, race, sex, ethnicity, and primary diagnosis) mortality among 2015 incident ESRD patients during the first year of therapy. Reference population: incident ESRD patients, 2011. Abbreviations: ESRD, end-stage renal disease; HD, hemodialysis; PD, peritoneal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738" y="1296577"/>
            <a:ext cx="6858014" cy="4117856"/>
          </a:xfrm>
          <a:prstGeom prst="rect">
            <a:avLst/>
          </a:prstGeom>
        </p:spPr>
      </p:pic>
    </p:spTree>
    <p:extLst>
      <p:ext uri="{BB962C8B-B14F-4D97-AF65-F5344CB8AC3E}">
        <p14:creationId xmlns:p14="http://schemas.microsoft.com/office/powerpoint/2010/main" val="21503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76200"/>
            <a:ext cx="9144000" cy="1143000"/>
          </a:xfrm>
        </p:spPr>
        <p:txBody>
          <a:bodyPr/>
          <a:lstStyle/>
          <a:p>
            <a:r>
              <a:rPr lang="en-US" sz="22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5.3 Adjusted mortality by treatment modality and number of months after treatment initiation among ESRD patients (a) under age 65 and (b) aged 65 and over, </a:t>
            </a:r>
            <a:r>
              <a:rPr lang="en-US" sz="22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a:t>
            </a:r>
            <a:r>
              <a:rPr lang="en-US" sz="2200" b="1" u="sng"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u="sng"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sp>
        <p:nvSpPr>
          <p:cNvPr id="7" name="Rectangle 6"/>
          <p:cNvSpPr/>
          <p:nvPr/>
        </p:nvSpPr>
        <p:spPr>
          <a:xfrm>
            <a:off x="1104900" y="5626269"/>
            <a:ext cx="72009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(age, race, sex, ethnicity, and primary diagnosis) mortality among 2015 incident ESRD patients during the first year of therapy. Reference population: incident ESRD patients, 2011. Abbreviations: ESRD, end-stage renal disease; HD, hemodialysis; PD, peritoneal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59044"/>
            <a:ext cx="6858014" cy="4117856"/>
          </a:xfrm>
          <a:prstGeom prst="rect">
            <a:avLst/>
          </a:prstGeom>
        </p:spPr>
      </p:pic>
      <p:pic>
        <p:nvPicPr>
          <p:cNvPr id="8" name="Picture 7"/>
          <p:cNvPicPr>
            <a:picLocks noChangeAspect="1"/>
          </p:cNvPicPr>
          <p:nvPr/>
        </p:nvPicPr>
        <p:blipFill>
          <a:blip r:embed="rId3"/>
          <a:stretch>
            <a:fillRect/>
          </a:stretch>
        </p:blipFill>
        <p:spPr>
          <a:xfrm>
            <a:off x="3352800" y="1278997"/>
            <a:ext cx="2072820" cy="432854"/>
          </a:xfrm>
          <a:prstGeom prst="rect">
            <a:avLst/>
          </a:prstGeom>
        </p:spPr>
      </p:pic>
    </p:spTree>
    <p:extLst>
      <p:ext uri="{BB962C8B-B14F-4D97-AF65-F5344CB8AC3E}">
        <p14:creationId xmlns:p14="http://schemas.microsoft.com/office/powerpoint/2010/main" val="395345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457200" y="95972"/>
            <a:ext cx="8229600" cy="11430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a:t>
            </a:r>
            <a:r>
              <a:rPr lang="en-US" sz="2000"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Table 5.2 Adjusted all-cause mortality (a) by age and race, and (b) by age and sex, among ESRD patients,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5</a:t>
            </a:r>
          </a:p>
        </p:txBody>
      </p:sp>
      <p:pic>
        <p:nvPicPr>
          <p:cNvPr id="7" name="Picture 6"/>
          <p:cNvPicPr>
            <a:picLocks noChangeAspect="1"/>
          </p:cNvPicPr>
          <p:nvPr/>
        </p:nvPicPr>
        <p:blipFill>
          <a:blip r:embed="rId2"/>
          <a:stretch>
            <a:fillRect/>
          </a:stretch>
        </p:blipFill>
        <p:spPr>
          <a:xfrm>
            <a:off x="2919841" y="905465"/>
            <a:ext cx="3304318" cy="323116"/>
          </a:xfrm>
          <a:prstGeom prst="rect">
            <a:avLst/>
          </a:prstGeom>
        </p:spPr>
      </p:pic>
      <p:sp>
        <p:nvSpPr>
          <p:cNvPr id="8" name="Rectangle 7"/>
          <p:cNvSpPr/>
          <p:nvPr/>
        </p:nvSpPr>
        <p:spPr>
          <a:xfrm>
            <a:off x="2027511" y="5067300"/>
            <a:ext cx="5083759" cy="707886"/>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Adjusted (race and primary diagnosis) all-cause mortality among 2015 period prevalent patients. (b) Adjusted (sex and primary diagnosis) all-cause mortality among 2015 period prevalent patients. Reference population: period prevalent ESRD patients, 2011. Abbreviation: ESRD, end-stage renal disease.</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17746152"/>
              </p:ext>
            </p:extLst>
          </p:nvPr>
        </p:nvGraphicFramePr>
        <p:xfrm>
          <a:off x="2032730" y="1566463"/>
          <a:ext cx="5078540" cy="3364992"/>
        </p:xfrm>
        <a:graphic>
          <a:graphicData uri="http://schemas.openxmlformats.org/drawingml/2006/table">
            <a:tbl>
              <a:tblPr firstRow="1" firstCol="1"/>
              <a:tblGrid>
                <a:gridCol w="1314450">
                  <a:extLst>
                    <a:ext uri="{9D8B030D-6E8A-4147-A177-3AD203B41FA5}">
                      <a16:colId xmlns:a16="http://schemas.microsoft.com/office/drawing/2014/main" val="3716045264"/>
                    </a:ext>
                  </a:extLst>
                </a:gridCol>
                <a:gridCol w="1478090">
                  <a:extLst>
                    <a:ext uri="{9D8B030D-6E8A-4147-A177-3AD203B41FA5}">
                      <a16:colId xmlns:a16="http://schemas.microsoft.com/office/drawing/2014/main" val="3778452648"/>
                    </a:ext>
                  </a:extLst>
                </a:gridCol>
                <a:gridCol w="762000">
                  <a:extLst>
                    <a:ext uri="{9D8B030D-6E8A-4147-A177-3AD203B41FA5}">
                      <a16:colId xmlns:a16="http://schemas.microsoft.com/office/drawing/2014/main" val="34068619"/>
                    </a:ext>
                  </a:extLst>
                </a:gridCol>
                <a:gridCol w="762000">
                  <a:extLst>
                    <a:ext uri="{9D8B030D-6E8A-4147-A177-3AD203B41FA5}">
                      <a16:colId xmlns:a16="http://schemas.microsoft.com/office/drawing/2014/main" val="878352806"/>
                    </a:ext>
                  </a:extLst>
                </a:gridCol>
                <a:gridCol w="762000">
                  <a:extLst>
                    <a:ext uri="{9D8B030D-6E8A-4147-A177-3AD203B41FA5}">
                      <a16:colId xmlns:a16="http://schemas.microsoft.com/office/drawing/2014/main" val="3673024192"/>
                    </a:ext>
                  </a:extLst>
                </a:gridCol>
              </a:tblGrid>
              <a:tr h="210312">
                <a:tc>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Age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Race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ESRD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Dialysis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111635"/>
                  </a:ext>
                </a:extLst>
              </a:tr>
              <a:tr h="164465">
                <a:tc rowSpan="3">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0-21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White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5908798"/>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121711770"/>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Other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061002"/>
                  </a:ext>
                </a:extLst>
              </a:tr>
              <a:tr h="164465">
                <a:tc rowSpan="3">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22-44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White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5183819"/>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515170652"/>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Other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391536"/>
                  </a:ext>
                </a:extLst>
              </a:tr>
              <a:tr h="164465">
                <a:tc rowSpan="3">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45-64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White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3462911"/>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101023371"/>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Other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20401"/>
                  </a:ext>
                </a:extLst>
              </a:tr>
              <a:tr h="164465">
                <a:tc rowSpan="3">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65-74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White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97953"/>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953117923"/>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Other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78149"/>
                  </a:ext>
                </a:extLst>
              </a:tr>
              <a:tr h="164465">
                <a:tc rowSpan="3">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White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5155447"/>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684054404"/>
                  </a:ext>
                </a:extLst>
              </a:tr>
              <a:tr h="164465">
                <a:tc vMerge="1">
                  <a:txBody>
                    <a:bodyPr/>
                    <a:lstStyle/>
                    <a:p>
                      <a:endParaRPr lang="en-US"/>
                    </a:p>
                  </a:txBody>
                  <a:tcPr/>
                </a:tc>
                <a:tc>
                  <a:txBody>
                    <a:bodyPr/>
                    <a:lstStyle/>
                    <a:p>
                      <a:pPr marL="0" marR="0">
                        <a:lnSpc>
                          <a:spcPct val="115000"/>
                        </a:lnSpc>
                        <a:spcBef>
                          <a:spcPts val="0"/>
                        </a:spcBef>
                        <a:spcAft>
                          <a:spcPts val="0"/>
                        </a:spcAft>
                      </a:pPr>
                      <a:r>
                        <a:rPr lang="en-US" sz="1200" b="0">
                          <a:effectLst/>
                          <a:latin typeface="Calibri" panose="020F0502020204030204" pitchFamily="34" charset="0"/>
                          <a:ea typeface="Calibri" panose="020F0502020204030204" pitchFamily="34" charset="0"/>
                          <a:cs typeface="Times New Roman" panose="02020603050405020304" pitchFamily="18" charset="0"/>
                        </a:rPr>
                        <a:t>Other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817134"/>
                  </a:ext>
                </a:extLst>
              </a:tr>
            </a:tbl>
          </a:graphicData>
        </a:graphic>
      </p:graphicFrame>
    </p:spTree>
    <p:extLst>
      <p:ext uri="{BB962C8B-B14F-4D97-AF65-F5344CB8AC3E}">
        <p14:creationId xmlns:p14="http://schemas.microsoft.com/office/powerpoint/2010/main" val="312150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689</TotalTime>
  <Words>2353</Words>
  <Application>Microsoft Office PowerPoint</Application>
  <PresentationFormat>On-screen Show (4:3)</PresentationFormat>
  <Paragraphs>726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Constantia</vt:lpstr>
      <vt:lpstr>Segoe UI</vt:lpstr>
      <vt:lpstr>Times New Roman</vt:lpstr>
      <vt:lpstr>ADR_PPT_Template_CKD</vt:lpstr>
      <vt:lpstr>PowerPoint Presentation</vt:lpstr>
      <vt:lpstr>vol 2 Figure 5.1 Adjusted all-cause mortality by treatment modality (a) overall, dialysis, and transplant, and (b) hemodialysis and peritoneal dialysis, for period-prevalent patients, 2001-2016 </vt:lpstr>
      <vt:lpstr>vol 2 Figure 5.1 Adjusted all-cause mortality by treatment modality (a) overall, dialysis, and transplant, and (b) hemodialysis and peritoneal dialysis, for period-prevalent patients, 2001-2016 </vt:lpstr>
      <vt:lpstr>vol 2 Table 5.1 Unadjusted and adjusted all-cause mortality by ESRD network and modality, 2014-2016</vt:lpstr>
      <vt:lpstr>vol 2 Figure 5.2 Adjusted all-cause mortality by treatment modality, cohort (year of ESRD onset), and number of years after start of dialysis among incident (a) hemodialysis patients and (b) peritoneal dialysis patients, 1997, 2002, 2007, and 2012</vt:lpstr>
      <vt:lpstr>vol 2 Figure 5.2 Adjusted all-cause mortality by treatment modality, cohort (year of ESRD onset), and number of years after start of dialysis among incident (a) hemodialysis patients and (b) peritoneal dialysis patients, 1997, 2002, 2007, and 2012</vt:lpstr>
      <vt:lpstr>vol 2 Figure 5.3 Adjusted mortality by treatment modality and number of months after treatment initiation among ESRD patients (a) under age 65 and (b) aged 65 and over, 2015 </vt:lpstr>
      <vt:lpstr>vol 2 Figure 5.3 Adjusted mortality by treatment modality and number of months after treatment initiation among ESRD patients (a) under age 65 and (b) aged 65 and over, 2015 </vt:lpstr>
      <vt:lpstr>vol 2 Table 5.2 Adjusted all-cause mortality (a) by age and race, and (b) by age and sex, among ESRD patients, 2016 </vt:lpstr>
      <vt:lpstr>vol 2 Table 5.2 Adjusted all-cause mortality (a) by age and race, and (b) by age and sex, among ESRD patients, 2016 </vt:lpstr>
      <vt:lpstr>vol 2 Figure 5.4 Unadjusted percentages of deaths in 2015 by cause, with and without missing data, by modality among dialysis patients and transplant recipients  </vt:lpstr>
      <vt:lpstr>vol 2 Figure 5.4 Unadjusted percentages of deaths in 2015 by cause, with and without missing data, by modality among dialysis patients and transplant recipients  </vt:lpstr>
      <vt:lpstr>vol 2 Figure 5.4 Unadjusted percentages of deaths in 2015 by cause, with and without missing data, by modality among dialysis patients and transplant recipients  </vt:lpstr>
      <vt:lpstr>vol 2 Figure 5.4 Unadjusted percentages of deaths in 2015 by cause, with and without missing data, by modality among dialysis patients and transplant recipients  </vt:lpstr>
      <vt:lpstr>vol 2 Table 5.3 Adjusted survival by treatment modality and incident cohort year (year of ESRD onset)  </vt:lpstr>
      <vt:lpstr>vol 2 Table 5.4 Expected remaining lifetime (years) by age, sex, and treatment modality of prevalent dialysis patients, prevalent transplant patients (2016), and the general U.S. population (2015), based on USRDS data and the National Vital Statistics Report (2015) </vt:lpstr>
      <vt:lpstr>vol 2 Table 5.5 Adjusted mortality (deaths per 1,000 patient-years) by age, sex, treatment modality, and comorbidity among ESRD patients and the general Medicare population, 2015 </vt:lpstr>
      <vt:lpstr>vol 2 Figure 5.5 Adjusted mortality (deaths per 1,000 patient-years) by calendar year, treatment modality, and comorbidity among ESRD patients and comorbidity-specific Medicare populations aged 65 &amp; older, 1996-2016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Kurtz, Vivian</cp:lastModifiedBy>
  <cp:revision>97</cp:revision>
  <dcterms:created xsi:type="dcterms:W3CDTF">2014-11-10T19:37:45Z</dcterms:created>
  <dcterms:modified xsi:type="dcterms:W3CDTF">2018-10-24T00:51:09Z</dcterms:modified>
</cp:coreProperties>
</file>