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4" r:id="rId5"/>
    <p:sldId id="263" r:id="rId6"/>
    <p:sldId id="262" r:id="rId7"/>
    <p:sldId id="266" r:id="rId8"/>
    <p:sldId id="265" r:id="rId9"/>
    <p:sldId id="267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D0"/>
    <a:srgbClr val="367CA8"/>
    <a:srgbClr val="A63C12"/>
    <a:srgbClr val="1C6E62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2" autoAdjust="0"/>
    <p:restoredTop sz="94660"/>
  </p:normalViewPr>
  <p:slideViewPr>
    <p:cSldViewPr showGuides="1">
      <p:cViewPr varScale="1">
        <p:scale>
          <a:sx n="77" d="100"/>
          <a:sy n="77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5" d="100"/>
          <a:sy n="65" d="100"/>
        </p:scale>
        <p:origin x="1932" y="84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10/19/2018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351" y="699448"/>
            <a:ext cx="4392449" cy="144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2018 Annual Data Report </a:t>
            </a:r>
            <a:br>
              <a:rPr lang="en-US" dirty="0" smtClean="0"/>
            </a:br>
            <a:r>
              <a:rPr lang="en-US" dirty="0" smtClean="0"/>
              <a:t>Volume 2 ESRD, Chapter 1</a:t>
            </a:r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36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16" y="6172200"/>
            <a:ext cx="1467184" cy="4827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099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2018 </a:t>
            </a:r>
            <a:r>
              <a:rPr lang="en-US" sz="2400" b="1" cap="small" dirty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Annual Data Report</a:t>
            </a:r>
          </a:p>
          <a:p>
            <a:pPr algn="ctr"/>
            <a:r>
              <a:rPr lang="en-US" sz="2400" b="1" cap="small" dirty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Volume </a:t>
            </a:r>
            <a:r>
              <a:rPr lang="en-US" sz="2400" b="1" cap="small" dirty="0" smtClean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2: End-Stage Renal Disease</a:t>
            </a:r>
            <a:endParaRPr lang="en-US" sz="2400" b="1" cap="small" dirty="0">
              <a:solidFill>
                <a:srgbClr val="00B7D0"/>
              </a:solidFill>
              <a:latin typeface="Constantia" panose="02030602050306030303" pitchFamily="18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6362700"/>
            <a:ext cx="3084843" cy="5913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400" y="3962400"/>
            <a:ext cx="6934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>
                <a:solidFill>
                  <a:prstClr val="black"/>
                </a:solidFill>
                <a:latin typeface="Candara" panose="020E0502030303020204" pitchFamily="34" charset="0"/>
              </a:rPr>
              <a:t>Chapter 9:</a:t>
            </a:r>
            <a:br>
              <a:rPr lang="en-US" sz="3600" b="1" dirty="0">
                <a:solidFill>
                  <a:prstClr val="black"/>
                </a:solidFill>
                <a:latin typeface="Candara" panose="020E0502030303020204" pitchFamily="34" charset="0"/>
              </a:rPr>
            </a:br>
            <a:r>
              <a:rPr lang="en-US" sz="3600" b="1" dirty="0">
                <a:solidFill>
                  <a:prstClr val="black"/>
                </a:solidFill>
                <a:latin typeface="Candara" panose="020E0502030303020204" pitchFamily="34" charset="0"/>
              </a:rPr>
              <a:t>Healthcare Expenditures for Persons with ESRD</a:t>
            </a:r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 9.8 Total Medicare ESRD expenditures per person per year, by modality,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2018 Annual Data Report </a:t>
            </a:r>
            <a:br>
              <a:rPr lang="en-US" smtClean="0"/>
            </a:br>
            <a:r>
              <a:rPr lang="en-US" smtClean="0"/>
              <a:t>Volume 2 ESRD, Chapter 1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1142992" y="5487928"/>
            <a:ext cx="6858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Tables K.7, K.8, &amp; K.9. Period prevalent ESRD patients; includes all claims with Medicare as primary payer only. Abbreviations: ESRD, end-stage renal disease; PPPY, per person per year.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3" y="1370072"/>
            <a:ext cx="6858014" cy="411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0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274638"/>
            <a:ext cx="8229600" cy="1143000"/>
          </a:xfrm>
        </p:spPr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 9.1 Trends in ESRD expenditures,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</a:t>
            </a:r>
            <a:r>
              <a:rPr lang="en-US" dirty="0"/>
              <a:t>9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609600" y="5143500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 K.1. Abbreviations: ESRD, end-stage renal disease; FFS, fee-for-service.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80257"/>
            <a:ext cx="8153400" cy="404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49363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9.2 Trends in (a) total Medicare &amp; ESRD fee-for-service spending ($, in billions), and (b) ESRD spending as percentage of Medicare fee-for-service spending, 2004-2016 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9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3533" y="5238809"/>
            <a:ext cx="6896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Total ESRD spending obtained from USRDS ESRD Database; Reference Table K.1. Total Medicare expenditures obtained from Trustees Report, Table II.B1 </a:t>
            </a: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https://www.cms.gov/Research-Statistics-Data-and-Systems/Statistics-Trends-and-Reports/ReportsTrustFunds/TrusteesReports.html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Abbreviations: ESRD, end-stage renal disease; FFS, fee-for-service.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711448"/>
            <a:ext cx="6858014" cy="34351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38933" y="1311413"/>
            <a:ext cx="430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indent="-91440"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Total </a:t>
            </a:r>
            <a:r>
              <a:rPr lang="en-US" sz="1400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Medicare &amp; ESRD FFS spending ($, in billions)</a:t>
            </a:r>
          </a:p>
        </p:txBody>
      </p:sp>
    </p:spTree>
    <p:extLst>
      <p:ext uri="{BB962C8B-B14F-4D97-AF65-F5344CB8AC3E}">
        <p14:creationId xmlns:p14="http://schemas.microsoft.com/office/powerpoint/2010/main" val="3591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49363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2 Figure 9.2 Trends in (a) total Medicare &amp; ESRD fee-for-service spending ($, in billions), and (b) ESRD spending as percentage of Medicare fee-for-service spending, 2004-2016 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9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9887" y="5193137"/>
            <a:ext cx="6996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Total ESRD spending obtained from USRDS ESRD Database; Reference Table K.1. Total Medicare expenditures obtained from Trustees Report, Table II.B1 </a:t>
            </a: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https://www.cms.gov/Research-Statistics-Data-and-Systems/Statistics-Trends-and-Reports/ReportsTrustFunds/TrusteesReports.html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Abbreviations: ESRD, end-stage renal disease; FFS, fee-for-service.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1249363"/>
            <a:ext cx="4966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</a:t>
            </a:r>
            <a:r>
              <a:rPr lang="en-US" sz="1400" b="1" dirty="0"/>
              <a:t>ESRD spending as percentage of total Medicare FFS spending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781552"/>
            <a:ext cx="6858014" cy="329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</a:t>
            </a:r>
            <a:r>
              <a:rPr lang="en-US" sz="2400" b="1" spc="3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9.3 Trends in numbers of point prevalent ESRD patients,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9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900" y="5410200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Database. December 31 point prevalent ESRD patients. Abbreviations: ESRD, end-stage renal disease; FFS, fee-for-service. </a:t>
            </a:r>
            <a:endParaRPr lang="en-US" sz="14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40" y="1409700"/>
            <a:ext cx="7933960" cy="381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1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 9.4 Annual percent change in Medicare ESRD spending,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9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100" y="5726668"/>
            <a:ext cx="7505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 K.4. Total Medicare ESRD costs from claims data; includes all claims with Medicare as primary payer only. Abbreviation: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84" y="755894"/>
            <a:ext cx="7367031" cy="495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 9.5 Trends in total Medicare fee-for-service spending for ESRD, by type of service,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9</a:t>
            </a:r>
          </a:p>
        </p:txBody>
      </p:sp>
      <p:sp>
        <p:nvSpPr>
          <p:cNvPr id="6" name="Rectangle 5"/>
          <p:cNvSpPr/>
          <p:nvPr/>
        </p:nvSpPr>
        <p:spPr>
          <a:xfrm>
            <a:off x="876300" y="5372100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Database; Reference Table K.1. Total Medicare costs from claims data. Abbreviation: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16" y="1444744"/>
            <a:ext cx="7540767" cy="381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2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 9.6 Total Medicare fee-for-service inpatient spending by cause of hospitalization,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2018 Annual Data Report  </a:t>
            </a:r>
            <a:br>
              <a:rPr lang="en-US" dirty="0" smtClean="0"/>
            </a:br>
            <a:r>
              <a:rPr lang="en-US" dirty="0" smtClean="0"/>
              <a:t>Volume 2 ESRD, Chapter 9</a:t>
            </a:r>
          </a:p>
        </p:txBody>
      </p:sp>
      <p:sp>
        <p:nvSpPr>
          <p:cNvPr id="6" name="Rectangle 5"/>
          <p:cNvSpPr/>
          <p:nvPr/>
        </p:nvSpPr>
        <p:spPr>
          <a:xfrm>
            <a:off x="952500" y="5524500"/>
            <a:ext cx="7124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Database. Total Medicare costs from claims data. Unknown hospitalization cost (&lt;0.01%) was combined with ‘Other’. Abbreviation: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59" y="1453198"/>
            <a:ext cx="7327407" cy="381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spc="3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Figure 9.7 Total Medicare ESRD expenditures, by modality, </a:t>
            </a:r>
            <a:r>
              <a:rPr lang="en-US" sz="2400" b="1" spc="3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2004-2016</a:t>
            </a:r>
            <a: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3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2018 Annual Data Report </a:t>
            </a:r>
            <a:br>
              <a:rPr lang="en-US" smtClean="0"/>
            </a:br>
            <a:r>
              <a:rPr lang="en-US" smtClean="0"/>
              <a:t>Volume 2 ESRD, Chapter 1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800100" y="5524500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USRDS ESRD Database. Total Medicare costs from claims data for period prevalent ESRD patients. Abbreviation: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53198"/>
            <a:ext cx="7434087" cy="381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93733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504</TotalTime>
  <Words>553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Candara</vt:lpstr>
      <vt:lpstr>Constantia</vt:lpstr>
      <vt:lpstr>Segoe UI</vt:lpstr>
      <vt:lpstr>Times New Roman</vt:lpstr>
      <vt:lpstr>ADR_PPT_Template_CKD</vt:lpstr>
      <vt:lpstr>PowerPoint Presentation</vt:lpstr>
      <vt:lpstr>vol 2 Figure 9.1 Trends in ESRD expenditures, 2004-2016</vt:lpstr>
      <vt:lpstr>Vol 2 Figure 9.2 Trends in (a) total Medicare &amp; ESRD fee-for-service spending ($, in billions), and (b) ESRD spending as percentage of Medicare fee-for-service spending, 2004-2016  </vt:lpstr>
      <vt:lpstr>Vol 2 Figure 9.2 Trends in (a) total Medicare &amp; ESRD fee-for-service spending ($, in billions), and (b) ESRD spending as percentage of Medicare fee-for-service spending, 2004-2016  </vt:lpstr>
      <vt:lpstr>vol 2 Figure 9.3 Trends in numbers of point prevalent ESRD patients, 2004-2016</vt:lpstr>
      <vt:lpstr>vol 2 Figure 9.4 Annual percent change in Medicare ESRD spending, 2004-2016</vt:lpstr>
      <vt:lpstr>vol 2 Figure 9.5 Trends in total Medicare fee-for-service spending for ESRD, by type of service, 2004-2016 </vt:lpstr>
      <vt:lpstr>vol 2 Figure 9.6 Total Medicare fee-for-service inpatient spending by cause of hospitalization, 2004-2016 </vt:lpstr>
      <vt:lpstr>vol 2 Figure 9.7 Total Medicare ESRD expenditures, by modality, 2004-2016 </vt:lpstr>
      <vt:lpstr>vol 2 Figure 9.8 Total Medicare ESRD expenditures per person per year, by modality, 2004-2016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Kurtz, Vivian</cp:lastModifiedBy>
  <cp:revision>75</cp:revision>
  <dcterms:created xsi:type="dcterms:W3CDTF">2014-11-10T19:37:45Z</dcterms:created>
  <dcterms:modified xsi:type="dcterms:W3CDTF">2018-10-19T16:26:19Z</dcterms:modified>
</cp:coreProperties>
</file>