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1" r:id="rId4"/>
    <p:sldId id="263" r:id="rId5"/>
    <p:sldId id="262" r:id="rId6"/>
    <p:sldId id="266" r:id="rId7"/>
    <p:sldId id="265" r:id="rId8"/>
    <p:sldId id="267" r:id="rId9"/>
    <p:sldId id="264" r:id="rId10"/>
    <p:sldId id="270" r:id="rId11"/>
    <p:sldId id="272" r:id="rId12"/>
    <p:sldId id="271" r:id="rId13"/>
    <p:sldId id="277" r:id="rId14"/>
    <p:sldId id="273" r:id="rId15"/>
    <p:sldId id="291" r:id="rId16"/>
    <p:sldId id="279" r:id="rId17"/>
    <p:sldId id="275" r:id="rId18"/>
    <p:sldId id="268" r:id="rId19"/>
    <p:sldId id="280" r:id="rId20"/>
    <p:sldId id="282" r:id="rId21"/>
    <p:sldId id="281" r:id="rId22"/>
    <p:sldId id="285" r:id="rId23"/>
    <p:sldId id="286" r:id="rId24"/>
    <p:sldId id="287" r:id="rId25"/>
    <p:sldId id="284" r:id="rId26"/>
    <p:sldId id="289" r:id="rId27"/>
    <p:sldId id="288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D0"/>
    <a:srgbClr val="367CA8"/>
    <a:srgbClr val="A63C12"/>
    <a:srgbClr val="1C6E62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2" autoAdjust="0"/>
    <p:restoredTop sz="94660"/>
  </p:normalViewPr>
  <p:slideViewPr>
    <p:cSldViewPr showGuides="1">
      <p:cViewPr varScale="1">
        <p:scale>
          <a:sx n="77" d="100"/>
          <a:sy n="77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1932" y="84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51" y="699448"/>
            <a:ext cx="4392449" cy="14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2018 Annual Data Report </a:t>
            </a:r>
            <a:br>
              <a:rPr lang="en-US" dirty="0" smtClean="0"/>
            </a:br>
            <a:r>
              <a:rPr lang="en-US" dirty="0" smtClean="0"/>
              <a:t>Volume 2 ESRD, Chapter 1</a:t>
            </a:r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36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6" y="6172200"/>
            <a:ext cx="1467184" cy="4827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1medicare.com/PartD-The-2016-Medicare-Part-D-Outlook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099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Annual Data Report</a:t>
            </a:r>
          </a:p>
          <a:p>
            <a:pPr algn="ctr"/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Volume </a:t>
            </a:r>
            <a:r>
              <a:rPr lang="en-US" sz="2400" b="1" cap="small" dirty="0" smtClean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2: End-Stage Renal Disease</a:t>
            </a:r>
            <a:endParaRPr lang="en-US" sz="2400" b="1" cap="small" dirty="0">
              <a:solidFill>
                <a:srgbClr val="00B7D0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6362700"/>
            <a:ext cx="3084843" cy="591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7750" y="3840897"/>
            <a:ext cx="7048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Chapter 10:</a:t>
            </a:r>
            <a:b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Prescription Drug Coverage in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Patients with ESRD</a:t>
            </a: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10.4 Distribution of Low-income Subsidy categories in Part D general Medicare &amp; ESRD patients,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55626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6" y="1134687"/>
            <a:ext cx="8385807" cy="41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10.4 Total estimated Medicare Part D spending for enrollees, in billions,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2011-2016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6315" y="3674868"/>
            <a:ext cx="80560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2011-2016 Medicare data, period prevalent Medicare enrollees alive on January 1, excluding those in Medicare Advantage Part D plans and Medicare secondary payer, using as-treated actuarial model (see ESRD Methods chapter for analytical methods). Part D spending represents the sum of the Medicare covered amount and the Low-income Subsidy amount. Abbreviations: ESRD, end-stage renal disease; Part D, Medicare Part D prescription drug coverage; PPPY, per person per year. </a:t>
            </a:r>
          </a:p>
          <a:p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95528"/>
              </p:ext>
            </p:extLst>
          </p:nvPr>
        </p:nvGraphicFramePr>
        <p:xfrm>
          <a:off x="446315" y="1360170"/>
          <a:ext cx="8056066" cy="2278380"/>
        </p:xfrm>
        <a:graphic>
          <a:graphicData uri="http://schemas.openxmlformats.org/drawingml/2006/table">
            <a:tbl>
              <a:tblPr firstRow="1" firstCol="1" bandRow="1"/>
              <a:tblGrid>
                <a:gridCol w="571500">
                  <a:extLst>
                    <a:ext uri="{9D8B030D-6E8A-4147-A177-3AD203B41FA5}">
                      <a16:colId xmlns:a16="http://schemas.microsoft.com/office/drawing/2014/main" val="3150377417"/>
                    </a:ext>
                  </a:extLst>
                </a:gridCol>
                <a:gridCol w="778331">
                  <a:extLst>
                    <a:ext uri="{9D8B030D-6E8A-4147-A177-3AD203B41FA5}">
                      <a16:colId xmlns:a16="http://schemas.microsoft.com/office/drawing/2014/main" val="28398546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103652077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3580300116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1482063334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397993175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4204780708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1791790944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3875043655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51846068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135120345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16850524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 Medicare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ESRD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Hemodialysis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Peritoneal Dialysis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Transplant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858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(in billions)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(PPPY)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(in billions)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(PPPY)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(in billions)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(PPPY)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(in billions)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(PPPY)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(in billions)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Medicare spending (PPPY)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7282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$46.0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$2,691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$7,417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$8,080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$8,006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$5,348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596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$2,594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$7,873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$8,647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$8,433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$5,522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71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$52.1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$2,586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$8,316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$9,155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$8,665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$5,881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496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$58.1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$2,831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$9,601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$10,464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$9,669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$7,274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778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$63.4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$3,027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$11,387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$12,583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$11,826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$8,057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90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$68.8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$3,122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$12,740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$14,383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$13,082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$8,089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01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9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10.5 Per person per year insurance &amp; out-of-pocket costs for enrollees,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26" y="1028700"/>
            <a:ext cx="1322947" cy="432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399" y="5234622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for Part D enrollees with traditional Medicare (Parts A &amp; B). Costs are per person per year for calendar year 2016, using as-treated actuarial model (see ESRD Methods chapter for analytical methods). Medicare Part D spending represents the sum of the Medicare covered amount and the Low-income Subsidy amount. Abbreviations: ESRD, end-stage renal disease;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08753"/>
            <a:ext cx="5800316" cy="38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10.5 Per person per year insurance &amp; out-of-pocket costs for enrollees,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139705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for Part D enrollees with traditional Medicare (Parts A &amp; B). Costs are per person per year for calendar year 2016, using as-treated actuarial model (see ESRD Methods chapter for analytical methods). Medicare Part D spending represents the sum of the Medicare covered amount and the Low-income Subsidy amount. Abbreviations: ESRD, end-stage renal disease;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5100" y="994946"/>
            <a:ext cx="3884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</a:t>
            </a: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by Low-income Subsidy status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80195"/>
            <a:ext cx="6942069" cy="3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80010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10.5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person per year Medicare Part D spending for enrollees,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62239"/>
              </p:ext>
            </p:extLst>
          </p:nvPr>
        </p:nvGraphicFramePr>
        <p:xfrm>
          <a:off x="628649" y="1028700"/>
          <a:ext cx="7886702" cy="4223488"/>
        </p:xfrm>
        <a:graphic>
          <a:graphicData uri="http://schemas.openxmlformats.org/drawingml/2006/table">
            <a:tbl>
              <a:tblPr firstRow="1" firstCol="1" bandRow="1"/>
              <a:tblGrid>
                <a:gridCol w="1630640">
                  <a:extLst>
                    <a:ext uri="{9D8B030D-6E8A-4147-A177-3AD203B41FA5}">
                      <a16:colId xmlns:a16="http://schemas.microsoft.com/office/drawing/2014/main" val="959009277"/>
                    </a:ext>
                  </a:extLst>
                </a:gridCol>
                <a:gridCol w="552430">
                  <a:extLst>
                    <a:ext uri="{9D8B030D-6E8A-4147-A177-3AD203B41FA5}">
                      <a16:colId xmlns:a16="http://schemas.microsoft.com/office/drawing/2014/main" val="318207857"/>
                    </a:ext>
                  </a:extLst>
                </a:gridCol>
                <a:gridCol w="552430">
                  <a:extLst>
                    <a:ext uri="{9D8B030D-6E8A-4147-A177-3AD203B41FA5}">
                      <a16:colId xmlns:a16="http://schemas.microsoft.com/office/drawing/2014/main" val="3328950126"/>
                    </a:ext>
                  </a:extLst>
                </a:gridCol>
                <a:gridCol w="183773">
                  <a:extLst>
                    <a:ext uri="{9D8B030D-6E8A-4147-A177-3AD203B41FA5}">
                      <a16:colId xmlns:a16="http://schemas.microsoft.com/office/drawing/2014/main" val="2517461460"/>
                    </a:ext>
                  </a:extLst>
                </a:gridCol>
                <a:gridCol w="552430">
                  <a:extLst>
                    <a:ext uri="{9D8B030D-6E8A-4147-A177-3AD203B41FA5}">
                      <a16:colId xmlns:a16="http://schemas.microsoft.com/office/drawing/2014/main" val="2944486388"/>
                    </a:ext>
                  </a:extLst>
                </a:gridCol>
                <a:gridCol w="552430">
                  <a:extLst>
                    <a:ext uri="{9D8B030D-6E8A-4147-A177-3AD203B41FA5}">
                      <a16:colId xmlns:a16="http://schemas.microsoft.com/office/drawing/2014/main" val="3850139359"/>
                    </a:ext>
                  </a:extLst>
                </a:gridCol>
                <a:gridCol w="183773">
                  <a:extLst>
                    <a:ext uri="{9D8B030D-6E8A-4147-A177-3AD203B41FA5}">
                      <a16:colId xmlns:a16="http://schemas.microsoft.com/office/drawing/2014/main" val="902825914"/>
                    </a:ext>
                  </a:extLst>
                </a:gridCol>
                <a:gridCol w="551875">
                  <a:extLst>
                    <a:ext uri="{9D8B030D-6E8A-4147-A177-3AD203B41FA5}">
                      <a16:colId xmlns:a16="http://schemas.microsoft.com/office/drawing/2014/main" val="1597219542"/>
                    </a:ext>
                  </a:extLst>
                </a:gridCol>
                <a:gridCol w="551875">
                  <a:extLst>
                    <a:ext uri="{9D8B030D-6E8A-4147-A177-3AD203B41FA5}">
                      <a16:colId xmlns:a16="http://schemas.microsoft.com/office/drawing/2014/main" val="1934903489"/>
                    </a:ext>
                  </a:extLst>
                </a:gridCol>
                <a:gridCol w="183773">
                  <a:extLst>
                    <a:ext uri="{9D8B030D-6E8A-4147-A177-3AD203B41FA5}">
                      <a16:colId xmlns:a16="http://schemas.microsoft.com/office/drawing/2014/main" val="2406138404"/>
                    </a:ext>
                  </a:extLst>
                </a:gridCol>
                <a:gridCol w="551875">
                  <a:extLst>
                    <a:ext uri="{9D8B030D-6E8A-4147-A177-3AD203B41FA5}">
                      <a16:colId xmlns:a16="http://schemas.microsoft.com/office/drawing/2014/main" val="2334134612"/>
                    </a:ext>
                  </a:extLst>
                </a:gridCol>
                <a:gridCol w="551875">
                  <a:extLst>
                    <a:ext uri="{9D8B030D-6E8A-4147-A177-3AD203B41FA5}">
                      <a16:colId xmlns:a16="http://schemas.microsoft.com/office/drawing/2014/main" val="1340424529"/>
                    </a:ext>
                  </a:extLst>
                </a:gridCol>
                <a:gridCol w="183773">
                  <a:extLst>
                    <a:ext uri="{9D8B030D-6E8A-4147-A177-3AD203B41FA5}">
                      <a16:colId xmlns:a16="http://schemas.microsoft.com/office/drawing/2014/main" val="474628673"/>
                    </a:ext>
                  </a:extLst>
                </a:gridCol>
                <a:gridCol w="551875">
                  <a:extLst>
                    <a:ext uri="{9D8B030D-6E8A-4147-A177-3AD203B41FA5}">
                      <a16:colId xmlns:a16="http://schemas.microsoft.com/office/drawing/2014/main" val="3169063954"/>
                    </a:ext>
                  </a:extLst>
                </a:gridCol>
                <a:gridCol w="551875">
                  <a:extLst>
                    <a:ext uri="{9D8B030D-6E8A-4147-A177-3AD203B41FA5}">
                      <a16:colId xmlns:a16="http://schemas.microsoft.com/office/drawing/2014/main" val="295141764"/>
                    </a:ext>
                  </a:extLst>
                </a:gridCol>
              </a:tblGrid>
              <a:tr h="36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ESRD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($)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Hemodialysis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Peritoneal dialysis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70646"/>
                  </a:ext>
                </a:extLst>
              </a:tr>
              <a:tr h="50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 without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 without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 without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 without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D without 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92866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360124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6,087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16,153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5,460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17,440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6,191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17,495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6,192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11,321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3,788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17838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6,134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2,745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16,410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4,899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18,782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6,341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18,069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5,650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10,413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3,191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69383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8,028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2,895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17,484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6,364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18,943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7,406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18,080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6,452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11,856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4,239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75570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5,212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1,585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14,807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5,674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15,700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6,606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15,241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6,622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11,163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3,893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13782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4,497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1,558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12,095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4,413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12,759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4,808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12,079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5,236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8,146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2,784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066975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73928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6,161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1,819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16,452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5,519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17,751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6,156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18,541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6,419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11,833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4,027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557575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6,035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1,560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15,811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5,370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17,091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6,246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16,562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5,849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10,639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3,429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621200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248780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6,214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15,624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5,320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17,167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6,140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17,672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6,312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10,861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3,667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696524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6,415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2,062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17,068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5,949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17,985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6,338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17,098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5,504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12,492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76108"/>
                  </a:ext>
                </a:extLst>
              </a:tr>
              <a:tr h="33712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American/Alaska Native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5,082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3,071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10,539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5,050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10,771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5,677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13,301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4,464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8,969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2,999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37804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5,137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1,283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15,767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5,457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17,277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6,294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19,176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6,809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10,491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3,709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759178"/>
                  </a:ext>
                </a:extLst>
              </a:tr>
              <a:tr h="33712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Hawaiian/Pacific-Islander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16,751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4,524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17,739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4,949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17,168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5,372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10,981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3,219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823889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5,345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1,601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14,552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4,552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16,145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7,059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16,651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5,468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11,564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3,011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023118"/>
                  </a:ext>
                </a:extLst>
              </a:tr>
              <a:tr h="16856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Unknown/missing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4,730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1,579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16,472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6,723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19,646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9,259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23,122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13,923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9" marR="638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9,618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5,954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261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1500" y="5310596"/>
            <a:ext cx="8039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Costs are per person per year for calendar year 2016, using as-treated actuarial model (see ESRD Methods chapter for analytical methods). Part D spending represents the sum of the Medicare covered amount and the Low-income Subsidy amount. Abbreviations: ESRD, end-stage renal disease; LIS, Low-income Subsidy; Part D, Medicare Part D prescription drug coverage.</a:t>
            </a:r>
            <a:endParaRPr lang="en-US" sz="10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298" y="76200"/>
            <a:ext cx="8153400" cy="80010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Table 10.6 Top 15 drug classes received by ESRD cohorts, by modality, 2016</a:t>
            </a:r>
            <a:endParaRPr lang="en-US" sz="2400" b="1" spc="3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94213"/>
              </p:ext>
            </p:extLst>
          </p:nvPr>
        </p:nvGraphicFramePr>
        <p:xfrm>
          <a:off x="132951" y="876300"/>
          <a:ext cx="8878097" cy="4461808"/>
        </p:xfrm>
        <a:graphic>
          <a:graphicData uri="http://schemas.openxmlformats.org/drawingml/2006/table">
            <a:tbl>
              <a:tblPr firstRow="1" firstCol="1" bandRow="1"/>
              <a:tblGrid>
                <a:gridCol w="295451">
                  <a:extLst>
                    <a:ext uri="{9D8B030D-6E8A-4147-A177-3AD203B41FA5}">
                      <a16:colId xmlns:a16="http://schemas.microsoft.com/office/drawing/2014/main" val="1719483497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181578436"/>
                    </a:ext>
                  </a:extLst>
                </a:gridCol>
                <a:gridCol w="295451">
                  <a:extLst>
                    <a:ext uri="{9D8B030D-6E8A-4147-A177-3AD203B41FA5}">
                      <a16:colId xmlns:a16="http://schemas.microsoft.com/office/drawing/2014/main" val="3824281092"/>
                    </a:ext>
                  </a:extLst>
                </a:gridCol>
                <a:gridCol w="2581910">
                  <a:extLst>
                    <a:ext uri="{9D8B030D-6E8A-4147-A177-3AD203B41FA5}">
                      <a16:colId xmlns:a16="http://schemas.microsoft.com/office/drawing/2014/main" val="4074280143"/>
                    </a:ext>
                  </a:extLst>
                </a:gridCol>
                <a:gridCol w="294357">
                  <a:extLst>
                    <a:ext uri="{9D8B030D-6E8A-4147-A177-3AD203B41FA5}">
                      <a16:colId xmlns:a16="http://schemas.microsoft.com/office/drawing/2014/main" val="1629597082"/>
                    </a:ext>
                  </a:extLst>
                </a:gridCol>
                <a:gridCol w="2581910">
                  <a:extLst>
                    <a:ext uri="{9D8B030D-6E8A-4147-A177-3AD203B41FA5}">
                      <a16:colId xmlns:a16="http://schemas.microsoft.com/office/drawing/2014/main" val="2572156712"/>
                    </a:ext>
                  </a:extLst>
                </a:gridCol>
                <a:gridCol w="244568">
                  <a:extLst>
                    <a:ext uri="{9D8B030D-6E8A-4147-A177-3AD203B41FA5}">
                      <a16:colId xmlns:a16="http://schemas.microsoft.com/office/drawing/2014/main" val="2667802558"/>
                    </a:ext>
                  </a:extLst>
                </a:gridCol>
              </a:tblGrid>
              <a:tr h="19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Hemodialysis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Peritoneal dialysis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8151"/>
                  </a:ext>
                </a:extLst>
              </a:tr>
              <a:tr h="196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354178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Ion-removing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Ion-removing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Antibacterials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067942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Β-Adrenergic blocking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Β-Adrenergic blocking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β-Adrenergic blocking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194799"/>
                  </a:ext>
                </a:extLst>
              </a:tr>
              <a:tr h="30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Antibacterials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Antibacterials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Antiulcer agents and acid suppressants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418555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Analgesics and antipyretics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Lipid-lowering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Lipid-lowering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198948"/>
                  </a:ext>
                </a:extLst>
              </a:tr>
              <a:tr h="30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Lipid-lowering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Calcium-channel blocking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Calcium-channel blocking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779203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Calcium-channel blocking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Analgesics and antipyretics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Analgesics and antipyretics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30281"/>
                  </a:ext>
                </a:extLst>
              </a:tr>
              <a:tr h="30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Renin-angiotensin-aldosterone system inhibitors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Renin-angiotensin-aldosterone system inhibitors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Adrenals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47425"/>
                  </a:ext>
                </a:extLst>
              </a:tr>
              <a:tr h="30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Antiulcer agents and acid suppressants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Antiulcer agents and acid suppressants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Antidiabetic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773118"/>
                  </a:ext>
                </a:extLst>
              </a:tr>
              <a:tr h="30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Antidiabetic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Diuretics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Renin-angiotensin-aldosterone system inhibitors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292845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Anticonvulsants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Antidiabetic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Diuretics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1313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Hypotensive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Anti-</a:t>
                      </a:r>
                      <a:r>
                        <a:rPr lang="en-US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infectives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Psychotherapeutic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18409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Psychotherapeutic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Psychotherapeutic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Diabetic consumables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020702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Cinacalcet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Hypotensive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Antivirals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592244"/>
                  </a:ext>
                </a:extLst>
              </a:tr>
              <a:tr h="23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Antithrombotic agents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Cinacalcet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Anticonvulsants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667535"/>
                  </a:ext>
                </a:extLst>
              </a:tr>
              <a:tr h="320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Anxiolytics, sedatives, and hypnotics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Anticonvulsants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Antithrombotic agents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27137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2950" y="5339152"/>
            <a:ext cx="88780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Ion-removing agents include phosphate-binding agents, potassium-binding agents, etc. Hypotension agents include alpha-2-agonist and vasodilators. Diabetic consumables refer to blood glucose test strips, blood glucose meters/sensors, lancets, needles, pen needles, etc. Abbreviations: ESRD, end-stage renal disease; LIS, Low-income Subsidy; Part D, Medicare Part D prescription drug coverage.</a:t>
            </a:r>
            <a:endParaRPr lang="en-US" sz="105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"/>
            <a:ext cx="8382000" cy="95250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10.7 Top 15 drug classes received by different ESRD cohorts, by modality and Medicare Part D spending, 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84208"/>
              </p:ext>
            </p:extLst>
          </p:nvPr>
        </p:nvGraphicFramePr>
        <p:xfrm>
          <a:off x="2552700" y="800100"/>
          <a:ext cx="6021473" cy="5507849"/>
        </p:xfrm>
        <a:graphic>
          <a:graphicData uri="http://schemas.openxmlformats.org/drawingml/2006/table">
            <a:tbl>
              <a:tblPr firstRow="1" firstCol="1" bandRow="1"/>
              <a:tblGrid>
                <a:gridCol w="381000">
                  <a:extLst>
                    <a:ext uri="{9D8B030D-6E8A-4147-A177-3AD203B41FA5}">
                      <a16:colId xmlns:a16="http://schemas.microsoft.com/office/drawing/2014/main" val="402418604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617196013"/>
                    </a:ext>
                  </a:extLst>
                </a:gridCol>
                <a:gridCol w="632500">
                  <a:extLst>
                    <a:ext uri="{9D8B030D-6E8A-4147-A177-3AD203B41FA5}">
                      <a16:colId xmlns:a16="http://schemas.microsoft.com/office/drawing/2014/main" val="1667490127"/>
                    </a:ext>
                  </a:extLst>
                </a:gridCol>
                <a:gridCol w="320093">
                  <a:extLst>
                    <a:ext uri="{9D8B030D-6E8A-4147-A177-3AD203B41FA5}">
                      <a16:colId xmlns:a16="http://schemas.microsoft.com/office/drawing/2014/main" val="3268325548"/>
                    </a:ext>
                  </a:extLst>
                </a:gridCol>
                <a:gridCol w="967247">
                  <a:extLst>
                    <a:ext uri="{9D8B030D-6E8A-4147-A177-3AD203B41FA5}">
                      <a16:colId xmlns:a16="http://schemas.microsoft.com/office/drawing/2014/main" val="2990021646"/>
                    </a:ext>
                  </a:extLst>
                </a:gridCol>
                <a:gridCol w="585502">
                  <a:extLst>
                    <a:ext uri="{9D8B030D-6E8A-4147-A177-3AD203B41FA5}">
                      <a16:colId xmlns:a16="http://schemas.microsoft.com/office/drawing/2014/main" val="2078779286"/>
                    </a:ext>
                  </a:extLst>
                </a:gridCol>
                <a:gridCol w="320093">
                  <a:extLst>
                    <a:ext uri="{9D8B030D-6E8A-4147-A177-3AD203B41FA5}">
                      <a16:colId xmlns:a16="http://schemas.microsoft.com/office/drawing/2014/main" val="2656072704"/>
                    </a:ext>
                  </a:extLst>
                </a:gridCol>
                <a:gridCol w="893333">
                  <a:extLst>
                    <a:ext uri="{9D8B030D-6E8A-4147-A177-3AD203B41FA5}">
                      <a16:colId xmlns:a16="http://schemas.microsoft.com/office/drawing/2014/main" val="329621772"/>
                    </a:ext>
                  </a:extLst>
                </a:gridCol>
                <a:gridCol w="577274">
                  <a:extLst>
                    <a:ext uri="{9D8B030D-6E8A-4147-A177-3AD203B41FA5}">
                      <a16:colId xmlns:a16="http://schemas.microsoft.com/office/drawing/2014/main" val="2676399606"/>
                    </a:ext>
                  </a:extLst>
                </a:gridCol>
                <a:gridCol w="391931">
                  <a:extLst>
                    <a:ext uri="{9D8B030D-6E8A-4147-A177-3AD203B41FA5}">
                      <a16:colId xmlns:a16="http://schemas.microsoft.com/office/drawing/2014/main" val="3095771265"/>
                    </a:ext>
                  </a:extLst>
                </a:gridCol>
              </a:tblGrid>
              <a:tr h="197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Hemodialysis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Peritoneal Dialysis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Transplant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11168"/>
                  </a:ext>
                </a:extLst>
              </a:tr>
              <a:tr h="743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(in millions)</a:t>
                      </a:r>
                    </a:p>
                  </a:txBody>
                  <a:tcPr marL="52866" marR="528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(in millions)</a:t>
                      </a:r>
                    </a:p>
                  </a:txBody>
                  <a:tcPr marL="52866" marR="528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(in millions)</a:t>
                      </a:r>
                    </a:p>
                  </a:txBody>
                  <a:tcPr marL="52866" marR="528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12"/>
                  </a:ext>
                </a:extLst>
              </a:tr>
              <a:tr h="244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Ion-removing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$1,145.3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Ion-removing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$94.3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41.3%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Antivirals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$124.7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62435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Cinacalcet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$701.3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24.4%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Cinacalcet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$51.7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22.6%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Antidiabetic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18.3%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78926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Antidiabetic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$214.1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7.4%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Antidiabetic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Cinacalcet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$56.0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11.9%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38505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Antivirals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$183.5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Antivirals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Immunosuppressive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88969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Antineoplastic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$71.9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Antineoplastic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Adrenocortical Insufficiency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$12.2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191556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Vasodilating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$34.0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Antilipemic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$3.1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Antilipemic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$11.8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01342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Caloric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$32.1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Antiulcer Agents and Acid Suppressants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$2.1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Antiulcer Agents and Acid Suppressants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$10.1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1593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Antilipemic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$31.5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Antibacterials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Serums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$9.5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319927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Analgesics and Antipyretics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$30.8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Vasodilating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Antineoplastic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996516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Antiulcer Agents and Acid Suppressants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Analgesics and Antipyretics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Hematopoietic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845998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Anticonvulsants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$29.2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Anticonvulsants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Antibacterials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$7.8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245451"/>
                  </a:ext>
                </a:extLst>
              </a:tr>
              <a:tr h="148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Antibacterials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Antithrombotic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Anticonvulsants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567867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Anti-inflammatory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Pituitary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Antithrombotic Agents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55816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Antithrombotic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Disease-modifying Antirheumatic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Analgesics and Antipyretics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749874"/>
                  </a:ext>
                </a:extLst>
              </a:tr>
              <a:tr h="270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3" marR="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Psychotherapeutic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$21.8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Anti-inflammatory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Psychotherapeutic Agents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$5.8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" marR="68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8239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" y="4267200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Medicare Part D spending represents the sum of the Medicare covered amount and the Low-income Subsidy amount. Ion-removing agents include phosphate-binding agents, potassium-binding agents, etc. Hypotension agents include alpha-2-agonists and vasodilators. Diabetic consumables refer to blood glucose test strips, blood glucose meters/sensors, lancets, needles, pen needles, etc. Abbreviations: ESRD, end-stage renal disease; Part D, Medicare Part D prescription drug coverage.</a:t>
            </a:r>
            <a:endParaRPr lang="en-US" sz="9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10.6 Estimated utilization rate of prescription NSAIDs by state, Medicare ESRD patients,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9558" y="5433221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ESRD patients with Medicare Part D stand-alone prescription drug plans. Abbreviations: ESRD, end-stage renal disease; Part D, Medicare Part D prescription drug coverage; NSAIDs, nonsteroidal anti-inflammatory agents. NSAID filled under Medicare Part D represent a fraction of actual NSAID use.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9" y="1545192"/>
            <a:ext cx="7415799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10.7 Estimated utilization rate of opioid analgesics by state, Medicare ESRD Patients,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64100" y="5320483"/>
            <a:ext cx="6667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ESRD patients with Medicare Part D stand-alone prescription drug plans. Abbreviation: ESRD, end-stage renal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0" y="1882130"/>
            <a:ext cx="7415799" cy="28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10.8 Estimated prevalence of HIV and HCV in Medicare Part D enrollees, by ESRD modality, 2011-2016</a:t>
            </a:r>
            <a:r>
              <a:rPr lang="en-US" sz="2400" b="1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3900" y="55245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/>
          <p:nvPr/>
        </p:nvSpPr>
        <p:spPr>
          <a:xfrm>
            <a:off x="4076700" y="1123633"/>
            <a:ext cx="1570990" cy="2940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(a)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HIV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01686"/>
            <a:ext cx="722689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10.1 Sources of prescription drug coverage in Medicare ESRD enrollees, by population,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028" y="5411723"/>
            <a:ext cx="784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LIS, Low-income Subsidy;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7" y="1295400"/>
            <a:ext cx="8227163" cy="41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10.8 Estimated prevalence of HIV and HCV in Medicare Part D enrollees, by ESRD modality, 2011-2016</a:t>
            </a:r>
            <a:r>
              <a:rPr lang="en-US" sz="2400" b="1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3900" y="55245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/>
          <p:nvPr/>
        </p:nvSpPr>
        <p:spPr>
          <a:xfrm>
            <a:off x="4076700" y="1123633"/>
            <a:ext cx="1570990" cy="2940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(b) HCV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41679"/>
            <a:ext cx="7017293" cy="38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66" y="228600"/>
            <a:ext cx="9144000" cy="10747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10.9 Estimated utilization rate of prescription antivirals in Medicare Part D enrollees, by ESRD modality,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 Box 26"/>
          <p:cNvSpPr txBox="1"/>
          <p:nvPr/>
        </p:nvSpPr>
        <p:spPr>
          <a:xfrm>
            <a:off x="3543300" y="1181100"/>
            <a:ext cx="1752600" cy="294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antivirals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434" y="539321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67193"/>
            <a:ext cx="7010400" cy="38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10.9 Estimated utilization rate of prescription antivirals in Medicare Part D enrollees, by ESRD modality,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 Box 26"/>
          <p:cNvSpPr txBox="1"/>
          <p:nvPr/>
        </p:nvSpPr>
        <p:spPr>
          <a:xfrm>
            <a:off x="3543300" y="1181100"/>
            <a:ext cx="2667000" cy="3810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en-US" sz="1600" b="1" dirty="0" err="1" smtClean="0"/>
              <a:t>Antiretrovirals</a:t>
            </a:r>
            <a:r>
              <a:rPr lang="en-US" sz="1600" b="1" dirty="0" smtClean="0"/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5562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67574"/>
            <a:ext cx="6877562" cy="37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10.9 Estimated utilization rate of prescription antivirals in Medicare Part D enrollees, by ESRD modality, 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 Box 26"/>
          <p:cNvSpPr txBox="1"/>
          <p:nvPr/>
        </p:nvSpPr>
        <p:spPr>
          <a:xfrm>
            <a:off x="3048000" y="1181100"/>
            <a:ext cx="3886200" cy="3810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en-US" sz="1600" b="1" dirty="0"/>
              <a:t>Nucleosides and nucleotides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389628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7752"/>
            <a:ext cx="5297892" cy="36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10.9 Estimated utilization rate of prescription antivirals in Medicare Part D enrollees, by ESRD modality, 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 Box 26"/>
          <p:cNvSpPr txBox="1"/>
          <p:nvPr/>
        </p:nvSpPr>
        <p:spPr>
          <a:xfrm>
            <a:off x="3543300" y="1181100"/>
            <a:ext cx="2324100" cy="4572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Protease inhibitors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4114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87608"/>
            <a:ext cx="5981700" cy="32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10.10 Estimated utilization rate of prescription antivirals in Medicare Part D enrollees, by ESRD modality, 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302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kidney transplant.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58" y="1152125"/>
            <a:ext cx="1786283" cy="43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556000"/>
            <a:ext cx="6858014" cy="37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10.10 Estimated utilization rate of prescription antivirals in Medicare Part D enrollees, by ESRD modality, 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46187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kidney transplant.</a:t>
            </a:r>
            <a:endParaRPr lang="en-U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02300"/>
            <a:ext cx="6858014" cy="374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49050"/>
            <a:ext cx="270076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10.10 Estimated utilization rate of prescription antivirals in Medicare Part D enrollees, by ESRD modality, 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454872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kidney transplant.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066800"/>
            <a:ext cx="3920068" cy="43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664200"/>
            <a:ext cx="6858014" cy="37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10287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10.10 Estimated utilization rate of prescription antivirals in Medicare Part D enrollees, by ESRD modality, 2011-2016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39902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HD, hemodialysis;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kidney transplant.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42980"/>
            <a:ext cx="2359356" cy="457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626100"/>
            <a:ext cx="6858014" cy="37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10.1 Percentage of general Medicare &amp; ESRD patients enrolled in Part D</a:t>
            </a:r>
            <a:b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36927"/>
              </p:ext>
            </p:extLst>
          </p:nvPr>
        </p:nvGraphicFramePr>
        <p:xfrm>
          <a:off x="1136078" y="1417638"/>
          <a:ext cx="6560122" cy="2709418"/>
        </p:xfrm>
        <a:graphic>
          <a:graphicData uri="http://schemas.openxmlformats.org/drawingml/2006/table">
            <a:tbl>
              <a:tblPr firstRow="1" firstCol="1" bandRow="1"/>
              <a:tblGrid>
                <a:gridCol w="523240">
                  <a:extLst>
                    <a:ext uri="{9D8B030D-6E8A-4147-A177-3AD203B41FA5}">
                      <a16:colId xmlns:a16="http://schemas.microsoft.com/office/drawing/2014/main" val="176064477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428044756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706327583"/>
                    </a:ext>
                  </a:extLst>
                </a:gridCol>
                <a:gridCol w="1308227">
                  <a:extLst>
                    <a:ext uri="{9D8B030D-6E8A-4147-A177-3AD203B41FA5}">
                      <a16:colId xmlns:a16="http://schemas.microsoft.com/office/drawing/2014/main" val="1938867754"/>
                    </a:ext>
                  </a:extLst>
                </a:gridCol>
                <a:gridCol w="1767459">
                  <a:extLst>
                    <a:ext uri="{9D8B030D-6E8A-4147-A177-3AD203B41FA5}">
                      <a16:colId xmlns:a16="http://schemas.microsoft.com/office/drawing/2014/main" val="3747073676"/>
                    </a:ext>
                  </a:extLst>
                </a:gridCol>
                <a:gridCol w="1044766">
                  <a:extLst>
                    <a:ext uri="{9D8B030D-6E8A-4147-A177-3AD203B41FA5}">
                      <a16:colId xmlns:a16="http://schemas.microsoft.com/office/drawing/2014/main" val="341841196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Medicare</a:t>
                      </a:r>
                      <a:b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ESRD</a:t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Hemodialysis</a:t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Peritoneal dialysis</a:t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4164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5367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3367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026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2525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0298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77949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28700" y="4129144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/>
              <a:t>Data source: 2016 Medicare Data, point prevalent Medicare enrollees alive on January 1, 2016. Abbreviations: ESRD, end-stage renal disease; HD, hemodialysis; LIS, Low-income Subsidy; Part D, Medicare Part D prescription drug coverage; PD, peritoneal dialysis; </a:t>
            </a:r>
            <a:r>
              <a:rPr lang="en-US" sz="1200" i="1" dirty="0" err="1"/>
              <a:t>Tx</a:t>
            </a:r>
            <a:r>
              <a:rPr lang="en-US" sz="1200" i="1" dirty="0"/>
              <a:t>, kidney transplant.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71500"/>
          </a:xfrm>
        </p:spPr>
        <p:txBody>
          <a:bodyPr/>
          <a:lstStyle/>
          <a:p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10.2 Medicare Part D parameters for defined standard benefit,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4901" y="5269851"/>
            <a:ext cx="6591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Table adapted from </a:t>
            </a:r>
            <a:r>
              <a:rPr lang="en-US" sz="9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http://www.q1medicare.com/PartD-The-2016-Medicare-Part-D-Outlook.php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*The catastrophic coverage amount is the greater of 5% of medication cost or the values shown in the chart above. In 2016, beneficiaries were charged $2.95 for those generic or preferred multisource drugs with a retail price less than $59 and 5% for those with a retail price over $59. For brand name drugs, beneficiaries paid $7.40 for those drugs with a retail price less than $148 and 5% for those with a retail price over $148. In 2016, beneficiaries received a 50% discount on brand name drugs from manufacturers plus 5% coverage from their Part D plans; plans also paid 42% of generic drug costs in the gap. Abbreviation: Part D, Medicare prescription drug coverage benefit.</a:t>
            </a:r>
            <a:endParaRPr lang="en-US" sz="9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18832"/>
              </p:ext>
            </p:extLst>
          </p:nvPr>
        </p:nvGraphicFramePr>
        <p:xfrm>
          <a:off x="1104901" y="457200"/>
          <a:ext cx="6321165" cy="4844113"/>
        </p:xfrm>
        <a:graphic>
          <a:graphicData uri="http://schemas.openxmlformats.org/drawingml/2006/table">
            <a:tbl>
              <a:tblPr firstRow="1" firstCol="1" bandRow="1"/>
              <a:tblGrid>
                <a:gridCol w="3917586">
                  <a:extLst>
                    <a:ext uri="{9D8B030D-6E8A-4147-A177-3AD203B41FA5}">
                      <a16:colId xmlns:a16="http://schemas.microsoft.com/office/drawing/2014/main" val="1653183347"/>
                    </a:ext>
                  </a:extLst>
                </a:gridCol>
                <a:gridCol w="1201493">
                  <a:extLst>
                    <a:ext uri="{9D8B030D-6E8A-4147-A177-3AD203B41FA5}">
                      <a16:colId xmlns:a16="http://schemas.microsoft.com/office/drawing/2014/main" val="354343658"/>
                    </a:ext>
                  </a:extLst>
                </a:gridCol>
                <a:gridCol w="1202086">
                  <a:extLst>
                    <a:ext uri="{9D8B030D-6E8A-4147-A177-3AD203B41FA5}">
                      <a16:colId xmlns:a16="http://schemas.microsoft.com/office/drawing/2014/main" val="4037142350"/>
                    </a:ext>
                  </a:extLst>
                </a:gridCol>
              </a:tblGrid>
              <a:tr h="2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6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6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36962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Deductible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55156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the deductible is met, the beneficiary pays 25% of total prescription costs up to the initial coverage limit.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155022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coverage limit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$2,840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697577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coverage gap (“donut hole”) begins at this point.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23333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beneficiary pays 100% of their prescription costs up to the out-of-pocket threshold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32214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Out-of-pocket threshold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$4,550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$4,850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91459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total out-of-pocket costs including the “donut hole”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67858"/>
                  </a:ext>
                </a:extLst>
              </a:tr>
              <a:tr h="163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covered Part D prescription out-of-pocket spending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$6,448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$7,063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131876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Catastrophic coverage begins after this point (including the coverage gap) 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07237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Generic/preferred multi-source drug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56103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drugs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26041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 Example: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29171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$360 (deductible)$320 (deductible)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355359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+(($3,310-$360)*25%)(initial coverage)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+(($2,960-$320)*25%)(initial coverage)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$633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19860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+(($7,063-$3,310)*100%)(coverage gap)+(($6,680-$2,960)*100%) (coverage gap)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$3,608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$3,753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797174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$4,550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$4,850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37107"/>
                  </a:ext>
                </a:extLst>
              </a:tr>
              <a:tr h="341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(maximum out-of-pocket costs prior to catastrophic coverage, excluding plan premium)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640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6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26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1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</a:t>
            </a:r>
            <a:r>
              <a:rPr lang="en-US" sz="2400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10.2 Sources of prescription drug coverage in Medicare ESRD enrollees, by age &amp; modality,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993" y="5314688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LIS, Low-income Subsidy; Part D, Medicare Part D prescription drug coverage. ESRD patients aged under 20 were not presented. Abbreviations: ESRD, end-stage renal disease; Part D, Medicare Part D prescription drug coverage; LIS, Low-income Subsidy.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155173"/>
            <a:ext cx="1926503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33806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</a:t>
            </a:r>
            <a:r>
              <a:rPr lang="en-US" sz="2400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10.2 Sources of prescription drug coverage in Medicare ESRD enrollees, by age &amp; modality,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5146551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LIS, Low-income Subsidy; Part D, Medicare Part D prescription drug coverage. ESRD patients aged under 20 were not presented. Abbreviations: ESRD, end-stage renal disease; Part D, Medicare Part D prescription drug coverage; LIS, Low-income Subsidy.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066800"/>
            <a:ext cx="2219136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10.3 Sources of prescription drug coverage in Medicare ESRD enrollees, by race/ethnicity &amp; modality,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6750" y="4960316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Black or African American; ESRD, end-stage renal disease; LIS, Low-income Subsidy;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05193"/>
            <a:ext cx="1889924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71"/>
            <a:ext cx="802333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/>
          <a:lstStyle/>
          <a:p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10.3 Sources of prescription drug coverage in Medicare ESRD enrollees, by race/ethnicity &amp; modality, </a:t>
            </a:r>
            <a:r>
              <a:rPr lang="en-US" sz="2400" b="1" spc="3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6750" y="5143500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Black or African American; ESRD, end-stage renal disease; LIS, Low-income Subsidy;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062065"/>
            <a:ext cx="2164268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7360"/>
            <a:ext cx="8048563" cy="30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2018 Annual Data Report  </a:t>
            </a:r>
            <a:br>
              <a:rPr lang="en-US" dirty="0" smtClean="0"/>
            </a:br>
            <a:r>
              <a:rPr lang="en-US" dirty="0" smtClean="0"/>
              <a:t>Volume 2 ESRD, Chapter 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38100"/>
            <a:ext cx="2400300" cy="2857500"/>
          </a:xfrm>
        </p:spPr>
        <p:txBody>
          <a:bodyPr/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10.3 Percentage of Medicare Part D enrollees with the Low-income Subsidy, by age &amp; race,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68889"/>
              </p:ext>
            </p:extLst>
          </p:nvPr>
        </p:nvGraphicFramePr>
        <p:xfrm>
          <a:off x="3186149" y="39826"/>
          <a:ext cx="4967251" cy="6400118"/>
        </p:xfrm>
        <a:graphic>
          <a:graphicData uri="http://schemas.openxmlformats.org/drawingml/2006/table">
            <a:tbl>
              <a:tblPr firstRow="1" firstCol="1" bandRow="1"/>
              <a:tblGrid>
                <a:gridCol w="1432813">
                  <a:extLst>
                    <a:ext uri="{9D8B030D-6E8A-4147-A177-3AD203B41FA5}">
                      <a16:colId xmlns:a16="http://schemas.microsoft.com/office/drawing/2014/main" val="607813756"/>
                    </a:ext>
                  </a:extLst>
                </a:gridCol>
                <a:gridCol w="845141">
                  <a:extLst>
                    <a:ext uri="{9D8B030D-6E8A-4147-A177-3AD203B41FA5}">
                      <a16:colId xmlns:a16="http://schemas.microsoft.com/office/drawing/2014/main" val="567216977"/>
                    </a:ext>
                  </a:extLst>
                </a:gridCol>
                <a:gridCol w="609956">
                  <a:extLst>
                    <a:ext uri="{9D8B030D-6E8A-4147-A177-3AD203B41FA5}">
                      <a16:colId xmlns:a16="http://schemas.microsoft.com/office/drawing/2014/main" val="3849577670"/>
                    </a:ext>
                  </a:extLst>
                </a:gridCol>
                <a:gridCol w="609956">
                  <a:extLst>
                    <a:ext uri="{9D8B030D-6E8A-4147-A177-3AD203B41FA5}">
                      <a16:colId xmlns:a16="http://schemas.microsoft.com/office/drawing/2014/main" val="1663513127"/>
                    </a:ext>
                  </a:extLst>
                </a:gridCol>
                <a:gridCol w="859429">
                  <a:extLst>
                    <a:ext uri="{9D8B030D-6E8A-4147-A177-3AD203B41FA5}">
                      <a16:colId xmlns:a16="http://schemas.microsoft.com/office/drawing/2014/main" val="213892783"/>
                    </a:ext>
                  </a:extLst>
                </a:gridCol>
                <a:gridCol w="609956">
                  <a:extLst>
                    <a:ext uri="{9D8B030D-6E8A-4147-A177-3AD203B41FA5}">
                      <a16:colId xmlns:a16="http://schemas.microsoft.com/office/drawing/2014/main" val="1566227246"/>
                    </a:ext>
                  </a:extLst>
                </a:gridCol>
              </a:tblGrid>
              <a:tr h="37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8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Medicare</a:t>
                      </a:r>
                      <a:b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33633" marR="33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ESRD</a:t>
                      </a:r>
                      <a:b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33633" marR="33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Hemodialysis</a:t>
                      </a:r>
                      <a:b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Peritoneal dialysis</a:t>
                      </a:r>
                      <a:b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33633" marR="33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33633" marR="3363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034785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60.9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65.5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52.3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009701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90517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02333"/>
                  </a:ext>
                </a:extLst>
              </a:tr>
              <a:tr h="111499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38193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25258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944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7500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556015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525339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37347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08566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155873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83848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American/Alaska Native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70588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95484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150268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1785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47087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1554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7940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57910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15189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884807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680809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0643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 Native/Pacific Islander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040745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506269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4637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91961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27857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62750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Other/multiple race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57959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6728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993695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873032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4185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36.4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991631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Unknown/missing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754991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ages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1397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91.6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47993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45-64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72.7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80.3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30869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65-74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89.5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82110"/>
                  </a:ext>
                </a:extLst>
              </a:tr>
              <a:tr h="12142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75+</a:t>
                      </a:r>
                    </a:p>
                  </a:txBody>
                  <a:tcPr marL="3581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83.1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33633" marR="33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1672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7427" y="5029200"/>
            <a:ext cx="2901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2016 Medicare data, point prevalent Medicare enrollees alive on January 1, 2016. Abbreviations: ESRD, end-stage renal disease; LIS, Low-income Subsidy; Part D, Medicare Part D prescription drug coverage. ESRD patients aged under 20 were not presented</a:t>
            </a:r>
            <a:endParaRPr lang="en-US" sz="9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710</TotalTime>
  <Words>3850</Words>
  <Application>Microsoft Office PowerPoint</Application>
  <PresentationFormat>On-screen Show (4:3)</PresentationFormat>
  <Paragraphs>1123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PowerPoint Presentation</vt:lpstr>
      <vt:lpstr>vol 2 Figure 10.1 Sources of prescription drug coverage in Medicare ESRD enrollees, by population, 2016 </vt:lpstr>
      <vt:lpstr>vol 2 Table 10.1 Percentage of general Medicare &amp; ESRD patients enrolled in Part D </vt:lpstr>
      <vt:lpstr>vol 2 Table 10.2 Medicare Part D parameters for defined standard benefit, 2011 &amp; 2016 </vt:lpstr>
      <vt:lpstr>vol 2 Figure 10.2 Sources of prescription drug coverage in Medicare ESRD enrollees, by age &amp; modality, 2016</vt:lpstr>
      <vt:lpstr>vol 2 Figure 10.2 Sources of prescription drug coverage in Medicare ESRD enrollees, by age &amp; modality, 2016</vt:lpstr>
      <vt:lpstr>vol 2 Figure 10.3 Sources of prescription drug coverage in Medicare ESRD enrollees, by race/ethnicity &amp; modality, 2016 </vt:lpstr>
      <vt:lpstr>vol 2 Figure 10.3 Sources of prescription drug coverage in Medicare ESRD enrollees, by race/ethnicity &amp; modality, 2016 </vt:lpstr>
      <vt:lpstr>vol 2 Table 10.3 Percentage of Medicare Part D enrollees with the Low-income Subsidy, by age &amp; race, 2016</vt:lpstr>
      <vt:lpstr>vol 2 Figure 10.4 Distribution of Low-income Subsidy categories in Part D general Medicare &amp; ESRD patients, 2016 </vt:lpstr>
      <vt:lpstr>vol 2 Table 10.4 Total estimated Medicare Part D spending for enrollees, in billions, 2011-2016 </vt:lpstr>
      <vt:lpstr>vol 2 Figure 10.5 Per person per year insurance &amp; out-of-pocket costs for enrollees, 2016</vt:lpstr>
      <vt:lpstr>vol 2 Figure 10.5 Per person per year insurance &amp; out-of-pocket costs for enrollees, 2016</vt:lpstr>
      <vt:lpstr>vol 2 Table 10.5 Per person per year Medicare Part D spending for enrollees, 2016 </vt:lpstr>
      <vt:lpstr>vol 2 Table 10.6 Top 15 drug classes received by ESRD cohorts, by modality, 2016</vt:lpstr>
      <vt:lpstr>vol 2 Table 10.7 Top 15 drug classes received by different ESRD cohorts, by modality and Medicare Part D spending, 2016 </vt:lpstr>
      <vt:lpstr>vol 2 Table 10.6 Estimated utilization rate of prescription NSAIDs by state, Medicare ESRD patients, 2016 </vt:lpstr>
      <vt:lpstr>vol 2 Figure 10.7 Estimated utilization rate of opioid analgesics by state, Medicare ESRD Patients, 2016 </vt:lpstr>
      <vt:lpstr>vol 2 Figure 10.8 Estimated prevalence of HIV and HCV in Medicare Part D enrollees, by ESRD modality, 2011-2016  </vt:lpstr>
      <vt:lpstr>vol 2 Figure 10.8 Estimated prevalence of HIV and HCV in Medicare Part D enrollees, by ESRD modality, 2011-2016  </vt:lpstr>
      <vt:lpstr>vol 2 Figure 10.9 Estimated utilization rate of prescription antivirals in Medicare Part D enrollees, by ESRD modality, 2011-2016 </vt:lpstr>
      <vt:lpstr>vol 2 Figure 10.9 Estimated utilization rate of prescription antivirals in Medicare Part D enrollees, by ESRD modality, 2011-2016 </vt:lpstr>
      <vt:lpstr>vol 2 Figure 10.9 Estimated utilization rate of prescription antivirals in Medicare Part D enrollees, by ESRD modality, 2011-2016 </vt:lpstr>
      <vt:lpstr>vol 2 Figure 10.9 Estimated utilization rate of prescription antivirals in Medicare Part D enrollees, by ESRD modality, 2011-2016 </vt:lpstr>
      <vt:lpstr>vol 2 Figure 10.10 Estimated utilization rate of prescription antivirals in Medicare Part D enrollees, by ESRD modality, 2011-2016 </vt:lpstr>
      <vt:lpstr>vol 2 Figure 10.10 Estimated utilization rate of prescription antivirals in Medicare Part D enrollees, by ESRD modality, 2011-2016 </vt:lpstr>
      <vt:lpstr>vol 2 Figure 10.10 Estimated utilization rate of prescription antivirals in Medicare Part D enrollees, by ESRD modality, 2011-2016 </vt:lpstr>
      <vt:lpstr>vol 2 Figure 10.10 Estimated utilization rate of prescription antivirals in Medicare Part D enrollees, by ESRD modality, 2011-2016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Kurtz, Vivian</cp:lastModifiedBy>
  <cp:revision>108</cp:revision>
  <dcterms:created xsi:type="dcterms:W3CDTF">2014-11-10T19:37:45Z</dcterms:created>
  <dcterms:modified xsi:type="dcterms:W3CDTF">2018-10-24T05:55:12Z</dcterms:modified>
</cp:coreProperties>
</file>