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9" r:id="rId3"/>
    <p:sldId id="260" r:id="rId4"/>
    <p:sldId id="262" r:id="rId5"/>
    <p:sldId id="263" r:id="rId6"/>
    <p:sldId id="261" r:id="rId7"/>
    <p:sldId id="266" r:id="rId8"/>
    <p:sldId id="265" r:id="rId9"/>
    <p:sldId id="264" r:id="rId10"/>
    <p:sldId id="286" r:id="rId11"/>
    <p:sldId id="287" r:id="rId12"/>
    <p:sldId id="268" r:id="rId13"/>
    <p:sldId id="271" r:id="rId14"/>
    <p:sldId id="267" r:id="rId15"/>
    <p:sldId id="270" r:id="rId16"/>
    <p:sldId id="273" r:id="rId17"/>
    <p:sldId id="274" r:id="rId18"/>
    <p:sldId id="275" r:id="rId19"/>
    <p:sldId id="272" r:id="rId20"/>
    <p:sldId id="269" r:id="rId21"/>
    <p:sldId id="277" r:id="rId22"/>
    <p:sldId id="278" r:id="rId23"/>
    <p:sldId id="276" r:id="rId24"/>
    <p:sldId id="280" r:id="rId25"/>
    <p:sldId id="281" r:id="rId26"/>
    <p:sldId id="279" r:id="rId27"/>
    <p:sldId id="283" r:id="rId28"/>
    <p:sldId id="282" r:id="rId29"/>
    <p:sldId id="285"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2" autoAdjust="0"/>
    <p:restoredTop sz="94660"/>
  </p:normalViewPr>
  <p:slideViewPr>
    <p:cSldViewPr showGuides="1">
      <p:cViewPr varScale="1">
        <p:scale>
          <a:sx n="82" d="100"/>
          <a:sy n="82" d="100"/>
        </p:scale>
        <p:origin x="1068" y="66"/>
      </p:cViewPr>
      <p:guideLst>
        <p:guide orient="horz" pos="2160"/>
        <p:guide pos="2880"/>
      </p:guideLst>
    </p:cSldViewPr>
  </p:slideViewPr>
  <p:notesTextViewPr>
    <p:cViewPr>
      <p:scale>
        <a:sx n="1" d="1"/>
        <a:sy n="1" d="1"/>
      </p:scale>
      <p:origin x="0" y="0"/>
    </p:cViewPr>
  </p:notesTextViewPr>
  <p:notesViewPr>
    <p:cSldViewPr showGuides="1">
      <p:cViewPr varScale="1">
        <p:scale>
          <a:sx n="65" d="100"/>
          <a:sy n="65" d="100"/>
        </p:scale>
        <p:origin x="1932" y="84"/>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 </a:t>
            </a:r>
            <a:br>
              <a:rPr lang="en-US" dirty="0" smtClean="0"/>
            </a:br>
            <a:r>
              <a:rPr lang="en-US" dirty="0" smtClean="0"/>
              <a:t>Volume 2 ESRD, Chapter 1</a:t>
            </a: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09900"/>
            <a:ext cx="7315200" cy="830997"/>
          </a:xfrm>
          <a:prstGeom prst="rect">
            <a:avLst/>
          </a:prstGeom>
          <a:noFill/>
        </p:spPr>
        <p:txBody>
          <a:bodyPr wrap="square" rtlCol="0">
            <a:spAutoFit/>
          </a:bodyPr>
          <a:lstStyle/>
          <a:p>
            <a:pPr algn="ct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2018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a:t>
            </a: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 End-Stage Renal Disease</a:t>
            </a:r>
            <a:endPar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96276" y="3840897"/>
            <a:ext cx="9144793" cy="1511939"/>
          </a:xfrm>
          <a:prstGeom prst="rect">
            <a:avLst/>
          </a:prstGeom>
        </p:spPr>
      </p:pic>
      <p:pic>
        <p:nvPicPr>
          <p:cNvPr id="5" name="Picture 4"/>
          <p:cNvPicPr>
            <a:picLocks noChangeAspect="1"/>
          </p:cNvPicPr>
          <p:nvPr/>
        </p:nvPicPr>
        <p:blipFill>
          <a:blip r:embed="rId3"/>
          <a:stretch>
            <a:fillRect/>
          </a:stretch>
        </p:blipFill>
        <p:spPr>
          <a:xfrm>
            <a:off x="2819400" y="6362700"/>
            <a:ext cx="3084843" cy="591363"/>
          </a:xfrm>
          <a:prstGeom prst="rect">
            <a:avLst/>
          </a:prstGeom>
        </p:spPr>
      </p:pic>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11.6 Country-level correlation of the percentage change in ESRD incidence with the percentage change in ESRD incidence due to diabetes, from 2003-2016, with countries displayed by region</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9045" y="2628900"/>
            <a:ext cx="2627299" cy="355481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Reference line (in red) represents 1:1 ratio of percentage change in ESRD incidence rate due to diabetes and percentage change in ESRD incidence rate from 2003-2004 to2015-2016. Countries listed in order of lowest to highest percentage change in ESRD incidence due to diabetes in each panel. (a) Europe, Australia, New Zealand, and Israel: (-27-57%) Austria (AT), Belgium, Du. speaking (BE, du.), Finland (FI), Belgium,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fr.speaking</a:t>
            </a:r>
            <a:r>
              <a:rPr lang="en-US" sz="900" i="1" dirty="0">
                <a:latin typeface="Calibri" panose="020F0502020204030204" pitchFamily="34" charset="0"/>
                <a:ea typeface="Times New Roman" panose="02020603050405020304" pitchFamily="18" charset="0"/>
                <a:cs typeface="Times New Roman" panose="02020603050405020304" pitchFamily="18" charset="0"/>
              </a:rPr>
              <a:t> (BE,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fr.</a:t>
            </a:r>
            <a:r>
              <a:rPr lang="en-US" sz="900" i="1" dirty="0">
                <a:latin typeface="Calibri" panose="020F0502020204030204" pitchFamily="34" charset="0"/>
                <a:ea typeface="Times New Roman" panose="02020603050405020304" pitchFamily="18" charset="0"/>
                <a:cs typeface="Times New Roman" panose="02020603050405020304" pitchFamily="18" charset="0"/>
              </a:rPr>
              <a:t>), Norway (NO), Sweden (SE), Spain (ES), Denmark (DK), Israel (IS), Greece (GR), New Zealand (NZ), Netherlands (NL), Scotland (SCT), Australia (AU), United Kingdom (GB), and Bosnia and Herzegovina (BA); (b) North and Latin America: (2-45%) Uruguay (UY), United States (US), Argentina (AG) Canada (CA), Jalisco (Mexico, MX-JAL); (c) Asia and Russia: (18-360%) Japan (JP), Taiwan (TW), Hong Kong (HK), Singapore (SG), Rep. of Korea (KR), Malaysia (MY), Philippines (PH), Russia (RU). Abbreviation: ESRD, end-stage renal disease. NOTE: Data collection methods vary across countries, suggesting caution in making direct comparisons.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00" y="1371600"/>
            <a:ext cx="5557583" cy="4581986"/>
          </a:xfrm>
          <a:prstGeom prst="rect">
            <a:avLst/>
          </a:prstGeom>
        </p:spPr>
      </p:pic>
    </p:spTree>
    <p:extLst>
      <p:ext uri="{BB962C8B-B14F-4D97-AF65-F5344CB8AC3E}">
        <p14:creationId xmlns:p14="http://schemas.microsoft.com/office/powerpoint/2010/main" val="2134285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11.6 Country-level correlation of the percentage change in ESRD incidence with the percentage change in ESRD incidence due to diabetes, from 2003-2016, with countries displayed by region</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9045" y="2628900"/>
            <a:ext cx="2627299" cy="355481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Reference line (in red) represents 1:1 ratio of percentage change in ESRD incidence rate due to diabetes and percentage change in ESRD incidence rate from 2003-2004 to2015-2016. Countries listed in order of lowest to highest percentage change in ESRD incidence due to diabetes in each panel. (a) Europe, Australia, New Zealand, and Israel: (-27-57%) Austria (AT), Belgium, Du. speaking (BE, du.), Finland (FI), Belgium,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fr.speaking</a:t>
            </a:r>
            <a:r>
              <a:rPr lang="en-US" sz="900" i="1" dirty="0">
                <a:latin typeface="Calibri" panose="020F0502020204030204" pitchFamily="34" charset="0"/>
                <a:ea typeface="Times New Roman" panose="02020603050405020304" pitchFamily="18" charset="0"/>
                <a:cs typeface="Times New Roman" panose="02020603050405020304" pitchFamily="18" charset="0"/>
              </a:rPr>
              <a:t> (BE,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fr.</a:t>
            </a:r>
            <a:r>
              <a:rPr lang="en-US" sz="900" i="1" dirty="0">
                <a:latin typeface="Calibri" panose="020F0502020204030204" pitchFamily="34" charset="0"/>
                <a:ea typeface="Times New Roman" panose="02020603050405020304" pitchFamily="18" charset="0"/>
                <a:cs typeface="Times New Roman" panose="02020603050405020304" pitchFamily="18" charset="0"/>
              </a:rPr>
              <a:t>), Norway (NO), Sweden (SE), Spain (ES), Denmark (DK), Israel (IS), Greece (GR), New Zealand (NZ), Netherlands (NL), Scotland (SCT), Australia (AU), United Kingdom (GB), and Bosnia and Herzegovina (BA); (b) North and Latin America: (2-45%) Uruguay (UY), United States (US), Argentina (AG) Canada (CA), Jalisco (Mexico, MX-JAL); (c) Asia and Russia: (18-360%) Japan (JP), Taiwan (TW), Hong Kong (HK), Singapore (SG), Rep. of Korea (KR), Malaysia (MY), Philippines (PH), Russia (RU). Abbreviation: ESRD, end-stage renal disease. NOTE: Data collection methods vary across countries, suggesting caution in making direct comparisons.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893" y="1371600"/>
            <a:ext cx="5568707" cy="4608585"/>
          </a:xfrm>
          <a:prstGeom prst="rect">
            <a:avLst/>
          </a:prstGeom>
        </p:spPr>
      </p:pic>
    </p:spTree>
    <p:extLst>
      <p:ext uri="{BB962C8B-B14F-4D97-AF65-F5344CB8AC3E}">
        <p14:creationId xmlns:p14="http://schemas.microsoft.com/office/powerpoint/2010/main" val="4066434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0"/>
            <a:ext cx="9144000" cy="914400"/>
          </a:xfrm>
        </p:spPr>
        <p:txBody>
          <a:bodyPr/>
          <a:lstStyle/>
          <a:p>
            <a:pPr marL="0" marR="0">
              <a:spcBef>
                <a:spcPts val="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11.7 Incidence rate of treated ESRD (per million population/year), by age group and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0" y="3810000"/>
            <a:ext cx="3390900" cy="2169825"/>
          </a:xfrm>
          <a:prstGeom prst="rect">
            <a:avLst/>
          </a:prstGeom>
        </p:spPr>
        <p:txBody>
          <a:bodyPr wrap="square">
            <a:spAutoFit/>
          </a:bodyPr>
          <a:lstStyle/>
          <a:p>
            <a:pPr>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Data for Belarus from 43 of 51 RRT centers. Data for Canada exclude Quebec. Data for France exclude Martinique. Data for Indonesia represent the West Java region. Data for Italy representative of 35% (7 out of 19 regions) of ESRD patient population. Japan includes dialysis patients only. Data from Latvia representative of 80% of ESRD patient population. Data for Serbia approx. 30% less than reported in 2015 due to incomplete reporting. United Kingdom^: England, Wales, Northern Ireland (Scotland data reported separately). For graph (a), data for Spain include patients 15-64 years old, and data for the United States include patients 22-64 years old. Abbreviations: ESRD, end-stage renal disease; sp., speaking. NOTE: Data collection methods vary across countries, suggesting caution in making direct comparisons.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46958" y="780931"/>
            <a:ext cx="2650084"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(a) 20-44 </a:t>
            </a:r>
            <a:r>
              <a:rPr lang="en-US" sz="1600" b="1" dirty="0">
                <a:latin typeface="Calibri" panose="020F0502020204030204" pitchFamily="34" charset="0"/>
                <a:ea typeface="Calibri" panose="020F0502020204030204" pitchFamily="34" charset="0"/>
                <a:cs typeface="Times New Roman" panose="02020603050405020304" pitchFamily="18" charset="0"/>
              </a:rPr>
              <a:t>and 45-64 years old</a:t>
            </a:r>
            <a:endParaRPr lang="en-US" sz="1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6700" y="1079903"/>
            <a:ext cx="4648200" cy="5304635"/>
          </a:xfrm>
          <a:prstGeom prst="rect">
            <a:avLst/>
          </a:prstGeom>
        </p:spPr>
      </p:pic>
    </p:spTree>
    <p:extLst>
      <p:ext uri="{BB962C8B-B14F-4D97-AF65-F5344CB8AC3E}">
        <p14:creationId xmlns:p14="http://schemas.microsoft.com/office/powerpoint/2010/main" val="796784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0"/>
            <a:ext cx="9144000" cy="914400"/>
          </a:xfrm>
        </p:spPr>
        <p:txBody>
          <a:bodyPr/>
          <a:lstStyle/>
          <a:p>
            <a:pPr marL="0" marR="0">
              <a:spcBef>
                <a:spcPts val="0"/>
              </a:spcBef>
              <a:spcAft>
                <a:spcPts val="6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11.7 Incidence rate of treated ESRD (per million population/year), by age group and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0" y="3543300"/>
            <a:ext cx="2933700" cy="2574518"/>
          </a:xfrm>
          <a:prstGeom prst="rect">
            <a:avLst/>
          </a:prstGeom>
        </p:spPr>
        <p:txBody>
          <a:bodyPr wrap="square">
            <a:spAutoFit/>
          </a:bodyPr>
          <a:lstStyle/>
          <a:p>
            <a:pPr>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Data for Belarus from 43 of 51 RRT centers. Data for Canada exclude Quebec. Data for France exclude Martinique. Data for Indonesia represent the West Java region. Data for Italy representative of 35% (7 out of 19 regions) of ESRD patient population. Japan includes dialysis patients only. Data from Latvia representative of 80% of ESRD patient population. Data for Serbia approx. 30% less than reported in 2015 due to incomplete reporting. United Kingdom^: England, Wales, Northern Ireland (Scotland data reported separately). For graph (a), data for Spain include patients 15-64 years old, and data for the United States include patients 22-64 years old. Abbreviations: ESRD, end-stage renal disease; sp., speaking. NOTE: Data collection methods vary across countries, suggesting caution in making direct comparisons.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238500" y="780931"/>
            <a:ext cx="2491388"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(b) 65-74 </a:t>
            </a:r>
            <a:r>
              <a:rPr lang="en-US" sz="1600" b="1" dirty="0">
                <a:latin typeface="Calibri" panose="020F0502020204030204" pitchFamily="34" charset="0"/>
                <a:ea typeface="Calibri" panose="020F0502020204030204" pitchFamily="34" charset="0"/>
                <a:cs typeface="Times New Roman" panose="02020603050405020304" pitchFamily="18" charset="0"/>
              </a:rPr>
              <a:t>and ≥75 years old</a:t>
            </a:r>
            <a:endParaRPr lang="en-US" sz="16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1099052"/>
            <a:ext cx="4953000" cy="5311272"/>
          </a:xfrm>
          <a:prstGeom prst="rect">
            <a:avLst/>
          </a:prstGeom>
        </p:spPr>
      </p:pic>
    </p:spTree>
    <p:extLst>
      <p:ext uri="{BB962C8B-B14F-4D97-AF65-F5344CB8AC3E}">
        <p14:creationId xmlns:p14="http://schemas.microsoft.com/office/powerpoint/2010/main" val="3344098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0"/>
            <a:ext cx="9144000" cy="8382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11.8 Incidence rate of treated ESRD (per million population/year), by sex and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12700" y="3924300"/>
            <a:ext cx="3276602" cy="2225225"/>
          </a:xfrm>
          <a:prstGeom prst="rect">
            <a:avLst/>
          </a:prstGeom>
        </p:spPr>
        <p:txBody>
          <a:bodyPr wrap="square">
            <a:spAutoFit/>
          </a:bodyPr>
          <a:lstStyle/>
          <a:p>
            <a:pPr>
              <a:lnSpc>
                <a:spcPct val="110000"/>
              </a:lnSpc>
              <a:spcAft>
                <a:spcPts val="600"/>
              </a:spcAf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Data for Belarus from 43 of 51 RRT centers. Data for Canada exclude Quebec. Data for France exclude Martinique. Data for Indonesia represent the West Java region. Data for Italy representative of 35% (7 out of 19 regions) of ESRD patient population. Japan includes dialysis patients only. Data from Latvia representative of 80% of ESRD patient population. Data for Serbia approx. 30% less than reported in 2015 due to incomplete reporting. United Kingdom^: England, Wales, Northern Ireland (Scotland data reported separately). Abbreviations: ESRD, end-stage renal disease; sp., speaking. NOTE: Data collection methods vary across countries, suggesting caution in making direct comparisons.</a:t>
            </a:r>
            <a:endParaRPr lang="en-US" sz="11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809624"/>
            <a:ext cx="4572000" cy="5562600"/>
          </a:xfrm>
          <a:prstGeom prst="rect">
            <a:avLst/>
          </a:prstGeom>
        </p:spPr>
      </p:pic>
    </p:spTree>
    <p:extLst>
      <p:ext uri="{BB962C8B-B14F-4D97-AF65-F5344CB8AC3E}">
        <p14:creationId xmlns:p14="http://schemas.microsoft.com/office/powerpoint/2010/main" val="3417801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0"/>
            <a:ext cx="9144000" cy="876300"/>
          </a:xfrm>
        </p:spPr>
        <p:txBody>
          <a:bodyPr/>
          <a:lstStyle/>
          <a:p>
            <a:pPr marL="0" marR="0">
              <a:spcBef>
                <a:spcPts val="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11.9 Prevalence of treated ESRD (per million population), by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0" y="3314700"/>
            <a:ext cx="2806700" cy="2834622"/>
          </a:xfrm>
          <a:prstGeom prst="rect">
            <a:avLst/>
          </a:prstGeom>
        </p:spPr>
        <p:txBody>
          <a:bodyPr wrap="square">
            <a:spAutoFit/>
          </a:bodyPr>
          <a:lstStyle/>
          <a:p>
            <a:pPr indent="182880">
              <a:lnSpc>
                <a:spcPct val="110000"/>
              </a:lnSpc>
              <a:spcAft>
                <a:spcPts val="600"/>
              </a:spcAf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a:t>
            </a:r>
            <a:r>
              <a:rPr lang="en-US" sz="900"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Calibri" panose="020F0502020204030204" pitchFamily="34" charset="0"/>
                <a:cs typeface="Times New Roman" panose="02020603050405020304" pitchFamily="18" charset="0"/>
              </a:rPr>
              <a:t>Data for Belarus from 43 of 51 RRT centers. Data for Canada exclude Quebec. Data for France exclude Martinique. Data for Guatemala exclude pediatric ESRD patients and patients receiving non-institutional RRT. Data for Indonesia represent the West Java region. Data for Italy representative of 35% (7 out of 19 regions) of ESRD patient population. Data from Latvia representative of 80% of ESRD patient population.</a:t>
            </a:r>
            <a:r>
              <a:rPr lang="en-US" sz="900" i="1" dirty="0">
                <a:latin typeface="Calibri" panose="020F0502020204030204" pitchFamily="34" charset="0"/>
                <a:ea typeface="Times New Roman" panose="02020603050405020304" pitchFamily="18" charset="0"/>
                <a:cs typeface="Times New Roman" panose="02020603050405020304" pitchFamily="18" charset="0"/>
              </a:rPr>
              <a:t> Prevalent functioning graft data for Slovakia only available for prevalent transplant patients. </a:t>
            </a:r>
            <a:r>
              <a:rPr lang="en-US" sz="900" i="1" dirty="0">
                <a:latin typeface="Calibri" panose="020F0502020204030204" pitchFamily="34" charset="0"/>
                <a:ea typeface="Calibri" panose="020F0502020204030204" pitchFamily="34" charset="0"/>
                <a:cs typeface="Times New Roman" panose="02020603050405020304" pitchFamily="18" charset="0"/>
              </a:rPr>
              <a:t>United Kingdom^: England, Wales, Northern Ireland (Scotland data reported separately).</a:t>
            </a:r>
            <a:r>
              <a:rPr lang="en-US" sz="900"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Times New Roman" panose="02020603050405020304" pitchFamily="18" charset="0"/>
                <a:cs typeface="Times New Roman" panose="02020603050405020304" pitchFamily="18" charset="0"/>
              </a:rPr>
              <a:t>Abbreviations: ESRD, end-stage renal disease; sp., speaking. NOTE: Data collection methods vary across countries, suggesting caution in making direct comparisons.</a:t>
            </a:r>
            <a:endParaRPr lang="en-US" sz="11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765761"/>
            <a:ext cx="4533900" cy="5638800"/>
          </a:xfrm>
          <a:prstGeom prst="rect">
            <a:avLst/>
          </a:prstGeom>
        </p:spPr>
      </p:pic>
    </p:spTree>
    <p:extLst>
      <p:ext uri="{BB962C8B-B14F-4D97-AF65-F5344CB8AC3E}">
        <p14:creationId xmlns:p14="http://schemas.microsoft.com/office/powerpoint/2010/main" val="2966227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0"/>
            <a:ext cx="9144000" cy="8001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11.10 Prevalence of treated ESRD (per million population), by sex and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0" y="4305300"/>
            <a:ext cx="3534641" cy="1754326"/>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a:t>
            </a:r>
            <a:r>
              <a:rPr lang="en-US" sz="900" i="1" dirty="0">
                <a:latin typeface="Calibri" panose="020F0502020204030204" pitchFamily="34" charset="0"/>
                <a:ea typeface="Calibri" panose="020F0502020204030204" pitchFamily="34" charset="0"/>
                <a:cs typeface="Times New Roman" panose="02020603050405020304" pitchFamily="18" charset="0"/>
              </a:rPr>
              <a:t>Data for Belarus from 43 of 51 RRT centers. Data for Canada exclude Quebec. Data for France exclude Martinique. Data for Indonesia represent the West Java region. Data for Italy representative of 35% (7 out of 19 regions) of ESRD patient population. Data from Latvia representative of 80% of ESRD patient population. </a:t>
            </a:r>
            <a:r>
              <a:rPr lang="en-US" sz="900" i="1" dirty="0">
                <a:latin typeface="Calibri" panose="020F0502020204030204" pitchFamily="34" charset="0"/>
                <a:ea typeface="Times New Roman" panose="02020603050405020304" pitchFamily="18" charset="0"/>
                <a:cs typeface="Times New Roman" panose="02020603050405020304" pitchFamily="18" charset="0"/>
              </a:rPr>
              <a:t>Prevalent functioning graft data for Slovakia only available for prevalent transplant patients. </a:t>
            </a:r>
            <a:r>
              <a:rPr lang="en-US" sz="900" i="1" dirty="0">
                <a:latin typeface="Calibri" panose="020F0502020204030204" pitchFamily="34" charset="0"/>
                <a:ea typeface="Calibri" panose="020F0502020204030204" pitchFamily="34" charset="0"/>
                <a:cs typeface="Times New Roman" panose="02020603050405020304" pitchFamily="18" charset="0"/>
              </a:rPr>
              <a:t>United Kingdom^: England, Wales, Northern Ireland (Scotland data reported separately)</a:t>
            </a:r>
            <a:r>
              <a:rPr lang="en-US" sz="900" i="1" dirty="0">
                <a:latin typeface="Calibri" panose="020F0502020204030204" pitchFamily="34" charset="0"/>
                <a:ea typeface="Times New Roman" panose="02020603050405020304" pitchFamily="18" charset="0"/>
                <a:cs typeface="Times New Roman" panose="02020603050405020304" pitchFamily="18" charset="0"/>
              </a:rPr>
              <a:t>. Abbreviations: ESRD, end-stage renal disease; sp., speaking. NOTE: Data collection methods vary across countries, suggesting caution in making direct comparisons.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213" y="718338"/>
            <a:ext cx="4661987" cy="5691986"/>
          </a:xfrm>
          <a:prstGeom prst="rect">
            <a:avLst/>
          </a:prstGeom>
        </p:spPr>
      </p:pic>
    </p:spTree>
    <p:extLst>
      <p:ext uri="{BB962C8B-B14F-4D97-AF65-F5344CB8AC3E}">
        <p14:creationId xmlns:p14="http://schemas.microsoft.com/office/powerpoint/2010/main" val="3468537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647700" y="160416"/>
            <a:ext cx="7848600" cy="800100"/>
          </a:xfrm>
        </p:spPr>
        <p:txBody>
          <a:bodyPr/>
          <a:lstStyle/>
          <a:p>
            <a:pPr marL="0" marR="0">
              <a:spcBef>
                <a:spcPts val="0"/>
              </a:spcBef>
              <a:spcAft>
                <a:spcPts val="1200"/>
              </a:spcAft>
            </a:pPr>
            <a:r>
              <a:rPr lang="en-US" sz="18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 2 Figure 11.11 Trends in the prevalence of treated ESRD (per million population), by </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c</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ountry</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2003-2016</a:t>
            </a:r>
            <a:r>
              <a:rPr lang="en-US" sz="1800" b="1" spc="30" dirty="0">
                <a:latin typeface="Calibri" panose="020F0502020204030204" pitchFamily="34" charset="0"/>
                <a:ea typeface="Times New Roman" panose="02020603050405020304" pitchFamily="18" charset="0"/>
                <a:cs typeface="Times New Roman" panose="02020603050405020304" pitchFamily="18" charset="0"/>
              </a:rPr>
              <a:t/>
            </a:r>
            <a:br>
              <a:rPr lang="en-US" sz="18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18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76200" y="3581400"/>
            <a:ext cx="2306460" cy="2462213"/>
          </a:xfrm>
          <a:prstGeom prst="rect">
            <a:avLst/>
          </a:prstGeom>
        </p:spPr>
        <p:txBody>
          <a:bodyPr wrap="square">
            <a:spAutoFit/>
          </a:bodyPr>
          <a:lstStyle/>
          <a:p>
            <a:r>
              <a:rPr lang="en-US" sz="11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(a)Ten countries having the highest percentage rise in ESRD prevalence: 2015-2016 versus that in 2003-2004, plus the United States ESRD prevalence is unadjusted. United States is shown for comparison purposes. (b) Estimates derived from linear regression. Abbreviation: ESRD, end-stage renal disease. NOTE: Data collection methods vary across countries, suggesting caution in making direct comparisons.</a:t>
            </a:r>
            <a:endParaRPr lang="en-US" sz="1100" i="1" dirty="0"/>
          </a:p>
        </p:txBody>
      </p:sp>
      <p:sp>
        <p:nvSpPr>
          <p:cNvPr id="7" name="Rectangle 6"/>
          <p:cNvSpPr/>
          <p:nvPr/>
        </p:nvSpPr>
        <p:spPr>
          <a:xfrm>
            <a:off x="704850" y="1060162"/>
            <a:ext cx="7734300" cy="461665"/>
          </a:xfrm>
          <a:prstGeom prst="rect">
            <a:avLst/>
          </a:prstGeom>
        </p:spPr>
        <p:txBody>
          <a:bodyPr wrap="square">
            <a:spAutoFit/>
          </a:bodyPr>
          <a:lstStyle/>
          <a:p>
            <a:pPr marL="457200" marR="0" indent="-228600" algn="ctr">
              <a:spcBef>
                <a:spcPts val="600"/>
              </a:spcBef>
              <a:spcAft>
                <a:spcPts val="600"/>
              </a:spcAft>
            </a:pPr>
            <a:r>
              <a:rPr lang="en-US" sz="1200" b="1" dirty="0" smtClean="0">
                <a:latin typeface="Calibri" panose="020F0502020204030204" pitchFamily="34" charset="0"/>
                <a:ea typeface="Times New Roman" panose="02020603050405020304" pitchFamily="18" charset="0"/>
                <a:cs typeface="Segoe UI" panose="020B0502040204020203" pitchFamily="34" charset="0"/>
              </a:rPr>
              <a:t>(a) Ten </a:t>
            </a:r>
            <a:r>
              <a:rPr lang="en-US" sz="1200" b="1" dirty="0">
                <a:latin typeface="Calibri" panose="020F0502020204030204" pitchFamily="34" charset="0"/>
                <a:ea typeface="Times New Roman" panose="02020603050405020304" pitchFamily="18" charset="0"/>
                <a:cs typeface="Segoe UI" panose="020B0502040204020203" pitchFamily="34" charset="0"/>
              </a:rPr>
              <a:t>countries having the highest percentage rise in ESRD prevalence rate in 2003-2004 versus that in 2015-2016, plus the United States</a:t>
            </a:r>
            <a:endParaRPr lang="en-US" sz="12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8950" y="1693374"/>
            <a:ext cx="5410200" cy="4707426"/>
          </a:xfrm>
          <a:prstGeom prst="rect">
            <a:avLst/>
          </a:prstGeom>
        </p:spPr>
      </p:pic>
    </p:spTree>
    <p:extLst>
      <p:ext uri="{BB962C8B-B14F-4D97-AF65-F5344CB8AC3E}">
        <p14:creationId xmlns:p14="http://schemas.microsoft.com/office/powerpoint/2010/main" val="2657860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228600"/>
            <a:ext cx="9144000" cy="914400"/>
          </a:xfrm>
        </p:spPr>
        <p:txBody>
          <a:bodyPr/>
          <a:lstStyle/>
          <a:p>
            <a:pPr marL="0" marR="0">
              <a:spcBef>
                <a:spcPts val="0"/>
              </a:spcBef>
              <a:spcAft>
                <a:spcPts val="1200"/>
              </a:spcAft>
            </a:pPr>
            <a:r>
              <a:rPr lang="en-US" sz="1800" spc="30"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vol</a:t>
            </a:r>
            <a:r>
              <a:rPr lang="en-US" sz="1800" spc="3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2 Figure 11.11 Trends in the prevalence of treated ESRD (per million population), by country, </a:t>
            </a:r>
            <a:r>
              <a:rPr lang="en-US" sz="1800" spc="30"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2003-2016</a:t>
            </a:r>
            <a:r>
              <a:rPr lang="en-US" sz="1800" spc="3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r>
            <a:br>
              <a:rPr lang="en-US" sz="1800" spc="3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br>
            <a:endParaRPr lang="en-US" sz="1800" dirty="0">
              <a:effectLst>
                <a:outerShdw blurRad="38100" dist="38100" dir="2700000" algn="tl">
                  <a:srgbClr val="000000">
                    <a:alpha val="43137"/>
                  </a:srgbClr>
                </a:outerShdw>
              </a:effectLst>
            </a:endParaRPr>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571500" y="4152900"/>
            <a:ext cx="2933700" cy="1954381"/>
          </a:xfrm>
          <a:prstGeom prst="rect">
            <a:avLst/>
          </a:prstGeom>
        </p:spPr>
        <p:txBody>
          <a:bodyPr wrap="square">
            <a:spAutoFit/>
          </a:bodyPr>
          <a:lstStyle/>
          <a:p>
            <a:r>
              <a:rPr lang="en-US" sz="11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(a)Ten countries having the highest percentage rise in ESRD prevalence: 2015-2016 versus that in 2003-2004, plus the United States ESRD prevalence is unadjusted. United States is shown for comparison purposes. (b) Estimates derived from linear regression. Abbreviation: ESRD, end-stage renal disease. NOTE: Data collection methods vary across countries, suggesting caution in making direct comparisons.</a:t>
            </a:r>
            <a:endParaRPr lang="en-US" sz="1100" i="1" dirty="0"/>
          </a:p>
        </p:txBody>
      </p:sp>
      <p:sp>
        <p:nvSpPr>
          <p:cNvPr id="7" name="Rectangle 6"/>
          <p:cNvSpPr/>
          <p:nvPr/>
        </p:nvSpPr>
        <p:spPr>
          <a:xfrm>
            <a:off x="704850" y="866001"/>
            <a:ext cx="7734300" cy="276999"/>
          </a:xfrm>
          <a:prstGeom prst="rect">
            <a:avLst/>
          </a:prstGeom>
        </p:spPr>
        <p:txBody>
          <a:bodyPr wrap="square">
            <a:spAutoFit/>
          </a:bodyPr>
          <a:lstStyle/>
          <a:p>
            <a:pPr marL="457200" marR="0" indent="-228600" algn="ctr">
              <a:spcBef>
                <a:spcPts val="600"/>
              </a:spcBef>
              <a:spcAft>
                <a:spcPts val="600"/>
              </a:spcAft>
            </a:pPr>
            <a:r>
              <a:rPr lang="en-US" sz="1200" b="1" dirty="0" smtClean="0">
                <a:latin typeface="Calibri" panose="020F0502020204030204" pitchFamily="34" charset="0"/>
                <a:ea typeface="Times New Roman" panose="02020603050405020304" pitchFamily="18" charset="0"/>
                <a:cs typeface="Segoe UI" panose="020B0502040204020203" pitchFamily="34" charset="0"/>
              </a:rPr>
              <a:t>(b) </a:t>
            </a:r>
            <a:r>
              <a:rPr lang="en-US" sz="1200" b="1" dirty="0">
                <a:latin typeface="Calibri" panose="020F0502020204030204" pitchFamily="34" charset="0"/>
                <a:ea typeface="Times New Roman" panose="02020603050405020304" pitchFamily="18" charset="0"/>
                <a:cs typeface="Segoe UI" panose="020B0502040204020203" pitchFamily="34" charset="0"/>
              </a:rPr>
              <a:t>Average yearly change in ESRD prevalence rate from 2003-2016</a:t>
            </a:r>
            <a:endParaRPr lang="en-US" sz="12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716" y="1149403"/>
            <a:ext cx="4428667" cy="5170715"/>
          </a:xfrm>
          <a:prstGeom prst="rect">
            <a:avLst/>
          </a:prstGeom>
        </p:spPr>
      </p:pic>
    </p:spTree>
    <p:extLst>
      <p:ext uri="{BB962C8B-B14F-4D97-AF65-F5344CB8AC3E}">
        <p14:creationId xmlns:p14="http://schemas.microsoft.com/office/powerpoint/2010/main" val="2127020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247933"/>
            <a:ext cx="9144000" cy="868363"/>
          </a:xfrm>
        </p:spPr>
        <p:txBody>
          <a:bodyPr/>
          <a:lstStyle/>
          <a:p>
            <a:pPr marL="0" marR="0">
              <a:spcBef>
                <a:spcPts val="0"/>
              </a:spcBef>
              <a:spcAft>
                <a:spcPts val="600"/>
              </a:spcAft>
            </a:pPr>
            <a:r>
              <a:rPr lang="en-US" sz="23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 2 Figure 11.12 Percentage distribution of type of renal replacement therapy modality used by ESRD patients, by country, in 2016</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381000" y="2971800"/>
            <a:ext cx="3016250" cy="3139321"/>
          </a:xfrm>
          <a:prstGeom prst="rect">
            <a:avLst/>
          </a:prstGeom>
        </p:spPr>
        <p:txBody>
          <a:bodyPr wrap="square">
            <a:spAutoFit/>
          </a:bodyPr>
          <a:lstStyle/>
          <a:p>
            <a:pPr indent="182880">
              <a:lnSpc>
                <a:spcPct val="110000"/>
              </a:lnSpc>
              <a:spcAft>
                <a:spcPts val="600"/>
              </a:spcAf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Denominator is calculated as the sum of patients receiving HD, PD, Home HD, or treated with a functioning transplant; does not include patients with other/unknown modality. </a:t>
            </a:r>
            <a:r>
              <a:rPr lang="en-US" sz="900" i="1" dirty="0">
                <a:latin typeface="Calibri" panose="020F0502020204030204" pitchFamily="34" charset="0"/>
                <a:ea typeface="Calibri" panose="020F0502020204030204" pitchFamily="34" charset="0"/>
                <a:cs typeface="Times New Roman" panose="02020603050405020304" pitchFamily="18" charset="0"/>
              </a:rPr>
              <a:t>Data for Belarus from 43 of 51 RRT centers. Data for Canada exclude Quebec. Data for France exclude Martinique. Data for Indonesia represent the West Java region. Data for Italy representative of 35% (7 out of 19 regions) of ESRD patient population. Data from Latvia representative of 80% of ESRD patient population</a:t>
            </a:r>
            <a:r>
              <a:rPr lang="en-US" sz="900" i="1" dirty="0">
                <a:latin typeface="Calibri" panose="020F0502020204030204" pitchFamily="34" charset="0"/>
                <a:ea typeface="Times New Roman" panose="02020603050405020304" pitchFamily="18" charset="0"/>
                <a:cs typeface="Times New Roman" panose="02020603050405020304" pitchFamily="18" charset="0"/>
              </a:rPr>
              <a:t>. Prevalent functioning graft data for Slovakia only available for prevalent transplant patients. </a:t>
            </a:r>
            <a:r>
              <a:rPr lang="en-US" sz="900" i="1" dirty="0">
                <a:latin typeface="Calibri" panose="020F0502020204030204" pitchFamily="34" charset="0"/>
                <a:ea typeface="Calibri" panose="020F0502020204030204" pitchFamily="34" charset="0"/>
                <a:cs typeface="Times New Roman" panose="02020603050405020304" pitchFamily="18" charset="0"/>
              </a:rPr>
              <a:t>United Kingdom^: England, Wales, Northern Ireland (Scotland data reported separately).</a:t>
            </a:r>
            <a:r>
              <a:rPr lang="en-US" sz="900" i="1" dirty="0">
                <a:latin typeface="Calibri" panose="020F0502020204030204" pitchFamily="34" charset="0"/>
                <a:ea typeface="Times New Roman" panose="02020603050405020304" pitchFamily="18" charset="0"/>
                <a:cs typeface="Times New Roman" panose="02020603050405020304" pitchFamily="18" charset="0"/>
              </a:rPr>
              <a:t> Abbreviations: CAPD, continuous ambulatory peritoneal dialysis; APD, automated peritoneal dialysis; IPD, intermittent peritoneal dialysis; ESRD, end-stage renal disease; HD, hemodialysis; PD, peritoneal dialysis; sp., speaking. NOTE: Data collection methods vary across countries, suggesting caution in making direct comparisons.</a:t>
            </a:r>
            <a:endParaRPr lang="en-US" sz="11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4300" y="1198358"/>
            <a:ext cx="4686300" cy="5202442"/>
          </a:xfrm>
          <a:prstGeom prst="rect">
            <a:avLst/>
          </a:prstGeom>
        </p:spPr>
      </p:pic>
    </p:spTree>
    <p:extLst>
      <p:ext uri="{BB962C8B-B14F-4D97-AF65-F5344CB8AC3E}">
        <p14:creationId xmlns:p14="http://schemas.microsoft.com/office/powerpoint/2010/main" val="423037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a:xfrm>
            <a:off x="0" y="0"/>
            <a:ext cx="9144000" cy="8382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11.1 Geographic variation in the incidence rate of treated ESRD (per million population), by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3" name="Rectangle 2"/>
          <p:cNvSpPr/>
          <p:nvPr/>
        </p:nvSpPr>
        <p:spPr>
          <a:xfrm>
            <a:off x="1676400" y="5833358"/>
            <a:ext cx="7467600" cy="630942"/>
          </a:xfrm>
          <a:prstGeom prst="rect">
            <a:avLst/>
          </a:prstGeom>
        </p:spPr>
        <p:txBody>
          <a:bodyPr wrap="square">
            <a:spAutoFit/>
          </a:bodyPr>
          <a:lstStyle/>
          <a:p>
            <a:pPr>
              <a:spcBef>
                <a:spcPts val="600"/>
              </a:spcBef>
              <a:spcAft>
                <a:spcPts val="600"/>
              </a:spcAft>
              <a:tabLst>
                <a:tab pos="5943600" algn="l"/>
              </a:tabLst>
            </a:pPr>
            <a:r>
              <a:rPr lang="en-US" sz="7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Data unavailable for countries pictured above in gray. All rates are unadjusted. Data for Belarus from 43 of 51 RRT centers. Data for Canada exclude Quebec. Data for France exclude Martinique. Data for Guatemala exclude pediatric ESRD patients and patients receiving non-institutional RRT. Data for Indonesia represent the West Java region. Data for Italy representative of 35% (7 out of 19 regions) of ESRD patient population. Japan includes dialysis patients only. Data from Latvia representative of 80% of ESRD patient population. Data for Serbia approx. 30% less than reported in 2015 due to incomplete reporting. United Kingdom: England, Wales, Northern Ireland (Scotland data reported separately). Abbreviation: ESRD, end-stage renal disease. NOTE: Data collection methods vary across countries, suggesting caution in making direct comparisons.</a:t>
            </a:r>
            <a:endParaRPr lang="en-US" sz="7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751939"/>
            <a:ext cx="9144000" cy="5091480"/>
          </a:xfrm>
          <a:prstGeom prst="rect">
            <a:avLst/>
          </a:prstGeom>
        </p:spPr>
      </p:pic>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666750" y="0"/>
            <a:ext cx="7810500" cy="876300"/>
          </a:xfrm>
        </p:spPr>
        <p:txBody>
          <a:bodyPr/>
          <a:lstStyle/>
          <a:p>
            <a:pPr marL="0" marR="0">
              <a:spcBef>
                <a:spcPts val="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11.13 Prevalence of dialysis (per million population), by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0" y="3162300"/>
            <a:ext cx="2247900" cy="300082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ESRD prevalence is unadjusted and reflects prevalence at the end of 2016. </a:t>
            </a:r>
            <a:r>
              <a:rPr lang="en-US" sz="900" i="1" dirty="0">
                <a:latin typeface="Calibri" panose="020F0502020204030204" pitchFamily="34" charset="0"/>
                <a:ea typeface="Calibri" panose="020F0502020204030204" pitchFamily="34" charset="0"/>
                <a:cs typeface="Times New Roman" panose="02020603050405020304" pitchFamily="18" charset="0"/>
              </a:rPr>
              <a:t>Data for Belarus from 43 of 51 RRT centers. Data for Canada exclude Quebec. Data for France exclude Martinique. </a:t>
            </a:r>
            <a:r>
              <a:rPr lang="en-US" sz="900" i="1" dirty="0">
                <a:latin typeface="Calibri" panose="020F0502020204030204" pitchFamily="34" charset="0"/>
                <a:ea typeface="Times New Roman" panose="02020603050405020304" pitchFamily="18" charset="0"/>
                <a:cs typeface="Times New Roman" panose="02020603050405020304" pitchFamily="18" charset="0"/>
              </a:rPr>
              <a:t>Data for Guatemala exclude pediatric ESRD patients and patients receiving non-institutional RRT. </a:t>
            </a:r>
            <a:r>
              <a:rPr lang="en-US" sz="900" i="1" dirty="0">
                <a:latin typeface="Calibri" panose="020F0502020204030204" pitchFamily="34" charset="0"/>
                <a:ea typeface="Calibri" panose="020F0502020204030204" pitchFamily="34" charset="0"/>
                <a:cs typeface="Times New Roman" panose="02020603050405020304" pitchFamily="18" charset="0"/>
              </a:rPr>
              <a:t>Data for Indonesia represent the West Java region. Data for Italy representative of 35% (7 out of 19 regions) of ESRD patient population. Data from Latvia representative of 80% of ESRD patient population</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Calibri" panose="020F0502020204030204" pitchFamily="34" charset="0"/>
                <a:cs typeface="Times New Roman" panose="02020603050405020304" pitchFamily="18" charset="0"/>
              </a:rPr>
              <a:t>United Kingdom^: England, Wales, Northern Ireland (Scotland data reported separately).</a:t>
            </a:r>
            <a:r>
              <a:rPr lang="en-US" sz="900" i="1" dirty="0">
                <a:latin typeface="Calibri" panose="020F0502020204030204" pitchFamily="34" charset="0"/>
                <a:ea typeface="Times New Roman" panose="02020603050405020304" pitchFamily="18" charset="0"/>
                <a:cs typeface="Times New Roman" panose="02020603050405020304" pitchFamily="18" charset="0"/>
              </a:rPr>
              <a:t> Abbreviation: sp., speaking. NOTE: Data collection methods vary across countries, suggesting caution in making direct comparisons.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8950" y="730147"/>
            <a:ext cx="5181600" cy="5680177"/>
          </a:xfrm>
          <a:prstGeom prst="rect">
            <a:avLst/>
          </a:prstGeom>
        </p:spPr>
      </p:pic>
    </p:spTree>
    <p:extLst>
      <p:ext uri="{BB962C8B-B14F-4D97-AF65-F5344CB8AC3E}">
        <p14:creationId xmlns:p14="http://schemas.microsoft.com/office/powerpoint/2010/main" val="3798401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0" y="0"/>
            <a:ext cx="9144000" cy="876300"/>
          </a:xfrm>
        </p:spPr>
        <p:txBody>
          <a:bodyPr/>
          <a:lstStyle/>
          <a:p>
            <a:r>
              <a:rPr lang="en-US" sz="2200" b="1" dirty="0" err="1">
                <a:latin typeface="Calibri" panose="020F0502020204030204" pitchFamily="34" charset="0"/>
                <a:ea typeface="Calibri" panose="020F0502020204030204" pitchFamily="34" charset="0"/>
                <a:cs typeface="Times New Roman" panose="02020603050405020304" pitchFamily="18" charset="0"/>
              </a:rPr>
              <a:t>vol</a:t>
            </a:r>
            <a:r>
              <a:rPr lang="en-US" sz="2200" b="1" dirty="0">
                <a:latin typeface="Calibri" panose="020F0502020204030204" pitchFamily="34" charset="0"/>
                <a:ea typeface="Calibri" panose="020F0502020204030204" pitchFamily="34" charset="0"/>
                <a:cs typeface="Times New Roman" panose="02020603050405020304" pitchFamily="18" charset="0"/>
              </a:rPr>
              <a:t> 2 Figure 11.14 Trends in the prevalence of dialysis (per million population), by country, 2003-2016</a:t>
            </a:r>
            <a:endParaRPr lang="en-US" sz="2200" b="1"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647700" y="876300"/>
            <a:ext cx="8115300" cy="584775"/>
          </a:xfrm>
          <a:prstGeom prst="rect">
            <a:avLst/>
          </a:prstGeom>
        </p:spPr>
        <p:txBody>
          <a:bodyPr wrap="squar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(a) Ten countries having the highest percentage rise in dialysis prevalence rate in 2003-2004 versus that in 2015-2016, plus the United States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12700" y="4495800"/>
            <a:ext cx="2819400" cy="1615827"/>
          </a:xfrm>
          <a:prstGeom prst="rect">
            <a:avLst/>
          </a:prstGeom>
        </p:spPr>
        <p:txBody>
          <a:bodyPr wrap="square">
            <a:spAutoFit/>
          </a:bodyPr>
          <a:lstStyle/>
          <a:p>
            <a:pPr indent="182880">
              <a:lnSpc>
                <a:spcPct val="110000"/>
              </a:lnSpc>
              <a:spcAft>
                <a:spcPts val="600"/>
              </a:spcAf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Ten countries having the highest percentage rise in dialysis prevalence: 2015-2016 versus that in 2003-2004, plus the United States. The prevalence is unadjusted and reflects prevalence of dialysis at the end of each year. (b) Estimates derived from linear regression. Abbreviation: ESRD, end-stage renal disease. NOTE: Data collection methods vary across countries, suggesting caution in making direct comparisons.</a:t>
            </a:r>
            <a:endParaRPr lang="en-US" sz="11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634" y="1562100"/>
            <a:ext cx="5248355" cy="4774837"/>
          </a:xfrm>
          <a:prstGeom prst="rect">
            <a:avLst/>
          </a:prstGeom>
        </p:spPr>
      </p:pic>
    </p:spTree>
    <p:extLst>
      <p:ext uri="{BB962C8B-B14F-4D97-AF65-F5344CB8AC3E}">
        <p14:creationId xmlns:p14="http://schemas.microsoft.com/office/powerpoint/2010/main" val="3137920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0" y="0"/>
            <a:ext cx="9144000" cy="876300"/>
          </a:xfrm>
        </p:spPr>
        <p:txBody>
          <a:bodyPr/>
          <a:lstStyle/>
          <a:p>
            <a:r>
              <a:rPr lang="en-US" sz="2200" b="1" dirty="0" err="1">
                <a:latin typeface="Calibri" panose="020F0502020204030204" pitchFamily="34" charset="0"/>
                <a:ea typeface="Calibri" panose="020F0502020204030204" pitchFamily="34" charset="0"/>
                <a:cs typeface="Times New Roman" panose="02020603050405020304" pitchFamily="18" charset="0"/>
              </a:rPr>
              <a:t>vol</a:t>
            </a:r>
            <a:r>
              <a:rPr lang="en-US" sz="2200" b="1" dirty="0">
                <a:latin typeface="Calibri" panose="020F0502020204030204" pitchFamily="34" charset="0"/>
                <a:ea typeface="Calibri" panose="020F0502020204030204" pitchFamily="34" charset="0"/>
                <a:cs typeface="Times New Roman" panose="02020603050405020304" pitchFamily="18" charset="0"/>
              </a:rPr>
              <a:t> 2 Figure 11.14 Trends in the prevalence of dialysis (per million population), by country, 2003-2016</a:t>
            </a:r>
            <a:endParaRPr lang="en-US" sz="2200" b="1"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647700" y="876300"/>
            <a:ext cx="8115300" cy="338554"/>
          </a:xfrm>
          <a:prstGeom prst="rect">
            <a:avLst/>
          </a:prstGeom>
        </p:spPr>
        <p:txBody>
          <a:bodyPr wrap="squar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(b) Average yearly change in dialysis prevalence rate from 2003-2016</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4419600"/>
            <a:ext cx="2705100" cy="1615827"/>
          </a:xfrm>
          <a:prstGeom prst="rect">
            <a:avLst/>
          </a:prstGeom>
        </p:spPr>
        <p:txBody>
          <a:bodyPr wrap="square">
            <a:spAutoFit/>
          </a:bodyPr>
          <a:lstStyle/>
          <a:p>
            <a:pPr indent="182880">
              <a:lnSpc>
                <a:spcPct val="110000"/>
              </a:lnSpc>
              <a:spcAft>
                <a:spcPts val="600"/>
              </a:spcAf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 Ten countries having the highest percentage rise in dialysis prevalence: 2015-2016 versus that in 2003-2004, plus the United States. The prevalence is unadjusted and reflects prevalence of dialysis at the end of each year. (b) Estimates derived from linear regression. Abbreviation: ESRD, end-stage renal disease. NOTE: Data collection methods vary across countries, suggesting caution in making direct comparisons.</a:t>
            </a:r>
            <a:endParaRPr lang="en-US" sz="11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3300" y="1149847"/>
            <a:ext cx="4838321" cy="5184530"/>
          </a:xfrm>
          <a:prstGeom prst="rect">
            <a:avLst/>
          </a:prstGeom>
        </p:spPr>
      </p:pic>
    </p:spTree>
    <p:extLst>
      <p:ext uri="{BB962C8B-B14F-4D97-AF65-F5344CB8AC3E}">
        <p14:creationId xmlns:p14="http://schemas.microsoft.com/office/powerpoint/2010/main" val="4284203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0"/>
            <a:ext cx="9144000" cy="1249363"/>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11.15 Distribution of the percentage of prevalent dialysis patients using in-center HD, home HD, or peritoneal dialysis (CAPD/APD/IPD),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0" y="3390900"/>
            <a:ext cx="3314700" cy="2682273"/>
          </a:xfrm>
          <a:prstGeom prst="rect">
            <a:avLst/>
          </a:prstGeom>
        </p:spPr>
        <p:txBody>
          <a:bodyPr wrap="square">
            <a:spAutoFit/>
          </a:bodyPr>
          <a:lstStyle/>
          <a:p>
            <a:pPr>
              <a:lnSpc>
                <a:spcPct val="110000"/>
              </a:lnSpc>
              <a:spcAft>
                <a:spcPts val="600"/>
              </a:spcAf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a:t>
            </a:r>
            <a:r>
              <a:rPr lang="en-US" sz="7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Times New Roman" panose="02020603050405020304" pitchFamily="18" charset="0"/>
                <a:cs typeface="Times New Roman" panose="02020603050405020304" pitchFamily="18" charset="0"/>
              </a:rPr>
              <a:t>Denominator was calculated as the sum of patients receiving HD, PD, Home HD; does not include patients with other/unknown modality. </a:t>
            </a:r>
            <a:r>
              <a:rPr lang="en-US" sz="900" i="1" dirty="0">
                <a:latin typeface="Calibri" panose="020F0502020204030204" pitchFamily="34" charset="0"/>
                <a:ea typeface="Calibri" panose="020F0502020204030204" pitchFamily="34" charset="0"/>
                <a:cs typeface="Times New Roman" panose="02020603050405020304" pitchFamily="18" charset="0"/>
              </a:rPr>
              <a:t>Data for Belarus from 43 of 51 RRT centers. Data for Canada exclude Quebec. Data for France exclude Martinique. </a:t>
            </a:r>
            <a:r>
              <a:rPr lang="en-US" sz="900" i="1" dirty="0">
                <a:latin typeface="Calibri" panose="020F0502020204030204" pitchFamily="34" charset="0"/>
                <a:ea typeface="Times New Roman" panose="02020603050405020304" pitchFamily="18" charset="0"/>
                <a:cs typeface="Times New Roman" panose="02020603050405020304" pitchFamily="18" charset="0"/>
              </a:rPr>
              <a:t>Data for Guatemala exclude pediatric ESRD patients and patients receiving non-institutional RRT.</a:t>
            </a:r>
            <a:r>
              <a:rPr lang="en-US" sz="900" dirty="0">
                <a:latin typeface="Constantia" panose="02030602050306030303" pitchFamily="18"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Calibri" panose="020F0502020204030204" pitchFamily="34" charset="0"/>
                <a:cs typeface="Times New Roman" panose="02020603050405020304" pitchFamily="18" charset="0"/>
              </a:rPr>
              <a:t>Data for Indonesia represent the West Java region. Data for Italy representative of 35% (7 out of 19 regions) of ESRD patient population. Data from Latvia representative of 80% of ESRD patient population</a:t>
            </a:r>
            <a:r>
              <a:rPr lang="en-US" sz="9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Calibri" panose="020F0502020204030204" pitchFamily="34" charset="0"/>
                <a:cs typeface="Times New Roman" panose="02020603050405020304" pitchFamily="18" charset="0"/>
              </a:rPr>
              <a:t>United Kingdom^: England, Wales, Northern Ireland (Scotland data reported separately).</a:t>
            </a:r>
            <a:r>
              <a:rPr lang="en-US" sz="900" i="1" dirty="0">
                <a:latin typeface="Calibri" panose="020F0502020204030204" pitchFamily="34" charset="0"/>
                <a:ea typeface="Times New Roman" panose="02020603050405020304" pitchFamily="18" charset="0"/>
                <a:cs typeface="Times New Roman" panose="02020603050405020304" pitchFamily="18" charset="0"/>
              </a:rPr>
              <a:t> Abbreviations: CAPD, continuous ambulatory peritoneal dialysis; APD, automated peritoneal dialysis; IPD, intermittent peritoneal dialysis. NOTE: Data collection methods vary across countries, suggesting caution in making direct comparisons.</a:t>
            </a:r>
            <a:endParaRPr lang="en-US" sz="11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900" y="1104900"/>
            <a:ext cx="4571999" cy="5305424"/>
          </a:xfrm>
          <a:prstGeom prst="rect">
            <a:avLst/>
          </a:prstGeom>
        </p:spPr>
      </p:pic>
    </p:spTree>
    <p:extLst>
      <p:ext uri="{BB962C8B-B14F-4D97-AF65-F5344CB8AC3E}">
        <p14:creationId xmlns:p14="http://schemas.microsoft.com/office/powerpoint/2010/main" val="3541843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0"/>
            <a:ext cx="9144000" cy="647700"/>
          </a:xfrm>
        </p:spPr>
        <p:txBody>
          <a:bodyPr/>
          <a:lstStyle/>
          <a:p>
            <a:pPr marL="0" marR="0">
              <a:lnSpc>
                <a:spcPct val="115000"/>
              </a:lnSpc>
              <a:spcBef>
                <a:spcPts val="0"/>
              </a:spcBef>
              <a:spcAft>
                <a:spcPts val="1000"/>
              </a:spcAft>
            </a:pPr>
            <a:r>
              <a:rPr lang="en-US" sz="2200" b="1" dirty="0" err="1">
                <a:latin typeface="Calibri" panose="020F0502020204030204" pitchFamily="34" charset="0"/>
                <a:ea typeface="Calibri" panose="020F0502020204030204" pitchFamily="34" charset="0"/>
                <a:cs typeface="Times New Roman" panose="02020603050405020304" pitchFamily="18" charset="0"/>
              </a:rPr>
              <a:t>vol</a:t>
            </a:r>
            <a:r>
              <a:rPr lang="en-US" sz="2200" b="1" dirty="0">
                <a:latin typeface="Calibri" panose="020F0502020204030204" pitchFamily="34" charset="0"/>
                <a:ea typeface="Calibri" panose="020F0502020204030204" pitchFamily="34" charset="0"/>
                <a:cs typeface="Times New Roman" panose="02020603050405020304" pitchFamily="18" charset="0"/>
              </a:rPr>
              <a:t> 2 Figure 11.16 Kidney transplantation rate, by country, 2016</a:t>
            </a:r>
            <a:r>
              <a:rPr lang="en-US" sz="2200" dirty="0">
                <a:latin typeface="Calibri" panose="020F0502020204030204" pitchFamily="34" charset="0"/>
                <a:ea typeface="Calibri" panose="020F0502020204030204" pitchFamily="34" charset="0"/>
                <a:cs typeface="Times New Roman" panose="02020603050405020304" pitchFamily="18" charset="0"/>
              </a:rPr>
              <a:t/>
            </a:r>
            <a:br>
              <a:rPr lang="en-US" sz="2200" dirty="0">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0" y="3200400"/>
            <a:ext cx="2667000" cy="2868478"/>
          </a:xfrm>
          <a:prstGeom prst="rect">
            <a:avLst/>
          </a:prstGeom>
        </p:spPr>
        <p:txBody>
          <a:bodyPr wrap="square">
            <a:spAutoFit/>
          </a:bodyPr>
          <a:lstStyle/>
          <a:p>
            <a:pPr>
              <a:lnSpc>
                <a:spcPct val="110000"/>
              </a:lnSpc>
              <a:spcAft>
                <a:spcPts val="600"/>
              </a:spcAf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All rates are unadjusted. </a:t>
            </a:r>
            <a:r>
              <a:rPr lang="en-US" sz="900" i="1" dirty="0">
                <a:latin typeface="Calibri" panose="020F0502020204030204" pitchFamily="34" charset="0"/>
                <a:ea typeface="Calibri" panose="020F0502020204030204" pitchFamily="34" charset="0"/>
                <a:cs typeface="Times New Roman" panose="02020603050405020304" pitchFamily="18" charset="0"/>
              </a:rPr>
              <a:t>Data for Belarus from 43 of 51 RRT centers. Data for Canada exclude Quebec. Data for France exclude Martinique. </a:t>
            </a:r>
            <a:r>
              <a:rPr lang="en-US" sz="900" i="1" dirty="0">
                <a:latin typeface="Calibri" panose="020F0502020204030204" pitchFamily="34" charset="0"/>
                <a:ea typeface="Times New Roman" panose="02020603050405020304" pitchFamily="18" charset="0"/>
                <a:cs typeface="Times New Roman" panose="02020603050405020304" pitchFamily="18" charset="0"/>
              </a:rPr>
              <a:t>Data for Guatemala exclude pediatric ESRD patients and patients receiving non-institutional RRT.</a:t>
            </a:r>
            <a:r>
              <a:rPr lang="en-US" sz="900" dirty="0">
                <a:latin typeface="Constantia" panose="02030602050306030303" pitchFamily="18"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Calibri" panose="020F0502020204030204" pitchFamily="34" charset="0"/>
                <a:cs typeface="Times New Roman" panose="02020603050405020304" pitchFamily="18" charset="0"/>
              </a:rPr>
              <a:t>Data for Indonesia represent the West Java region. Data for Italy representative of 35% (7 out of 19 regio</a:t>
            </a:r>
            <a:r>
              <a:rPr lang="en-US" sz="900" i="1" dirty="0">
                <a:latin typeface="Calibri" panose="020F0502020204030204" pitchFamily="34" charset="0"/>
                <a:ea typeface="Times New Roman" panose="02020603050405020304" pitchFamily="18" charset="0"/>
                <a:cs typeface="Times New Roman" panose="02020603050405020304" pitchFamily="18" charset="0"/>
              </a:rPr>
              <a:t>ns) of ESRD patient population. Overall transplantation rate for Mexico presented in addition to the rate for the Jalisco region of Mexico only.</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Times New Roman" panose="02020603050405020304" pitchFamily="18" charset="0"/>
                <a:cs typeface="Times New Roman" panose="02020603050405020304" pitchFamily="18" charset="0"/>
              </a:rPr>
              <a:t>Data for Sri Lanka is from seven government hospitals. </a:t>
            </a:r>
            <a:r>
              <a:rPr lang="en-US" sz="900" i="1" dirty="0">
                <a:latin typeface="Calibri" panose="020F0502020204030204" pitchFamily="34" charset="0"/>
                <a:ea typeface="Calibri" panose="020F0502020204030204" pitchFamily="34" charset="0"/>
                <a:cs typeface="Times New Roman" panose="02020603050405020304" pitchFamily="18" charset="0"/>
              </a:rPr>
              <a:t>United Kingdom^: England, Wales, Northern Ireland (Scotland data reported separately).</a:t>
            </a:r>
            <a:r>
              <a:rPr lang="en-US" sz="900" i="1" dirty="0">
                <a:latin typeface="Calibri" panose="020F0502020204030204" pitchFamily="34" charset="0"/>
                <a:ea typeface="Times New Roman" panose="02020603050405020304" pitchFamily="18" charset="0"/>
                <a:cs typeface="Times New Roman" panose="02020603050405020304" pitchFamily="18" charset="0"/>
              </a:rPr>
              <a:t> Abbreviation: sp., speaking. NOTE: Data collection methods vary across countries, suggesting caution in making direct comparisons.</a:t>
            </a:r>
            <a:endParaRPr lang="en-US" sz="11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252055" y="532983"/>
            <a:ext cx="2639890" cy="338554"/>
          </a:xfrm>
          <a:prstGeom prst="rect">
            <a:avLst/>
          </a:prstGeom>
        </p:spPr>
        <p:txBody>
          <a:bodyPr wrap="none">
            <a:spAutoFit/>
          </a:bodyPr>
          <a:lstStyle/>
          <a:p>
            <a:pPr marL="457200" marR="0" indent="-22860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Per </a:t>
            </a:r>
            <a:r>
              <a:rPr lang="en-US" sz="1600" b="1" dirty="0">
                <a:latin typeface="Calibri" panose="020F0502020204030204" pitchFamily="34" charset="0"/>
                <a:ea typeface="Times New Roman" panose="02020603050405020304" pitchFamily="18" charset="0"/>
                <a:cs typeface="Segoe UI" panose="020B0502040204020203" pitchFamily="34" charset="0"/>
              </a:rPr>
              <a:t>Million Population </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5700" y="851921"/>
            <a:ext cx="4724399" cy="5385558"/>
          </a:xfrm>
          <a:prstGeom prst="rect">
            <a:avLst/>
          </a:prstGeom>
        </p:spPr>
      </p:pic>
    </p:spTree>
    <p:extLst>
      <p:ext uri="{BB962C8B-B14F-4D97-AF65-F5344CB8AC3E}">
        <p14:creationId xmlns:p14="http://schemas.microsoft.com/office/powerpoint/2010/main" val="3403602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0" y="0"/>
            <a:ext cx="9144000" cy="647700"/>
          </a:xfrm>
        </p:spPr>
        <p:txBody>
          <a:bodyPr/>
          <a:lstStyle/>
          <a:p>
            <a:pPr marL="0" marR="0">
              <a:lnSpc>
                <a:spcPct val="115000"/>
              </a:lnSpc>
              <a:spcBef>
                <a:spcPts val="0"/>
              </a:spcBef>
              <a:spcAft>
                <a:spcPts val="1000"/>
              </a:spcAft>
            </a:pPr>
            <a:r>
              <a:rPr lang="en-US" sz="2200" b="1" dirty="0" err="1">
                <a:latin typeface="Calibri" panose="020F0502020204030204" pitchFamily="34" charset="0"/>
                <a:ea typeface="Calibri" panose="020F0502020204030204" pitchFamily="34" charset="0"/>
                <a:cs typeface="Times New Roman" panose="02020603050405020304" pitchFamily="18" charset="0"/>
              </a:rPr>
              <a:t>vol</a:t>
            </a:r>
            <a:r>
              <a:rPr lang="en-US" sz="2200" b="1" dirty="0">
                <a:latin typeface="Calibri" panose="020F0502020204030204" pitchFamily="34" charset="0"/>
                <a:ea typeface="Calibri" panose="020F0502020204030204" pitchFamily="34" charset="0"/>
                <a:cs typeface="Times New Roman" panose="02020603050405020304" pitchFamily="18" charset="0"/>
              </a:rPr>
              <a:t> 2 Figure 11.16 Kidney transplantation rate, by country, 2016</a:t>
            </a:r>
            <a:r>
              <a:rPr lang="en-US" sz="2200" dirty="0">
                <a:latin typeface="Calibri" panose="020F0502020204030204" pitchFamily="34" charset="0"/>
                <a:ea typeface="Calibri" panose="020F0502020204030204" pitchFamily="34" charset="0"/>
                <a:cs typeface="Times New Roman" panose="02020603050405020304" pitchFamily="18" charset="0"/>
              </a:rPr>
              <a:t/>
            </a:r>
            <a:br>
              <a:rPr lang="en-US" sz="2200" dirty="0">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0" y="3151373"/>
            <a:ext cx="2514600" cy="3020827"/>
          </a:xfrm>
          <a:prstGeom prst="rect">
            <a:avLst/>
          </a:prstGeom>
        </p:spPr>
        <p:txBody>
          <a:bodyPr wrap="square">
            <a:spAutoFit/>
          </a:bodyPr>
          <a:lstStyle/>
          <a:p>
            <a:pPr>
              <a:lnSpc>
                <a:spcPct val="110000"/>
              </a:lnSpc>
              <a:spcAft>
                <a:spcPts val="600"/>
              </a:spcAf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All rates are unadjusted. </a:t>
            </a:r>
            <a:r>
              <a:rPr lang="en-US" sz="900" i="1" dirty="0">
                <a:latin typeface="Calibri" panose="020F0502020204030204" pitchFamily="34" charset="0"/>
                <a:ea typeface="Calibri" panose="020F0502020204030204" pitchFamily="34" charset="0"/>
                <a:cs typeface="Times New Roman" panose="02020603050405020304" pitchFamily="18" charset="0"/>
              </a:rPr>
              <a:t>Data for Belarus from 43 of 51 RRT centers. Data for Canada exclude Quebec. Data for France exclude Martinique. </a:t>
            </a:r>
            <a:r>
              <a:rPr lang="en-US" sz="900" i="1" dirty="0">
                <a:latin typeface="Calibri" panose="020F0502020204030204" pitchFamily="34" charset="0"/>
                <a:ea typeface="Times New Roman" panose="02020603050405020304" pitchFamily="18" charset="0"/>
                <a:cs typeface="Times New Roman" panose="02020603050405020304" pitchFamily="18" charset="0"/>
              </a:rPr>
              <a:t>Data for Guatemala exclude pediatric ESRD patients and patients receiving non-institutional RRT.</a:t>
            </a:r>
            <a:r>
              <a:rPr lang="en-US" sz="900" dirty="0">
                <a:latin typeface="Constantia" panose="02030602050306030303" pitchFamily="18"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Calibri" panose="020F0502020204030204" pitchFamily="34" charset="0"/>
                <a:cs typeface="Times New Roman" panose="02020603050405020304" pitchFamily="18" charset="0"/>
              </a:rPr>
              <a:t>Data for Indonesia represent the West Java region. Data for Italy representative of 35% (7 out of 19 regio</a:t>
            </a:r>
            <a:r>
              <a:rPr lang="en-US" sz="900" i="1" dirty="0">
                <a:latin typeface="Calibri" panose="020F0502020204030204" pitchFamily="34" charset="0"/>
                <a:ea typeface="Times New Roman" panose="02020603050405020304" pitchFamily="18" charset="0"/>
                <a:cs typeface="Times New Roman" panose="02020603050405020304" pitchFamily="18" charset="0"/>
              </a:rPr>
              <a:t>ns) of ESRD patient population. Overall transplantation rate for Mexico presented in addition to the rate for the Jalisco region of Mexico only.</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Times New Roman" panose="02020603050405020304" pitchFamily="18" charset="0"/>
                <a:cs typeface="Times New Roman" panose="02020603050405020304" pitchFamily="18" charset="0"/>
              </a:rPr>
              <a:t>Data for Sri Lanka is from seven government hospitals. </a:t>
            </a:r>
            <a:r>
              <a:rPr lang="en-US" sz="900" i="1" dirty="0">
                <a:latin typeface="Calibri" panose="020F0502020204030204" pitchFamily="34" charset="0"/>
                <a:ea typeface="Calibri" panose="020F0502020204030204" pitchFamily="34" charset="0"/>
                <a:cs typeface="Times New Roman" panose="02020603050405020304" pitchFamily="18" charset="0"/>
              </a:rPr>
              <a:t>United Kingdom^: England, Wales, Northern Ireland (Scotland data reported separately).</a:t>
            </a:r>
            <a:r>
              <a:rPr lang="en-US" sz="900" i="1" dirty="0">
                <a:latin typeface="Calibri" panose="020F0502020204030204" pitchFamily="34" charset="0"/>
                <a:ea typeface="Times New Roman" panose="02020603050405020304" pitchFamily="18" charset="0"/>
                <a:cs typeface="Times New Roman" panose="02020603050405020304" pitchFamily="18" charset="0"/>
              </a:rPr>
              <a:t> Abbreviation: sp., speaking. NOTE: Data collection methods vary across countries, suggesting caution in making direct comparisons.</a:t>
            </a:r>
            <a:endParaRPr lang="en-US" sz="11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3093711" y="532983"/>
            <a:ext cx="2956579" cy="338554"/>
          </a:xfrm>
          <a:prstGeom prst="rect">
            <a:avLst/>
          </a:prstGeom>
        </p:spPr>
        <p:txBody>
          <a:bodyPr wrap="none">
            <a:spAutoFit/>
          </a:bodyPr>
          <a:lstStyle/>
          <a:p>
            <a:pPr marL="457200" marR="0" indent="-22860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t>
            </a:r>
            <a:r>
              <a:rPr lang="en-US" sz="1600" b="1" dirty="0">
                <a:latin typeface="Calibri" panose="020F0502020204030204" pitchFamily="34" charset="0"/>
                <a:ea typeface="Times New Roman" panose="02020603050405020304" pitchFamily="18" charset="0"/>
                <a:cs typeface="Segoe UI" panose="020B0502040204020203" pitchFamily="34" charset="0"/>
              </a:rPr>
              <a:t>Per 1,000 Dialysis Patients </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4750" y="973930"/>
            <a:ext cx="4800600" cy="5334000"/>
          </a:xfrm>
          <a:prstGeom prst="rect">
            <a:avLst/>
          </a:prstGeom>
        </p:spPr>
      </p:pic>
    </p:spTree>
    <p:extLst>
      <p:ext uri="{BB962C8B-B14F-4D97-AF65-F5344CB8AC3E}">
        <p14:creationId xmlns:p14="http://schemas.microsoft.com/office/powerpoint/2010/main" val="4048865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0" y="0"/>
            <a:ext cx="9144000" cy="7620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11.17 Trends in kidney transplantation rates (per million population), by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0" y="4876800"/>
            <a:ext cx="3200400" cy="1061829"/>
          </a:xfrm>
          <a:prstGeom prst="rect">
            <a:avLst/>
          </a:prstGeom>
        </p:spPr>
        <p:txBody>
          <a:bodyPr wrap="square">
            <a:spAutoFit/>
          </a:bodyPr>
          <a:lstStyle/>
          <a:p>
            <a:r>
              <a:rPr lang="en-US" sz="9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(a) Ten countries having the highest percentage rise in kidney transplantation rate: 2015-2016 versus that in 2003-2004, plus the United States. All rates are unadjusted. (b) Estimates derived from linear regression. Abbreviations: ESRD, end-stage renal disease. NOTE: Data collection methods vary across countries, suggesting caution in making direct comparisons.</a:t>
            </a:r>
            <a:endParaRPr lang="en-US" dirty="0"/>
          </a:p>
        </p:txBody>
      </p:sp>
      <p:sp>
        <p:nvSpPr>
          <p:cNvPr id="7" name="Rectangle 6"/>
          <p:cNvSpPr/>
          <p:nvPr/>
        </p:nvSpPr>
        <p:spPr>
          <a:xfrm>
            <a:off x="190500" y="838200"/>
            <a:ext cx="8229600" cy="584775"/>
          </a:xfrm>
          <a:prstGeom prst="rect">
            <a:avLst/>
          </a:prstGeom>
        </p:spPr>
        <p:txBody>
          <a:bodyPr wrap="square">
            <a:spAutoFit/>
          </a:bodyPr>
          <a:lstStyle/>
          <a:p>
            <a:pPr marL="457200" marR="0" indent="-22860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Ten </a:t>
            </a:r>
            <a:r>
              <a:rPr lang="en-US" sz="1600" b="1" dirty="0">
                <a:latin typeface="Calibri" panose="020F0502020204030204" pitchFamily="34" charset="0"/>
                <a:ea typeface="Times New Roman" panose="02020603050405020304" pitchFamily="18" charset="0"/>
                <a:cs typeface="Segoe UI" panose="020B0502040204020203" pitchFamily="34" charset="0"/>
              </a:rPr>
              <a:t>countries having the highest percentage rise in kidney transplantation rate in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2003-2004 </a:t>
            </a:r>
            <a:r>
              <a:rPr lang="en-US" sz="1600" b="1" dirty="0">
                <a:latin typeface="Calibri" panose="020F0502020204030204" pitchFamily="34" charset="0"/>
                <a:ea typeface="Times New Roman" panose="02020603050405020304" pitchFamily="18" charset="0"/>
                <a:cs typeface="Segoe UI" panose="020B0502040204020203" pitchFamily="34" charset="0"/>
              </a:rPr>
              <a:t>versus that in 2015-2016, plus the United States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3238" y="1605678"/>
            <a:ext cx="5020384" cy="4567434"/>
          </a:xfrm>
          <a:prstGeom prst="rect">
            <a:avLst/>
          </a:prstGeom>
        </p:spPr>
      </p:pic>
    </p:spTree>
    <p:extLst>
      <p:ext uri="{BB962C8B-B14F-4D97-AF65-F5344CB8AC3E}">
        <p14:creationId xmlns:p14="http://schemas.microsoft.com/office/powerpoint/2010/main" val="1328104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7810500" y="6527215"/>
            <a:ext cx="914400" cy="274320"/>
          </a:xfrm>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0" y="0"/>
            <a:ext cx="9144000" cy="7620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11.17 Trends in kidney transplantation rates (per million population), by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12700" y="5067300"/>
            <a:ext cx="3352800" cy="1061829"/>
          </a:xfrm>
          <a:prstGeom prst="rect">
            <a:avLst/>
          </a:prstGeom>
        </p:spPr>
        <p:txBody>
          <a:bodyPr wrap="square">
            <a:spAutoFit/>
          </a:bodyPr>
          <a:lstStyle/>
          <a:p>
            <a:r>
              <a:rPr lang="en-US" sz="9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(a) Ten countries having the highest percentage rise in kidney transplantation rate: 2015-2016 versus that in 2003-2004, plus the United States. All rates are unadjusted. (b) Estimates derived from linear regression. Abbreviations: ESRD, end-stage renal disease. NOTE: Data collection methods vary across countries, suggesting caution in making direct comparisons.</a:t>
            </a:r>
            <a:endParaRPr lang="en-US" dirty="0"/>
          </a:p>
        </p:txBody>
      </p:sp>
      <p:sp>
        <p:nvSpPr>
          <p:cNvPr id="7" name="Rectangle 6"/>
          <p:cNvSpPr/>
          <p:nvPr/>
        </p:nvSpPr>
        <p:spPr>
          <a:xfrm>
            <a:off x="190500" y="838200"/>
            <a:ext cx="8229600" cy="338554"/>
          </a:xfrm>
          <a:prstGeom prst="rect">
            <a:avLst/>
          </a:prstGeom>
        </p:spPr>
        <p:txBody>
          <a:bodyPr wrap="square">
            <a:spAutoFit/>
          </a:bodyPr>
          <a:lstStyle/>
          <a:p>
            <a:pPr marL="457200" marR="0" indent="-22860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t>
            </a:r>
            <a:r>
              <a:rPr lang="en-US" sz="1600" b="1" dirty="0">
                <a:latin typeface="Calibri" panose="020F0502020204030204" pitchFamily="34" charset="0"/>
                <a:ea typeface="Times New Roman" panose="02020603050405020304" pitchFamily="18" charset="0"/>
                <a:cs typeface="Segoe UI" panose="020B0502040204020203" pitchFamily="34" charset="0"/>
              </a:rPr>
              <a:t>Average yearly change in kidney transplantation rate from 2003-2016</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310257"/>
            <a:ext cx="5015910" cy="4966564"/>
          </a:xfrm>
          <a:prstGeom prst="rect">
            <a:avLst/>
          </a:prstGeom>
        </p:spPr>
      </p:pic>
    </p:spTree>
    <p:extLst>
      <p:ext uri="{BB962C8B-B14F-4D97-AF65-F5344CB8AC3E}">
        <p14:creationId xmlns:p14="http://schemas.microsoft.com/office/powerpoint/2010/main" val="239934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0" y="0"/>
            <a:ext cx="9144000" cy="8001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11.18 Distribution of the percentage of kidney transplantations by kidney donor type and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55418" y="2667000"/>
            <a:ext cx="2514600" cy="3359381"/>
          </a:xfrm>
          <a:prstGeom prst="rect">
            <a:avLst/>
          </a:prstGeom>
        </p:spPr>
        <p:txBody>
          <a:bodyPr wrap="square">
            <a:spAutoFit/>
          </a:bodyPr>
          <a:lstStyle/>
          <a:p>
            <a:pPr>
              <a:lnSpc>
                <a:spcPct val="110000"/>
              </a:lnSpc>
              <a:spcAft>
                <a:spcPts val="600"/>
              </a:spcAf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Times New Roman" panose="02020603050405020304" pitchFamily="18" charset="0"/>
                <a:cs typeface="Times New Roman" panose="02020603050405020304" pitchFamily="18" charset="0"/>
              </a:rPr>
              <a:t>Data presented only for countries from which relevant information was available.</a:t>
            </a:r>
            <a:r>
              <a:rPr lang="en-US" sz="7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Times New Roman" panose="02020603050405020304" pitchFamily="18" charset="0"/>
                <a:cs typeface="Times New Roman" panose="02020603050405020304" pitchFamily="18" charset="0"/>
              </a:rPr>
              <a:t>Denominator is calculated as the sum of deceased, living-donor, and unknown transplants. </a:t>
            </a:r>
            <a:r>
              <a:rPr lang="en-US" sz="900" i="1" dirty="0">
                <a:latin typeface="Calibri" panose="020F0502020204030204" pitchFamily="34" charset="0"/>
                <a:ea typeface="Calibri" panose="020F0502020204030204" pitchFamily="34" charset="0"/>
                <a:cs typeface="Times New Roman" panose="02020603050405020304" pitchFamily="18" charset="0"/>
              </a:rPr>
              <a:t>Data for Belarus from 43 of 51 RRT centers. Data for Canada exclude Quebec. Data for France exclude Martinique. </a:t>
            </a:r>
            <a:r>
              <a:rPr lang="en-US" sz="900" dirty="0">
                <a:latin typeface="Calibri" panose="020F0502020204030204" pitchFamily="34" charset="0"/>
                <a:ea typeface="Times New Roman" panose="02020603050405020304" pitchFamily="18" charset="0"/>
                <a:cs typeface="Times New Roman" panose="02020603050405020304" pitchFamily="18" charset="0"/>
              </a:rPr>
              <a:t>Data for Guatemala exclude pediatric ESRD patients and patients receiving non-institutional RRT. </a:t>
            </a:r>
            <a:r>
              <a:rPr lang="en-US" sz="900" i="1" dirty="0">
                <a:latin typeface="Calibri" panose="020F0502020204030204" pitchFamily="34" charset="0"/>
                <a:ea typeface="Calibri" panose="020F0502020204030204" pitchFamily="34" charset="0"/>
                <a:cs typeface="Times New Roman" panose="02020603050405020304" pitchFamily="18" charset="0"/>
              </a:rPr>
              <a:t>Data for Indonesia represent the West Java region. Data for Italy representative of 35% (7 out of 19 regions) of ESRD patient population.</a:t>
            </a:r>
            <a:r>
              <a:rPr lang="en-US" sz="900" i="1" dirty="0">
                <a:latin typeface="Calibri" panose="020F0502020204030204" pitchFamily="34" charset="0"/>
                <a:ea typeface="Times New Roman" panose="02020603050405020304" pitchFamily="18" charset="0"/>
                <a:cs typeface="Times New Roman" panose="02020603050405020304" pitchFamily="18" charset="0"/>
              </a:rPr>
              <a:t> Overall transplantation rate for Mexico presented in addition to the rate for the Jalisco region of Mexico only.</a:t>
            </a:r>
            <a:r>
              <a:rPr lang="en-US" sz="1100" i="1"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Times New Roman" panose="02020603050405020304" pitchFamily="18" charset="0"/>
                <a:cs typeface="Times New Roman" panose="02020603050405020304" pitchFamily="18" charset="0"/>
              </a:rPr>
              <a:t>Data for Sri Lanka is from seven government hospitals. </a:t>
            </a:r>
            <a:r>
              <a:rPr lang="en-US" sz="900" i="1" dirty="0">
                <a:latin typeface="Calibri" panose="020F0502020204030204" pitchFamily="34" charset="0"/>
                <a:ea typeface="Calibri" panose="020F0502020204030204" pitchFamily="34" charset="0"/>
                <a:cs typeface="Times New Roman" panose="02020603050405020304" pitchFamily="18" charset="0"/>
              </a:rPr>
              <a:t>United Kingdom^: England, Wales, Northern Ireland (Scotland data reported separately).</a:t>
            </a:r>
            <a:r>
              <a:rPr lang="en-US" sz="900" i="1" dirty="0">
                <a:latin typeface="Calibri" panose="020F0502020204030204" pitchFamily="34" charset="0"/>
                <a:ea typeface="Times New Roman" panose="02020603050405020304" pitchFamily="18" charset="0"/>
                <a:cs typeface="Times New Roman" panose="02020603050405020304" pitchFamily="18" charset="0"/>
              </a:rPr>
              <a:t> Abbreviation: ESRD, end-stage renal disease. NOTE: Data collection methods vary across countries, suggesting caution in making direct comparisons.</a:t>
            </a:r>
            <a:endParaRPr lang="en-US" sz="11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771524"/>
            <a:ext cx="4610100" cy="5600700"/>
          </a:xfrm>
          <a:prstGeom prst="rect">
            <a:avLst/>
          </a:prstGeom>
        </p:spPr>
      </p:pic>
    </p:spTree>
    <p:extLst>
      <p:ext uri="{BB962C8B-B14F-4D97-AF65-F5344CB8AC3E}">
        <p14:creationId xmlns:p14="http://schemas.microsoft.com/office/powerpoint/2010/main" val="1527350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a:xfrm>
            <a:off x="0" y="0"/>
            <a:ext cx="9144000" cy="9525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11.19 Prevalence of treated ESRD patients with a functioning kidney transplant, per million population, by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0" y="3810000"/>
            <a:ext cx="2895600" cy="2411429"/>
          </a:xfrm>
          <a:prstGeom prst="rect">
            <a:avLst/>
          </a:prstGeom>
        </p:spPr>
        <p:txBody>
          <a:bodyPr wrap="square">
            <a:spAutoFit/>
          </a:bodyPr>
          <a:lstStyle/>
          <a:p>
            <a:pPr>
              <a:lnSpc>
                <a:spcPct val="110000"/>
              </a:lnSpc>
              <a:spcAft>
                <a:spcPts val="600"/>
              </a:spcAf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The prevalence is unadjusted.</a:t>
            </a:r>
            <a:r>
              <a:rPr lang="en-US" sz="900"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Calibri" panose="020F0502020204030204" pitchFamily="34" charset="0"/>
                <a:cs typeface="Times New Roman" panose="02020603050405020304" pitchFamily="18" charset="0"/>
              </a:rPr>
              <a:t>Data for Belarus from 43 of 51 RRT centers. Data for Canada exclude Quebec. Data for France exclude Martinique. Data for Indonesia represent the West Java region. Data for Italy representative of 35% (7 out of 19 regi</a:t>
            </a:r>
            <a:r>
              <a:rPr lang="en-US" sz="900" i="1" dirty="0">
                <a:latin typeface="Calibri" panose="020F0502020204030204" pitchFamily="34" charset="0"/>
                <a:ea typeface="Times New Roman" panose="02020603050405020304" pitchFamily="18" charset="0"/>
                <a:cs typeface="Times New Roman" panose="02020603050405020304" pitchFamily="18" charset="0"/>
              </a:rPr>
              <a:t>ons) of ESRD patient population.</a:t>
            </a:r>
            <a:r>
              <a:rPr lang="en-US" sz="1100" dirty="0">
                <a:latin typeface="Calibri" panose="020F0502020204030204" pitchFamily="34" charset="0"/>
                <a:ea typeface="Times New Roman" panose="02020603050405020304" pitchFamily="18" charset="0"/>
                <a:cs typeface="Times New Roman" panose="02020603050405020304" pitchFamily="18" charset="0"/>
              </a:rPr>
              <a:t> </a:t>
            </a:r>
            <a:r>
              <a:rPr lang="en-US" sz="900" i="1" dirty="0">
                <a:latin typeface="Calibri" panose="020F0502020204030204" pitchFamily="34" charset="0"/>
                <a:ea typeface="Times New Roman" panose="02020603050405020304" pitchFamily="18" charset="0"/>
                <a:cs typeface="Times New Roman" panose="02020603050405020304" pitchFamily="18" charset="0"/>
              </a:rPr>
              <a:t>Prevalent functioning graft data for Slovakia only available for prevalent transplant patients. </a:t>
            </a:r>
            <a:r>
              <a:rPr lang="en-US" sz="900" i="1" dirty="0">
                <a:latin typeface="Calibri" panose="020F0502020204030204" pitchFamily="34" charset="0"/>
                <a:ea typeface="Calibri" panose="020F0502020204030204" pitchFamily="34" charset="0"/>
                <a:cs typeface="Times New Roman" panose="02020603050405020304" pitchFamily="18" charset="0"/>
              </a:rPr>
              <a:t>United Kingdom^: England, Wales, Northern Ireland (Scotland data reported separately).</a:t>
            </a:r>
            <a:r>
              <a:rPr lang="en-US" sz="900" i="1" dirty="0">
                <a:latin typeface="Calibri" panose="020F0502020204030204" pitchFamily="34" charset="0"/>
                <a:ea typeface="Times New Roman" panose="02020603050405020304" pitchFamily="18" charset="0"/>
                <a:cs typeface="Times New Roman" panose="02020603050405020304" pitchFamily="18" charset="0"/>
              </a:rPr>
              <a:t> Abbreviations: ESRD, end-stage renal disease; sp., speaking. NOTE: Data collection methods vary across countries, suggesting caution in making direct comparisons.</a:t>
            </a:r>
            <a:endParaRPr lang="en-US" sz="1100" dirty="0">
              <a:effectLst/>
              <a:latin typeface="Constantia" panose="02030602050306030303"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5700" y="800100"/>
            <a:ext cx="5067300" cy="5536269"/>
          </a:xfrm>
          <a:prstGeom prst="rect">
            <a:avLst/>
          </a:prstGeom>
        </p:spPr>
      </p:pic>
    </p:spTree>
    <p:extLst>
      <p:ext uri="{BB962C8B-B14F-4D97-AF65-F5344CB8AC3E}">
        <p14:creationId xmlns:p14="http://schemas.microsoft.com/office/powerpoint/2010/main" val="1971606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0" y="0"/>
            <a:ext cx="9144000" cy="8001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2 Figure11.2 Incidence </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rate of treated ESRD (per million population), by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171450" y="3510677"/>
            <a:ext cx="2857500" cy="2585323"/>
          </a:xfrm>
          <a:prstGeom prst="rect">
            <a:avLst/>
          </a:prstGeom>
        </p:spPr>
        <p:txBody>
          <a:bodyPr wrap="square">
            <a:spAutoFit/>
          </a:bodyPr>
          <a:lstStyle/>
          <a:p>
            <a:r>
              <a:rPr lang="en-US" sz="9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Data presented only for countries from which relevant information was available. All rates are unadjusted. Data for Belarus from 43 of 51 RRT centers. Data for Canada exclude Quebec. Data for France exclude Martinique. Data for Guatemala exclude pediatric ESRD patients and patients receiving non-institutional RRT. Data for Indonesia represent the West Java region. Data for Italy representative of 35% (7 out of 19 regions) of ESRD patient population. Japan includes dialysis patients only. Data from Latvia representative of 80% of ESRD patient population. Data for Serbia approx. 30% less than reported in 2015 due to incomplete reporting. United Kingdom^: England, Wales, Northern Ireland (Scotland data reported separately). Abbreviations: ESRD, end-stage renal disease; sp., speaking. NOTE: Data collection methods vary across countries, suggesting caution in making direct comparisons.</a:t>
            </a:r>
            <a:endParaRPr lang="en-US" sz="9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450" y="900827"/>
            <a:ext cx="5029200" cy="5219700"/>
          </a:xfrm>
          <a:prstGeom prst="rect">
            <a:avLst/>
          </a:prstGeom>
        </p:spPr>
      </p:pic>
    </p:spTree>
    <p:extLst>
      <p:ext uri="{BB962C8B-B14F-4D97-AF65-F5344CB8AC3E}">
        <p14:creationId xmlns:p14="http://schemas.microsoft.com/office/powerpoint/2010/main" val="359128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a:xfrm>
            <a:off x="0" y="0"/>
            <a:ext cx="9144000" cy="9144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11.20 Trends in the prevalence of treated ESRD patients with a functioning kidney transplant, by country, 2003-2016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152400" y="4838700"/>
            <a:ext cx="1752600" cy="120032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Estimates derived from linear regression. Abbreviations: ESRD, end-stage renal disease. NOTE: Data collection methods vary across countries, suggesting caution in making direct comparisons.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300" y="1447800"/>
            <a:ext cx="5695885" cy="4690877"/>
          </a:xfrm>
          <a:prstGeom prst="rect">
            <a:avLst/>
          </a:prstGeom>
        </p:spPr>
      </p:pic>
    </p:spTree>
    <p:extLst>
      <p:ext uri="{BB962C8B-B14F-4D97-AF65-F5344CB8AC3E}">
        <p14:creationId xmlns:p14="http://schemas.microsoft.com/office/powerpoint/2010/main" val="4176754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0" y="0"/>
            <a:ext cx="9144000" cy="8763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11.3 Trends in the incidence rate of treated ESRD (per million population/year), by country, 2003-2016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152400" y="889000"/>
            <a:ext cx="8610600" cy="584775"/>
          </a:xfrm>
          <a:prstGeom prst="rect">
            <a:avLst/>
          </a:prstGeom>
        </p:spPr>
        <p:txBody>
          <a:bodyPr wrap="square">
            <a:spAutoFit/>
          </a:bodyPr>
          <a:lstStyle/>
          <a:p>
            <a:pPr marL="457200" marR="0" indent="-22860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Ten </a:t>
            </a:r>
            <a:r>
              <a:rPr lang="en-US" sz="1600" b="1" dirty="0">
                <a:latin typeface="Calibri" panose="020F0502020204030204" pitchFamily="34" charset="0"/>
                <a:ea typeface="Times New Roman" panose="02020603050405020304" pitchFamily="18" charset="0"/>
                <a:cs typeface="Segoe UI" panose="020B0502040204020203" pitchFamily="34" charset="0"/>
              </a:rPr>
              <a:t>countries having the highest percent increase in ESRD incidence rate in 2003-2004 versus that in 2015-2016, plus the United States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1433146" y="5556359"/>
            <a:ext cx="6705600" cy="646331"/>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were available. All rates are unadjusted. (a) Ten countries having the highest percentage rise in 2015-2016 versus that in 2003-2004, plus the United States. (b) Estimates derived from linear regression. Abbreviation: ESRD, end-stage renal disease. NOTE: Data collection methods vary across countries, suggesting caution in making direct comparisons. </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1113" y="1508504"/>
            <a:ext cx="4581773" cy="4168396"/>
          </a:xfrm>
          <a:prstGeom prst="rect">
            <a:avLst/>
          </a:prstGeom>
        </p:spPr>
      </p:pic>
    </p:spTree>
    <p:extLst>
      <p:ext uri="{BB962C8B-B14F-4D97-AF65-F5344CB8AC3E}">
        <p14:creationId xmlns:p14="http://schemas.microsoft.com/office/powerpoint/2010/main" val="472058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0" y="0"/>
            <a:ext cx="9144000" cy="8763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11.3 Trends in the incidence rate of treated ESRD (per million population/year), by country, 2003-2016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152400" y="762000"/>
            <a:ext cx="8610600" cy="338554"/>
          </a:xfrm>
          <a:prstGeom prst="rect">
            <a:avLst/>
          </a:prstGeom>
        </p:spPr>
        <p:txBody>
          <a:bodyPr wrap="square">
            <a:spAutoFit/>
          </a:bodyPr>
          <a:lstStyle/>
          <a:p>
            <a:pPr marL="457200" marR="0" indent="-228600"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t>
            </a:r>
            <a:r>
              <a:rPr lang="en-US" sz="1600" b="1" dirty="0">
                <a:latin typeface="Calibri" panose="020F0502020204030204" pitchFamily="34" charset="0"/>
                <a:ea typeface="Times New Roman" panose="02020603050405020304" pitchFamily="18" charset="0"/>
                <a:cs typeface="Segoe UI" panose="020B0502040204020203" pitchFamily="34" charset="0"/>
              </a:rPr>
              <a:t>Average yearly change in the treated ESRD incidence rate from 2003-2016</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139700" y="4610100"/>
            <a:ext cx="2552700" cy="1477328"/>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were available. All rates are unadjusted. (a) Ten countries having the highest percentage rise in 2015-2016 versus that in 2003-2004, plus the United States. (b) Estimates derived from linear regression. Abbreviation: ESRD, end-stage renal disease. NOTE: Data collection methods vary across countries, suggesting caution in making direct comparisons. </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900" y="1130936"/>
            <a:ext cx="4953000" cy="5067300"/>
          </a:xfrm>
          <a:prstGeom prst="rect">
            <a:avLst/>
          </a:prstGeom>
        </p:spPr>
      </p:pic>
    </p:spTree>
    <p:extLst>
      <p:ext uri="{BB962C8B-B14F-4D97-AF65-F5344CB8AC3E}">
        <p14:creationId xmlns:p14="http://schemas.microsoft.com/office/powerpoint/2010/main" val="4178291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0"/>
            <a:ext cx="9144000" cy="8382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11.4 Incidence of treated ESRD due to diabetes as the assigned primary cause of ESRD cause, by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52743" y="3602251"/>
            <a:ext cx="2724150" cy="2446824"/>
          </a:xfrm>
          <a:prstGeom prst="rect">
            <a:avLst/>
          </a:prstGeom>
        </p:spPr>
        <p:txBody>
          <a:bodyPr wrap="square">
            <a:spAutoFit/>
          </a:bodyPr>
          <a:lstStyle/>
          <a:p>
            <a:pPr>
              <a:spcBef>
                <a:spcPts val="600"/>
              </a:spcBef>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were available. Data for Belarus from 43 of 51 RRT centers. Data for Canada exclude Quebec. Data for France exclude Martinique. Data for Indonesia represent the West Java region. Data for Italy representative of 35% (7 out of 19 regions) of ESRD patient population. Japan includes dialysis patients only. Data from Latvia representative of 80% of ESRD patient population. Data for Serbia approx. 30% less than reported in 2015 due to incomplete reporting. United Kingdom^: England, Wales, Northern Ireland (Scotland data reported separately). Abbreviations: ESRD, end-stage renal disease; sp., speaking. NOTE: Data collection methods vary across countries, suggesting caution in making direct comparisons.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776893" y="800100"/>
            <a:ext cx="3590214" cy="338554"/>
          </a:xfrm>
          <a:prstGeom prst="rect">
            <a:avLst/>
          </a:prstGeom>
        </p:spPr>
        <p:txBody>
          <a:bodyPr wrap="non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(a) Percentage of incident ESRD patients</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1901" y="1108742"/>
            <a:ext cx="4838699" cy="5105400"/>
          </a:xfrm>
          <a:prstGeom prst="rect">
            <a:avLst/>
          </a:prstGeom>
        </p:spPr>
      </p:pic>
    </p:spTree>
    <p:extLst>
      <p:ext uri="{BB962C8B-B14F-4D97-AF65-F5344CB8AC3E}">
        <p14:creationId xmlns:p14="http://schemas.microsoft.com/office/powerpoint/2010/main" val="2783777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0" y="0"/>
            <a:ext cx="9144000" cy="8382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11.4 Incidence of treated ESRD due to diabetes as the assigned primary cause of ESRD cause, by country, 2016</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12700" y="3848100"/>
            <a:ext cx="2743200" cy="2308324"/>
          </a:xfrm>
          <a:prstGeom prst="rect">
            <a:avLst/>
          </a:prstGeom>
        </p:spPr>
        <p:txBody>
          <a:bodyPr wrap="square">
            <a:spAutoFit/>
          </a:bodyPr>
          <a:lstStyle/>
          <a:p>
            <a:pPr>
              <a:spcBef>
                <a:spcPts val="600"/>
              </a:spcBef>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were available. Data for Belarus from 43 of 51 RRT centers. Data for Canada exclude Quebec. Data for France exclude Martinique. Data for Indonesia represent the West Java region. Data for Italy representative of 35% (7 out of 19 regions) of ESRD patient population. Japan includes dialysis patients only. Data from Latvia representative of 80% of ESRD patient population. Data for Serbia approx. 30% less than reported in 2015 due to incomplete reporting. United Kingdom^: England, Wales, Northern Ireland (Scotland data reported separately). Abbreviations: ESRD, end-stage renal disease; sp., speaking. NOTE: Data collection methods vary across countries, suggesting caution in making direct comparisons.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009600" y="685800"/>
            <a:ext cx="5124801" cy="338554"/>
          </a:xfrm>
          <a:prstGeom prst="rect">
            <a:avLst/>
          </a:prstGeom>
        </p:spPr>
        <p:txBody>
          <a:bodyPr wrap="non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(b) Incidence rate of treated ESRD (per million population)</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7100" y="1086936"/>
            <a:ext cx="5143500" cy="5007977"/>
          </a:xfrm>
          <a:prstGeom prst="rect">
            <a:avLst/>
          </a:prstGeom>
        </p:spPr>
      </p:pic>
    </p:spTree>
    <p:extLst>
      <p:ext uri="{BB962C8B-B14F-4D97-AF65-F5344CB8AC3E}">
        <p14:creationId xmlns:p14="http://schemas.microsoft.com/office/powerpoint/2010/main" val="3064704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0"/>
            <a:ext cx="9144000" cy="1417638"/>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11.5 Average yearly change in the incidence rate of treated ESRD due to diabetes as the assigned primary ESRD cause (per million population/year), by country, 2003-2016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12700" y="4343400"/>
            <a:ext cx="1651000" cy="1754326"/>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were available. Estimates derived from linear regression. Abbreviation: ESRD, end-stage renal disease. NOTE: Data collection methods vary across countries, suggesting caution in making direct comparisons.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8950" y="1143000"/>
            <a:ext cx="5048250" cy="5105400"/>
          </a:xfrm>
          <a:prstGeom prst="rect">
            <a:avLst/>
          </a:prstGeom>
        </p:spPr>
      </p:pic>
    </p:spTree>
    <p:extLst>
      <p:ext uri="{BB962C8B-B14F-4D97-AF65-F5344CB8AC3E}">
        <p14:creationId xmlns:p14="http://schemas.microsoft.com/office/powerpoint/2010/main" val="2743019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1200"/>
              </a:spcAft>
            </a:pPr>
            <a:r>
              <a:rPr lang="en-US" sz="22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2 Figure 11.6 Country-level correlation of the percentage change in ESRD incidence with the percentage change in ESRD incidence due to diabetes, from 2003-2016, with countries displayed by region</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11</a:t>
            </a:r>
          </a:p>
        </p:txBody>
      </p:sp>
      <p:sp>
        <p:nvSpPr>
          <p:cNvPr id="6" name="Rectangle 5"/>
          <p:cNvSpPr/>
          <p:nvPr/>
        </p:nvSpPr>
        <p:spPr>
          <a:xfrm>
            <a:off x="9045" y="2628900"/>
            <a:ext cx="2627299" cy="3554819"/>
          </a:xfrm>
          <a:prstGeom prst="rect">
            <a:avLst/>
          </a:prstGeom>
        </p:spPr>
        <p:txBody>
          <a:bodyPr wrap="square">
            <a:spAutoFit/>
          </a:bodyPr>
          <a:lstStyle/>
          <a:p>
            <a:pPr>
              <a:spcBef>
                <a:spcPts val="600"/>
              </a:spcBef>
              <a:spcAft>
                <a:spcPts val="600"/>
              </a:spcAft>
              <a:tabLst>
                <a:tab pos="5943600" algn="l"/>
              </a:tabLst>
            </a:pPr>
            <a:r>
              <a:rPr lang="en-US" sz="9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Data presented only for countries from which relevant information was available. Reference line (in red) represents 1:1 ratio of percentage change in ESRD incidence rate due to diabetes and percentage change in ESRD incidence rate from 2003-2004 to2015-2016. Countries listed in order of lowest to highest percentage change in ESRD incidence due to diabetes in each panel. (a) Europe, Australia, New Zealand, and Israel: (-27-57%) Austria (AT), Belgium, Du. speaking (BE, du.), Finland (FI), Belgium,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fr.speaking</a:t>
            </a:r>
            <a:r>
              <a:rPr lang="en-US" sz="900" i="1" dirty="0">
                <a:latin typeface="Calibri" panose="020F0502020204030204" pitchFamily="34" charset="0"/>
                <a:ea typeface="Times New Roman" panose="02020603050405020304" pitchFamily="18" charset="0"/>
                <a:cs typeface="Times New Roman" panose="02020603050405020304" pitchFamily="18" charset="0"/>
              </a:rPr>
              <a:t> (BE, </a:t>
            </a:r>
            <a:r>
              <a:rPr lang="en-US" sz="900" i="1" dirty="0" err="1">
                <a:latin typeface="Calibri" panose="020F0502020204030204" pitchFamily="34" charset="0"/>
                <a:ea typeface="Times New Roman" panose="02020603050405020304" pitchFamily="18" charset="0"/>
                <a:cs typeface="Times New Roman" panose="02020603050405020304" pitchFamily="18" charset="0"/>
              </a:rPr>
              <a:t>fr.</a:t>
            </a:r>
            <a:r>
              <a:rPr lang="en-US" sz="900" i="1" dirty="0">
                <a:latin typeface="Calibri" panose="020F0502020204030204" pitchFamily="34" charset="0"/>
                <a:ea typeface="Times New Roman" panose="02020603050405020304" pitchFamily="18" charset="0"/>
                <a:cs typeface="Times New Roman" panose="02020603050405020304" pitchFamily="18" charset="0"/>
              </a:rPr>
              <a:t>), Norway (NO), Sweden (SE), Spain (ES), Denmark (DK), Israel (IS), Greece (GR), New Zealand (NZ), Netherlands (NL), Scotland (SCT), Australia (AU), United Kingdom (GB), and Bosnia and Herzegovina (BA); (b) North and Latin America: (2-45%) Uruguay (UY), United States (US), Argentina (AG) Canada (CA), Jalisco (Mexico, MX-JAL); (c) Asia and Russia: (18-360%) Japan (JP), Taiwan (TW), Hong Kong (HK), Singapore (SG), Rep. of Korea (KR), Malaysia (MY), Philippines (PH), Russia (RU). Abbreviation: ESRD, end-stage renal disease. NOTE: Data collection methods vary across countries, suggesting caution in making direct comparisons.</a:t>
            </a:r>
            <a:endParaRPr lang="en-US" sz="9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562100"/>
            <a:ext cx="5155169" cy="4251031"/>
          </a:xfrm>
          <a:prstGeom prst="rect">
            <a:avLst/>
          </a:prstGeom>
        </p:spPr>
      </p:pic>
    </p:spTree>
    <p:extLst>
      <p:ext uri="{BB962C8B-B14F-4D97-AF65-F5344CB8AC3E}">
        <p14:creationId xmlns:p14="http://schemas.microsoft.com/office/powerpoint/2010/main" val="31557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311</TotalTime>
  <Words>5087</Words>
  <Application>Microsoft Office PowerPoint</Application>
  <PresentationFormat>On-screen Show (4:3)</PresentationFormat>
  <Paragraphs>132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Constantia</vt:lpstr>
      <vt:lpstr>Segoe UI</vt:lpstr>
      <vt:lpstr>Times New Roman</vt:lpstr>
      <vt:lpstr>ADR_PPT_Template_CKD</vt:lpstr>
      <vt:lpstr>PowerPoint Presentation</vt:lpstr>
      <vt:lpstr>vol 2 Figure 11.1 Geographic variation in the incidence rate of treated ESRD (per million population), by country, 2016 </vt:lpstr>
      <vt:lpstr>vol 2 Figure11.2 Incidence rate of treated ESRD (per million population), by country, 2016 </vt:lpstr>
      <vt:lpstr>vol 2 Figure 11.3 Trends in the incidence rate of treated ESRD (per million population/year), by country, 2003-2016 </vt:lpstr>
      <vt:lpstr>vol 2 Figure 11.3 Trends in the incidence rate of treated ESRD (per million population/year), by country, 2003-2016 </vt:lpstr>
      <vt:lpstr>vol 2 Figure 11.4 Incidence of treated ESRD due to diabetes as the assigned primary cause of ESRD cause, by country, 2016 </vt:lpstr>
      <vt:lpstr>vol 2 Figure 11.4 Incidence of treated ESRD due to diabetes as the assigned primary cause of ESRD cause, by country, 2016 </vt:lpstr>
      <vt:lpstr>vol 2 Figure 11.5 Average yearly change in the incidence rate of treated ESRD due to diabetes as the assigned primary ESRD cause (per million population/year), by country, 2003-2016  </vt:lpstr>
      <vt:lpstr>vol 2 Figure 11.6 Country-level correlation of the percentage change in ESRD incidence with the percentage change in ESRD incidence due to diabetes, from 2003-2016, with countries displayed by region </vt:lpstr>
      <vt:lpstr>vol 2 Figure 11.6 Country-level correlation of the percentage change in ESRD incidence with the percentage change in ESRD incidence due to diabetes, from 2003-2016, with countries displayed by region </vt:lpstr>
      <vt:lpstr>vol 2 Figure 11.6 Country-level correlation of the percentage change in ESRD incidence with the percentage change in ESRD incidence due to diabetes, from 2003-2016, with countries displayed by region </vt:lpstr>
      <vt:lpstr>vol 2 Figure 11.7 Incidence rate of treated ESRD (per million population/year), by age group and country, 2016 </vt:lpstr>
      <vt:lpstr>vol 2 Figure 11.7 Incidence rate of treated ESRD (per million population/year), by age group and country, 2016 </vt:lpstr>
      <vt:lpstr>vol 2 Figure 11.8 Incidence rate of treated ESRD (per million population/year), by sex and country, 2016 </vt:lpstr>
      <vt:lpstr>vol 2 Figure 11.9 Prevalence of treated ESRD (per million population), by country, 2016 </vt:lpstr>
      <vt:lpstr>vol 2 Figure 11.10 Prevalence of treated ESRD (per million population), by sex and country, 2016 </vt:lpstr>
      <vt:lpstr>vol 2 Figure 11.11 Trends in the prevalence of treated ESRD (per million population), by country, 2003-2016 </vt:lpstr>
      <vt:lpstr>vol 2 Figure 11.11 Trends in the prevalence of treated ESRD (per million population), by country, 2003-2016 </vt:lpstr>
      <vt:lpstr>vol 2 Figure 11.12 Percentage distribution of type of renal replacement therapy modality used by ESRD patients, by country, in 2016 </vt:lpstr>
      <vt:lpstr>vol 2 Figure 11.13 Prevalence of dialysis (per million population), by country, 2016 </vt:lpstr>
      <vt:lpstr>vol 2 Figure 11.14 Trends in the prevalence of dialysis (per million population), by country, 2003-2016</vt:lpstr>
      <vt:lpstr>vol 2 Figure 11.14 Trends in the prevalence of dialysis (per million population), by country, 2003-2016</vt:lpstr>
      <vt:lpstr>vol 2 Figure 11.15 Distribution of the percentage of prevalent dialysis patients using in-center HD, home HD, or peritoneal dialysis (CAPD/APD/IPD), 2016 </vt:lpstr>
      <vt:lpstr>vol 2 Figure 11.16 Kidney transplantation rate, by country, 2016 </vt:lpstr>
      <vt:lpstr>vol 2 Figure 11.16 Kidney transplantation rate, by country, 2016 </vt:lpstr>
      <vt:lpstr>vol 2 Figure 11.17 Trends in kidney transplantation rates (per million population), by country, 2016 </vt:lpstr>
      <vt:lpstr>vol 2 Figure 11.17 Trends in kidney transplantation rates (per million population), by country, 2016 </vt:lpstr>
      <vt:lpstr>vol 2 Figure 11.18 Distribution of the percentage of kidney transplantations by kidney donor type and country, 2016 </vt:lpstr>
      <vt:lpstr>vol 2 Figure 11.19 Prevalence of treated ESRD patients with a functioning kidney transplant, per million population, by country, 2016 </vt:lpstr>
      <vt:lpstr>vol 2 Figure 11.20 Trends in the prevalence of treated ESRD patients with a functioning kidney transplant, by country, 2003-2016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123</cp:revision>
  <dcterms:created xsi:type="dcterms:W3CDTF">2014-11-10T19:37:45Z</dcterms:created>
  <dcterms:modified xsi:type="dcterms:W3CDTF">2018-11-02T16:57:07Z</dcterms:modified>
</cp:coreProperties>
</file>