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60" r:id="rId3"/>
    <p:sldId id="259" r:id="rId4"/>
    <p:sldId id="261" r:id="rId5"/>
    <p:sldId id="262" r:id="rId6"/>
    <p:sldId id="264" r:id="rId7"/>
    <p:sldId id="265" r:id="rId8"/>
    <p:sldId id="266" r:id="rId9"/>
    <p:sldId id="267" r:id="rId10"/>
    <p:sldId id="269" r:id="rId11"/>
    <p:sldId id="268" r:id="rId12"/>
    <p:sldId id="263" r:id="rId13"/>
    <p:sldId id="275" r:id="rId14"/>
    <p:sldId id="274" r:id="rId15"/>
    <p:sldId id="273" r:id="rId16"/>
    <p:sldId id="272" r:id="rId17"/>
    <p:sldId id="271" r:id="rId18"/>
    <p:sldId id="276" r:id="rId19"/>
    <p:sldId id="277" r:id="rId20"/>
    <p:sldId id="270" r:id="rId21"/>
    <p:sldId id="279" r:id="rId22"/>
    <p:sldId id="280" r:id="rId23"/>
    <p:sldId id="281" r:id="rId24"/>
    <p:sldId id="282" r:id="rId25"/>
    <p:sldId id="285" r:id="rId26"/>
    <p:sldId id="278" r:id="rId27"/>
    <p:sldId id="291" r:id="rId28"/>
    <p:sldId id="290" r:id="rId29"/>
    <p:sldId id="289" r:id="rId30"/>
    <p:sldId id="292" r:id="rId31"/>
    <p:sldId id="288" r:id="rId32"/>
    <p:sldId id="287" r:id="rId33"/>
    <p:sldId id="293" r:id="rId34"/>
    <p:sldId id="294" r:id="rId35"/>
    <p:sldId id="296" r:id="rId36"/>
    <p:sldId id="295" r:id="rId37"/>
    <p:sldId id="297" r:id="rId38"/>
    <p:sldId id="298" r:id="rId39"/>
    <p:sldId id="286" r:id="rId40"/>
    <p:sldId id="302" r:id="rId41"/>
    <p:sldId id="303" r:id="rId42"/>
    <p:sldId id="304" r:id="rId43"/>
    <p:sldId id="305" r:id="rId44"/>
    <p:sldId id="306" r:id="rId45"/>
    <p:sldId id="307" r:id="rId46"/>
    <p:sldId id="301" r:id="rId47"/>
    <p:sldId id="300" r:id="rId48"/>
    <p:sldId id="308" r:id="rId49"/>
    <p:sldId id="310" r:id="rId50"/>
    <p:sldId id="309" r:id="rId51"/>
    <p:sldId id="312" r:id="rId52"/>
    <p:sldId id="311" r:id="rId53"/>
    <p:sldId id="313" r:id="rId54"/>
    <p:sldId id="299" r:id="rId55"/>
    <p:sldId id="323" r:id="rId56"/>
    <p:sldId id="316" r:id="rId57"/>
    <p:sldId id="318" r:id="rId58"/>
    <p:sldId id="317" r:id="rId59"/>
    <p:sldId id="319" r:id="rId60"/>
    <p:sldId id="320" r:id="rId61"/>
    <p:sldId id="321" r:id="rId62"/>
    <p:sldId id="315" r:id="rId63"/>
    <p:sldId id="32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71" d="100"/>
          <a:sy n="71" d="100"/>
        </p:scale>
        <p:origin x="1668" y="54"/>
      </p:cViewPr>
      <p:guideLst>
        <p:guide orient="horz" pos="2160"/>
        <p:guide pos="2880"/>
      </p:guideLst>
    </p:cSldViewPr>
  </p:slideViewPr>
  <p:notesTextViewPr>
    <p:cViewPr>
      <p:scale>
        <a:sx n="1" d="1"/>
        <a:sy n="1" d="1"/>
      </p:scale>
      <p:origin x="0" y="0"/>
    </p:cViewPr>
  </p:notesTextViewPr>
  <p:notesViewPr>
    <p:cSldViewPr showGuides="1">
      <p:cViewPr varScale="1">
        <p:scale>
          <a:sx n="65" d="100"/>
          <a:sy n="65" d="100"/>
        </p:scale>
        <p:origin x="1932" y="84"/>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 </a:t>
            </a:r>
            <a:br>
              <a:rPr lang="en-US" dirty="0" smtClean="0"/>
            </a:br>
            <a:r>
              <a:rPr lang="en-US" dirty="0" smtClean="0"/>
              <a:t>Volume 2 ESRD, Chapter 1</a:t>
            </a: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0"/>
            <a:ext cx="7315200" cy="830997"/>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a:t>
            </a: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 End-Stage Renal Disease</a:t>
            </a:r>
            <a:endPar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endParaRPr>
          </a:p>
        </p:txBody>
      </p:sp>
      <p:sp>
        <p:nvSpPr>
          <p:cNvPr id="3" name="Rectangle 2"/>
          <p:cNvSpPr/>
          <p:nvPr/>
        </p:nvSpPr>
        <p:spPr>
          <a:xfrm>
            <a:off x="1562100" y="4000500"/>
            <a:ext cx="6210300" cy="1754326"/>
          </a:xfrm>
          <a:prstGeom prst="rect">
            <a:avLst/>
          </a:prstGeom>
        </p:spPr>
        <p:txBody>
          <a:bodyPr wrap="square">
            <a:spAutoFit/>
          </a:bodyPr>
          <a:lstStyle/>
          <a:p>
            <a:pPr lvl="0" algn="ctr"/>
            <a:r>
              <a:rPr lang="en-US" sz="3600" b="1" dirty="0">
                <a:solidFill>
                  <a:prstClr val="black"/>
                </a:solidFill>
                <a:latin typeface="Candara" panose="020E0502030303020204" pitchFamily="34" charset="0"/>
              </a:rPr>
              <a:t>Chapter 12:</a:t>
            </a:r>
            <a:br>
              <a:rPr lang="en-US" sz="3600" b="1" dirty="0">
                <a:solidFill>
                  <a:prstClr val="black"/>
                </a:solidFill>
                <a:latin typeface="Candara" panose="020E0502030303020204" pitchFamily="34" charset="0"/>
              </a:rPr>
            </a:br>
            <a:r>
              <a:rPr lang="en-US" sz="3600" b="1" dirty="0">
                <a:solidFill>
                  <a:prstClr val="black"/>
                </a:solidFill>
                <a:latin typeface="Candara" panose="020E0502030303020204" pitchFamily="34" charset="0"/>
              </a:rPr>
              <a:t>End-of-life Care for Patients </a:t>
            </a:r>
          </a:p>
          <a:p>
            <a:pPr lvl="0" algn="ctr"/>
            <a:r>
              <a:rPr lang="en-US" sz="3600" b="1" dirty="0">
                <a:solidFill>
                  <a:prstClr val="black"/>
                </a:solidFill>
                <a:latin typeface="Candara" panose="020E0502030303020204" pitchFamily="34" charset="0"/>
              </a:rPr>
              <a:t>with ESRD: </a:t>
            </a:r>
            <a:r>
              <a:rPr lang="en-US" sz="3600" b="1" dirty="0" smtClean="0">
                <a:solidFill>
                  <a:prstClr val="black"/>
                </a:solidFill>
                <a:latin typeface="Candara" panose="020E0502030303020204" pitchFamily="34" charset="0"/>
              </a:rPr>
              <a:t>2000-2015</a:t>
            </a:r>
            <a:endParaRPr lang="en-US" sz="3600" b="1" dirty="0">
              <a:solidFill>
                <a:prstClr val="black"/>
              </a:solidFill>
              <a:latin typeface="Candara" panose="020E0502030303020204" pitchFamily="34" charset="0"/>
            </a:endParaRPr>
          </a:p>
        </p:txBody>
      </p:sp>
      <p:pic>
        <p:nvPicPr>
          <p:cNvPr id="6" name="Picture 5"/>
          <p:cNvPicPr>
            <a:picLocks noChangeAspect="1"/>
          </p:cNvPicPr>
          <p:nvPr/>
        </p:nvPicPr>
        <p:blipFill>
          <a:blip r:embed="rId2"/>
          <a:stretch>
            <a:fillRect/>
          </a:stretch>
        </p:blipFill>
        <p:spPr>
          <a:xfrm>
            <a:off x="2743200" y="6400800"/>
            <a:ext cx="3084843" cy="591363"/>
          </a:xfrm>
          <a:prstGeom prst="rect">
            <a:avLst/>
          </a:prstGeom>
        </p:spPr>
      </p:pic>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4" name="Title 3"/>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2000-2015</a:t>
            </a:r>
            <a:endParaRPr lang="en-US" sz="24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7" name="Rectangle 6"/>
          <p:cNvSpPr/>
          <p:nvPr/>
        </p:nvSpPr>
        <p:spPr>
          <a:xfrm>
            <a:off x="914400" y="5486400"/>
            <a:ext cx="73152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073033" y="1254293"/>
            <a:ext cx="2724336" cy="73866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(f) ICU </a:t>
            </a:r>
            <a:r>
              <a:rPr lang="en-US" sz="1600" b="1" dirty="0">
                <a:latin typeface="Calibri" panose="020F0502020204030204" pitchFamily="34" charset="0"/>
                <a:ea typeface="Times New Roman" panose="02020603050405020304" pitchFamily="18" charset="0"/>
                <a:cs typeface="Segoe UI" panose="020B0502040204020203" pitchFamily="34" charset="0"/>
              </a:rPr>
              <a:t>admission by modality</a:t>
            </a:r>
          </a:p>
          <a:p>
            <a:pPr marL="91440" marR="0" indent="-91440" algn="ctr">
              <a:spcBef>
                <a:spcPts val="600"/>
              </a:spcBef>
              <a:spcAft>
                <a:spcPts val="600"/>
              </a:spcAft>
            </a:pP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92711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4" name="Title 3"/>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2000-2015</a:t>
            </a:r>
            <a:endParaRPr lang="en-US" sz="24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7" name="Rectangle 6"/>
          <p:cNvSpPr/>
          <p:nvPr/>
        </p:nvSpPr>
        <p:spPr>
          <a:xfrm>
            <a:off x="914400" y="5486400"/>
            <a:ext cx="73152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2698636" y="1254293"/>
            <a:ext cx="3473131" cy="73866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(g) </a:t>
            </a:r>
            <a:r>
              <a:rPr lang="en-US" sz="1600" b="1" dirty="0">
                <a:latin typeface="Calibri" panose="020F0502020204030204" pitchFamily="34" charset="0"/>
                <a:ea typeface="Times New Roman" panose="02020603050405020304" pitchFamily="18" charset="0"/>
                <a:cs typeface="Segoe UI" panose="020B0502040204020203" pitchFamily="34" charset="0"/>
              </a:rPr>
              <a:t>ICU admission by state of residence</a:t>
            </a:r>
          </a:p>
          <a:p>
            <a:pPr marL="91440" marR="0" indent="-91440" algn="ctr">
              <a:spcBef>
                <a:spcPts val="600"/>
              </a:spcBef>
              <a:spcAft>
                <a:spcPts val="600"/>
              </a:spcAft>
            </a:pP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577" y="1866900"/>
            <a:ext cx="6656846" cy="3047999"/>
          </a:xfrm>
          <a:prstGeom prst="rect">
            <a:avLst/>
          </a:prstGeom>
        </p:spPr>
      </p:pic>
    </p:spTree>
    <p:extLst>
      <p:ext uri="{BB962C8B-B14F-4D97-AF65-F5344CB8AC3E}">
        <p14:creationId xmlns:p14="http://schemas.microsoft.com/office/powerpoint/2010/main" val="3280000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81050" y="5448300"/>
            <a:ext cx="75819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2149702" y="1272957"/>
            <a:ext cx="4844596" cy="338554"/>
          </a:xfrm>
          <a:prstGeom prst="rect">
            <a:avLst/>
          </a:prstGeom>
        </p:spPr>
        <p:txBody>
          <a:bodyPr wrap="none">
            <a:spAutoFit/>
          </a:bodyPr>
          <a:lstStyle/>
          <a:p>
            <a:pPr marL="342900" marR="0" lvl="0" indent="-342900" algn="ctr" fontAlgn="base">
              <a:spcBef>
                <a:spcPts val="600"/>
              </a:spcBef>
              <a:spcAft>
                <a:spcPts val="600"/>
              </a:spcAft>
              <a:buFont typeface="+mj-lt"/>
              <a:buAutoNum type="alphaLcParenBoth"/>
            </a:pPr>
            <a:r>
              <a:rPr lang="en-US" sz="16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Intensive procedures by sub-type and year, overall</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860801"/>
            <a:ext cx="6858014" cy="3136398"/>
          </a:xfrm>
          <a:prstGeom prst="rect">
            <a:avLst/>
          </a:prstGeom>
        </p:spPr>
      </p:pic>
    </p:spTree>
    <p:extLst>
      <p:ext uri="{BB962C8B-B14F-4D97-AF65-F5344CB8AC3E}">
        <p14:creationId xmlns:p14="http://schemas.microsoft.com/office/powerpoint/2010/main" val="34915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81050" y="5448300"/>
            <a:ext cx="75819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933700" y="1170241"/>
            <a:ext cx="2931188"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Intensive </a:t>
            </a:r>
            <a:r>
              <a:rPr lang="en-US" sz="1600" b="1" dirty="0">
                <a:latin typeface="Calibri" panose="020F0502020204030204" pitchFamily="34" charset="0"/>
                <a:ea typeface="Times New Roman" panose="02020603050405020304" pitchFamily="18" charset="0"/>
                <a:cs typeface="Segoe UI" panose="020B0502040204020203" pitchFamily="34" charset="0"/>
              </a:rPr>
              <a:t>procedures by type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2477175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81050" y="5448300"/>
            <a:ext cx="75819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152380" y="1248361"/>
            <a:ext cx="2839240" cy="338554"/>
          </a:xfrm>
          <a:prstGeom prst="rect">
            <a:avLst/>
          </a:prstGeom>
        </p:spPr>
        <p:txBody>
          <a:bodyPr wrap="none">
            <a:spAutoFit/>
          </a:bodyPr>
          <a:lstStyle/>
          <a:p>
            <a:pPr marR="0" lvl="0" algn="ctr" fontAlgn="base">
              <a:spcBef>
                <a:spcPts val="0"/>
              </a:spcBef>
              <a:spcAft>
                <a:spcPts val="0"/>
              </a:spcAft>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(c) Intensive </a:t>
            </a:r>
            <a:r>
              <a:rPr lang="en-US" sz="16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procedures by age</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2958361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81050" y="5448300"/>
            <a:ext cx="75819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028950" y="1248361"/>
            <a:ext cx="290906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Intensive </a:t>
            </a:r>
            <a:r>
              <a:rPr lang="en-US" sz="1600" b="1" dirty="0">
                <a:latin typeface="Calibri" panose="020F0502020204030204" pitchFamily="34" charset="0"/>
                <a:ea typeface="Times New Roman" panose="02020603050405020304" pitchFamily="18" charset="0"/>
                <a:cs typeface="Segoe UI" panose="020B0502040204020203" pitchFamily="34" charset="0"/>
              </a:rPr>
              <a:t>procedures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1996735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81050" y="5448300"/>
            <a:ext cx="75819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826200" y="1248361"/>
            <a:ext cx="3288850"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Intensive </a:t>
            </a:r>
            <a:r>
              <a:rPr lang="en-US" sz="1600" b="1" dirty="0">
                <a:latin typeface="Calibri" panose="020F0502020204030204" pitchFamily="34" charset="0"/>
                <a:ea typeface="Times New Roman" panose="02020603050405020304" pitchFamily="18" charset="0"/>
                <a:cs typeface="Segoe UI" panose="020B0502040204020203" pitchFamily="34" charset="0"/>
              </a:rPr>
              <a:t>procedures 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2555719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81050" y="5448300"/>
            <a:ext cx="75819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180240" y="1248361"/>
            <a:ext cx="2783519"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(f) Intensive </a:t>
            </a:r>
            <a:r>
              <a:rPr lang="en-US" sz="1600" b="1" dirty="0">
                <a:latin typeface="Calibri" panose="020F0502020204030204" pitchFamily="34" charset="0"/>
                <a:ea typeface="Times New Roman" panose="02020603050405020304" pitchFamily="18" charset="0"/>
                <a:cs typeface="Segoe UI" panose="020B0502040204020203" pitchFamily="34" charset="0"/>
              </a:rPr>
              <a:t>procedures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297928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81050" y="5448300"/>
            <a:ext cx="75819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939790" y="1248361"/>
            <a:ext cx="3264420"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(g) Intensive </a:t>
            </a:r>
            <a:r>
              <a:rPr lang="en-US" sz="1600" b="1" dirty="0">
                <a:latin typeface="Calibri" panose="020F0502020204030204" pitchFamily="34" charset="0"/>
                <a:ea typeface="Times New Roman" panose="02020603050405020304" pitchFamily="18" charset="0"/>
                <a:cs typeface="Segoe UI" panose="020B0502040204020203" pitchFamily="34" charset="0"/>
              </a:rPr>
              <a:t>procedures by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3969495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12.4 Intensive procedures during the last 90 days of life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781050" y="5448300"/>
            <a:ext cx="75819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550356" y="1248361"/>
            <a:ext cx="404328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(h) </a:t>
            </a:r>
            <a:r>
              <a:rPr lang="en-US" sz="1600" b="1" dirty="0">
                <a:latin typeface="Calibri" panose="020F0502020204030204" pitchFamily="34" charset="0"/>
                <a:ea typeface="Times New Roman" panose="02020603050405020304" pitchFamily="18" charset="0"/>
                <a:cs typeface="Segoe UI" panose="020B0502040204020203" pitchFamily="34" charset="0"/>
              </a:rPr>
              <a:t>Intensive procedures by state of residence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529" y="1871831"/>
            <a:ext cx="6662942" cy="2928769"/>
          </a:xfrm>
          <a:prstGeom prst="rect">
            <a:avLst/>
          </a:prstGeom>
        </p:spPr>
      </p:pic>
    </p:spTree>
    <p:extLst>
      <p:ext uri="{BB962C8B-B14F-4D97-AF65-F5344CB8AC3E}">
        <p14:creationId xmlns:p14="http://schemas.microsoft.com/office/powerpoint/2010/main" val="746347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a:xfrm>
            <a:off x="0" y="0"/>
            <a:ext cx="9144000" cy="838200"/>
          </a:xfrm>
        </p:spPr>
        <p:txBody>
          <a:bodyPr/>
          <a:lstStyle/>
          <a:p>
            <a:pPr marL="0" marR="0">
              <a:spcBef>
                <a:spcPts val="600"/>
              </a:spcBef>
              <a:spcAft>
                <a:spcPts val="600"/>
              </a:spcAft>
              <a:tabLst>
                <a:tab pos="685800" algn="l"/>
              </a:tabLs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Table 12.1 Characteristics of decedents with ESRD by death year, 2000-2015</a:t>
            </a:r>
            <a:endParaRPr lang="en-US" sz="24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graphicFrame>
        <p:nvGraphicFramePr>
          <p:cNvPr id="3" name="Table 2"/>
          <p:cNvGraphicFramePr>
            <a:graphicFrameLocks noGrp="1"/>
          </p:cNvGraphicFramePr>
          <p:nvPr>
            <p:extLst>
              <p:ext uri="{D42A27DB-BD31-4B8C-83A1-F6EECF244321}">
                <p14:modId xmlns:p14="http://schemas.microsoft.com/office/powerpoint/2010/main" val="75361375"/>
              </p:ext>
            </p:extLst>
          </p:nvPr>
        </p:nvGraphicFramePr>
        <p:xfrm>
          <a:off x="3064296" y="990600"/>
          <a:ext cx="5736804" cy="5337458"/>
        </p:xfrm>
        <a:graphic>
          <a:graphicData uri="http://schemas.openxmlformats.org/drawingml/2006/table">
            <a:tbl>
              <a:tblPr firstRow="1" firstCol="1" bandRow="1"/>
              <a:tblGrid>
                <a:gridCol w="1571883">
                  <a:extLst>
                    <a:ext uri="{9D8B030D-6E8A-4147-A177-3AD203B41FA5}">
                      <a16:colId xmlns:a16="http://schemas.microsoft.com/office/drawing/2014/main" val="2147329412"/>
                    </a:ext>
                  </a:extLst>
                </a:gridCol>
                <a:gridCol w="573680">
                  <a:extLst>
                    <a:ext uri="{9D8B030D-6E8A-4147-A177-3AD203B41FA5}">
                      <a16:colId xmlns:a16="http://schemas.microsoft.com/office/drawing/2014/main" val="2397605395"/>
                    </a:ext>
                  </a:extLst>
                </a:gridCol>
                <a:gridCol w="574828">
                  <a:extLst>
                    <a:ext uri="{9D8B030D-6E8A-4147-A177-3AD203B41FA5}">
                      <a16:colId xmlns:a16="http://schemas.microsoft.com/office/drawing/2014/main" val="431522851"/>
                    </a:ext>
                  </a:extLst>
                </a:gridCol>
                <a:gridCol w="574828">
                  <a:extLst>
                    <a:ext uri="{9D8B030D-6E8A-4147-A177-3AD203B41FA5}">
                      <a16:colId xmlns:a16="http://schemas.microsoft.com/office/drawing/2014/main" val="291966737"/>
                    </a:ext>
                  </a:extLst>
                </a:gridCol>
                <a:gridCol w="574828">
                  <a:extLst>
                    <a:ext uri="{9D8B030D-6E8A-4147-A177-3AD203B41FA5}">
                      <a16:colId xmlns:a16="http://schemas.microsoft.com/office/drawing/2014/main" val="2416093016"/>
                    </a:ext>
                  </a:extLst>
                </a:gridCol>
                <a:gridCol w="574828">
                  <a:extLst>
                    <a:ext uri="{9D8B030D-6E8A-4147-A177-3AD203B41FA5}">
                      <a16:colId xmlns:a16="http://schemas.microsoft.com/office/drawing/2014/main" val="881818968"/>
                    </a:ext>
                  </a:extLst>
                </a:gridCol>
                <a:gridCol w="574828">
                  <a:extLst>
                    <a:ext uri="{9D8B030D-6E8A-4147-A177-3AD203B41FA5}">
                      <a16:colId xmlns:a16="http://schemas.microsoft.com/office/drawing/2014/main" val="3636801980"/>
                    </a:ext>
                  </a:extLst>
                </a:gridCol>
                <a:gridCol w="717101">
                  <a:extLst>
                    <a:ext uri="{9D8B030D-6E8A-4147-A177-3AD203B41FA5}">
                      <a16:colId xmlns:a16="http://schemas.microsoft.com/office/drawing/2014/main" val="787388459"/>
                    </a:ext>
                  </a:extLst>
                </a:gridCol>
              </a:tblGrid>
              <a:tr h="139464">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2000</a:t>
                      </a: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2003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2006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2009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2012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2015</a:t>
                      </a: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Total</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456525"/>
                  </a:ext>
                </a:extLst>
              </a:tr>
              <a:tr h="131312">
                <a:tc>
                  <a:txBody>
                    <a:bodyPr/>
                    <a:lstStyle/>
                    <a:p>
                      <a:pPr marL="0" marR="0">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Calibri" panose="020F0502020204030204" pitchFamily="34" charset="0"/>
                        </a:rPr>
                        <a:t>72,794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82,414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87,521</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89,866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91,773</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99,868</a:t>
                      </a:r>
                    </a:p>
                  </a:txBody>
                  <a:tcPr marL="23689" marR="236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1,397,039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015002"/>
                  </a:ext>
                </a:extLst>
              </a:tr>
              <a:tr h="131312">
                <a:tc>
                  <a:txBody>
                    <a:bodyPr/>
                    <a:lstStyle/>
                    <a:p>
                      <a:pPr marL="0" marR="0">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Calibri" panose="020F0502020204030204" pitchFamily="34"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980295"/>
                  </a:ext>
                </a:extLst>
              </a:tr>
              <a:tr h="131312">
                <a:tc>
                  <a:txBody>
                    <a:bodyPr/>
                    <a:lstStyle/>
                    <a:p>
                      <a:pPr marL="0" marR="0">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463779"/>
                  </a:ext>
                </a:extLst>
              </a:tr>
              <a:tr h="270776">
                <a:tc>
                  <a:txBody>
                    <a:bodyPr/>
                    <a:lstStyle/>
                    <a:p>
                      <a:pPr marL="0" marR="0">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Age (mean)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67.49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(13.73)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67.94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(13.79)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68.46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(13.78)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68.73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(13.65)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69.21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(13.37)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69.27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(13.06)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68.60</a:t>
                      </a:r>
                    </a:p>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(13.58)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753391"/>
                  </a:ext>
                </a:extLst>
              </a:tr>
              <a:tr h="139464">
                <a:tc>
                  <a:txBody>
                    <a:bodyPr/>
                    <a:lstStyle/>
                    <a:p>
                      <a:pPr marL="0" marR="0">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Age category</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66810872"/>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0-19</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0.18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0.19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0.10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0.13</a:t>
                      </a:r>
                    </a:p>
                  </a:txBody>
                  <a:tcPr marL="0" marR="0" marT="0" marB="0" anchor="ctr">
                    <a:lnL>
                      <a:noFill/>
                    </a:lnL>
                    <a:lnR>
                      <a:noFill/>
                    </a:lnR>
                    <a:lnT>
                      <a:noFill/>
                    </a:lnT>
                    <a:lnB>
                      <a:noFill/>
                    </a:lnB>
                  </a:tcPr>
                </a:tc>
                <a:extLst>
                  <a:ext uri="{0D108BD9-81ED-4DB2-BD59-A6C34878D82A}">
                    <a16:rowId xmlns:a16="http://schemas.microsoft.com/office/drawing/2014/main" val="3421735122"/>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20-44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5.46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5.06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4.38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4.13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5.22</a:t>
                      </a:r>
                    </a:p>
                  </a:txBody>
                  <a:tcPr marL="0" marR="0" marT="0" marB="0" anchor="ctr">
                    <a:lnL>
                      <a:noFill/>
                    </a:lnL>
                    <a:lnR>
                      <a:noFill/>
                    </a:lnR>
                    <a:lnT>
                      <a:noFill/>
                    </a:lnT>
                    <a:lnB>
                      <a:noFill/>
                    </a:lnB>
                  </a:tcPr>
                </a:tc>
                <a:extLst>
                  <a:ext uri="{0D108BD9-81ED-4DB2-BD59-A6C34878D82A}">
                    <a16:rowId xmlns:a16="http://schemas.microsoft.com/office/drawing/2014/main" val="2322577339"/>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45-64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28.75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29.38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29.90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29.92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29.54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28.75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29.38</a:t>
                      </a:r>
                    </a:p>
                  </a:txBody>
                  <a:tcPr marL="0" marR="0" marT="0" marB="0" anchor="ctr">
                    <a:lnL>
                      <a:noFill/>
                    </a:lnL>
                    <a:lnR>
                      <a:noFill/>
                    </a:lnR>
                    <a:lnT>
                      <a:noFill/>
                    </a:lnT>
                    <a:lnB>
                      <a:noFill/>
                    </a:lnB>
                  </a:tcPr>
                </a:tc>
                <a:extLst>
                  <a:ext uri="{0D108BD9-81ED-4DB2-BD59-A6C34878D82A}">
                    <a16:rowId xmlns:a16="http://schemas.microsoft.com/office/drawing/2014/main" val="2402915198"/>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65-74 </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29.19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27.32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26.02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26.70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27.71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29.50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27.54</a:t>
                      </a:r>
                    </a:p>
                  </a:txBody>
                  <a:tcPr marL="0" marR="0" marT="0" marB="0" anchor="ctr">
                    <a:lnL>
                      <a:noFill/>
                    </a:lnL>
                    <a:lnR>
                      <a:noFill/>
                    </a:lnR>
                    <a:lnT>
                      <a:noFill/>
                    </a:lnT>
                    <a:lnB>
                      <a:noFill/>
                    </a:lnB>
                  </a:tcPr>
                </a:tc>
                <a:extLst>
                  <a:ext uri="{0D108BD9-81ED-4DB2-BD59-A6C34878D82A}">
                    <a16:rowId xmlns:a16="http://schemas.microsoft.com/office/drawing/2014/main" val="692875983"/>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75-84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27.65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28.26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28.31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27.05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26.32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26.08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27.37</a:t>
                      </a:r>
                    </a:p>
                  </a:txBody>
                  <a:tcPr marL="0" marR="0" marT="0" marB="0" anchor="ctr">
                    <a:lnL>
                      <a:noFill/>
                    </a:lnL>
                    <a:lnR>
                      <a:noFill/>
                    </a:lnR>
                    <a:lnT>
                      <a:noFill/>
                    </a:lnT>
                    <a:lnB>
                      <a:noFill/>
                    </a:lnB>
                  </a:tcPr>
                </a:tc>
                <a:extLst>
                  <a:ext uri="{0D108BD9-81ED-4DB2-BD59-A6C34878D82A}">
                    <a16:rowId xmlns:a16="http://schemas.microsoft.com/office/drawing/2014/main" val="3535380180"/>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≥85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7.46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8.74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10.14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11.95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11.47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10.36</a:t>
                      </a:r>
                    </a:p>
                  </a:txBody>
                  <a:tcPr marL="0" marR="0" marT="0" marB="0" anchor="ctr">
                    <a:lnL>
                      <a:noFill/>
                    </a:lnL>
                    <a:lnR>
                      <a:noFill/>
                    </a:lnR>
                    <a:lnT>
                      <a:noFill/>
                    </a:lnT>
                    <a:lnB>
                      <a:noFill/>
                    </a:lnB>
                  </a:tcPr>
                </a:tc>
                <a:extLst>
                  <a:ext uri="{0D108BD9-81ED-4DB2-BD59-A6C34878D82A}">
                    <a16:rowId xmlns:a16="http://schemas.microsoft.com/office/drawing/2014/main" val="1647987365"/>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Missing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791760"/>
                  </a:ext>
                </a:extLst>
              </a:tr>
              <a:tr h="139464">
                <a:tc>
                  <a:txBody>
                    <a:bodyPr/>
                    <a:lstStyle/>
                    <a:p>
                      <a:pPr marL="0" marR="0">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Race*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3438700"/>
                  </a:ext>
                </a:extLst>
              </a:tr>
              <a:tr h="13131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White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65.95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65.78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67.07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67.52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68.68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68.78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67.37</a:t>
                      </a:r>
                    </a:p>
                  </a:txBody>
                  <a:tcPr marL="0" marR="0" marT="0" marB="0" anchor="ctr">
                    <a:lnL>
                      <a:noFill/>
                    </a:lnL>
                    <a:lnR>
                      <a:noFill/>
                    </a:lnR>
                    <a:lnT>
                      <a:noFill/>
                    </a:lnT>
                    <a:lnB>
                      <a:noFill/>
                    </a:lnB>
                  </a:tcPr>
                </a:tc>
                <a:extLst>
                  <a:ext uri="{0D108BD9-81ED-4DB2-BD59-A6C34878D82A}">
                    <a16:rowId xmlns:a16="http://schemas.microsoft.com/office/drawing/2014/main" val="1290525333"/>
                  </a:ext>
                </a:extLst>
              </a:tr>
              <a:tr h="13131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Black</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28.15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28.14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27.67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27.12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26.14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26.04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27.17</a:t>
                      </a:r>
                    </a:p>
                  </a:txBody>
                  <a:tcPr marL="0" marR="0" marT="0" marB="0" anchor="ctr">
                    <a:lnL>
                      <a:noFill/>
                    </a:lnL>
                    <a:lnR>
                      <a:noFill/>
                    </a:lnR>
                    <a:lnT>
                      <a:noFill/>
                    </a:lnT>
                    <a:lnB>
                      <a:noFill/>
                    </a:lnB>
                  </a:tcPr>
                </a:tc>
                <a:extLst>
                  <a:ext uri="{0D108BD9-81ED-4DB2-BD59-A6C34878D82A}">
                    <a16:rowId xmlns:a16="http://schemas.microsoft.com/office/drawing/2014/main" val="2706926572"/>
                  </a:ext>
                </a:extLst>
              </a:tr>
              <a:tr h="13131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American Indian or Alaska Native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1.23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1.08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0.94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1.07</a:t>
                      </a:r>
                    </a:p>
                  </a:txBody>
                  <a:tcPr marL="0" marR="0" marT="0" marB="0" anchor="ctr">
                    <a:lnL>
                      <a:noFill/>
                    </a:lnL>
                    <a:lnR>
                      <a:noFill/>
                    </a:lnR>
                    <a:lnT>
                      <a:noFill/>
                    </a:lnT>
                    <a:lnB>
                      <a:noFill/>
                    </a:lnB>
                  </a:tcPr>
                </a:tc>
                <a:extLst>
                  <a:ext uri="{0D108BD9-81ED-4DB2-BD59-A6C34878D82A}">
                    <a16:rowId xmlns:a16="http://schemas.microsoft.com/office/drawing/2014/main" val="547078605"/>
                  </a:ext>
                </a:extLst>
              </a:tr>
              <a:tr h="13131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Asian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2.34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2.46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2.63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2.90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3.10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2.61</a:t>
                      </a:r>
                    </a:p>
                  </a:txBody>
                  <a:tcPr marL="0" marR="0" marT="0" marB="0" anchor="ctr">
                    <a:lnL>
                      <a:noFill/>
                    </a:lnL>
                    <a:lnR>
                      <a:noFill/>
                    </a:lnR>
                    <a:lnT>
                      <a:noFill/>
                    </a:lnT>
                    <a:lnB>
                      <a:noFill/>
                    </a:lnB>
                  </a:tcPr>
                </a:tc>
                <a:extLst>
                  <a:ext uri="{0D108BD9-81ED-4DB2-BD59-A6C34878D82A}">
                    <a16:rowId xmlns:a16="http://schemas.microsoft.com/office/drawing/2014/main" val="713180731"/>
                  </a:ext>
                </a:extLst>
              </a:tr>
              <a:tr h="270776">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Native Hawaiian or Pacific Islander</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0.55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0.66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0.78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0.84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0.75</a:t>
                      </a:r>
                    </a:p>
                  </a:txBody>
                  <a:tcPr marL="0" marR="0" marT="0" marB="0" anchor="ctr">
                    <a:lnL>
                      <a:noFill/>
                    </a:lnL>
                    <a:lnR>
                      <a:noFill/>
                    </a:lnR>
                    <a:lnT>
                      <a:noFill/>
                    </a:lnT>
                    <a:lnB>
                      <a:noFill/>
                    </a:lnB>
                  </a:tcPr>
                </a:tc>
                <a:extLst>
                  <a:ext uri="{0D108BD9-81ED-4DB2-BD59-A6C34878D82A}">
                    <a16:rowId xmlns:a16="http://schemas.microsoft.com/office/drawing/2014/main" val="2174527996"/>
                  </a:ext>
                </a:extLst>
              </a:tr>
              <a:tr h="13131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or Multiracial</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0.86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0.37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0.22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0.92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62131"/>
                  </a:ext>
                </a:extLst>
              </a:tr>
              <a:tr h="139464">
                <a:tc>
                  <a:txBody>
                    <a:bodyPr/>
                    <a:lstStyle/>
                    <a:p>
                      <a:pPr marL="0" marR="0">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Hispanic</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81690308"/>
                  </a:ext>
                </a:extLst>
              </a:tr>
              <a:tr h="13131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Hispanic</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10.11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11.04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11.21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11.76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12.86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13.13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11.69</a:t>
                      </a:r>
                    </a:p>
                  </a:txBody>
                  <a:tcPr marL="0" marR="0" marT="0" marB="0" anchor="ctr">
                    <a:lnL>
                      <a:noFill/>
                    </a:lnL>
                    <a:lnR>
                      <a:noFill/>
                    </a:lnR>
                    <a:lnT>
                      <a:noFill/>
                    </a:lnT>
                    <a:lnB>
                      <a:noFill/>
                    </a:lnB>
                  </a:tcPr>
                </a:tc>
                <a:extLst>
                  <a:ext uri="{0D108BD9-81ED-4DB2-BD59-A6C34878D82A}">
                    <a16:rowId xmlns:a16="http://schemas.microsoft.com/office/drawing/2014/main" val="1495644790"/>
                  </a:ext>
                </a:extLst>
              </a:tr>
              <a:tr h="13131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Non-Hispanic White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52.87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54.72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55.40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55.18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55.50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55.72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55.18</a:t>
                      </a:r>
                    </a:p>
                  </a:txBody>
                  <a:tcPr marL="0" marR="0" marT="0" marB="0" anchor="ctr">
                    <a:lnL>
                      <a:noFill/>
                    </a:lnL>
                    <a:lnR>
                      <a:noFill/>
                    </a:lnR>
                    <a:lnT>
                      <a:noFill/>
                    </a:lnT>
                    <a:lnB>
                      <a:noFill/>
                    </a:lnB>
                  </a:tcPr>
                </a:tc>
                <a:extLst>
                  <a:ext uri="{0D108BD9-81ED-4DB2-BD59-A6C34878D82A}">
                    <a16:rowId xmlns:a16="http://schemas.microsoft.com/office/drawing/2014/main" val="2133668809"/>
                  </a:ext>
                </a:extLst>
              </a:tr>
              <a:tr h="270776">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Non-Hispanic Black/African American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23.90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26.80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26.67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26.24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25.23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25.49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25.96</a:t>
                      </a:r>
                    </a:p>
                  </a:txBody>
                  <a:tcPr marL="0" marR="0" marT="0" marB="0" anchor="ctr">
                    <a:lnL>
                      <a:noFill/>
                    </a:lnL>
                    <a:lnR>
                      <a:noFill/>
                    </a:lnR>
                    <a:lnT>
                      <a:noFill/>
                    </a:lnT>
                    <a:lnB>
                      <a:noFill/>
                    </a:lnB>
                  </a:tcPr>
                </a:tc>
                <a:extLst>
                  <a:ext uri="{0D108BD9-81ED-4DB2-BD59-A6C34878D82A}">
                    <a16:rowId xmlns:a16="http://schemas.microsoft.com/office/drawing/2014/main" val="2737162496"/>
                  </a:ext>
                </a:extLst>
              </a:tr>
              <a:tr h="13131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Non-Hispanic Others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5.19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5.53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5.89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5.85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5.28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5.49</a:t>
                      </a:r>
                    </a:p>
                  </a:txBody>
                  <a:tcPr marL="0" marR="0" marT="0" marB="0" anchor="ctr">
                    <a:lnL>
                      <a:noFill/>
                    </a:lnL>
                    <a:lnR>
                      <a:noFill/>
                    </a:lnR>
                    <a:lnT>
                      <a:noFill/>
                    </a:lnT>
                    <a:lnB>
                      <a:noFill/>
                    </a:lnB>
                  </a:tcPr>
                </a:tc>
                <a:extLst>
                  <a:ext uri="{0D108BD9-81ED-4DB2-BD59-A6C34878D82A}">
                    <a16:rowId xmlns:a16="http://schemas.microsoft.com/office/drawing/2014/main" val="3978061284"/>
                  </a:ext>
                </a:extLst>
              </a:tr>
              <a:tr h="13131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Unknown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7.93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2.28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0.56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0.39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1.67</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810273"/>
                  </a:ext>
                </a:extLst>
              </a:tr>
              <a:tr h="139464">
                <a:tc>
                  <a:txBody>
                    <a:bodyPr/>
                    <a:lstStyle/>
                    <a:p>
                      <a:pPr marL="0" marR="0">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Sex</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0404628"/>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47.83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46.86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45.77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44.27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43.60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43.07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45.12</a:t>
                      </a:r>
                    </a:p>
                  </a:txBody>
                  <a:tcPr marL="0" marR="0" marT="0" marB="0" anchor="ctr">
                    <a:lnL>
                      <a:noFill/>
                    </a:lnL>
                    <a:lnR>
                      <a:noFill/>
                    </a:lnR>
                    <a:lnT>
                      <a:noFill/>
                    </a:lnT>
                    <a:lnB>
                      <a:noFill/>
                    </a:lnB>
                  </a:tcPr>
                </a:tc>
                <a:extLst>
                  <a:ext uri="{0D108BD9-81ED-4DB2-BD59-A6C34878D82A}">
                    <a16:rowId xmlns:a16="http://schemas.microsoft.com/office/drawing/2014/main" val="2549886645"/>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52.17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53.13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54.20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55.71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56.39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56.93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54.86</a:t>
                      </a:r>
                    </a:p>
                  </a:txBody>
                  <a:tcPr marL="0" marR="0" marT="0" marB="0" anchor="ctr">
                    <a:lnL>
                      <a:noFill/>
                    </a:lnL>
                    <a:lnR>
                      <a:noFill/>
                    </a:lnR>
                    <a:lnT>
                      <a:noFill/>
                    </a:lnT>
                    <a:lnB>
                      <a:noFill/>
                    </a:lnB>
                  </a:tcPr>
                </a:tc>
                <a:extLst>
                  <a:ext uri="{0D108BD9-81ED-4DB2-BD59-A6C34878D82A}">
                    <a16:rowId xmlns:a16="http://schemas.microsoft.com/office/drawing/2014/main" val="688616110"/>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Missing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0.03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0.02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0.01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0.02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836731"/>
                  </a:ext>
                </a:extLst>
              </a:tr>
              <a:tr h="139464">
                <a:tc>
                  <a:txBody>
                    <a:bodyPr/>
                    <a:lstStyle/>
                    <a:p>
                      <a:pPr marL="0" marR="0">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Last treatment modality</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23689" marR="2368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46379619"/>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86.72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88.47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88.92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89.03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87.82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87.45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88.28</a:t>
                      </a:r>
                    </a:p>
                  </a:txBody>
                  <a:tcPr marL="0" marR="0" marT="0" marB="0" anchor="ctr">
                    <a:lnL>
                      <a:noFill/>
                    </a:lnL>
                    <a:lnR>
                      <a:noFill/>
                    </a:lnR>
                    <a:lnT>
                      <a:noFill/>
                    </a:lnT>
                    <a:lnB>
                      <a:noFill/>
                    </a:lnB>
                  </a:tcPr>
                </a:tc>
                <a:extLst>
                  <a:ext uri="{0D108BD9-81ED-4DB2-BD59-A6C34878D82A}">
                    <a16:rowId xmlns:a16="http://schemas.microsoft.com/office/drawing/2014/main" val="3914596413"/>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7.38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5.86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4.89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4.31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5.87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5.39</a:t>
                      </a:r>
                    </a:p>
                  </a:txBody>
                  <a:tcPr marL="0" marR="0" marT="0" marB="0" anchor="ctr">
                    <a:lnL>
                      <a:noFill/>
                    </a:lnL>
                    <a:lnR>
                      <a:noFill/>
                    </a:lnR>
                    <a:lnT>
                      <a:noFill/>
                    </a:lnT>
                    <a:lnB>
                      <a:noFill/>
                    </a:lnB>
                  </a:tcPr>
                </a:tc>
                <a:extLst>
                  <a:ext uri="{0D108BD9-81ED-4DB2-BD59-A6C34878D82A}">
                    <a16:rowId xmlns:a16="http://schemas.microsoft.com/office/drawing/2014/main" val="1195702789"/>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4.66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4.71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5.05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5.54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6.12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6.37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a:noFill/>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5.39</a:t>
                      </a:r>
                    </a:p>
                  </a:txBody>
                  <a:tcPr marL="0" marR="0" marT="0" marB="0" anchor="ctr">
                    <a:lnL>
                      <a:noFill/>
                    </a:lnL>
                    <a:lnR>
                      <a:noFill/>
                    </a:lnR>
                    <a:lnT>
                      <a:noFill/>
                    </a:lnT>
                    <a:lnB>
                      <a:noFill/>
                    </a:lnB>
                  </a:tcPr>
                </a:tc>
                <a:extLst>
                  <a:ext uri="{0D108BD9-81ED-4DB2-BD59-A6C34878D82A}">
                    <a16:rowId xmlns:a16="http://schemas.microsoft.com/office/drawing/2014/main" val="780575813"/>
                  </a:ext>
                </a:extLst>
              </a:tr>
              <a:tr h="131312">
                <a:tc>
                  <a:txBody>
                    <a:bodyPr/>
                    <a:lstStyle/>
                    <a:p>
                      <a:pPr marL="182880" marR="0">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Missing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1.13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0.95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0.31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effectLst/>
                          <a:latin typeface="Calibri" panose="020F0502020204030204" pitchFamily="34" charset="0"/>
                          <a:ea typeface="Calibri" panose="020F0502020204030204" pitchFamily="34" charset="0"/>
                          <a:cs typeface="Times New Roman" panose="02020603050405020304" pitchFamily="18" charset="0"/>
                        </a:rPr>
                        <a:t>0.94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917691"/>
                  </a:ext>
                </a:extLst>
              </a:tr>
              <a:tr h="270776">
                <a:tc>
                  <a:txBody>
                    <a:bodyPr/>
                    <a:lstStyle/>
                    <a:p>
                      <a:pPr marL="0" marR="0">
                        <a:lnSpc>
                          <a:spcPct val="115000"/>
                        </a:lnSpc>
                        <a:spcBef>
                          <a:spcPts val="0"/>
                        </a:spcBef>
                        <a:spcAft>
                          <a:spcPts val="0"/>
                        </a:spcAft>
                      </a:pPr>
                      <a:r>
                        <a:rPr lang="en-US" sz="750" b="1">
                          <a:effectLst/>
                          <a:latin typeface="Calibri" panose="020F0502020204030204" pitchFamily="34" charset="0"/>
                          <a:ea typeface="Calibri" panose="020F0502020204030204" pitchFamily="34" charset="0"/>
                          <a:cs typeface="Times New Roman" panose="02020603050405020304" pitchFamily="18" charset="0"/>
                        </a:rPr>
                        <a:t>Medicare Parts A &amp; B as ESRD payer for last 3-months of life (Yes)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73.46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75.09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73.59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69.33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67.25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62.16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689" marR="236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70.19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447587"/>
                  </a:ext>
                </a:extLst>
              </a:tr>
            </a:tbl>
          </a:graphicData>
        </a:graphic>
      </p:graphicFrame>
      <p:sp>
        <p:nvSpPr>
          <p:cNvPr id="5" name="Rectangle 4"/>
          <p:cNvSpPr/>
          <p:nvPr/>
        </p:nvSpPr>
        <p:spPr>
          <a:xfrm>
            <a:off x="130596" y="5094580"/>
            <a:ext cx="2476500" cy="923330"/>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a:t>
            </a:r>
            <a:r>
              <a:rPr lang="en-US" sz="9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ESRD</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Database. Denominator is all decedents. Abbreviation: ESRD, end-stage renal disease. * Race does not add up to 100%, because "unknown" category is not presented in this table.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621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deaths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33400" y="5676900"/>
            <a:ext cx="8305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Does not include observation stays.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038252" y="1304295"/>
            <a:ext cx="3296095" cy="338554"/>
          </a:xfrm>
          <a:prstGeom prst="rect">
            <a:avLst/>
          </a:prstGeom>
        </p:spPr>
        <p:txBody>
          <a:bodyPr wrap="none">
            <a:spAutoFit/>
          </a:bodyPr>
          <a:lstStyle/>
          <a:p>
            <a:pPr marL="342900" marR="0" lvl="0" indent="-342900" algn="ctr" fontAlgn="base">
              <a:spcBef>
                <a:spcPts val="600"/>
              </a:spcBef>
              <a:spcAft>
                <a:spcPts val="600"/>
              </a:spcAft>
              <a:buFont typeface="+mj-lt"/>
              <a:buAutoNum type="alphaLcParenBoth"/>
            </a:pPr>
            <a:r>
              <a:rPr lang="en-US" sz="16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Inpatient deaths by year, overall</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860801"/>
            <a:ext cx="6858014" cy="3136398"/>
          </a:xfrm>
          <a:prstGeom prst="rect">
            <a:avLst/>
          </a:prstGeom>
        </p:spPr>
      </p:pic>
    </p:spTree>
    <p:extLst>
      <p:ext uri="{BB962C8B-B14F-4D97-AF65-F5344CB8AC3E}">
        <p14:creationId xmlns:p14="http://schemas.microsoft.com/office/powerpoint/2010/main" val="1405310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deaths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33400" y="5676900"/>
            <a:ext cx="8305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Does not include observation stays.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447821" y="1304295"/>
            <a:ext cx="2476961" cy="338554"/>
          </a:xfrm>
          <a:prstGeom prst="rect">
            <a:avLst/>
          </a:prstGeom>
        </p:spPr>
        <p:txBody>
          <a:bodyPr wrap="none">
            <a:spAutoFit/>
          </a:bodyPr>
          <a:lstStyle/>
          <a:p>
            <a:pPr marR="0" lvl="0" algn="ctr" fontAlgn="base">
              <a:spcBef>
                <a:spcPts val="600"/>
              </a:spcBef>
              <a:spcAft>
                <a:spcPts val="600"/>
              </a:spcAft>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(b) Inpatient </a:t>
            </a:r>
            <a:r>
              <a:rPr lang="en-US" sz="16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deaths </a:t>
            </a: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by age</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3865448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deaths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33400" y="5676900"/>
            <a:ext cx="8305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Does not include observation stays.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428584" y="1304295"/>
            <a:ext cx="2515433" cy="338554"/>
          </a:xfrm>
          <a:prstGeom prst="rect">
            <a:avLst/>
          </a:prstGeom>
        </p:spPr>
        <p:txBody>
          <a:bodyPr wrap="none">
            <a:spAutoFit/>
          </a:bodyPr>
          <a:lstStyle/>
          <a:p>
            <a:pPr marR="0" lvl="0" algn="ctr" fontAlgn="base">
              <a:spcBef>
                <a:spcPts val="600"/>
              </a:spcBef>
              <a:spcAft>
                <a:spcPts val="600"/>
              </a:spcAft>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(c) Inpatient </a:t>
            </a:r>
            <a:r>
              <a:rPr lang="en-US" sz="16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deaths by </a:t>
            </a: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1589984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deaths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33400" y="5676900"/>
            <a:ext cx="8305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Does not include observation stays.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235166" y="1304295"/>
            <a:ext cx="2902269" cy="338554"/>
          </a:xfrm>
          <a:prstGeom prst="rect">
            <a:avLst/>
          </a:prstGeom>
        </p:spPr>
        <p:txBody>
          <a:bodyPr wrap="none">
            <a:spAutoFit/>
          </a:bodyPr>
          <a:lstStyle/>
          <a:p>
            <a:pPr marR="0" lvl="0" algn="ctr" fontAlgn="base">
              <a:spcBef>
                <a:spcPts val="600"/>
              </a:spcBef>
              <a:spcAft>
                <a:spcPts val="600"/>
              </a:spcAft>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(d) Inpatient </a:t>
            </a:r>
            <a:r>
              <a:rPr lang="en-US" sz="16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deaths by </a:t>
            </a:r>
            <a:r>
              <a:rPr lang="en-US" sz="1600" b="1" dirty="0">
                <a:latin typeface="Calibri" panose="020F0502020204030204" pitchFamily="34" charset="0"/>
                <a:ea typeface="Calibri" panose="020F0502020204030204" pitchFamily="34" charset="0"/>
                <a:cs typeface="Times New Roman" panose="02020603050405020304" pitchFamily="18" charset="0"/>
              </a:rPr>
              <a:t>ethnicity</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3567702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deaths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33400" y="5676900"/>
            <a:ext cx="8305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Does not include observation stays.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463048" y="1304295"/>
            <a:ext cx="2446504" cy="338554"/>
          </a:xfrm>
          <a:prstGeom prst="rect">
            <a:avLst/>
          </a:prstGeom>
        </p:spPr>
        <p:txBody>
          <a:bodyPr wrap="none">
            <a:spAutoFit/>
          </a:bodyPr>
          <a:lstStyle/>
          <a:p>
            <a:pPr marR="0" lvl="0" algn="ctr" fontAlgn="base">
              <a:spcBef>
                <a:spcPts val="600"/>
              </a:spcBef>
              <a:spcAft>
                <a:spcPts val="600"/>
              </a:spcAft>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(e) Inpatient </a:t>
            </a:r>
            <a:r>
              <a:rPr lang="en-US" sz="16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deaths by </a:t>
            </a: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4203861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12.5 Inpatient deaths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33400" y="5676900"/>
            <a:ext cx="8305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Includes deaths occurring in short- and long-stay hospitals. Does not include observation stays.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254659" y="1304295"/>
            <a:ext cx="2863284" cy="338554"/>
          </a:xfrm>
          <a:prstGeom prst="rect">
            <a:avLst/>
          </a:prstGeom>
        </p:spPr>
        <p:txBody>
          <a:bodyPr wrap="none">
            <a:spAutoFit/>
          </a:bodyPr>
          <a:lstStyle/>
          <a:p>
            <a:pPr marR="0" lvl="0" algn="ctr" fontAlgn="base">
              <a:spcBef>
                <a:spcPts val="600"/>
              </a:spcBef>
              <a:spcAft>
                <a:spcPts val="600"/>
              </a:spcAft>
            </a:pPr>
            <a:r>
              <a:rPr lang="en-US" sz="16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(f) Inpatient </a:t>
            </a:r>
            <a:r>
              <a:rPr lang="en-US" sz="16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deaths by </a:t>
            </a:r>
            <a:r>
              <a:rPr lang="en-US" sz="1600" b="1" dirty="0">
                <a:latin typeface="Calibri" panose="020F0502020204030204" pitchFamily="34" charset="0"/>
                <a:ea typeface="Calibri" panose="020F0502020204030204" pitchFamily="34" charset="0"/>
                <a:cs typeface="Times New Roman" panose="02020603050405020304" pitchFamily="18" charset="0"/>
              </a:rPr>
              <a:t>modality</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197710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Skilled nursing facility utilization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800100" y="5600700"/>
            <a:ext cx="7543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Abbreviations: ESRD, end-stage renal disease; SNF, skilled nursing facility.</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247485" y="1269402"/>
            <a:ext cx="4649030" cy="338554"/>
          </a:xfrm>
          <a:prstGeom prst="rect">
            <a:avLst/>
          </a:prstGeom>
        </p:spPr>
        <p:txBody>
          <a:bodyPr wrap="none">
            <a:spAutoFit/>
          </a:bodyPr>
          <a:lstStyle/>
          <a:p>
            <a:pPr marL="342900" marR="0" lvl="0" indent="-342900" algn="ctr" fontAlgn="base">
              <a:spcBef>
                <a:spcPts val="600"/>
              </a:spcBef>
              <a:spcAft>
                <a:spcPts val="600"/>
              </a:spcAft>
              <a:buFont typeface="+mj-lt"/>
              <a:buAutoNum type="alphaLcParenBoth"/>
            </a:pPr>
            <a:r>
              <a:rPr lang="en-US" sz="16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Skilled nursing facility utilization by year, overall</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860801"/>
            <a:ext cx="6858014" cy="3136398"/>
          </a:xfrm>
          <a:prstGeom prst="rect">
            <a:avLst/>
          </a:prstGeom>
        </p:spPr>
      </p:pic>
    </p:spTree>
    <p:extLst>
      <p:ext uri="{BB962C8B-B14F-4D97-AF65-F5344CB8AC3E}">
        <p14:creationId xmlns:p14="http://schemas.microsoft.com/office/powerpoint/2010/main" val="1644437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Skilled nursing facility utilization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800100" y="5600700"/>
            <a:ext cx="7543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Abbreviations: ESRD, end-stage renal disease; SNF, skilled nursing facility.</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772185" y="1247887"/>
            <a:ext cx="3816238"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Skilled </a:t>
            </a:r>
            <a:r>
              <a:rPr lang="en-US" sz="1600" b="1" dirty="0">
                <a:latin typeface="Calibri" panose="020F0502020204030204" pitchFamily="34" charset="0"/>
                <a:ea typeface="Times New Roman" panose="02020603050405020304" pitchFamily="18" charset="0"/>
                <a:cs typeface="Segoe UI" panose="020B0502040204020203" pitchFamily="34" charset="0"/>
              </a:rPr>
              <a:t>nursing facility utilization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4204791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Skilled nursing facility utilization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800100" y="5600700"/>
            <a:ext cx="7543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Abbreviations: ESRD, end-stage renal disease; SNF, skilled nursing facility.</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645799" y="1257300"/>
            <a:ext cx="3852401"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(c) Skilled </a:t>
            </a:r>
            <a:r>
              <a:rPr lang="en-US" sz="1600" b="1" dirty="0">
                <a:latin typeface="Calibri" panose="020F0502020204030204" pitchFamily="34" charset="0"/>
                <a:ea typeface="Calibri" panose="020F0502020204030204" pitchFamily="34" charset="0"/>
                <a:cs typeface="Times New Roman" panose="02020603050405020304" pitchFamily="18" charset="0"/>
              </a:rPr>
              <a:t>nursing facility utilization by race</a:t>
            </a:r>
            <a:endParaRPr lang="en-US" sz="1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1928080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Skilled nursing facility utilization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800100" y="5600700"/>
            <a:ext cx="7543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Abbreviations: ESRD, end-stage renal disease; SNF, skilled nursing facility.</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439878" y="1257300"/>
            <a:ext cx="4264244"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Skilled </a:t>
            </a:r>
            <a:r>
              <a:rPr lang="en-US" sz="1600" b="1" dirty="0">
                <a:latin typeface="Calibri" panose="020F0502020204030204" pitchFamily="34" charset="0"/>
                <a:ea typeface="Times New Roman" panose="02020603050405020304" pitchFamily="18" charset="0"/>
                <a:cs typeface="Segoe UI" panose="020B0502040204020203" pitchFamily="34" charset="0"/>
              </a:rPr>
              <a:t>nursing facility utilization 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2922222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4" name="Title 3"/>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12.1 Hospital admission during the last 90 days of life among Medicare beneficiaries with ESRD, 2000-2015</a:t>
            </a:r>
            <a:endParaRPr lang="en-US" sz="24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7" name="Rectangle 6"/>
          <p:cNvSpPr/>
          <p:nvPr/>
        </p:nvSpPr>
        <p:spPr>
          <a:xfrm>
            <a:off x="820271" y="5676900"/>
            <a:ext cx="73152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Includes hospital stays in both short- and long-stay hospitals.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202292"/>
            <a:ext cx="6858014" cy="4038608"/>
          </a:xfrm>
          <a:prstGeom prst="rect">
            <a:avLst/>
          </a:prstGeom>
        </p:spPr>
      </p:pic>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Skilled nursing facility utilization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800100" y="5600700"/>
            <a:ext cx="7543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Abbreviations: ESRD, end-stage renal disease; SNF, skilled nursing facility.</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679623" y="1232586"/>
            <a:ext cx="3784754"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(e) Skilled </a:t>
            </a:r>
            <a:r>
              <a:rPr lang="en-US" sz="1600" b="1" dirty="0">
                <a:latin typeface="Calibri" panose="020F0502020204030204" pitchFamily="34" charset="0"/>
                <a:ea typeface="Calibri" panose="020F0502020204030204" pitchFamily="34" charset="0"/>
                <a:cs typeface="Times New Roman" panose="02020603050405020304" pitchFamily="18" charset="0"/>
              </a:rPr>
              <a:t>nursing facility utilization by </a:t>
            </a:r>
            <a:r>
              <a:rPr lang="en-US" sz="1600" b="1" dirty="0" smtClean="0">
                <a:latin typeface="Calibri" panose="020F0502020204030204" pitchFamily="34" charset="0"/>
                <a:ea typeface="Calibri" panose="020F0502020204030204" pitchFamily="34" charset="0"/>
                <a:cs typeface="Times New Roman" panose="02020603050405020304" pitchFamily="18" charset="0"/>
              </a:rPr>
              <a:t>sex</a:t>
            </a:r>
            <a:endParaRPr lang="en-US" sz="1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2404127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12.6 Skilled nursing facility utilization among Medicare beneficiaries with ESRD overall, and by age, race, ethnicity, sex, and modality, 2000-2015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800100" y="5600700"/>
            <a:ext cx="75438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Abbreviations: ESRD, end-stage renal disease; SNF, skilled nursing facility.</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628900" y="1243343"/>
            <a:ext cx="4231799"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(f) Skilled </a:t>
            </a:r>
            <a:r>
              <a:rPr lang="en-US" sz="1600" b="1" dirty="0">
                <a:latin typeface="Calibri" panose="020F0502020204030204" pitchFamily="34" charset="0"/>
                <a:ea typeface="Calibri" panose="020F0502020204030204" pitchFamily="34" charset="0"/>
                <a:cs typeface="Times New Roman" panose="02020603050405020304" pitchFamily="18" charset="0"/>
              </a:rPr>
              <a:t>nursing facility utilization by modality</a:t>
            </a:r>
            <a:endParaRPr lang="en-US" sz="1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4076900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12.7 Percentage of Medicare beneficiaries with ESRD seen by 10 or more physicians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71500" y="5676900"/>
            <a:ext cx="78105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231487" y="1257300"/>
            <a:ext cx="4681025"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(a) Percentage </a:t>
            </a:r>
            <a:r>
              <a:rPr lang="en-US" sz="1600" b="1" dirty="0">
                <a:latin typeface="Calibri" panose="020F0502020204030204" pitchFamily="34" charset="0"/>
                <a:ea typeface="Calibri" panose="020F0502020204030204" pitchFamily="34" charset="0"/>
                <a:cs typeface="Times New Roman" panose="02020603050405020304" pitchFamily="18" charset="0"/>
              </a:rPr>
              <a:t>seen by 10 or more physicians by year</a:t>
            </a:r>
            <a:endParaRPr lang="en-US" sz="1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860801"/>
            <a:ext cx="6858014" cy="3136398"/>
          </a:xfrm>
          <a:prstGeom prst="rect">
            <a:avLst/>
          </a:prstGeom>
        </p:spPr>
      </p:pic>
    </p:spTree>
    <p:extLst>
      <p:ext uri="{BB962C8B-B14F-4D97-AF65-F5344CB8AC3E}">
        <p14:creationId xmlns:p14="http://schemas.microsoft.com/office/powerpoint/2010/main" val="2717439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12.7 Percentage of Medicare beneficiaries with ESRD seen by 10 or more physicians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71500" y="5676900"/>
            <a:ext cx="78105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400300" y="1257300"/>
            <a:ext cx="4617033"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Percentage </a:t>
            </a:r>
            <a:r>
              <a:rPr lang="en-US" sz="1600" b="1" dirty="0">
                <a:latin typeface="Calibri" panose="020F0502020204030204" pitchFamily="34" charset="0"/>
                <a:ea typeface="Times New Roman" panose="02020603050405020304" pitchFamily="18" charset="0"/>
                <a:cs typeface="Segoe UI" panose="020B0502040204020203" pitchFamily="34" charset="0"/>
              </a:rPr>
              <a:t>seen by 10 or more physicians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933199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34</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12.7 Percentage of Medicare beneficiaries with ESRD seen by 10 or more physicians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71500" y="5676900"/>
            <a:ext cx="78105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981200" y="1252818"/>
            <a:ext cx="4653198"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Percentage </a:t>
            </a:r>
            <a:r>
              <a:rPr lang="en-US" sz="1600" b="1" dirty="0">
                <a:latin typeface="Calibri" panose="020F0502020204030204" pitchFamily="34" charset="0"/>
                <a:ea typeface="Times New Roman" panose="02020603050405020304" pitchFamily="18" charset="0"/>
                <a:cs typeface="Segoe UI" panose="020B0502040204020203" pitchFamily="34" charset="0"/>
              </a:rPr>
              <a:t>seen by 10 or more physicians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4212091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35</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12.7 Percentage of Medicare beneficiaries with ESRD seen by 10 or more physicians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71500" y="5676900"/>
            <a:ext cx="78105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039480" y="1308541"/>
            <a:ext cx="5065041"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Percentage </a:t>
            </a:r>
            <a:r>
              <a:rPr lang="en-US" sz="1600" b="1" dirty="0">
                <a:latin typeface="Calibri" panose="020F0502020204030204" pitchFamily="34" charset="0"/>
                <a:ea typeface="Times New Roman" panose="02020603050405020304" pitchFamily="18" charset="0"/>
                <a:cs typeface="Segoe UI" panose="020B0502040204020203" pitchFamily="34" charset="0"/>
              </a:rPr>
              <a:t>seen by 10 or more physicians 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4185804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36</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12.7 Percentage of Medicare beneficiaries with ESRD seen by 10 or more physicians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71500" y="5676900"/>
            <a:ext cx="78105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183974" y="1298925"/>
            <a:ext cx="4585551"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Percentage </a:t>
            </a:r>
            <a:r>
              <a:rPr lang="en-US" sz="1600" b="1" dirty="0">
                <a:latin typeface="Calibri" panose="020F0502020204030204" pitchFamily="34" charset="0"/>
                <a:ea typeface="Times New Roman" panose="02020603050405020304" pitchFamily="18" charset="0"/>
                <a:cs typeface="Segoe UI" panose="020B0502040204020203" pitchFamily="34" charset="0"/>
              </a:rPr>
              <a:t>seen by 10 or more physicians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1060993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37</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12.7 Percentage of Medicare beneficiaries with ESRD seen by 10 or more physicians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71500" y="5676900"/>
            <a:ext cx="78105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960452" y="1257300"/>
            <a:ext cx="503259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(f) Percentage </a:t>
            </a:r>
            <a:r>
              <a:rPr lang="en-US" sz="1600" b="1" dirty="0">
                <a:latin typeface="Calibri" panose="020F0502020204030204" pitchFamily="34" charset="0"/>
                <a:ea typeface="Times New Roman" panose="02020603050405020304" pitchFamily="18" charset="0"/>
                <a:cs typeface="Segoe UI" panose="020B0502040204020203" pitchFamily="34" charset="0"/>
              </a:rPr>
              <a:t>seen by 10 or more physicians by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426179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38</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12.7 Percentage of Medicare beneficiaries with ESRD seen by 10 or more physicians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71500" y="5676900"/>
            <a:ext cx="78105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718815" y="1257300"/>
            <a:ext cx="5811463"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(g) Percentage </a:t>
            </a:r>
            <a:r>
              <a:rPr lang="en-US" sz="1600" b="1" dirty="0">
                <a:latin typeface="Calibri" panose="020F0502020204030204" pitchFamily="34" charset="0"/>
                <a:ea typeface="Calibri" panose="020F0502020204030204" pitchFamily="34" charset="0"/>
                <a:cs typeface="Times New Roman" panose="02020603050405020304" pitchFamily="18" charset="0"/>
              </a:rPr>
              <a:t>seen by 10 or more physicians by state of residence</a:t>
            </a:r>
            <a:endParaRPr lang="en-US" sz="1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529" y="1959946"/>
            <a:ext cx="6662942" cy="2878754"/>
          </a:xfrm>
          <a:prstGeom prst="rect">
            <a:avLst/>
          </a:prstGeom>
        </p:spPr>
      </p:pic>
    </p:spTree>
    <p:extLst>
      <p:ext uri="{BB962C8B-B14F-4D97-AF65-F5344CB8AC3E}">
        <p14:creationId xmlns:p14="http://schemas.microsoft.com/office/powerpoint/2010/main" val="2337989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39</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12.8 Percentage of Medicare beneficiaries with ESRD seen by 5 or more medical specialties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47700" y="5638800"/>
            <a:ext cx="7848600" cy="369332"/>
          </a:xfrm>
          <a:prstGeom prst="rect">
            <a:avLst/>
          </a:prstGeom>
        </p:spPr>
        <p:txBody>
          <a:bodyPr wrap="square">
            <a:spAutoFit/>
          </a:bodyPr>
          <a:lstStyle/>
          <a:p>
            <a:r>
              <a:rPr lang="en-US" sz="9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p>
        </p:txBody>
      </p:sp>
      <p:sp>
        <p:nvSpPr>
          <p:cNvPr id="5" name="Rectangle 4"/>
          <p:cNvSpPr/>
          <p:nvPr/>
        </p:nvSpPr>
        <p:spPr>
          <a:xfrm>
            <a:off x="1485900" y="1153180"/>
            <a:ext cx="5962851" cy="338554"/>
          </a:xfrm>
          <a:prstGeom prst="rect">
            <a:avLst/>
          </a:prstGeom>
        </p:spPr>
        <p:txBody>
          <a:bodyPr wrap="non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(a) Percentage seen by 5 or more medical specialties by year, overall</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860801"/>
            <a:ext cx="6858014" cy="3136398"/>
          </a:xfrm>
          <a:prstGeom prst="rect">
            <a:avLst/>
          </a:prstGeom>
        </p:spPr>
      </p:pic>
    </p:spTree>
    <p:extLst>
      <p:ext uri="{BB962C8B-B14F-4D97-AF65-F5344CB8AC3E}">
        <p14:creationId xmlns:p14="http://schemas.microsoft.com/office/powerpoint/2010/main" val="932856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4" name="Title 3"/>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12.2 Days spent in the hospital during the last 90 days of life among Medicare beneficiaries with ESRD, 2000-2015 </a:t>
            </a:r>
            <a:endParaRPr lang="en-US" sz="24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7" name="Rectangle 6"/>
          <p:cNvSpPr/>
          <p:nvPr/>
        </p:nvSpPr>
        <p:spPr>
          <a:xfrm>
            <a:off x="723900" y="5181600"/>
            <a:ext cx="7315200" cy="923330"/>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who were admitted to the hospital at least once. Includes hospital stays in both short- and long-stay hospitals. Explanation of box plot: The lower border of the box is the first quartile and the upper border is the third quartile of the distribution, the length of the box is the interquartile range and the line in the middle of the box is the median value. The whiskers (vertical lines above and below each box)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5871" y="1215551"/>
            <a:ext cx="5032258" cy="3660655"/>
          </a:xfrm>
          <a:prstGeom prst="rect">
            <a:avLst/>
          </a:prstGeom>
        </p:spPr>
      </p:pic>
    </p:spTree>
    <p:extLst>
      <p:ext uri="{BB962C8B-B14F-4D97-AF65-F5344CB8AC3E}">
        <p14:creationId xmlns:p14="http://schemas.microsoft.com/office/powerpoint/2010/main" val="774802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40</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12.8 Percentage of Medicare beneficiaries with ESRD seen by 5 or more medical specialties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47700" y="5638800"/>
            <a:ext cx="7848600" cy="369332"/>
          </a:xfrm>
          <a:prstGeom prst="rect">
            <a:avLst/>
          </a:prstGeom>
        </p:spPr>
        <p:txBody>
          <a:bodyPr wrap="square">
            <a:spAutoFit/>
          </a:bodyPr>
          <a:lstStyle/>
          <a:p>
            <a:r>
              <a:rPr lang="en-US" sz="9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p>
        </p:txBody>
      </p:sp>
      <p:sp>
        <p:nvSpPr>
          <p:cNvPr id="5" name="Rectangle 4"/>
          <p:cNvSpPr/>
          <p:nvPr/>
        </p:nvSpPr>
        <p:spPr>
          <a:xfrm>
            <a:off x="1849140" y="1153180"/>
            <a:ext cx="5236369" cy="338554"/>
          </a:xfrm>
          <a:prstGeom prst="rect">
            <a:avLst/>
          </a:prstGeom>
        </p:spPr>
        <p:txBody>
          <a:bodyPr wrap="none">
            <a:spAutoFit/>
          </a:bodyPr>
          <a:lstStyle/>
          <a:p>
            <a:pPr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a:t>
            </a:r>
            <a:r>
              <a:rPr lang="en-US" sz="1600" b="1" dirty="0"/>
              <a:t> Percentage seen by 5 or more medical specialties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1540232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41</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12.8 Percentage of Medicare beneficiaries with ESRD seen by 5 or more medical specialties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47700" y="5638800"/>
            <a:ext cx="7848600" cy="369332"/>
          </a:xfrm>
          <a:prstGeom prst="rect">
            <a:avLst/>
          </a:prstGeom>
        </p:spPr>
        <p:txBody>
          <a:bodyPr wrap="square">
            <a:spAutoFit/>
          </a:bodyPr>
          <a:lstStyle/>
          <a:p>
            <a:r>
              <a:rPr lang="en-US" sz="9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p>
        </p:txBody>
      </p:sp>
      <p:sp>
        <p:nvSpPr>
          <p:cNvPr id="5" name="Rectangle 4"/>
          <p:cNvSpPr/>
          <p:nvPr/>
        </p:nvSpPr>
        <p:spPr>
          <a:xfrm>
            <a:off x="1831058" y="1153180"/>
            <a:ext cx="5272534" cy="338554"/>
          </a:xfrm>
          <a:prstGeom prst="rect">
            <a:avLst/>
          </a:prstGeom>
        </p:spPr>
        <p:txBody>
          <a:bodyPr wrap="none">
            <a:spAutoFit/>
          </a:bodyPr>
          <a:lstStyle/>
          <a:p>
            <a:pPr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a:t>
            </a:r>
            <a:r>
              <a:rPr lang="en-US" sz="1600" b="1" dirty="0" smtClean="0"/>
              <a:t> </a:t>
            </a:r>
            <a:r>
              <a:rPr lang="en-US" sz="1600" b="1" dirty="0">
                <a:latin typeface="Calibri" panose="020F0502020204030204" pitchFamily="34" charset="0"/>
                <a:ea typeface="Calibri" panose="020F0502020204030204" pitchFamily="34" charset="0"/>
                <a:cs typeface="Times New Roman" panose="02020603050405020304" pitchFamily="18" charset="0"/>
              </a:rPr>
              <a:t>Percentage seen by 5 or more medical specialties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1994006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42</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12.8 Percentage of Medicare beneficiaries with ESRD seen by 5 or more medical specialties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47700" y="5638800"/>
            <a:ext cx="7848600" cy="369332"/>
          </a:xfrm>
          <a:prstGeom prst="rect">
            <a:avLst/>
          </a:prstGeom>
        </p:spPr>
        <p:txBody>
          <a:bodyPr wrap="square">
            <a:spAutoFit/>
          </a:bodyPr>
          <a:lstStyle/>
          <a:p>
            <a:r>
              <a:rPr lang="en-US" sz="9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p>
        </p:txBody>
      </p:sp>
      <p:sp>
        <p:nvSpPr>
          <p:cNvPr id="5" name="Rectangle 4"/>
          <p:cNvSpPr/>
          <p:nvPr/>
        </p:nvSpPr>
        <p:spPr>
          <a:xfrm>
            <a:off x="1625136" y="1153180"/>
            <a:ext cx="5684377" cy="338554"/>
          </a:xfrm>
          <a:prstGeom prst="rect">
            <a:avLst/>
          </a:prstGeom>
        </p:spPr>
        <p:txBody>
          <a:bodyPr wrap="none">
            <a:spAutoFit/>
          </a:bodyPr>
          <a:lstStyle/>
          <a:p>
            <a:pPr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a:t>
            </a:r>
            <a:r>
              <a:rPr lang="en-US" sz="1600" b="1" dirty="0" smtClean="0"/>
              <a:t> </a:t>
            </a:r>
            <a:r>
              <a:rPr lang="en-US" sz="1600" b="1" dirty="0">
                <a:latin typeface="Calibri" panose="020F0502020204030204" pitchFamily="34" charset="0"/>
                <a:ea typeface="Calibri" panose="020F0502020204030204" pitchFamily="34" charset="0"/>
                <a:cs typeface="Times New Roman" panose="02020603050405020304" pitchFamily="18" charset="0"/>
              </a:rPr>
              <a:t>Percentage seen by 5 or more medical specialties 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1344891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43</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12.8 Percentage of Medicare beneficiaries with ESRD seen by 5 or more medical specialties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47700" y="5638800"/>
            <a:ext cx="7848600" cy="369332"/>
          </a:xfrm>
          <a:prstGeom prst="rect">
            <a:avLst/>
          </a:prstGeom>
        </p:spPr>
        <p:txBody>
          <a:bodyPr wrap="square">
            <a:spAutoFit/>
          </a:bodyPr>
          <a:lstStyle/>
          <a:p>
            <a:r>
              <a:rPr lang="en-US" sz="9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p>
        </p:txBody>
      </p:sp>
      <p:sp>
        <p:nvSpPr>
          <p:cNvPr id="5" name="Rectangle 4"/>
          <p:cNvSpPr/>
          <p:nvPr/>
        </p:nvSpPr>
        <p:spPr>
          <a:xfrm>
            <a:off x="1864882" y="1153180"/>
            <a:ext cx="5204887" cy="338554"/>
          </a:xfrm>
          <a:prstGeom prst="rect">
            <a:avLst/>
          </a:prstGeom>
        </p:spPr>
        <p:txBody>
          <a:bodyPr wrap="non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(e) Percentage seen by 5 or more medical specialties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30725318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44</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12.8 Percentage of Medicare beneficiaries with ESRD seen by 5 or more medical specialties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47700" y="5638800"/>
            <a:ext cx="7848600" cy="369332"/>
          </a:xfrm>
          <a:prstGeom prst="rect">
            <a:avLst/>
          </a:prstGeom>
        </p:spPr>
        <p:txBody>
          <a:bodyPr wrap="square">
            <a:spAutoFit/>
          </a:bodyPr>
          <a:lstStyle/>
          <a:p>
            <a:r>
              <a:rPr lang="en-US" sz="9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p>
        </p:txBody>
      </p:sp>
      <p:sp>
        <p:nvSpPr>
          <p:cNvPr id="5" name="Rectangle 4"/>
          <p:cNvSpPr/>
          <p:nvPr/>
        </p:nvSpPr>
        <p:spPr>
          <a:xfrm>
            <a:off x="1864882" y="1153180"/>
            <a:ext cx="5698419" cy="338554"/>
          </a:xfrm>
          <a:prstGeom prst="rect">
            <a:avLst/>
          </a:prstGeom>
        </p:spPr>
        <p:txBody>
          <a:bodyPr wrap="none">
            <a:spAutoFit/>
          </a:bodyPr>
          <a:lstStyle/>
          <a:p>
            <a:pPr marL="91440" indent="-91440">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 (f) Percentage seen by 5 or more medical specialties by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3137663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45</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2573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12.8 Percentage of Medicare beneficiaries with ESRD seen by 5 or more medical specialties in the last 90 days of life, overall, and by age, race, ethnicity, sex, and modality,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2012-2015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47700" y="5638800"/>
            <a:ext cx="7848600" cy="369332"/>
          </a:xfrm>
          <a:prstGeom prst="rect">
            <a:avLst/>
          </a:prstGeom>
        </p:spPr>
        <p:txBody>
          <a:bodyPr wrap="square">
            <a:spAutoFit/>
          </a:bodyPr>
          <a:lstStyle/>
          <a:p>
            <a:r>
              <a:rPr lang="en-US" sz="9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p>
        </p:txBody>
      </p:sp>
      <p:sp>
        <p:nvSpPr>
          <p:cNvPr id="5" name="Rectangle 4"/>
          <p:cNvSpPr/>
          <p:nvPr/>
        </p:nvSpPr>
        <p:spPr>
          <a:xfrm>
            <a:off x="1251926" y="1153180"/>
            <a:ext cx="6430799" cy="338554"/>
          </a:xfrm>
          <a:prstGeom prst="rect">
            <a:avLst/>
          </a:prstGeom>
        </p:spPr>
        <p:txBody>
          <a:bodyPr wrap="none">
            <a:spAutoFit/>
          </a:bodyPr>
          <a:lstStyle/>
          <a:p>
            <a:pPr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(g) </a:t>
            </a:r>
            <a:r>
              <a:rPr lang="en-US" sz="1600" b="1" dirty="0">
                <a:latin typeface="Calibri" panose="020F0502020204030204" pitchFamily="34" charset="0"/>
                <a:ea typeface="Calibri" panose="020F0502020204030204" pitchFamily="34" charset="0"/>
                <a:cs typeface="Times New Roman" panose="02020603050405020304" pitchFamily="18" charset="0"/>
              </a:rPr>
              <a:t>Percentage seen by 5 or more medical specialties by state of residence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429" y="1866900"/>
            <a:ext cx="7028695" cy="3162300"/>
          </a:xfrm>
          <a:prstGeom prst="rect">
            <a:avLst/>
          </a:prstGeom>
        </p:spPr>
      </p:pic>
    </p:spTree>
    <p:extLst>
      <p:ext uri="{BB962C8B-B14F-4D97-AF65-F5344CB8AC3E}">
        <p14:creationId xmlns:p14="http://schemas.microsoft.com/office/powerpoint/2010/main" val="3385354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46</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838200"/>
          </a:xfrm>
        </p:spPr>
        <p:txBody>
          <a:bodyPr/>
          <a:lstStyle/>
          <a:p>
            <a:pPr marL="0" marR="0">
              <a:spcBef>
                <a:spcPts val="2400"/>
              </a:spcBef>
              <a:spcAft>
                <a:spcPts val="600"/>
              </a:spcAft>
              <a:tabLst>
                <a:tab pos="685800" algn="l"/>
              </a:tabLs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Table 12.2 Percent of patients seen by a specialist and median number of visits in the last 90 days of life, from 2012 to 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576634318"/>
              </p:ext>
            </p:extLst>
          </p:nvPr>
        </p:nvGraphicFramePr>
        <p:xfrm>
          <a:off x="2343150" y="1059052"/>
          <a:ext cx="4457700" cy="2734056"/>
        </p:xfrm>
        <a:graphic>
          <a:graphicData uri="http://schemas.openxmlformats.org/drawingml/2006/table">
            <a:tbl>
              <a:tblPr firstRow="1" firstCol="1" bandRow="1"/>
              <a:tblGrid>
                <a:gridCol w="1885950">
                  <a:extLst>
                    <a:ext uri="{9D8B030D-6E8A-4147-A177-3AD203B41FA5}">
                      <a16:colId xmlns:a16="http://schemas.microsoft.com/office/drawing/2014/main" val="4074003605"/>
                    </a:ext>
                  </a:extLst>
                </a:gridCol>
                <a:gridCol w="1168400">
                  <a:extLst>
                    <a:ext uri="{9D8B030D-6E8A-4147-A177-3AD203B41FA5}">
                      <a16:colId xmlns:a16="http://schemas.microsoft.com/office/drawing/2014/main" val="2752174994"/>
                    </a:ext>
                  </a:extLst>
                </a:gridCol>
                <a:gridCol w="1403350">
                  <a:extLst>
                    <a:ext uri="{9D8B030D-6E8A-4147-A177-3AD203B41FA5}">
                      <a16:colId xmlns:a16="http://schemas.microsoft.com/office/drawing/2014/main" val="2316672862"/>
                    </a:ext>
                  </a:extLst>
                </a:gridCol>
              </a:tblGrid>
              <a:tr h="400050">
                <a:tc>
                  <a:txBody>
                    <a:bodyPr/>
                    <a:lstStyle/>
                    <a:p>
                      <a:pPr marL="0" marR="0">
                        <a:lnSpc>
                          <a:spcPct val="115000"/>
                        </a:lnSpc>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Specialty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patients seen by specialist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Mean number of visits in last 90 days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377865"/>
                  </a:ext>
                </a:extLst>
              </a:tr>
              <a:tr h="18288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Nephrology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50491209"/>
                  </a:ext>
                </a:extLst>
              </a:tr>
              <a:tr h="18288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Diagnostic radiology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53508377"/>
                  </a:ext>
                </a:extLst>
              </a:tr>
              <a:tr h="18288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Internal medicine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95714877"/>
                  </a:ext>
                </a:extLst>
              </a:tr>
              <a:tr h="18288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medicine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334972267"/>
                  </a:ext>
                </a:extLst>
              </a:tr>
              <a:tr h="18288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Cardiology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43357654"/>
                  </a:ext>
                </a:extLst>
              </a:tr>
              <a:tr h="18288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Family practice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40541103"/>
                  </a:ext>
                </a:extLst>
              </a:tr>
              <a:tr h="18288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Pulmonary disease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6680711"/>
                  </a:ext>
                </a:extLst>
              </a:tr>
              <a:tr h="18288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Anesthesiology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112483790"/>
                  </a:ext>
                </a:extLst>
              </a:tr>
              <a:tr h="18288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General surgery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35302723"/>
                  </a:ext>
                </a:extLst>
              </a:tr>
              <a:tr h="18288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Pathology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827199"/>
                  </a:ext>
                </a:extLst>
              </a:tr>
            </a:tbl>
          </a:graphicData>
        </a:graphic>
      </p:graphicFrame>
      <p:sp>
        <p:nvSpPr>
          <p:cNvPr id="5" name="Rectangle 4"/>
          <p:cNvSpPr/>
          <p:nvPr/>
        </p:nvSpPr>
        <p:spPr>
          <a:xfrm>
            <a:off x="838200" y="4152900"/>
            <a:ext cx="7467600" cy="369332"/>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who died between 2012 and 2015. Abbreviation: ESRD, end-stage renal disease.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2562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47</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12.9 Dialysis discontinuation before death among decedents overall, and by age, race, ethnicity, sex, and modality,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09600" y="5562600"/>
            <a:ext cx="81534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whose last modality was listed as dialysis.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615374" y="1227938"/>
            <a:ext cx="3913252" cy="338554"/>
          </a:xfrm>
          <a:prstGeom prst="rect">
            <a:avLst/>
          </a:prstGeom>
        </p:spPr>
        <p:txBody>
          <a:bodyPr wrap="none">
            <a:spAutoFit/>
          </a:bodyPr>
          <a:lstStyle/>
          <a:p>
            <a:pPr marL="342900" marR="0" lvl="0" indent="-342900" algn="ctr" fontAlgn="base">
              <a:spcBef>
                <a:spcPts val="600"/>
              </a:spcBef>
              <a:spcAft>
                <a:spcPts val="600"/>
              </a:spcAft>
              <a:buFont typeface="+mj-lt"/>
              <a:buAutoNum type="alphaLcParenBoth"/>
            </a:pPr>
            <a:r>
              <a:rPr lang="en-US" sz="16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Dialysis discontinuation by year, overall</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860801"/>
            <a:ext cx="6858014" cy="3136398"/>
          </a:xfrm>
          <a:prstGeom prst="rect">
            <a:avLst/>
          </a:prstGeom>
        </p:spPr>
      </p:pic>
    </p:spTree>
    <p:extLst>
      <p:ext uri="{BB962C8B-B14F-4D97-AF65-F5344CB8AC3E}">
        <p14:creationId xmlns:p14="http://schemas.microsoft.com/office/powerpoint/2010/main" val="4143180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48</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12.9 Dialysis discontinuation before death among decedents overall, and by age, race, ethnicity, sex, and modality,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09600" y="5562600"/>
            <a:ext cx="81534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whose last modality was listed as dialysis.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029656" y="1227938"/>
            <a:ext cx="3084692"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558327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49</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12.9 Dialysis discontinuation before death among decedents overall, and by age, race, ethnicity, sex, and modality,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09600" y="5562600"/>
            <a:ext cx="81534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whose last modality was listed as dialysis.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011573" y="1227938"/>
            <a:ext cx="3120855"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2801195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4" name="Title 3"/>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2000-2015</a:t>
            </a:r>
            <a:endParaRPr lang="en-US" sz="24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7" name="Rectangle 6"/>
          <p:cNvSpPr/>
          <p:nvPr/>
        </p:nvSpPr>
        <p:spPr>
          <a:xfrm>
            <a:off x="914400" y="5486400"/>
            <a:ext cx="73152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2933700" y="1254293"/>
            <a:ext cx="3003002"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ICU </a:t>
            </a:r>
            <a:r>
              <a:rPr lang="en-US" sz="1600" b="1" dirty="0">
                <a:latin typeface="Calibri" panose="020F0502020204030204" pitchFamily="34" charset="0"/>
                <a:ea typeface="Times New Roman" panose="02020603050405020304" pitchFamily="18" charset="0"/>
                <a:cs typeface="Segoe UI" panose="020B0502040204020203" pitchFamily="34" charset="0"/>
              </a:rPr>
              <a:t>admission by year, overall</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860801"/>
            <a:ext cx="6858014" cy="3136398"/>
          </a:xfrm>
          <a:prstGeom prst="rect">
            <a:avLst/>
          </a:prstGeom>
        </p:spPr>
      </p:pic>
    </p:spTree>
    <p:extLst>
      <p:ext uri="{BB962C8B-B14F-4D97-AF65-F5344CB8AC3E}">
        <p14:creationId xmlns:p14="http://schemas.microsoft.com/office/powerpoint/2010/main" val="29601524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50</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12.9 Dialysis discontinuation before death among decedents overall, and by age, race, ethnicity, sex, and modality,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09600" y="5562600"/>
            <a:ext cx="81534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whose last modality was listed as dialysis.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805652" y="1227938"/>
            <a:ext cx="3532698"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8354909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51</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12.9 Dialysis discontinuation before death among decedents overall, and by age, race, ethnicity, sex, and modality,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09600" y="5562600"/>
            <a:ext cx="81534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whose last modality was listed as dialysis.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045397" y="1227938"/>
            <a:ext cx="3053208" cy="338554"/>
          </a:xfrm>
          <a:prstGeom prst="rect">
            <a:avLst/>
          </a:prstGeom>
        </p:spPr>
        <p:txBody>
          <a:bodyPr wrap="none">
            <a:spAutoFit/>
          </a:bodyPr>
          <a:lstStyle/>
          <a:p>
            <a:pPr marR="0" lvl="0" algn="ctr" fontAlgn="base">
              <a:spcBef>
                <a:spcPts val="600"/>
              </a:spcBef>
              <a:spcAft>
                <a:spcPts val="60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(e) Dialysis </a:t>
            </a:r>
            <a:r>
              <a:rPr lang="en-US" sz="1600" b="1" dirty="0">
                <a:latin typeface="Calibri" panose="020F0502020204030204" pitchFamily="34" charset="0"/>
                <a:ea typeface="Calibri" panose="020F0502020204030204" pitchFamily="34" charset="0"/>
                <a:cs typeface="Times New Roman" panose="02020603050405020304" pitchFamily="18" charset="0"/>
              </a:rPr>
              <a:t>discontinuation by </a:t>
            </a:r>
            <a:r>
              <a:rPr lang="en-US" sz="1600" b="1" dirty="0" smtClean="0">
                <a:latin typeface="Calibri" panose="020F0502020204030204" pitchFamily="34" charset="0"/>
                <a:ea typeface="Calibri" panose="020F0502020204030204" pitchFamily="34" charset="0"/>
                <a:cs typeface="Times New Roman" panose="02020603050405020304" pitchFamily="18" charset="0"/>
              </a:rPr>
              <a:t>sex</a:t>
            </a:r>
            <a:endParaRPr lang="en-US" sz="16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137417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52</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12.9 Dialysis discontinuation before death among decedents overall, and by age, race, ethnicity, sex, and modality,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09600" y="5562600"/>
            <a:ext cx="81534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whose last modality was listed as dialysis.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821874" y="1227938"/>
            <a:ext cx="3500254"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(f)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by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30969476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53</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181100"/>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12.9 Dialysis discontinuation before death among decedents overall, and by age, race, ethnicity, sex, and modality,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09600" y="5562600"/>
            <a:ext cx="8153400" cy="369332"/>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patients with complete data on dialysis discontinuation from the CMS ESRD Death Notification form (CMS 2746) whose last modality was listed as dialysis.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432440" y="1227938"/>
            <a:ext cx="4279120"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(g) Dialysis </a:t>
            </a:r>
            <a:r>
              <a:rPr lang="en-US" sz="1600" b="1" dirty="0">
                <a:latin typeface="Calibri" panose="020F0502020204030204" pitchFamily="34" charset="0"/>
                <a:ea typeface="Times New Roman" panose="02020603050405020304" pitchFamily="18" charset="0"/>
                <a:cs typeface="Segoe UI" panose="020B0502040204020203" pitchFamily="34" charset="0"/>
              </a:rPr>
              <a:t>discontinuation by state of residence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577" y="1828800"/>
            <a:ext cx="6656846" cy="3255407"/>
          </a:xfrm>
          <a:prstGeom prst="rect">
            <a:avLst/>
          </a:prstGeom>
        </p:spPr>
      </p:pic>
    </p:spTree>
    <p:extLst>
      <p:ext uri="{BB962C8B-B14F-4D97-AF65-F5344CB8AC3E}">
        <p14:creationId xmlns:p14="http://schemas.microsoft.com/office/powerpoint/2010/main" val="25954978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54</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12.10 Hospice utilization at the time of death among Medicare beneficiaries with ESRD overall, and by age, race, ethnicity, sex, modality, and whether dialysis was discontinued,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52450" y="5524500"/>
            <a:ext cx="80391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(HCFASAF=S) on or after the date of death or Discharge Status from hospice=40, 41, or 42.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885227" y="1160977"/>
            <a:ext cx="3373552"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by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year, overall</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860801"/>
            <a:ext cx="6858014" cy="3136398"/>
          </a:xfrm>
          <a:prstGeom prst="rect">
            <a:avLst/>
          </a:prstGeom>
        </p:spPr>
      </p:pic>
    </p:spTree>
    <p:extLst>
      <p:ext uri="{BB962C8B-B14F-4D97-AF65-F5344CB8AC3E}">
        <p14:creationId xmlns:p14="http://schemas.microsoft.com/office/powerpoint/2010/main" val="27988297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55</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12.10 Hospice utilization at the time of death among Medicare beneficiaries with ESRD overall, and by age, race, ethnicity, sex, modality, and whether dialysis was discontinued,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52450" y="5524500"/>
            <a:ext cx="80391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(HCFASAF=S) on or after the date of death or Discharge Status from hospice=40, 41, or 42.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253274" y="1160977"/>
            <a:ext cx="2637453"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7794206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56</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12.10 Hospice utilization at the time of death among Medicare beneficiaries with ESRD overall, and by age, race, ethnicity, sex, modality, and whether dialysis was discontinued,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52450" y="5524500"/>
            <a:ext cx="80391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(HCFASAF=S) on or after the date of death or Discharge Status from hospice=40, 41, or 42.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235193" y="1160977"/>
            <a:ext cx="2673617"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by race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881373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57</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12.10 Hospice utilization at the time of death among Medicare beneficiaries with ESRD overall, and by age, race, ethnicity, sex, modality, and whether dialysis was discontinued,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52450" y="5524500"/>
            <a:ext cx="80391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(HCFASAF=S) on or after the date of death or Discharge Status from hospice=40, 41, or 42.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029270" y="1160977"/>
            <a:ext cx="3085460"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Hospice </a:t>
            </a:r>
            <a:r>
              <a:rPr lang="en-US" sz="1600" b="1" dirty="0">
                <a:latin typeface="Calibri" panose="020F0502020204030204" pitchFamily="34" charset="0"/>
                <a:ea typeface="Times New Roman" panose="02020603050405020304" pitchFamily="18" charset="0"/>
                <a:cs typeface="Segoe UI" panose="020B0502040204020203" pitchFamily="34" charset="0"/>
              </a:rPr>
              <a:t>utilization by 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00" y="1861923"/>
            <a:ext cx="6861062" cy="3136398"/>
          </a:xfrm>
          <a:prstGeom prst="rect">
            <a:avLst/>
          </a:prstGeom>
        </p:spPr>
      </p:pic>
    </p:spTree>
    <p:extLst>
      <p:ext uri="{BB962C8B-B14F-4D97-AF65-F5344CB8AC3E}">
        <p14:creationId xmlns:p14="http://schemas.microsoft.com/office/powerpoint/2010/main" val="5222783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58</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12.10 Hospice utilization at the time of death among Medicare beneficiaries with ESRD overall, and by age, race, ethnicity, sex, modality, and whether dialysis was discontinued,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52450" y="5524500"/>
            <a:ext cx="80391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(HCFASAF=S) on or after the date of death or Discharge Status from hospice=40, 41, or 42.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839794" y="1160977"/>
            <a:ext cx="2903102" cy="369332"/>
          </a:xfrm>
          <a:prstGeom prst="rect">
            <a:avLst/>
          </a:prstGeom>
        </p:spPr>
        <p:txBody>
          <a:bodyPr wrap="none">
            <a:spAutoFit/>
          </a:bodyPr>
          <a:lstStyle/>
          <a:p>
            <a:r>
              <a:rPr lang="en-US" b="1" dirty="0" smtClean="0"/>
              <a:t>(e) Hospice </a:t>
            </a:r>
            <a:r>
              <a:rPr lang="en-US" b="1" dirty="0"/>
              <a:t>utilization by sex</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814" y="1790700"/>
            <a:ext cx="6861062" cy="3136398"/>
          </a:xfrm>
          <a:prstGeom prst="rect">
            <a:avLst/>
          </a:prstGeom>
        </p:spPr>
      </p:pic>
    </p:spTree>
    <p:extLst>
      <p:ext uri="{BB962C8B-B14F-4D97-AF65-F5344CB8AC3E}">
        <p14:creationId xmlns:p14="http://schemas.microsoft.com/office/powerpoint/2010/main" val="175402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59</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12.10 Hospice utilization at the time of death among Medicare beneficiaries with ESRD overall, and by age, race, ethnicity, sex, modality, and whether dialysis was discontinued,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52450" y="5524500"/>
            <a:ext cx="80391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(HCFASAF=S) on or after the date of death or Discharge Status from hospice=40, 41, or 42.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839794" y="1160977"/>
            <a:ext cx="3443700" cy="369332"/>
          </a:xfrm>
          <a:prstGeom prst="rect">
            <a:avLst/>
          </a:prstGeom>
        </p:spPr>
        <p:txBody>
          <a:bodyPr wrap="none">
            <a:spAutoFit/>
          </a:bodyPr>
          <a:lstStyle/>
          <a:p>
            <a:r>
              <a:rPr lang="en-US" b="1" dirty="0" smtClean="0"/>
              <a:t>(f) Hospice </a:t>
            </a:r>
            <a:r>
              <a:rPr lang="en-US" b="1" dirty="0"/>
              <a:t>utilization by </a:t>
            </a:r>
            <a:r>
              <a:rPr lang="en-US" b="1" dirty="0" smtClean="0"/>
              <a:t>modality</a:t>
            </a:r>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459" y="1846619"/>
            <a:ext cx="6861062" cy="3136398"/>
          </a:xfrm>
          <a:prstGeom prst="rect">
            <a:avLst/>
          </a:prstGeom>
        </p:spPr>
      </p:pic>
    </p:spTree>
    <p:extLst>
      <p:ext uri="{BB962C8B-B14F-4D97-AF65-F5344CB8AC3E}">
        <p14:creationId xmlns:p14="http://schemas.microsoft.com/office/powerpoint/2010/main" val="886445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4" name="Title 3"/>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2000-2015</a:t>
            </a:r>
            <a:endParaRPr lang="en-US" sz="24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7" name="Rectangle 6"/>
          <p:cNvSpPr/>
          <p:nvPr/>
        </p:nvSpPr>
        <p:spPr>
          <a:xfrm>
            <a:off x="914400" y="5486400"/>
            <a:ext cx="73152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296940" y="1254293"/>
            <a:ext cx="2276522"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t>
            </a:r>
            <a:r>
              <a:rPr lang="en-US" sz="1600" b="1" dirty="0">
                <a:latin typeface="Calibri" panose="020F0502020204030204" pitchFamily="34" charset="0"/>
                <a:ea typeface="Times New Roman" panose="02020603050405020304" pitchFamily="18" charset="0"/>
                <a:cs typeface="Segoe UI" panose="020B0502040204020203" pitchFamily="34" charset="0"/>
              </a:rPr>
              <a:t>ICU admission by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11919973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60</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12.10 Hospice utilization at the time of death among Medicare beneficiaries with ESRD overall, and by age, race, ethnicity, sex, modality, and whether dialysis was discontinued,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52450" y="5524500"/>
            <a:ext cx="80391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(HCFASAF=S) on or after the date of death or Discharge Status from hospice=40, 41, or 42.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965766" y="1232972"/>
            <a:ext cx="7608751" cy="369332"/>
          </a:xfrm>
          <a:prstGeom prst="rect">
            <a:avLst/>
          </a:prstGeom>
        </p:spPr>
        <p:txBody>
          <a:bodyPr wrap="none">
            <a:spAutoFit/>
          </a:bodyPr>
          <a:lstStyle/>
          <a:p>
            <a:pPr marL="91440" marR="0" indent="-91440" algn="ctr">
              <a:spcBef>
                <a:spcPts val="600"/>
              </a:spcBef>
              <a:spcAft>
                <a:spcPts val="600"/>
              </a:spcAft>
            </a:pPr>
            <a:r>
              <a:rPr lang="en-US" b="1" dirty="0" smtClean="0"/>
              <a:t>(g) </a:t>
            </a:r>
            <a:r>
              <a:rPr lang="en-US" b="1" dirty="0">
                <a:latin typeface="Calibri" panose="020F0502020204030204" pitchFamily="34" charset="0"/>
                <a:ea typeface="Times New Roman" panose="02020603050405020304" pitchFamily="18" charset="0"/>
                <a:cs typeface="Segoe UI" panose="020B0502040204020203" pitchFamily="34" charset="0"/>
              </a:rPr>
              <a:t>Hospice utilization by whether patients discontinued dialysis before death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902870"/>
            <a:ext cx="6861062" cy="3136398"/>
          </a:xfrm>
          <a:prstGeom prst="rect">
            <a:avLst/>
          </a:prstGeom>
        </p:spPr>
      </p:pic>
    </p:spTree>
    <p:extLst>
      <p:ext uri="{BB962C8B-B14F-4D97-AF65-F5344CB8AC3E}">
        <p14:creationId xmlns:p14="http://schemas.microsoft.com/office/powerpoint/2010/main" val="1570570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61</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12.10 Hospice utilization at the time of death among Medicare beneficiaries with ESRD overall, and by age, race, ethnicity, sex, modality, and whether dialysis was discontinued, 2000-2015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552450" y="5524500"/>
            <a:ext cx="80391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Receipt of hospice care at the time of death was defined as having a claim in the Hospice SAF (HCFASAF=S) on or after the date of death or Discharge Status from hospice=40, 41, or 42.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075450" y="1160977"/>
            <a:ext cx="4431791" cy="723275"/>
          </a:xfrm>
          <a:prstGeom prst="rect">
            <a:avLst/>
          </a:prstGeom>
        </p:spPr>
        <p:txBody>
          <a:bodyPr wrap="none">
            <a:spAutoFit/>
          </a:bodyPr>
          <a:lstStyle/>
          <a:p>
            <a:pPr marR="0" lvl="0" algn="ctr" fontAlgn="base">
              <a:spcBef>
                <a:spcPts val="1800"/>
              </a:spcBef>
              <a:spcAft>
                <a:spcPts val="600"/>
              </a:spcAft>
            </a:pPr>
            <a:r>
              <a:rPr lang="en-US" b="1" dirty="0" smtClean="0"/>
              <a:t>(h) </a:t>
            </a:r>
            <a:r>
              <a:rPr lang="en-US"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Hospice Utilization by state of residence</a:t>
            </a:r>
          </a:p>
          <a:p>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529" y="1884253"/>
            <a:ext cx="6662942" cy="3262254"/>
          </a:xfrm>
          <a:prstGeom prst="rect">
            <a:avLst/>
          </a:prstGeom>
        </p:spPr>
      </p:pic>
    </p:spTree>
    <p:extLst>
      <p:ext uri="{BB962C8B-B14F-4D97-AF65-F5344CB8AC3E}">
        <p14:creationId xmlns:p14="http://schemas.microsoft.com/office/powerpoint/2010/main" val="675163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62</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914400"/>
          </a:xfrm>
        </p:spPr>
        <p:txBody>
          <a:bodyPr/>
          <a:lstStyle/>
          <a:p>
            <a:pPr marL="0" marR="0">
              <a:spcBef>
                <a:spcPts val="1200"/>
              </a:spcBef>
              <a:spcAft>
                <a:spcPts val="1200"/>
              </a:spcAft>
            </a:pPr>
            <a:r>
              <a:rPr lang="en-US" sz="2400" b="1" spc="30" dirty="0" err="1" smtClean="0">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 2 Figure 12.11 Costs in the (a) last 30 days of life, and (b) last 7 days of life in relation to timing of hospice care, 2000-2015</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09600" y="5067300"/>
            <a:ext cx="8115300" cy="1061829"/>
          </a:xfrm>
          <a:prstGeom prst="rect">
            <a:avLst/>
          </a:prstGeom>
        </p:spPr>
        <p:txBody>
          <a:bodyPr wrap="square">
            <a:spAutoFit/>
          </a:bodyPr>
          <a:lstStyle/>
          <a:p>
            <a:pPr>
              <a:spcBef>
                <a:spcPts val="12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exclusive of those patients without any costs during the last 30 days of life and those with negative costs. Date of the first claim in the Hospice SAF (HCFASAF=S) within the last 90 days of life is taken as the date of first receipt of hospice services. Timing of hospice referral in relation to death was categorized as 0-2 days, 3-5 days 6-14 days and 15-90 days). Explanation of box plot: the lower border of the box is the first quartile and the upper border is the third quartile of the distribution, the length of the box is the interquartile range, and the line in the middle of the box is the median value. The whiskers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365252" y="857041"/>
            <a:ext cx="2018822"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t>
            </a:r>
            <a:r>
              <a:rPr lang="en-US" sz="1600" b="1" dirty="0">
                <a:latin typeface="Calibri" panose="020F0502020204030204" pitchFamily="34" charset="0"/>
                <a:ea typeface="Times New Roman" panose="02020603050405020304" pitchFamily="18" charset="0"/>
                <a:cs typeface="Segoe UI" panose="020B0502040204020203" pitchFamily="34" charset="0"/>
              </a:rPr>
              <a:t>a</a:t>
            </a:r>
            <a:r>
              <a:rPr lang="en-US" sz="1600" b="1" dirty="0" smtClean="0">
                <a:latin typeface="Calibri" panose="020F0502020204030204" pitchFamily="34" charset="0"/>
                <a:ea typeface="Times New Roman" panose="02020603050405020304" pitchFamily="18" charset="0"/>
                <a:cs typeface="Segoe UI" panose="020B0502040204020203" pitchFamily="34" charset="0"/>
              </a:rPr>
              <a:t>) Last </a:t>
            </a:r>
            <a:r>
              <a:rPr lang="en-US" sz="1600" b="1" dirty="0">
                <a:latin typeface="Calibri" panose="020F0502020204030204" pitchFamily="34" charset="0"/>
                <a:ea typeface="Times New Roman" panose="02020603050405020304" pitchFamily="18" charset="0"/>
                <a:cs typeface="Segoe UI" panose="020B0502040204020203" pitchFamily="34" charset="0"/>
              </a:rPr>
              <a:t>30 days of life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430660"/>
            <a:ext cx="4767082" cy="3401575"/>
          </a:xfrm>
          <a:prstGeom prst="rect">
            <a:avLst/>
          </a:prstGeom>
        </p:spPr>
      </p:pic>
    </p:spTree>
    <p:extLst>
      <p:ext uri="{BB962C8B-B14F-4D97-AF65-F5344CB8AC3E}">
        <p14:creationId xmlns:p14="http://schemas.microsoft.com/office/powerpoint/2010/main" val="1804303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63</a:t>
            </a:fld>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3" name="Title 2"/>
          <p:cNvSpPr>
            <a:spLocks noGrp="1"/>
          </p:cNvSpPr>
          <p:nvPr>
            <p:ph type="title"/>
          </p:nvPr>
        </p:nvSpPr>
        <p:spPr>
          <a:xfrm>
            <a:off x="0" y="0"/>
            <a:ext cx="9144000" cy="914400"/>
          </a:xfrm>
        </p:spPr>
        <p:txBody>
          <a:bodyPr/>
          <a:lstStyle/>
          <a:p>
            <a:pPr marL="0" marR="0">
              <a:spcBef>
                <a:spcPts val="1200"/>
              </a:spcBef>
              <a:spcAft>
                <a:spcPts val="1200"/>
              </a:spcAft>
            </a:pPr>
            <a:r>
              <a:rPr lang="en-US" sz="2400" b="1" spc="30" dirty="0" err="1" smtClean="0">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 2 Figure 12.11 Costs in the (a) last 30 days of life, and (b) last 7 days of life in relation to timing of hospice care, 2000-2015</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09600" y="5067300"/>
            <a:ext cx="8115300" cy="1061829"/>
          </a:xfrm>
          <a:prstGeom prst="rect">
            <a:avLst/>
          </a:prstGeom>
        </p:spPr>
        <p:txBody>
          <a:bodyPr wrap="square">
            <a:spAutoFit/>
          </a:bodyPr>
          <a:lstStyle/>
          <a:p>
            <a:pPr>
              <a:spcBef>
                <a:spcPts val="12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population is all decedents with Medicare Parts A and B throughout the last 90 days of life exclusive of those patients without any costs during the last 30 days of life and those with negative costs. Date of the first claim in the Hospice SAF (HCFASAF=S) within the last 90 days of life is taken as the date of first receipt of hospice services. Timing of hospice referral in relation to death was categorized as 0-2 days, 3-5 days 6-14 days and 15-90 days). Explanation of box plot: the lower border of the box is the first quartile and the upper border is the third quartile of the distribution, the length of the box is the interquartile range, and the line in the middle of the box is the median value. The whiskers extend from the lowest value of the distribution that is ≥ the first quartile minus 1.5 times the interquartile range at the bottom to the highest value of the distribution that is ≤ the third quartile plus 1.5 times the interquartile range at the top. Values outside this range (outliers) are not plotted. Abbreviation: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412540" y="857041"/>
            <a:ext cx="1924246"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Last 7 </a:t>
            </a:r>
            <a:r>
              <a:rPr lang="en-US" sz="1600" b="1" dirty="0">
                <a:latin typeface="Calibri" panose="020F0502020204030204" pitchFamily="34" charset="0"/>
                <a:ea typeface="Times New Roman" panose="02020603050405020304" pitchFamily="18" charset="0"/>
                <a:cs typeface="Segoe UI" panose="020B0502040204020203" pitchFamily="34" charset="0"/>
              </a:rPr>
              <a:t>days of life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5871" y="1406645"/>
            <a:ext cx="5032258" cy="3660655"/>
          </a:xfrm>
          <a:prstGeom prst="rect">
            <a:avLst/>
          </a:prstGeom>
        </p:spPr>
      </p:pic>
    </p:spTree>
    <p:extLst>
      <p:ext uri="{BB962C8B-B14F-4D97-AF65-F5344CB8AC3E}">
        <p14:creationId xmlns:p14="http://schemas.microsoft.com/office/powerpoint/2010/main" val="3736899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4" name="Title 3"/>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2000-2015</a:t>
            </a:r>
            <a:endParaRPr lang="en-US" sz="24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7" name="Rectangle 6"/>
          <p:cNvSpPr/>
          <p:nvPr/>
        </p:nvSpPr>
        <p:spPr>
          <a:xfrm>
            <a:off x="914400" y="5486400"/>
            <a:ext cx="73152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278859" y="1254293"/>
            <a:ext cx="2312684" cy="73866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(c) </a:t>
            </a:r>
            <a:r>
              <a:rPr lang="en-US" sz="1600" b="1" dirty="0">
                <a:latin typeface="Calibri" panose="020F0502020204030204" pitchFamily="34" charset="0"/>
                <a:ea typeface="Times New Roman" panose="02020603050405020304" pitchFamily="18" charset="0"/>
                <a:cs typeface="Segoe UI" panose="020B0502040204020203" pitchFamily="34" charset="0"/>
              </a:rPr>
              <a:t>ICU admission by race</a:t>
            </a:r>
          </a:p>
          <a:p>
            <a:pPr marL="91440" marR="0" indent="-91440" algn="ctr">
              <a:spcBef>
                <a:spcPts val="600"/>
              </a:spcBef>
              <a:spcAft>
                <a:spcPts val="600"/>
              </a:spcAft>
            </a:pP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268972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4" name="Title 3"/>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2000-2015</a:t>
            </a:r>
            <a:endParaRPr lang="en-US" sz="24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7" name="Rectangle 6"/>
          <p:cNvSpPr/>
          <p:nvPr/>
        </p:nvSpPr>
        <p:spPr>
          <a:xfrm>
            <a:off x="914400" y="5486400"/>
            <a:ext cx="73152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072937" y="1254293"/>
            <a:ext cx="2724528"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(d) </a:t>
            </a:r>
            <a:r>
              <a:rPr lang="en-US" sz="1600" b="1" dirty="0">
                <a:latin typeface="Calibri" panose="020F0502020204030204" pitchFamily="34" charset="0"/>
                <a:ea typeface="Calibri" panose="020F0502020204030204" pitchFamily="34" charset="0"/>
                <a:cs typeface="Times New Roman" panose="02020603050405020304" pitchFamily="18" charset="0"/>
              </a:rPr>
              <a:t>ICU admission by </a:t>
            </a:r>
            <a:r>
              <a:rPr lang="en-US" sz="1600" b="1" dirty="0" smtClean="0">
                <a:latin typeface="Calibri" panose="020F0502020204030204" pitchFamily="34" charset="0"/>
                <a:ea typeface="Calibri" panose="020F0502020204030204" pitchFamily="34" charset="0"/>
                <a:cs typeface="Times New Roman" panose="02020603050405020304" pitchFamily="18" charset="0"/>
              </a:rPr>
              <a:t>ethnicity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350796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4" name="Title 3"/>
          <p:cNvSpPr>
            <a:spLocks noGrp="1"/>
          </p:cNvSpPr>
          <p:nvPr>
            <p:ph type="title"/>
          </p:nvPr>
        </p:nvSpPr>
        <p:spPr>
          <a:xfrm>
            <a:off x="0" y="0"/>
            <a:ext cx="9144000" cy="838200"/>
          </a:xfrm>
        </p:spPr>
        <p:txBody>
          <a:bodyPr/>
          <a:lstStyle/>
          <a:p>
            <a:pPr marL="0" marR="0">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12.3 ICU admission during the last 90 days of life among Medicare beneficiaries with ESRD overall, and by age, race, ethnicity, sex, and modality, 2000-2015</a:t>
            </a:r>
            <a:endParaRPr lang="en-US" sz="24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12</a:t>
            </a:r>
          </a:p>
        </p:txBody>
      </p:sp>
      <p:sp>
        <p:nvSpPr>
          <p:cNvPr id="7" name="Rectangle 6"/>
          <p:cNvSpPr/>
          <p:nvPr/>
        </p:nvSpPr>
        <p:spPr>
          <a:xfrm>
            <a:off x="914400" y="5486400"/>
            <a:ext cx="73152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Denominator is all decedents with Medicare Parts A and B throughout the last 90 days of life. ICU admission was identified using ICU revenue center codes in Medicare Institutional claims. Abbreviations: ESRD, end-stage renal disease; ICU, Intensive care unit.</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3312682" y="1254293"/>
            <a:ext cx="2245038" cy="338554"/>
          </a:xfrm>
          <a:prstGeom prst="rect">
            <a:avLst/>
          </a:prstGeom>
        </p:spPr>
        <p:txBody>
          <a:bodyPr wrap="none">
            <a:spAutoFit/>
          </a:bodyPr>
          <a:lstStyle/>
          <a:p>
            <a:pPr marL="91440" marR="0" indent="-9144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(e) ICU </a:t>
            </a:r>
            <a:r>
              <a:rPr lang="en-US" sz="1600" b="1" dirty="0">
                <a:latin typeface="Calibri" panose="020F0502020204030204" pitchFamily="34" charset="0"/>
                <a:ea typeface="Times New Roman" panose="02020603050405020304" pitchFamily="18" charset="0"/>
                <a:cs typeface="Segoe UI" panose="020B0502040204020203" pitchFamily="34" charset="0"/>
              </a:rPr>
              <a:t>admission by sex</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469" y="1860801"/>
            <a:ext cx="6861062" cy="3136398"/>
          </a:xfrm>
          <a:prstGeom prst="rect">
            <a:avLst/>
          </a:prstGeom>
        </p:spPr>
      </p:pic>
    </p:spTree>
    <p:extLst>
      <p:ext uri="{BB962C8B-B14F-4D97-AF65-F5344CB8AC3E}">
        <p14:creationId xmlns:p14="http://schemas.microsoft.com/office/powerpoint/2010/main" val="329240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660</TotalTime>
  <Words>7115</Words>
  <Application>Microsoft Office PowerPoint</Application>
  <PresentationFormat>On-screen Show (4:3)</PresentationFormat>
  <Paragraphs>617</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Candara</vt:lpstr>
      <vt:lpstr>Constantia</vt:lpstr>
      <vt:lpstr>Segoe UI</vt:lpstr>
      <vt:lpstr>Times New Roman</vt:lpstr>
      <vt:lpstr>ADR_PPT_Template_CKD</vt:lpstr>
      <vt:lpstr>PowerPoint Presentation</vt:lpstr>
      <vt:lpstr>vol 2 Table 12.1 Characteristics of decedents with ESRD by death year, 2000-2015</vt:lpstr>
      <vt:lpstr>vol 2 Figure 12.1 Hospital admission during the last 90 days of life among Medicare beneficiaries with ESRD, 2000-2015</vt:lpstr>
      <vt:lpstr>vol 2 Figure 12.2 Days spent in the hospital during the last 90 days of life among Medicare beneficiaries with ESRD, 2000-2015 </vt:lpstr>
      <vt:lpstr>vol 2 Figure 12.3 ICU admission during the last 90 days of life among Medicare beneficiaries with ESRD overall, and by age, race, ethnicity, sex, and modality, 2000-2015</vt:lpstr>
      <vt:lpstr>vol 2 Figure 12.3 ICU admission during the last 90 days of life among Medicare beneficiaries with ESRD overall, and by age, race, ethnicity, sex, and modality, 2000-2015</vt:lpstr>
      <vt:lpstr>vol 2 Figure 12.3 ICU admission during the last 90 days of life among Medicare beneficiaries with ESRD overall, and by age, race, ethnicity, sex, and modality, 2000-2015</vt:lpstr>
      <vt:lpstr>vol 2 Figure 12.3 ICU admission during the last 90 days of life among Medicare beneficiaries with ESRD overall, and by age, race, ethnicity, sex, and modality, 2000-2015</vt:lpstr>
      <vt:lpstr>vol 2 Figure 12.3 ICU admission during the last 90 days of life among Medicare beneficiaries with ESRD overall, and by age, race, ethnicity, sex, and modality, 2000-2015</vt:lpstr>
      <vt:lpstr>vol 2 Figure 12.3 ICU admission during the last 90 days of life among Medicare beneficiaries with ESRD overall, and by age, race, ethnicity, sex, and modality, 2000-2015</vt:lpstr>
      <vt:lpstr>vol 2 Figure 12.3 ICU admission during the last 90 days of life among Medicare beneficiaries with ESRD overall, and by age, race, ethnicity, sex, and modality, 2000-2015</vt:lpstr>
      <vt:lpstr>vol 2 Figure 12.4 Intensive procedures during the last 90 days of life among Medicare beneficiaries with ESRD overall, and by age, race, ethnicity, sex, and modality, 2000-2015  </vt:lpstr>
      <vt:lpstr>vol 2 Figure 12.4 Intensive procedures during the last 90 days of life among Medicare beneficiaries with ESRD overall, and by age, race, ethnicity, sex, and modality, 2000-2015  </vt:lpstr>
      <vt:lpstr>vol 2 Figure 12.4 Intensive procedures during the last 90 days of life among Medicare beneficiaries with ESRD overall, and by age, race, ethnicity, sex, and modality, 2000-2015  </vt:lpstr>
      <vt:lpstr>vol 2 Figure 12.4 Intensive procedures during the last 90 days of life among Medicare beneficiaries with ESRD overall, and by age, race, ethnicity, sex, and modality, 2000-2015  </vt:lpstr>
      <vt:lpstr>vol 2 Figure 12.4 Intensive procedures during the last 90 days of life among Medicare beneficiaries with ESRD overall, and by age, race, ethnicity, sex, and modality, 2000-2015  </vt:lpstr>
      <vt:lpstr>vol 2 Figure 12.4 Intensive procedures during the last 90 days of life among Medicare beneficiaries with ESRD overall, and by age, race, ethnicity, sex, and modality, 2000-2015  </vt:lpstr>
      <vt:lpstr>vol 2 Figure 12.4 Intensive procedures during the last 90 days of life among Medicare beneficiaries with ESRD overall, and by age, race, ethnicity, sex, and modality, 2000-2015  </vt:lpstr>
      <vt:lpstr>vol 2 Figure 12.4 Intensive procedures during the last 90 days of life among Medicare beneficiaries with ESRD overall, and by age, race, ethnicity, sex, and modality, 2000-2015  </vt:lpstr>
      <vt:lpstr>vol 2 Figure 12.5 Inpatient deaths among Medicare beneficiaries with ESRD overall, and by age, race, ethnicity, sex, and modality, 2000-2015  </vt:lpstr>
      <vt:lpstr>vol 2 Figure 12.5 Inpatient deaths among Medicare beneficiaries with ESRD overall, and by age, race, ethnicity, sex, and modality, 2000-2015  </vt:lpstr>
      <vt:lpstr>vol 2 Figure 12.5 Inpatient deaths among Medicare beneficiaries with ESRD overall, and by age, race, ethnicity, sex, and modality, 2000-2015  </vt:lpstr>
      <vt:lpstr>vol 2 Figure 12.5 Inpatient deaths among Medicare beneficiaries with ESRD overall, and by age, race, ethnicity, sex, and modality, 2000-2015  </vt:lpstr>
      <vt:lpstr>vol 2 Figure 12.5 Inpatient deaths among Medicare beneficiaries with ESRD overall, and by age, race, ethnicity, sex, and modality, 2000-2015  </vt:lpstr>
      <vt:lpstr>vol 2 Figure 12.5 Inpatient deaths among Medicare beneficiaries with ESRD overall, and by age, race, ethnicity, sex, and modality, 2000-2015  </vt:lpstr>
      <vt:lpstr>vol 2 Figure 12.6 Skilled nursing facility utilization among Medicare beneficiaries with ESRD overall, and by age, race, ethnicity, sex, and modality, 2000-2015  </vt:lpstr>
      <vt:lpstr>vol 2 Figure 12.6 Skilled nursing facility utilization among Medicare beneficiaries with ESRD overall, and by age, race, ethnicity, sex, and modality, 2000-2015  </vt:lpstr>
      <vt:lpstr>vol 2 Figure 12.6 Skilled nursing facility utilization among Medicare beneficiaries with ESRD overall, and by age, race, ethnicity, sex, and modality, 2000-2015  </vt:lpstr>
      <vt:lpstr>vol 2 Figure 12.6 Skilled nursing facility utilization among Medicare beneficiaries with ESRD overall, and by age, race, ethnicity, sex, and modality, 2000-2015  </vt:lpstr>
      <vt:lpstr>vol 2 Figure 12.6 Skilled nursing facility utilization among Medicare beneficiaries with ESRD overall, and by age, race, ethnicity, sex, and modality, 2000-2015  </vt:lpstr>
      <vt:lpstr>vol 2 Figure 12.6 Skilled nursing facility utilization among Medicare beneficiaries with ESRD overall, and by age, race, ethnicity, sex, and modality, 2000-2015  </vt:lpstr>
      <vt:lpstr>vol 2 Figure 12.7 Percentage of Medicare beneficiaries with ESRD seen by 10 or more physicians in the last 90 days of life, overall, and by age, race, ethnicity, sex, and modality, 2012-2015  </vt:lpstr>
      <vt:lpstr>vol 2 Figure 12.7 Percentage of Medicare beneficiaries with ESRD seen by 10 or more physicians in the last 90 days of life, overall, and by age, race, ethnicity, sex, and modality, 2012-2015  </vt:lpstr>
      <vt:lpstr>vol 2 Figure 12.7 Percentage of Medicare beneficiaries with ESRD seen by 10 or more physicians in the last 90 days of life, overall, and by age, race, ethnicity, sex, and modality, 2012-2015  </vt:lpstr>
      <vt:lpstr>vol 2 Figure 12.7 Percentage of Medicare beneficiaries with ESRD seen by 10 or more physicians in the last 90 days of life, overall, and by age, race, ethnicity, sex, and modality, 2012-2015  </vt:lpstr>
      <vt:lpstr>vol 2 Figure 12.7 Percentage of Medicare beneficiaries with ESRD seen by 10 or more physicians in the last 90 days of life, overall, and by age, race, ethnicity, sex, and modality, 2012-2015  </vt:lpstr>
      <vt:lpstr>vol 2 Figure 12.7 Percentage of Medicare beneficiaries with ESRD seen by 10 or more physicians in the last 90 days of life, overall, and by age, race, ethnicity, sex, and modality, 2012-2015  </vt:lpstr>
      <vt:lpstr>vol 2 Figure 12.7 Percentage of Medicare beneficiaries with ESRD seen by 10 or more physicians in the last 90 days of life, overall, and by age, race, ethnicity, sex, and modality, 2012-2015  </vt:lpstr>
      <vt:lpstr>vol 2 Figure 12.8 Percentage of Medicare beneficiaries with ESRD seen by 5 or more medical specialties in the last 90 days of life, overall, and by age, race, ethnicity, sex, and modality, 2012-2015  </vt:lpstr>
      <vt:lpstr>vol 2 Figure 12.8 Percentage of Medicare beneficiaries with ESRD seen by 5 or more medical specialties in the last 90 days of life, overall, and by age, race, ethnicity, sex, and modality, 2012-2015  </vt:lpstr>
      <vt:lpstr>vol 2 Figure 12.8 Percentage of Medicare beneficiaries with ESRD seen by 5 or more medical specialties in the last 90 days of life, overall, and by age, race, ethnicity, sex, and modality, 2012-2015  </vt:lpstr>
      <vt:lpstr>vol 2 Figure 12.8 Percentage of Medicare beneficiaries with ESRD seen by 5 or more medical specialties in the last 90 days of life, overall, and by age, race, ethnicity, sex, and modality, 2012-2015  </vt:lpstr>
      <vt:lpstr>vol 2 Figure 12.8 Percentage of Medicare beneficiaries with ESRD seen by 5 or more medical specialties in the last 90 days of life, overall, and by age, race, ethnicity, sex, and modality, 2012-2015  </vt:lpstr>
      <vt:lpstr>vol 2 Figure 12.8 Percentage of Medicare beneficiaries with ESRD seen by 5 or more medical specialties in the last 90 days of life, overall, and by age, race, ethnicity, sex, and modality, 2012-2015  </vt:lpstr>
      <vt:lpstr>vol 2 Figure 12.8 Percentage of Medicare beneficiaries with ESRD seen by 5 or more medical specialties in the last 90 days of life, overall, and by age, race, ethnicity, sex, and modality, 2012-2015  </vt:lpstr>
      <vt:lpstr>vol 2 Table 12.2 Percent of patients seen by a specialist and median number of visits in the last 90 days of life, from 2012 to 2015 </vt:lpstr>
      <vt:lpstr>vol 2 Figure 12.9 Dialysis discontinuation before death among decedents overall, and by age, race, ethnicity, sex, and modality, 2000-2015 </vt:lpstr>
      <vt:lpstr>vol 2 Figure 12.9 Dialysis discontinuation before death among decedents overall, and by age, race, ethnicity, sex, and modality, 2000-2015 </vt:lpstr>
      <vt:lpstr>vol 2 Figure 12.9 Dialysis discontinuation before death among decedents overall, and by age, race, ethnicity, sex, and modality, 2000-2015 </vt:lpstr>
      <vt:lpstr>vol 2 Figure 12.9 Dialysis discontinuation before death among decedents overall, and by age, race, ethnicity, sex, and modality, 2000-2015 </vt:lpstr>
      <vt:lpstr>vol 2 Figure 12.9 Dialysis discontinuation before death among decedents overall, and by age, race, ethnicity, sex, and modality, 2000-2015 </vt:lpstr>
      <vt:lpstr>vol 2 Figure 12.9 Dialysis discontinuation before death among decedents overall, and by age, race, ethnicity, sex, and modality, 2000-2015 </vt:lpstr>
      <vt:lpstr>vol 2 Figure 12.9 Dialysis discontinuation before death among decedents overall, and by age, race, ethnicity, sex, and modality, 2000-2015 </vt:lpstr>
      <vt:lpstr>vol 2 Figure 12.10 Hospice utilization at the time of death among Medicare beneficiaries with ESRD overall, and by age, race, ethnicity, sex, modality, and whether dialysis was discontinued, 2000-2015 </vt:lpstr>
      <vt:lpstr>vol 2 Figure 12.10 Hospice utilization at the time of death among Medicare beneficiaries with ESRD overall, and by age, race, ethnicity, sex, modality, and whether dialysis was discontinued, 2000-2015 </vt:lpstr>
      <vt:lpstr>vol 2 Figure 12.10 Hospice utilization at the time of death among Medicare beneficiaries with ESRD overall, and by age, race, ethnicity, sex, modality, and whether dialysis was discontinued, 2000-2015 </vt:lpstr>
      <vt:lpstr>vol 2 Figure 12.10 Hospice utilization at the time of death among Medicare beneficiaries with ESRD overall, and by age, race, ethnicity, sex, modality, and whether dialysis was discontinued, 2000-2015 </vt:lpstr>
      <vt:lpstr>vol 2 Figure 12.10 Hospice utilization at the time of death among Medicare beneficiaries with ESRD overall, and by age, race, ethnicity, sex, modality, and whether dialysis was discontinued, 2000-2015 </vt:lpstr>
      <vt:lpstr>vol 2 Figure 12.10 Hospice utilization at the time of death among Medicare beneficiaries with ESRD overall, and by age, race, ethnicity, sex, modality, and whether dialysis was discontinued, 2000-2015 </vt:lpstr>
      <vt:lpstr>vol 2 Figure 12.10 Hospice utilization at the time of death among Medicare beneficiaries with ESRD overall, and by age, race, ethnicity, sex, modality, and whether dialysis was discontinued, 2000-2015 </vt:lpstr>
      <vt:lpstr>vol 2 Figure 12.10 Hospice utilization at the time of death among Medicare beneficiaries with ESRD overall, and by age, race, ethnicity, sex, modality, and whether dialysis was discontinued, 2000-2015 </vt:lpstr>
      <vt:lpstr>vol 2 Figure 12.11 Costs in the (a) last 30 days of life, and (b) last 7 days of life in relation to timing of hospice care, 2000-2015 </vt:lpstr>
      <vt:lpstr>vol 2 Figure 12.11 Costs in the (a) last 30 days of life, and (b) last 7 days of life in relation to timing of hospice care, 2000-2015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Yiting Li</cp:lastModifiedBy>
  <cp:revision>188</cp:revision>
  <dcterms:created xsi:type="dcterms:W3CDTF">2014-11-10T19:37:45Z</dcterms:created>
  <dcterms:modified xsi:type="dcterms:W3CDTF">2018-11-04T19:53:03Z</dcterms:modified>
</cp:coreProperties>
</file>